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78" r:id="rId25"/>
    <p:sldId id="279" r:id="rId26"/>
    <p:sldId id="282" r:id="rId27"/>
    <p:sldId id="280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57063" autoAdjust="0"/>
  </p:normalViewPr>
  <p:slideViewPr>
    <p:cSldViewPr snapToGrid="0">
      <p:cViewPr varScale="1">
        <p:scale>
          <a:sx n="68" d="100"/>
          <a:sy n="68" d="100"/>
        </p:scale>
        <p:origin x="16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373B4-FEA4-49A7-B2D2-60625D74E44F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24F3-0B6D-4ED4-8F00-4D4F93EB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26040-6DAC-264D-A03E-9F33F678B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Решить проблему</a:t>
            </a:r>
            <a:r>
              <a:rPr lang="ru-RU" baseline="0" dirty="0" smtClean="0"/>
              <a:t> мы можем следующим образом: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Добавить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метод может завершиться потому что  </a:t>
            </a:r>
            <a:r>
              <a:rPr lang="en-US" baseline="0" dirty="0" smtClean="0"/>
              <a:t>SC </a:t>
            </a:r>
            <a:r>
              <a:rPr lang="ru-RU" baseline="0" dirty="0" smtClean="0"/>
              <a:t>в данном случае не используется и </a:t>
            </a:r>
            <a:r>
              <a:rPr lang="en-US" baseline="0" dirty="0" smtClean="0"/>
              <a:t>thread pool </a:t>
            </a:r>
            <a:r>
              <a:rPr lang="ru-RU" baseline="0" dirty="0" smtClean="0"/>
              <a:t>может выполнять этот код в </a:t>
            </a:r>
            <a:r>
              <a:rPr lang="ru-RU" dirty="0" smtClean="0"/>
              <a:t>противоположности той ситуации, когда мы заставляем </a:t>
            </a:r>
            <a:r>
              <a:rPr lang="en-US" dirty="0" smtClean="0"/>
              <a:t>UI </a:t>
            </a:r>
            <a:r>
              <a:rPr lang="ru-RU" dirty="0" smtClean="0"/>
              <a:t>поток его</a:t>
            </a:r>
            <a:r>
              <a:rPr lang="ru-RU" baseline="0" dirty="0" smtClean="0"/>
              <a:t> выполнять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альтернативно,</a:t>
            </a:r>
            <a:r>
              <a:rPr lang="ru-RU" baseline="0" dirty="0" smtClean="0"/>
              <a:t> мы можем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данном случае это тоже будет работать, потому что </a:t>
            </a:r>
            <a:r>
              <a:rPr lang="en-US" baseline="0" dirty="0" smtClean="0"/>
              <a:t>thread pool –</a:t>
            </a:r>
            <a:r>
              <a:rPr lang="ru-RU" baseline="0" dirty="0" smtClean="0"/>
              <a:t>поток не имеет </a:t>
            </a:r>
            <a:r>
              <a:rPr lang="en-US" baseline="0" dirty="0" smtClean="0"/>
              <a:t>SC </a:t>
            </a:r>
            <a:r>
              <a:rPr lang="ru-RU" baseline="0" dirty="0" smtClean="0"/>
              <a:t>и какой-нибудь поток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пула сможет исполнить этот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хочется поговорить о том, что если нужно, </a:t>
            </a:r>
          </a:p>
          <a:p>
            <a:r>
              <a:rPr lang="ru-RU" baseline="0" dirty="0" smtClean="0"/>
              <a:t>то мы можем </a:t>
            </a:r>
            <a:r>
              <a:rPr lang="ru-RU" baseline="0" dirty="0" err="1" smtClean="0"/>
              <a:t>параллелить</a:t>
            </a:r>
            <a:r>
              <a:rPr lang="ru-RU" baseline="0" dirty="0" smtClean="0"/>
              <a:t> работу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код)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2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с этим сделать?</a:t>
            </a:r>
          </a:p>
          <a:p>
            <a:endParaRPr lang="ru-RU" dirty="0" smtClean="0"/>
          </a:p>
          <a:p>
            <a:r>
              <a:rPr lang="ru-RU" dirty="0" smtClean="0"/>
              <a:t>Можем</a:t>
            </a:r>
            <a:r>
              <a:rPr lang="ru-RU" baseline="0" dirty="0" smtClean="0"/>
              <a:t> использовать (читать красное)</a:t>
            </a:r>
          </a:p>
          <a:p>
            <a:endParaRPr lang="ru-RU" dirty="0" smtClean="0"/>
          </a:p>
          <a:p>
            <a:r>
              <a:rPr lang="ru-RU" dirty="0" smtClean="0"/>
              <a:t>(в таком случае, </a:t>
            </a:r>
            <a:r>
              <a:rPr lang="en-US" dirty="0" smtClean="0"/>
              <a:t>Parallel </a:t>
            </a:r>
            <a:r>
              <a:rPr lang="ru-RU" dirty="0" smtClean="0"/>
              <a:t>класс разобьёт задачу</a:t>
            </a:r>
          </a:p>
          <a:p>
            <a:r>
              <a:rPr lang="ru-RU" dirty="0" smtClean="0"/>
              <a:t>на</a:t>
            </a:r>
            <a:r>
              <a:rPr lang="ru-RU" baseline="0" dirty="0" smtClean="0"/>
              <a:t> определённое количество подзадач, каждая</a:t>
            </a:r>
          </a:p>
          <a:p>
            <a:r>
              <a:rPr lang="ru-RU" baseline="0" dirty="0" smtClean="0"/>
              <a:t>Из которых будет выполнена в своём </a:t>
            </a:r>
            <a:r>
              <a:rPr lang="en-US" baseline="0" dirty="0" smtClean="0"/>
              <a:t>thread pool – </a:t>
            </a:r>
            <a:r>
              <a:rPr lang="ru-RU" baseline="0" dirty="0" smtClean="0"/>
              <a:t>потоке.)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Скорее всего количество потоков будет равно количеству ядер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блокируется пока все подзадачи не обработаны.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мы можем</a:t>
            </a:r>
            <a:r>
              <a:rPr lang="ru-RU" baseline="0" dirty="0" smtClean="0"/>
              <a:t> использовать Таски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– асинхронный, так что он не будет блокировать работу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Следующее, о чём хотелось бы поговорить – это (заголовок)</a:t>
            </a:r>
          </a:p>
          <a:p>
            <a:endParaRPr lang="ru-RU" dirty="0" smtClean="0"/>
          </a:p>
          <a:p>
            <a:r>
              <a:rPr lang="ru-RU" dirty="0" smtClean="0"/>
              <a:t>Представляет</a:t>
            </a:r>
            <a:r>
              <a:rPr lang="ru-RU" baseline="0" dirty="0" smtClean="0"/>
              <a:t> вью для группировки, сортировки, фильтрации и навигации по коллекции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Может быть как один, так и несколько на одну коллекцию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можем </a:t>
            </a:r>
            <a:r>
              <a:rPr lang="ru-RU" baseline="0" dirty="0" err="1" smtClean="0"/>
              <a:t>биндить</a:t>
            </a:r>
            <a:r>
              <a:rPr lang="ru-RU" baseline="0" dirty="0" smtClean="0"/>
              <a:t> сразу на </a:t>
            </a:r>
            <a:r>
              <a:rPr lang="en-US" baseline="0" dirty="0" smtClean="0"/>
              <a:t>CV, </a:t>
            </a:r>
            <a:r>
              <a:rPr lang="ru-RU" baseline="0" dirty="0" smtClean="0"/>
              <a:t>и соответственно иметь сразу несколько представлений для одной базовой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6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части этого класса, о которых я хочу рассказать это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Фильтр работает для каждого элемента, определяя может ли он войти во </a:t>
            </a:r>
            <a:r>
              <a:rPr lang="en-US" baseline="0" dirty="0" smtClean="0"/>
              <a:t>View</a:t>
            </a:r>
          </a:p>
          <a:p>
            <a:r>
              <a:rPr lang="en-US" baseline="0" dirty="0" err="1" smtClean="0"/>
              <a:t>SortDescription</a:t>
            </a:r>
            <a:r>
              <a:rPr lang="en-US" baseline="0" dirty="0" smtClean="0"/>
              <a:t> –</a:t>
            </a:r>
            <a:r>
              <a:rPr lang="ru-RU" baseline="0" dirty="0" smtClean="0"/>
              <a:t> это структура, которая определяет имя свойства и направление сортировки</a:t>
            </a:r>
          </a:p>
          <a:p>
            <a:r>
              <a:rPr lang="en-US" baseline="0" dirty="0" smtClean="0"/>
              <a:t>Refresh </a:t>
            </a:r>
            <a:r>
              <a:rPr lang="ru-RU" baseline="0" dirty="0" smtClean="0"/>
              <a:t>пересоздаёт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dirty="0" smtClean="0"/>
              <a:t>Чтобы получить дефолтный </a:t>
            </a:r>
            <a:r>
              <a:rPr lang="en-US" dirty="0" smtClean="0"/>
              <a:t>CV </a:t>
            </a:r>
            <a:r>
              <a:rPr lang="ru-RU" dirty="0" smtClean="0"/>
              <a:t>нам</a:t>
            </a:r>
            <a:r>
              <a:rPr lang="ru-RU" baseline="0" dirty="0" smtClean="0"/>
              <a:t> надо (читать 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рассмотреть также определение этого метода – это статический метод, который принимает в себя любой объект и возвращает нам </a:t>
            </a:r>
            <a:r>
              <a:rPr lang="en-US" baseline="0" dirty="0" err="1" smtClean="0"/>
              <a:t>ICollectionView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что, в теории, мы можем получить </a:t>
            </a:r>
            <a:r>
              <a:rPr lang="en-US" baseline="0" dirty="0" smtClean="0"/>
              <a:t>CV </a:t>
            </a:r>
            <a:r>
              <a:rPr lang="ru-RU" baseline="0" dirty="0" smtClean="0"/>
              <a:t>для любого объекта, который является источником привязки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хочу показать плохой подход к фильтрации.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Допустим, у нас есть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какой-то метод, который изменяет нашу коллекцию и каждый раз дёргает (</a:t>
            </a:r>
            <a:r>
              <a:rPr lang="en-US" baseline="0" dirty="0" err="1" smtClean="0"/>
              <a:t>refilter</a:t>
            </a:r>
            <a:r>
              <a:rPr lang="en-US" baseline="0" dirty="0" smtClean="0"/>
              <a:t>) </a:t>
            </a:r>
            <a:r>
              <a:rPr lang="ru-RU" baseline="0" dirty="0" smtClean="0"/>
              <a:t>который, в свою очередь </a:t>
            </a:r>
            <a:r>
              <a:rPr lang="ru-RU" baseline="0" dirty="0" err="1" smtClean="0"/>
              <a:t>переприсваивает</a:t>
            </a:r>
            <a:r>
              <a:rPr lang="ru-RU" baseline="0" dirty="0" smtClean="0"/>
              <a:t> фильтр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Это плохой подход, потому что операция </a:t>
            </a:r>
            <a:r>
              <a:rPr lang="ru-RU" baseline="0" dirty="0" err="1" smtClean="0"/>
              <a:t>перефильтровывания</a:t>
            </a:r>
            <a:r>
              <a:rPr lang="ru-RU" baseline="0" dirty="0" smtClean="0"/>
              <a:t> всех элементов очень дорогая и скорее всего будет сильно грузить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r>
              <a:rPr lang="ru-RU" baseline="0" dirty="0" smtClean="0"/>
              <a:t> можем немного улучшить ситуацию, добавив свойство (красное)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Однако, это не решает проблему целиком, если у нас включены фильтры, то это всё равно может быть очень дорого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Поэтому,</a:t>
            </a:r>
            <a:r>
              <a:rPr lang="ru-RU" baseline="0" dirty="0" smtClean="0"/>
              <a:t> я хочу рассказать про такую вещь, как (заголовок)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такой интерфейс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Который имеет свойства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(низ) позволяют определять имена свойств элемента коллекции, которые будут участвовать в (заголовок)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Евгений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Пиляев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Специализируюсь на разработке десктоп-приложений и MS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использованием WPF.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Сегодня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поговорим 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оптимизациях 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0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же</a:t>
            </a:r>
            <a:r>
              <a:rPr lang="ru-RU" baseline="0" dirty="0" smtClean="0"/>
              <a:t> плюсы есть у (заголовок)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Перепроверяет элемент коллекции только когда он добавлен или «живое» свойство изменилось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Нам не нужно вручную </a:t>
            </a:r>
            <a:r>
              <a:rPr lang="ru-RU" baseline="0" dirty="0" err="1" smtClean="0"/>
              <a:t>перефильтровывать</a:t>
            </a:r>
            <a:r>
              <a:rPr lang="en-US" baseline="0" dirty="0" smtClean="0"/>
              <a:t>/</a:t>
            </a:r>
            <a:r>
              <a:rPr lang="ru-RU" baseline="0" dirty="0" smtClean="0"/>
              <a:t>пересортировывать </a:t>
            </a:r>
            <a:r>
              <a:rPr lang="ru-RU" baseline="0" dirty="0" err="1" smtClean="0"/>
              <a:t>айтемы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Его можно применить единожды, после чего он будет отрабатывать, когда нужно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Например,</a:t>
            </a:r>
            <a:r>
              <a:rPr lang="ru-RU" baseline="0" dirty="0" smtClean="0"/>
              <a:t> есть класс (верх) который реализует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получается, что мы можем объявить (низ)</a:t>
            </a:r>
          </a:p>
          <a:p>
            <a:r>
              <a:rPr lang="ru-RU" baseline="0" dirty="0" smtClean="0"/>
              <a:t>Потом используя (низ)</a:t>
            </a:r>
            <a:r>
              <a:rPr lang="ru-RU" baseline="0" dirty="0"/>
              <a:t> </a:t>
            </a:r>
            <a:r>
              <a:rPr lang="ru-RU" baseline="0" dirty="0" smtClean="0"/>
              <a:t> как раз и получить. Что мы можем с этим сделать?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пример живой фильтрации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метод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нём мы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чего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таком случае, при каждом изменении живого свойства, (а так же добавлении элемента) будет вызываться наш предикат, который определяет, можем ли мы отображать тот или иной элемент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рассмотрим</a:t>
            </a:r>
            <a:r>
              <a:rPr lang="ru-RU" baseline="0" dirty="0" smtClean="0"/>
              <a:t> живую сортировку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Очищаем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каждого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Включаем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Тут ситуация аналогична с живой фильтрацией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в качестве оптимизации мы можем использовать виртуализацию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Она представляет возможность использовать контейнеры только для текущих видимых элементов</a:t>
            </a:r>
          </a:p>
          <a:p>
            <a:r>
              <a:rPr lang="ru-RU" baseline="0" dirty="0" smtClean="0"/>
              <a:t>Что сокращает использование памяти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Поддерживается в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Чтобы её включить, надо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Режимы бывают: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 – Создаёт и отбрасывает контейнеры по мере необходимости</a:t>
            </a:r>
          </a:p>
          <a:p>
            <a:r>
              <a:rPr lang="ru-RU" baseline="0" dirty="0" smtClean="0"/>
              <a:t>2 – </a:t>
            </a:r>
            <a:r>
              <a:rPr lang="ru-RU" baseline="0" dirty="0" err="1" smtClean="0"/>
              <a:t>Переиспользует</a:t>
            </a:r>
            <a:r>
              <a:rPr lang="ru-RU" baseline="0" dirty="0" smtClean="0"/>
              <a:t> контейнеры, это не всегда работает, как хотелось бы, если у нас для элементов есть какая-то хитрая логика отображения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9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заключении теоретической части хочется поговорить про (верх)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Предоставляет возможность модифицировать коллекцию, которая привязана к </a:t>
            </a:r>
            <a:r>
              <a:rPr lang="en-US" baseline="0" dirty="0" smtClean="0"/>
              <a:t>UI</a:t>
            </a:r>
            <a:r>
              <a:rPr lang="ru-RU" baseline="0" dirty="0" smtClean="0"/>
              <a:t> вне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Коллекция обязательно должна быть </a:t>
            </a:r>
            <a:r>
              <a:rPr lang="ru-RU" baseline="0" dirty="0" err="1" smtClean="0"/>
              <a:t>залочена</a:t>
            </a:r>
            <a:r>
              <a:rPr lang="ru-RU" baseline="0" dirty="0" smtClean="0"/>
              <a:t>, когда мы используем её в нашем коде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WPF </a:t>
            </a:r>
            <a:r>
              <a:rPr lang="ru-RU" baseline="0" dirty="0" err="1" smtClean="0"/>
              <a:t>локает</a:t>
            </a:r>
            <a:r>
              <a:rPr lang="ru-RU" baseline="0" dirty="0" smtClean="0"/>
              <a:t> коллекцию с предоставленным ему </a:t>
            </a:r>
            <a:r>
              <a:rPr lang="ru-RU" baseline="0" dirty="0" err="1" smtClean="0"/>
              <a:t>локом</a:t>
            </a:r>
            <a:r>
              <a:rPr lang="ru-RU" baseline="0" dirty="0" smtClean="0"/>
              <a:t>, когда использует её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Выглядит</a:t>
            </a:r>
            <a:r>
              <a:rPr lang="ru-RU" baseline="0" dirty="0" smtClean="0"/>
              <a:t> это следующим образом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при инициализации нашей коллекции, мы можем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дальше, когда мы используем коллекцию, например (низ)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Плюсом такого подхода является то, что мы можем не </a:t>
            </a:r>
            <a:r>
              <a:rPr lang="ru-RU" baseline="0" dirty="0" err="1" smtClean="0"/>
              <a:t>инвокать</a:t>
            </a:r>
            <a:r>
              <a:rPr lang="ru-RU" baseline="0" dirty="0" smtClean="0"/>
              <a:t> в </a:t>
            </a:r>
            <a:r>
              <a:rPr lang="en-US" baseline="0" dirty="0" smtClean="0"/>
              <a:t>UI </a:t>
            </a:r>
            <a:r>
              <a:rPr lang="ru-RU" baseline="0" dirty="0" err="1" smtClean="0"/>
              <a:t>тред</a:t>
            </a:r>
            <a:r>
              <a:rPr lang="en-US" baseline="0" dirty="0" smtClean="0"/>
              <a:t>. </a:t>
            </a:r>
            <a:r>
              <a:rPr lang="ru-RU" baseline="0" dirty="0" smtClean="0"/>
              <a:t>Также, </a:t>
            </a:r>
            <a:r>
              <a:rPr lang="en-US" baseline="0" dirty="0" smtClean="0"/>
              <a:t>WPF </a:t>
            </a:r>
            <a:r>
              <a:rPr lang="ru-RU" baseline="0" dirty="0" smtClean="0"/>
              <a:t>будет автоматически </a:t>
            </a:r>
            <a:r>
              <a:rPr lang="ru-RU" baseline="0" dirty="0" err="1" smtClean="0"/>
              <a:t>троттлить</a:t>
            </a:r>
            <a:r>
              <a:rPr lang="ru-RU" baseline="0" dirty="0" smtClean="0"/>
              <a:t> если частота обновления коллекции слишком высокая – мы увидим это дальше на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Минусом – то, что у нас </a:t>
            </a:r>
            <a:r>
              <a:rPr lang="ru-RU" baseline="0" dirty="0" err="1" smtClean="0"/>
              <a:t>лок</a:t>
            </a:r>
            <a:r>
              <a:rPr lang="ru-RU" baseline="0" dirty="0" smtClean="0"/>
              <a:t> и коллекция публичные – а это значит, что есть человеческий фактор того, что где-то доступ к коллекции может быть не </a:t>
            </a:r>
            <a:r>
              <a:rPr lang="ru-RU" baseline="0" dirty="0" err="1" smtClean="0"/>
              <a:t>залочен</a:t>
            </a:r>
            <a:r>
              <a:rPr lang="ru-RU" baseline="0" dirty="0" smtClean="0"/>
              <a:t> и это может привести к нежелательным последствиям, а так же это очень трудно </a:t>
            </a:r>
            <a:r>
              <a:rPr lang="ru-RU" baseline="0" dirty="0" err="1" smtClean="0"/>
              <a:t>дебажить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3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</a:t>
            </a:r>
            <a:r>
              <a:rPr lang="ru-RU" baseline="0" dirty="0" smtClean="0"/>
              <a:t> же из этого можно сделать выводы?</a:t>
            </a:r>
          </a:p>
          <a:p>
            <a:endParaRPr lang="ru-RU" baseline="0" dirty="0" smtClean="0"/>
          </a:p>
          <a:p>
            <a:r>
              <a:rPr lang="ru-RU" baseline="0" dirty="0" smtClean="0"/>
              <a:t>(читать пункты)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приведённые примеры довольно простые, но в реальной жизни это всё бывает завёрнуто в бизнес-логику и порой не всегда красивый код. Поэтому порой стоит немного абстрагироваться от предметной области, взглянуть на проблему «в общем», чтобы понять, что можно улучшить в той или иной ситуации.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1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очередь, хочется поговорить о </a:t>
            </a:r>
            <a:r>
              <a:rPr lang="ru-RU" baseline="0" dirty="0" err="1" smtClean="0"/>
              <a:t>боттлнеках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Узкие места в системе, которые ограничивают её максимальную производительность.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Бывают аппаратные (недостаточное количество мощности процессора\памяти и т.д.)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программные – сегодня будем говорить о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как в подавляющем большинстве случаев, у нас многоядерные машины, а в </a:t>
            </a:r>
            <a:r>
              <a:rPr lang="en-US" baseline="0" dirty="0" smtClean="0"/>
              <a:t>WPF </a:t>
            </a:r>
            <a:r>
              <a:rPr lang="ru-RU" baseline="0" dirty="0" smtClean="0"/>
              <a:t>всего один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то…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можем вынести все ненужные вещи из </a:t>
            </a:r>
            <a:r>
              <a:rPr lang="en-US" dirty="0" smtClean="0"/>
              <a:t>UI </a:t>
            </a:r>
            <a:r>
              <a:rPr lang="ru-RU" dirty="0" smtClean="0"/>
              <a:t>потока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Рассмотрим</a:t>
            </a:r>
            <a:r>
              <a:rPr lang="ru-RU" baseline="0" dirty="0" smtClean="0"/>
              <a:t> </a:t>
            </a:r>
            <a:r>
              <a:rPr lang="ru-RU" dirty="0" smtClean="0"/>
              <a:t>следующий пример.</a:t>
            </a:r>
          </a:p>
          <a:p>
            <a:endParaRPr lang="ru-RU" dirty="0" smtClean="0"/>
          </a:p>
          <a:p>
            <a:r>
              <a:rPr lang="ru-RU" dirty="0" smtClean="0"/>
              <a:t>Тут</a:t>
            </a:r>
            <a:r>
              <a:rPr lang="ru-RU" baseline="0" dirty="0" smtClean="0"/>
              <a:t> мы видим 3 метода. Отображение всплывающего окна</a:t>
            </a:r>
            <a:r>
              <a:rPr lang="en-US" baseline="0" dirty="0" smtClean="0"/>
              <a:t>;</a:t>
            </a:r>
            <a:endParaRPr lang="ru-RU" baseline="0" dirty="0" smtClean="0"/>
          </a:p>
          <a:p>
            <a:r>
              <a:rPr lang="ru-RU" baseline="0" dirty="0" smtClean="0"/>
              <a:t>Проделать тяжёлую работу</a:t>
            </a:r>
            <a:r>
              <a:rPr lang="en-US" baseline="0" dirty="0" smtClean="0"/>
              <a:t>;</a:t>
            </a:r>
            <a:r>
              <a:rPr lang="ru-RU" baseline="0" dirty="0" smtClean="0"/>
              <a:t> обновить коллекцию, привязанную к </a:t>
            </a:r>
            <a:r>
              <a:rPr lang="en-US" baseline="0" dirty="0" smtClean="0"/>
              <a:t>UI.</a:t>
            </a:r>
          </a:p>
          <a:p>
            <a:endParaRPr lang="en-US" baseline="0" dirty="0" smtClean="0"/>
          </a:p>
          <a:p>
            <a:r>
              <a:rPr lang="ru-RU" dirty="0" smtClean="0"/>
              <a:t>Скорее</a:t>
            </a:r>
            <a:r>
              <a:rPr lang="ru-RU" baseline="0" dirty="0" smtClean="0"/>
              <a:t> всего, проделывание тяжёлой работы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займёт много времени и заблокирует поток.</a:t>
            </a:r>
          </a:p>
          <a:p>
            <a:r>
              <a:rPr lang="ru-RU" baseline="0" dirty="0" smtClean="0"/>
              <a:t>Что мы можем с этим сделать? Самое простое – вынести вторую и третью строчку этого метода из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</a:t>
            </a:r>
            <a:r>
              <a:rPr lang="en-US" baseline="0" dirty="0" smtClean="0"/>
              <a:t>WPF </a:t>
            </a:r>
            <a:r>
              <a:rPr lang="ru-RU" baseline="0" dirty="0" smtClean="0"/>
              <a:t>запрещает обновление </a:t>
            </a:r>
            <a:r>
              <a:rPr lang="en-US" baseline="0" dirty="0" smtClean="0"/>
              <a:t>UI </a:t>
            </a:r>
            <a:r>
              <a:rPr lang="ru-RU" baseline="0" dirty="0" smtClean="0"/>
              <a:t>не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 Для того, чтобы успешно вынести эти вещи, нам нужно третью строку выполнить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этого</a:t>
            </a:r>
            <a:r>
              <a:rPr lang="ru-RU" baseline="0" dirty="0" smtClean="0"/>
              <a:t> в </a:t>
            </a:r>
            <a:r>
              <a:rPr lang="en-US" baseline="0" dirty="0" smtClean="0"/>
              <a:t>WPF </a:t>
            </a:r>
            <a:r>
              <a:rPr lang="ru-RU" baseline="0" dirty="0" smtClean="0"/>
              <a:t>существует специальный класс – </a:t>
            </a:r>
            <a:r>
              <a:rPr lang="en-US" baseline="0" dirty="0" smtClean="0"/>
              <a:t>Dispatcher</a:t>
            </a:r>
          </a:p>
          <a:p>
            <a:endParaRPr lang="en-US" baseline="0" dirty="0" smtClean="0"/>
          </a:p>
          <a:p>
            <a:r>
              <a:rPr lang="ru-RU" baseline="0" dirty="0" smtClean="0"/>
              <a:t>Он предоставляет возможность управлять очередью рабочих задач для потока (не обязательно </a:t>
            </a:r>
            <a:r>
              <a:rPr lang="en-US" baseline="0" dirty="0" smtClean="0"/>
              <a:t>UI)</a:t>
            </a:r>
          </a:p>
          <a:p>
            <a:endParaRPr lang="en-US" baseline="0" dirty="0" smtClean="0"/>
          </a:p>
          <a:p>
            <a:r>
              <a:rPr lang="ru-RU" baseline="0" dirty="0" smtClean="0"/>
              <a:t>Тут нам в первую очередь интересы 2 метода – </a:t>
            </a:r>
            <a:r>
              <a:rPr lang="en-US" baseline="0" dirty="0" smtClean="0"/>
              <a:t>Invoke – </a:t>
            </a:r>
            <a:r>
              <a:rPr lang="ru-RU" baseline="0" dirty="0" smtClean="0"/>
              <a:t>синхронный</a:t>
            </a:r>
          </a:p>
          <a:p>
            <a:r>
              <a:rPr lang="ru-RU" baseline="0" dirty="0" smtClean="0"/>
              <a:t>И </a:t>
            </a:r>
            <a:r>
              <a:rPr lang="en-US" baseline="0" dirty="0" err="1" smtClean="0"/>
              <a:t>BeginInvoke</a:t>
            </a:r>
            <a:r>
              <a:rPr lang="en-US" baseline="0" dirty="0" smtClean="0"/>
              <a:t> – </a:t>
            </a:r>
            <a:r>
              <a:rPr lang="ru-RU" baseline="0" dirty="0" smtClean="0"/>
              <a:t>асинхронный (описать параметры)</a:t>
            </a:r>
          </a:p>
          <a:p>
            <a:endParaRPr lang="ru-RU" baseline="0" dirty="0" smtClean="0"/>
          </a:p>
          <a:p>
            <a:r>
              <a:rPr lang="ru-RU" baseline="0" dirty="0" smtClean="0"/>
              <a:t>…Так же существуют версии этих методов, которые принимают </a:t>
            </a:r>
            <a:r>
              <a:rPr lang="ru-RU" baseline="0" dirty="0" err="1" smtClean="0"/>
              <a:t>бОльшее</a:t>
            </a:r>
            <a:r>
              <a:rPr lang="ru-RU" baseline="0" dirty="0" smtClean="0"/>
              <a:t> количество параметров…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И используя </a:t>
            </a:r>
            <a:r>
              <a:rPr lang="en-US" baseline="0" dirty="0" smtClean="0"/>
              <a:t>Dispatcher </a:t>
            </a:r>
            <a:r>
              <a:rPr lang="ru-RU" baseline="0" dirty="0" smtClean="0"/>
              <a:t>и </a:t>
            </a:r>
            <a:r>
              <a:rPr lang="en-US" baseline="0" dirty="0" smtClean="0"/>
              <a:t>Task-</a:t>
            </a:r>
            <a:r>
              <a:rPr lang="ru-RU" baseline="0" dirty="0" smtClean="0"/>
              <a:t>и, мы можем переписать этот метод следующим образом..</a:t>
            </a:r>
          </a:p>
          <a:p>
            <a:endParaRPr lang="ru-RU" baseline="0" dirty="0" smtClean="0"/>
          </a:p>
          <a:p>
            <a:r>
              <a:rPr lang="en-US" baseline="0" dirty="0" smtClean="0"/>
              <a:t>(</a:t>
            </a:r>
            <a:r>
              <a:rPr lang="ru-RU" baseline="0" dirty="0" smtClean="0"/>
              <a:t>создаём новую задачу с помощью вызова метода </a:t>
            </a:r>
            <a:r>
              <a:rPr lang="en-US" baseline="0" dirty="0" err="1" smtClean="0"/>
              <a:t>Task.Run</a:t>
            </a:r>
            <a:r>
              <a:rPr lang="ru-RU" baseline="0" dirty="0" smtClean="0"/>
              <a:t>, выполняя задачу на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пуле и с помощью </a:t>
            </a:r>
            <a:r>
              <a:rPr lang="en-US" baseline="0" dirty="0" err="1" smtClean="0"/>
              <a:t>Dispatcher.Invoke</a:t>
            </a:r>
            <a:r>
              <a:rPr lang="en-US" baseline="0" dirty="0" smtClean="0"/>
              <a:t> – </a:t>
            </a:r>
            <a:r>
              <a:rPr lang="ru-RU" baseline="0" dirty="0" smtClean="0"/>
              <a:t>возвращаемся к выполнению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потоке)</a:t>
            </a:r>
          </a:p>
          <a:p>
            <a:endParaRPr lang="ru-RU" baseline="0" dirty="0" smtClean="0"/>
          </a:p>
          <a:p>
            <a:r>
              <a:rPr lang="ru-RU" dirty="0" smtClean="0"/>
              <a:t>Это самое простое</a:t>
            </a:r>
            <a:r>
              <a:rPr lang="ru-RU" baseline="0" dirty="0" smtClean="0"/>
              <a:t>, что мы можем сделать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можем воспользоваться асинхронным подходом, который выглядит более красиво,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Но потребует модифицировать метод </a:t>
            </a:r>
            <a:r>
              <a:rPr lang="en-US" baseline="0" dirty="0" err="1" smtClean="0"/>
              <a:t>DoHardWork</a:t>
            </a:r>
            <a:r>
              <a:rPr lang="en-US" baseline="0" dirty="0" smtClean="0"/>
              <a:t>…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(описать код)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Асинхронные методы </a:t>
            </a:r>
            <a:r>
              <a:rPr lang="ru-RU" baseline="0" dirty="0" err="1" smtClean="0"/>
              <a:t>могуть</a:t>
            </a:r>
            <a:r>
              <a:rPr lang="ru-RU" baseline="0" dirty="0" smtClean="0"/>
              <a:t> быть с модификатором </a:t>
            </a:r>
            <a:r>
              <a:rPr lang="en-US" baseline="0" dirty="0" smtClean="0"/>
              <a:t>void, </a:t>
            </a:r>
            <a:r>
              <a:rPr lang="ru-RU" baseline="0" dirty="0" smtClean="0"/>
              <a:t>а не </a:t>
            </a:r>
            <a:r>
              <a:rPr lang="en-US" baseline="0" dirty="0" smtClean="0"/>
              <a:t>Task, </a:t>
            </a:r>
            <a:r>
              <a:rPr lang="ru-RU" baseline="0" dirty="0" smtClean="0"/>
              <a:t>однако, в таком случае</a:t>
            </a:r>
          </a:p>
          <a:p>
            <a:r>
              <a:rPr lang="ru-RU" baseline="0" dirty="0" smtClean="0"/>
              <a:t>Их невозможно </a:t>
            </a:r>
            <a:r>
              <a:rPr lang="ru-RU" baseline="0" dirty="0" err="1" smtClean="0"/>
              <a:t>авейтить</a:t>
            </a:r>
            <a:r>
              <a:rPr lang="ru-RU" baseline="0" dirty="0" smtClean="0"/>
              <a:t>, а так же не получится перехватить </a:t>
            </a:r>
            <a:r>
              <a:rPr lang="en-US" baseline="0" dirty="0" smtClean="0"/>
              <a:t>Exception. </a:t>
            </a:r>
            <a:endParaRPr lang="ru-RU" baseline="0" dirty="0" smtClean="0"/>
          </a:p>
          <a:p>
            <a:r>
              <a:rPr lang="ru-RU" baseline="0" dirty="0" smtClean="0"/>
              <a:t>Но это нормально, если этот метод вызывается, например, в обработчике нажатия кнопки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ходе работы мы не часто сталкиваемся с (читать заголовок)</a:t>
            </a:r>
          </a:p>
          <a:p>
            <a:endParaRPr lang="ru-RU" baseline="0" dirty="0" smtClean="0"/>
          </a:p>
          <a:p>
            <a:r>
              <a:rPr lang="en-US" baseline="0" dirty="0" smtClean="0"/>
              <a:t>SC – </a:t>
            </a:r>
            <a:r>
              <a:rPr lang="ru-RU" baseline="0" dirty="0" smtClean="0"/>
              <a:t>предоставляет возможность вернуться в вызывающий поток, когда асинхронная операция завершена</a:t>
            </a:r>
          </a:p>
          <a:p>
            <a:endParaRPr lang="ru-RU" baseline="0" dirty="0"/>
          </a:p>
          <a:p>
            <a:r>
              <a:rPr lang="en-US" baseline="0" dirty="0" smtClean="0"/>
              <a:t>CA(true) – </a:t>
            </a:r>
            <a:r>
              <a:rPr lang="ru-RU" baseline="0" dirty="0" smtClean="0"/>
              <a:t>дефолт, возвращаемся в вызывающий поток, это можно не писать</a:t>
            </a:r>
          </a:p>
          <a:p>
            <a:endParaRPr lang="ru-RU" baseline="0" dirty="0" smtClean="0"/>
          </a:p>
          <a:p>
            <a:r>
              <a:rPr lang="en-US" baseline="0" dirty="0" smtClean="0"/>
              <a:t>CA(false) – </a:t>
            </a:r>
            <a:r>
              <a:rPr lang="ru-RU" baseline="0" dirty="0" smtClean="0"/>
              <a:t>позволяет не использовать </a:t>
            </a:r>
            <a:r>
              <a:rPr lang="en-US" baseline="0" dirty="0" smtClean="0"/>
              <a:t>SC </a:t>
            </a:r>
            <a:r>
              <a:rPr lang="ru-RU" baseline="0" dirty="0" smtClean="0"/>
              <a:t>и продолжить выполнение на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</a:t>
            </a:r>
            <a:r>
              <a:rPr lang="ru-RU" baseline="0" dirty="0" smtClean="0"/>
              <a:t> проблему: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мы вызываем метод </a:t>
            </a:r>
            <a:r>
              <a:rPr lang="en-US" baseline="0" dirty="0" err="1" smtClean="0"/>
              <a:t>GetHttp</a:t>
            </a:r>
            <a:r>
              <a:rPr lang="en-US" baseline="0" dirty="0" smtClean="0"/>
              <a:t> </a:t>
            </a:r>
            <a:r>
              <a:rPr lang="ru-RU" baseline="0" dirty="0" smtClean="0"/>
              <a:t>синхронно</a:t>
            </a:r>
            <a:r>
              <a:rPr lang="en-US" baseline="0" dirty="0" smtClean="0"/>
              <a:t> </a:t>
            </a:r>
            <a:r>
              <a:rPr lang="ru-RU" baseline="0" dirty="0" smtClean="0"/>
              <a:t>с помощью обращения к свойству </a:t>
            </a:r>
            <a:r>
              <a:rPr lang="en-US" baseline="0" dirty="0" smtClean="0"/>
              <a:t>Result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Он из себя представляет следующее: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(код 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Делаем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запрос и даём потоку вернуться из </a:t>
            </a:r>
            <a:r>
              <a:rPr lang="en-US" baseline="0" dirty="0" err="1" smtClean="0"/>
              <a:t>GetHttp</a:t>
            </a:r>
            <a:r>
              <a:rPr lang="en-US" baseline="0" dirty="0" smtClean="0"/>
              <a:t>,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таком случае мы никогда не достигнем второй строчки этого метода, потому что он не может завершиться, потому что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уже ждёт его завершения. Это </a:t>
            </a:r>
            <a:r>
              <a:rPr lang="ru-RU" baseline="0" dirty="0" err="1" smtClean="0"/>
              <a:t>дедлок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A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2BDA214-65F1-4F74-9A94-62FCFA6428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64382" y="2958084"/>
            <a:ext cx="5863236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9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4052" y="1744979"/>
            <a:ext cx="10223895" cy="42751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1800"/>
            </a:lvl1pPr>
            <a:lvl2pPr marL="457154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1600"/>
            </a:lvl2pPr>
            <a:lvl3pPr marL="914309" indent="0">
              <a:lnSpc>
                <a:spcPct val="120000"/>
              </a:lnSpc>
              <a:buClr>
                <a:schemeClr val="accent5"/>
              </a:buClr>
              <a:buNone/>
              <a:defRPr sz="1400"/>
            </a:lvl3pPr>
            <a:lvl4pPr marL="1371463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1200"/>
            </a:lvl4pPr>
            <a:lvl5pPr marL="1828617" indent="0">
              <a:lnSpc>
                <a:spcPct val="120000"/>
              </a:lnSpc>
              <a:buClr>
                <a:schemeClr val="accent5"/>
              </a:buClr>
              <a:buNone/>
              <a:defRPr sz="1000" cap="all" baseline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6768" y="6020116"/>
            <a:ext cx="8771725" cy="38439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000" cap="all" spc="15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030" y="6020116"/>
            <a:ext cx="875958" cy="38439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56702" y="889456"/>
            <a:ext cx="1449286" cy="232804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984052" y="764858"/>
            <a:ext cx="7897609" cy="5667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96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0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Two Lines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554835" y="2189405"/>
            <a:ext cx="8776707" cy="11273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96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 Lines Here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1556157" y="3428023"/>
            <a:ext cx="878400" cy="479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76533" y="771872"/>
            <a:ext cx="1737600" cy="279117"/>
          </a:xfrm>
          <a:prstGeom prst="rect">
            <a:avLst/>
          </a:prstGeom>
        </p:spPr>
      </p:pic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4836" y="4820817"/>
            <a:ext cx="4399529" cy="119929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333" b="0">
                <a:solidFill>
                  <a:schemeClr val="tx2"/>
                </a:solidFill>
              </a:defRPr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r>
              <a:rPr lang="en-US" dirty="0"/>
              <a:t>Company Name</a:t>
            </a:r>
          </a:p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577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2089-D825-4F51-9DBC-85AD227A2430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52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context and 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78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Solved problem: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392560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We DO get here now because a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as opposed to forcing the GUI thread to execute it.</a:t>
            </a:r>
          </a:p>
          <a:p>
            <a:pPr lvl="0" algn="just"/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context and 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692832"/>
            <a:ext cx="81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Alternative approach: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577288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>
                <a:solidFill>
                  <a:srgbClr val="C00000"/>
                </a:solidFill>
              </a:rPr>
              <a:t>Task.Run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() =&gt; {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We run on a thread pool thread now which has no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on it</a:t>
            </a:r>
          </a:p>
          <a:p>
            <a:pPr lvl="0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// We DO get here because some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 });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 if needed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78511" y="2812325"/>
            <a:ext cx="116658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</a:t>
            </a:r>
            <a:r>
              <a:rPr lang="en-US" sz="2800" dirty="0" smtClean="0"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ProcessItem</a:t>
            </a:r>
            <a:r>
              <a:rPr lang="en-US" sz="28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488" y="1991169"/>
            <a:ext cx="428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 method: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 if needed (Parallel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316" y="1949287"/>
            <a:ext cx="12938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 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Parallel.ForEach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(items,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item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=&gt;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(item));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7378" y="4405249"/>
            <a:ext cx="616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Blocks until all items are processed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Uses Thread Pool to process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 if needed (await Task.WhenAll)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183" y="1959157"/>
            <a:ext cx="11245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Task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tasks = new List&lt;Task&gt;(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items.Count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foreach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tasks.Add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  <a:r>
              <a:rPr lang="en-US" sz="2800" dirty="0" err="1" smtClean="0"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latin typeface="Consolas" panose="020B0609020204030204" pitchFamily="49" charset="0"/>
              </a:rPr>
              <a:t>(item)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(tasks);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67899" y="1524433"/>
            <a:ext cx="1235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Represents a view for grouping, sorting, filtering and navigating a data collection.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55" y="2371144"/>
            <a:ext cx="1641525" cy="392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23" y="2371144"/>
            <a:ext cx="6680626" cy="39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9858" y="41503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9508" y="1692213"/>
            <a:ext cx="115124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virtual Predicate&lt;object&gt; Filter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</a:t>
            </a:r>
            <a:r>
              <a:rPr lang="en-US" sz="2400" dirty="0" err="1" smtClean="0">
                <a:latin typeface="Consolas" panose="020B0609020204030204" pitchFamily="49" charset="0"/>
              </a:rPr>
              <a:t>SortDescriptionCollection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SortDescriptions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void </a:t>
            </a:r>
            <a:r>
              <a:rPr lang="en-US" sz="2400" dirty="0" smtClean="0">
                <a:latin typeface="Consolas" panose="020B0609020204030204" pitchFamily="49" charset="0"/>
              </a:rPr>
              <a:t>Refresh();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//Recreates the view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get default view: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(source);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static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GetDefaultView</a:t>
            </a:r>
            <a:r>
              <a:rPr lang="en-US" sz="2400" dirty="0" smtClean="0">
                <a:latin typeface="Consolas" panose="020B0609020204030204" pitchFamily="49" charset="0"/>
              </a:rPr>
              <a:t> (object source);</a:t>
            </a:r>
          </a:p>
        </p:txBody>
      </p:sp>
    </p:spTree>
    <p:extLst>
      <p:ext uri="{BB962C8B-B14F-4D97-AF65-F5344CB8AC3E}">
        <p14:creationId xmlns:p14="http://schemas.microsoft.com/office/powerpoint/2010/main" val="5883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4052" y="1638664"/>
            <a:ext cx="115124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ublic </a:t>
            </a:r>
            <a:r>
              <a:rPr lang="en-US" sz="20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ItemsView</a:t>
            </a:r>
            <a:r>
              <a:rPr lang="en-US" sz="20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public void </a:t>
            </a:r>
            <a:r>
              <a:rPr lang="en-US" sz="2000" dirty="0" err="1" smtClean="0">
                <a:latin typeface="Consolas" panose="020B0609020204030204" pitchFamily="49" charset="0"/>
              </a:rPr>
              <a:t>ChangeItems</a:t>
            </a:r>
            <a:r>
              <a:rPr lang="en-US" sz="20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Refilter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private void </a:t>
            </a:r>
            <a:r>
              <a:rPr lang="en-US" sz="2000" dirty="0" err="1" smtClean="0">
                <a:latin typeface="Consolas" panose="020B0609020204030204" pitchFamily="49" charset="0"/>
              </a:rPr>
              <a:t>Refilter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2000" dirty="0" smtClean="0">
                <a:latin typeface="Consolas" panose="020B0609020204030204" pitchFamily="49" charset="0"/>
              </a:rPr>
              <a:t> = 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 =&gt; </a:t>
            </a:r>
            <a:r>
              <a:rPr lang="en-US" sz="20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138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Better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860" y="1638664"/>
            <a:ext cx="96456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</a:rPr>
              <a:t>ublic </a:t>
            </a:r>
            <a:r>
              <a:rPr lang="en-US" sz="16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ItemsView</a:t>
            </a:r>
            <a:r>
              <a:rPr lang="en-US" sz="16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public bool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</a:rPr>
              <a:t>ChangeItems</a:t>
            </a:r>
            <a:r>
              <a:rPr lang="en-US" sz="16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private void 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=&gt; </a:t>
            </a:r>
            <a:r>
              <a:rPr lang="en-US" sz="16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804" y="1693398"/>
            <a:ext cx="1174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smtClean="0">
                <a:latin typeface="Consolas" panose="020B0609020204030204" pitchFamily="49" charset="0"/>
              </a:rPr>
              <a:t>interface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IsLiveFiltering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IsLiveSorting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LiveFilteringProperties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 smtClean="0">
                <a:latin typeface="Consolas" panose="020B0609020204030204" pitchFamily="49" charset="0"/>
              </a:rPr>
              <a:t>LiveSortingProperties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36" y="2696301"/>
            <a:ext cx="8776707" cy="1127314"/>
          </a:xfrm>
        </p:spPr>
        <p:txBody>
          <a:bodyPr>
            <a:noAutofit/>
          </a:bodyPr>
          <a:lstStyle/>
          <a:p>
            <a:r>
              <a:rPr lang="en-US" sz="3600" dirty="0" smtClean="0"/>
              <a:t>Multithreading and optimizations in WPF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Evgeniy </a:t>
            </a:r>
            <a:r>
              <a:rPr lang="en-US" sz="2000" dirty="0" err="1" smtClean="0"/>
              <a:t>Pilyaev</a:t>
            </a:r>
            <a:endParaRPr lang="en-US" sz="2000" dirty="0"/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Developer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413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27105"/>
            <a:ext cx="119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Re-checks </a:t>
            </a:r>
            <a:r>
              <a:rPr lang="en-US" sz="2800" dirty="0"/>
              <a:t>item only when it’s added or </a:t>
            </a:r>
            <a:r>
              <a:rPr lang="en-US" sz="2800" dirty="0" smtClean="0"/>
              <a:t>live property </a:t>
            </a:r>
            <a:r>
              <a:rPr lang="en-US" sz="2800" dirty="0"/>
              <a:t>is </a:t>
            </a:r>
            <a:r>
              <a:rPr lang="en-US" sz="2800" dirty="0" smtClean="0"/>
              <a:t>changed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We don’t need to manually </a:t>
            </a:r>
            <a:r>
              <a:rPr lang="en-US" sz="2800" dirty="0" smtClean="0"/>
              <a:t>re-filter/re-sort </a:t>
            </a:r>
            <a:r>
              <a:rPr lang="en-US" sz="2800" dirty="0"/>
              <a:t>items no </a:t>
            </a:r>
            <a:r>
              <a:rPr lang="en-US" sz="2800" dirty="0" smtClean="0"/>
              <a:t>more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Needs to be applied only once</a:t>
            </a:r>
          </a:p>
        </p:txBody>
      </p:sp>
    </p:spTree>
    <p:extLst>
      <p:ext uri="{BB962C8B-B14F-4D97-AF65-F5344CB8AC3E}">
        <p14:creationId xmlns:p14="http://schemas.microsoft.com/office/powerpoint/2010/main" val="40781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85719"/>
            <a:ext cx="1174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 …,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r>
              <a:rPr lang="en-US" sz="2400" dirty="0" smtClean="0">
                <a:latin typeface="Consolas" panose="020B0609020204030204" pitchFamily="49" charset="0"/>
              </a:rPr>
              <a:t>, 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ObservableCollection</a:t>
            </a:r>
            <a:r>
              <a:rPr lang="en-US" sz="2400" dirty="0" smtClean="0">
                <a:latin typeface="Consolas" panose="020B0609020204030204" pitchFamily="49" charset="0"/>
              </a:rPr>
              <a:t>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(…)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ListCollectionView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Filtering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53" y="1832463"/>
            <a:ext cx="1174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private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ApplyLiveItemsFiltering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listItemsCv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listItemsCv.LiveFilteringProperties.Clear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listItemsCv.LiveFilteringProperties.Add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SomeProperty</a:t>
            </a:r>
            <a:r>
              <a:rPr lang="en-US" sz="2400" dirty="0" smtClean="0">
                <a:latin typeface="Consolas" panose="020B0609020204030204" pitchFamily="49" charset="0"/>
              </a:rPr>
              <a:t>");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listItemsCv.IsLiveFiltering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true;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2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Sorting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851604"/>
            <a:ext cx="1174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void </a:t>
            </a:r>
            <a:r>
              <a:rPr lang="en-US" sz="2000" dirty="0" err="1">
                <a:latin typeface="Consolas" panose="020B0609020204030204" pitchFamily="49" charset="0"/>
              </a:rPr>
              <a:t>ApplyLiveItemsSorting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ListCollectionView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listCV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				List&lt;</a:t>
            </a:r>
            <a:r>
              <a:rPr lang="en-US" sz="2000" dirty="0" err="1" smtClean="0">
                <a:latin typeface="Consolas" panose="020B0609020204030204" pitchFamily="49" charset="0"/>
              </a:rPr>
              <a:t>SortDescription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sortDescriptions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listCV.SortDescriptions.Clear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listCV.LiveSortingProperties.Clear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sortDescription</a:t>
            </a:r>
            <a:r>
              <a:rPr lang="en-US" sz="2000" dirty="0"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</a:rPr>
              <a:t>sortDescriptions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listCV.SortDescriptions.Add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sortDescription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listCV.LiveSortingProperties.Add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sortDescription.PropertyName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listCV.IsLiveSorting</a:t>
            </a:r>
            <a:r>
              <a:rPr lang="en-US" sz="20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764" y="3311661"/>
            <a:ext cx="1174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VirtualizingStackPanel.IsVirtualizing</a:t>
            </a:r>
            <a:r>
              <a:rPr lang="en-US" sz="2400" dirty="0" smtClean="0">
                <a:latin typeface="Consolas" panose="020B0609020204030204" pitchFamily="49" charset="0"/>
              </a:rPr>
              <a:t>=“True”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VirtualizingStackPanel.VirtualizationMode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Standard       </a:t>
            </a:r>
            <a:r>
              <a:rPr lang="en-US" sz="2400" dirty="0" smtClean="0"/>
              <a:t>- Create </a:t>
            </a:r>
            <a:r>
              <a:rPr lang="en-US" sz="2400" dirty="0"/>
              <a:t>and discard the item containers. </a:t>
            </a:r>
            <a:endParaRPr lang="en-US" sz="2400" dirty="0" smtClean="0"/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Recycling      </a:t>
            </a:r>
            <a:r>
              <a:rPr lang="en-US" sz="2400" dirty="0" smtClean="0"/>
              <a:t>- Reuse </a:t>
            </a:r>
            <a:r>
              <a:rPr lang="en-US" sz="2400" dirty="0"/>
              <a:t>the item containers</a:t>
            </a:r>
            <a:r>
              <a:rPr lang="en-US" sz="2400" dirty="0" smtClean="0"/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764" y="1524433"/>
            <a:ext cx="924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Provides the ability to use containe</a:t>
            </a:r>
            <a:r>
              <a:rPr lang="en-US" sz="2400" dirty="0"/>
              <a:t>r</a:t>
            </a:r>
            <a:r>
              <a:rPr lang="en-US" sz="2400" dirty="0" smtClean="0"/>
              <a:t>s only for currently visible items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764" y="1986098"/>
            <a:ext cx="806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Supported in: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, </a:t>
            </a:r>
            <a:r>
              <a:rPr lang="en-US" sz="2400" dirty="0" err="1" smtClean="0"/>
              <a:t>TreeView</a:t>
            </a:r>
            <a:r>
              <a:rPr lang="en-US" sz="2400" dirty="0" smtClean="0"/>
              <a:t>, </a:t>
            </a:r>
            <a:r>
              <a:rPr lang="en-US" sz="2400" dirty="0" err="1" smtClean="0"/>
              <a:t>DataGrid</a:t>
            </a:r>
            <a:r>
              <a:rPr lang="en-US" sz="2400" dirty="0" smtClean="0"/>
              <a:t>, Ribbon…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2" y="764858"/>
            <a:ext cx="8567452" cy="566739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14" y="2245886"/>
            <a:ext cx="109296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Provides the ability to modify UI-bound collection from non-UI threads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Collection must be locked when accessed from our code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WPF locks the collection with provided lock when accessing it</a:t>
            </a:r>
          </a:p>
        </p:txBody>
      </p:sp>
    </p:spTree>
    <p:extLst>
      <p:ext uri="{BB962C8B-B14F-4D97-AF65-F5344CB8AC3E}">
        <p14:creationId xmlns:p14="http://schemas.microsoft.com/office/powerpoint/2010/main" val="31788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2" y="764858"/>
            <a:ext cx="8547574" cy="566739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4052" y="1583931"/>
            <a:ext cx="113984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ublic object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 err="1" smtClean="0">
                <a:latin typeface="Consolas" panose="020B0609020204030204" pitchFamily="49" charset="0"/>
              </a:rPr>
              <a:t>temsLock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get; }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ObservableCollection</a:t>
            </a:r>
            <a:r>
              <a:rPr lang="en-US" sz="2000" dirty="0">
                <a:latin typeface="Consolas" panose="020B0609020204030204" pitchFamily="49" charset="0"/>
              </a:rPr>
              <a:t>&lt;Item&gt; Items { get;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BindingOperations.EnableCollectionSynchronization</a:t>
            </a:r>
            <a:r>
              <a:rPr lang="en-US" sz="2000" dirty="0" smtClean="0">
                <a:latin typeface="Consolas" panose="020B0609020204030204" pitchFamily="49" charset="0"/>
              </a:rPr>
              <a:t>(Items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ItemsLock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lock(</a:t>
            </a:r>
            <a:r>
              <a:rPr lang="en-US" sz="2000" dirty="0" err="1" smtClean="0">
                <a:latin typeface="Consolas" panose="020B0609020204030204" pitchFamily="49" charset="0"/>
              </a:rPr>
              <a:t>ItemsLock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Items.Add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newItem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726" y="2742565"/>
            <a:ext cx="1961270" cy="1325563"/>
          </a:xfrm>
        </p:spPr>
        <p:txBody>
          <a:bodyPr/>
          <a:lstStyle/>
          <a:p>
            <a:r>
              <a:rPr lang="en-US" sz="5400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035" y="551175"/>
            <a:ext cx="1481097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26" y="2037066"/>
            <a:ext cx="12576235" cy="5317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Move operations not related to the UI from the UI thread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Parallelize if needed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Live filtering and live sorting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Virtualization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BindingOperations.EnableCollectionSynchronization</a:t>
            </a:r>
            <a:r>
              <a:rPr lang="en-US" sz="2800" dirty="0" smtClean="0"/>
              <a:t> - if needed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2026" y="397565"/>
            <a:ext cx="271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575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50" y="984039"/>
            <a:ext cx="9438823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 you for your attention!</a:t>
            </a:r>
            <a:endParaRPr lang="en-US" sz="6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89916" y="2583935"/>
            <a:ext cx="807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215046" y="4615175"/>
            <a:ext cx="808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https://github.com/EPilyaev/WPFOptimizations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035" y="551175"/>
            <a:ext cx="1481097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Bottlenecks  -&gt;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795" y="1940376"/>
            <a:ext cx="465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- Hardware bottlenecks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 - Software bottlenecks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1" y="73891"/>
            <a:ext cx="4726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 every unnecessary thing from UI thread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426" y="1681019"/>
            <a:ext cx="9005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Invoking in UI Thread (Dispatcher)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52" y="2001511"/>
            <a:ext cx="102639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Dispatcher provides </a:t>
            </a:r>
            <a:r>
              <a:rPr lang="en-US" sz="2400" dirty="0"/>
              <a:t>services for managing the queue of work items for a thread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Invoke(Action) – synchronously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BeginInvoke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DispatcherPriority</a:t>
            </a:r>
            <a:r>
              <a:rPr lang="en-US" sz="2800" dirty="0" smtClean="0">
                <a:latin typeface="Consolas" panose="020B0609020204030204" pitchFamily="49" charset="0"/>
              </a:rPr>
              <a:t>, Delegate) - asynchronously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4052" y="1746979"/>
            <a:ext cx="1273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{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	 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Dispatcher.Invoke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});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4052" y="1928996"/>
            <a:ext cx="1273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context and ConfigureAwait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243" y="1933575"/>
            <a:ext cx="1160318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SynchronizationContext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- provides the ability to return to the calling thread when </a:t>
            </a:r>
            <a:r>
              <a:rPr lang="en-US" altLang="en-US" sz="32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operation is complete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(true);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default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(returns to calling thread)</a:t>
            </a:r>
          </a:p>
          <a:p>
            <a:pPr lvl="0" algn="just"/>
            <a:endParaRPr kumimoji="0" lang="en-US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(false);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allows further execution on the thread pool</a:t>
            </a:r>
          </a:p>
          <a:p>
            <a:pPr lvl="0" algn="just"/>
            <a:endParaRPr lang="en-US" altLang="en-US" sz="32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context and 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40501"/>
            <a:ext cx="88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272625"/>
            <a:ext cx="1160318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</a:rPr>
              <a:t>http = </a:t>
            </a:r>
            <a:r>
              <a:rPr lang="en-US" dirty="0" err="1">
                <a:latin typeface="Consolas" panose="020B0609020204030204" pitchFamily="49" charset="0"/>
              </a:rPr>
              <a:t>GetHttp</a:t>
            </a:r>
            <a:r>
              <a:rPr lang="en-US" dirty="0">
                <a:latin typeface="Consolas" panose="020B0609020204030204" pitchFamily="49" charset="0"/>
              </a:rPr>
              <a:t>().Result; // Get the string synchronously</a:t>
            </a:r>
            <a:r>
              <a:rPr lang="en-US" dirty="0" smtClean="0">
                <a:latin typeface="Consolas" panose="020B0609020204030204" pitchFamily="49" charset="0"/>
              </a:rPr>
              <a:t>!</a:t>
            </a:r>
          </a:p>
          <a:p>
            <a:pPr lvl="0" algn="just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//We never get here: The GUI thread is waiting for this method to finish but this </a:t>
            </a:r>
          </a:p>
          <a:p>
            <a:pPr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//method can't finish because the GUI thread is waiting for it to finish --&gt; DEADLOCK!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2279</Words>
  <Application>Microsoft Office PowerPoint</Application>
  <PresentationFormat>Widescreen</PresentationFormat>
  <Paragraphs>492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Multithreading and optimizations in WPF </vt:lpstr>
      <vt:lpstr>Bottlenecks  -&gt;</vt:lpstr>
      <vt:lpstr>Remove every unnecessary thing from UI thread</vt:lpstr>
      <vt:lpstr>Invoking in UI Thread (Dispatcher)</vt:lpstr>
      <vt:lpstr>Using Tasks</vt:lpstr>
      <vt:lpstr>Asynchronous approach</vt:lpstr>
      <vt:lpstr>Synchronization context and ConfigureAwait</vt:lpstr>
      <vt:lpstr>Synchronization context and ConfigureAwait</vt:lpstr>
      <vt:lpstr>Synchronization context and ConfigureAwait</vt:lpstr>
      <vt:lpstr>Synchronization context and ConfigureAwait</vt:lpstr>
      <vt:lpstr>Parallelize if needed</vt:lpstr>
      <vt:lpstr>Parallelize if needed (Parallel class)</vt:lpstr>
      <vt:lpstr>Parallelize if needed (await Task.WhenAll)</vt:lpstr>
      <vt:lpstr>Collection View</vt:lpstr>
      <vt:lpstr>Collection View</vt:lpstr>
      <vt:lpstr>Bad filtering approach</vt:lpstr>
      <vt:lpstr>Better filtering approach</vt:lpstr>
      <vt:lpstr>Live Shaping</vt:lpstr>
      <vt:lpstr>Live Shaping</vt:lpstr>
      <vt:lpstr>Live Shaping</vt:lpstr>
      <vt:lpstr>Live Filtering</vt:lpstr>
      <vt:lpstr>Live Sorting</vt:lpstr>
      <vt:lpstr>Virtualization</vt:lpstr>
      <vt:lpstr>BindingOperations.EnableCollectionSynchronization</vt:lpstr>
      <vt:lpstr>BindingOperations.EnableCollectionSynchronization</vt:lpstr>
      <vt:lpstr>Demo</vt:lpstr>
      <vt:lpstr>- Move operations not related to the UI from the UI thread  - Parallelize if needed  - Live filtering and live sorting  - Virtualization  - BindingOperations.EnableCollectionSynchronization - if needed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optimizations in WPF </dc:title>
  <dc:creator>Пользователь Windows</dc:creator>
  <cp:lastModifiedBy>Пользователь Windows</cp:lastModifiedBy>
  <cp:revision>94</cp:revision>
  <dcterms:created xsi:type="dcterms:W3CDTF">2019-05-27T16:04:03Z</dcterms:created>
  <dcterms:modified xsi:type="dcterms:W3CDTF">2019-09-03T17:27:38Z</dcterms:modified>
</cp:coreProperties>
</file>