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  <p:sldId id="272" r:id="rId18"/>
    <p:sldId id="273" r:id="rId19"/>
    <p:sldId id="277" r:id="rId20"/>
    <p:sldId id="274" r:id="rId21"/>
    <p:sldId id="275" r:id="rId22"/>
    <p:sldId id="276" r:id="rId23"/>
    <p:sldId id="278" r:id="rId24"/>
    <p:sldId id="279" r:id="rId25"/>
    <p:sldId id="282" r:id="rId26"/>
    <p:sldId id="280" r:id="rId27"/>
    <p:sldId id="283" r:id="rId28"/>
    <p:sldId id="281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644" autoAdjust="0"/>
  </p:normalViewPr>
  <p:slideViewPr>
    <p:cSldViewPr snapToGrid="0">
      <p:cViewPr varScale="1">
        <p:scale>
          <a:sx n="96" d="100"/>
          <a:sy n="96" d="100"/>
        </p:scale>
        <p:origin x="1116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4373B4-FEA4-49A7-B2D2-60625D74E44F}" type="datetimeFigureOut">
              <a:rPr lang="en-US" smtClean="0"/>
              <a:t>01-Sep-19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0C24F3-0B6D-4ED4-8F00-4D4F93EB0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86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</a:t>
            </a:r>
            <a:r>
              <a:rPr lang="ru-RU" baseline="0" dirty="0" smtClean="0"/>
              <a:t> первую очередь, хочется поговорить о </a:t>
            </a:r>
            <a:r>
              <a:rPr lang="ru-RU" baseline="0" dirty="0" err="1" smtClean="0"/>
              <a:t>боттлнеках</a:t>
            </a:r>
            <a:endParaRPr lang="ru-RU" baseline="0" dirty="0" smtClean="0"/>
          </a:p>
          <a:p>
            <a:endParaRPr lang="ru-RU" baseline="0" dirty="0" smtClean="0"/>
          </a:p>
          <a:p>
            <a:r>
              <a:rPr lang="ru-RU" baseline="0" dirty="0" smtClean="0"/>
              <a:t>Что это такое?</a:t>
            </a:r>
          </a:p>
          <a:p>
            <a:endParaRPr lang="ru-RU" baseline="0" dirty="0" smtClean="0"/>
          </a:p>
          <a:p>
            <a:r>
              <a:rPr lang="ru-RU" baseline="0" dirty="0" smtClean="0"/>
              <a:t>Узкие места в системе, которые ограничивают её максимальную производительность.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Бывают аппаратные (недостаточное количество мощности процессора\памяти и т.д.)</a:t>
            </a:r>
          </a:p>
          <a:p>
            <a:endParaRPr lang="ru-RU" baseline="0" dirty="0" smtClean="0"/>
          </a:p>
          <a:p>
            <a:r>
              <a:rPr lang="ru-RU" baseline="0" dirty="0" smtClean="0"/>
              <a:t>И программные – сегодня будем говорить о них.</a:t>
            </a:r>
          </a:p>
          <a:p>
            <a:endParaRPr lang="ru-RU" baseline="0" dirty="0" smtClean="0"/>
          </a:p>
          <a:p>
            <a:r>
              <a:rPr lang="ru-RU" baseline="0" dirty="0" smtClean="0"/>
              <a:t>Так как в подавляющем большинстве случаев, у нас многоядерные машины, а в </a:t>
            </a:r>
            <a:r>
              <a:rPr lang="en-US" baseline="0" dirty="0" smtClean="0"/>
              <a:t>WPF </a:t>
            </a:r>
            <a:r>
              <a:rPr lang="ru-RU" baseline="0" dirty="0" smtClean="0"/>
              <a:t>всего один </a:t>
            </a:r>
            <a:r>
              <a:rPr lang="en-US" baseline="0" dirty="0" smtClean="0"/>
              <a:t>UI </a:t>
            </a:r>
            <a:r>
              <a:rPr lang="ru-RU" baseline="0" dirty="0" smtClean="0"/>
              <a:t>поток то…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0C24F3-0B6D-4ED4-8F00-4D4F93EB07C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811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Далее,</a:t>
            </a:r>
            <a:r>
              <a:rPr lang="ru-RU" baseline="0" dirty="0" smtClean="0"/>
              <a:t> хочется поговорить о том, что если нужно, </a:t>
            </a:r>
          </a:p>
          <a:p>
            <a:r>
              <a:rPr lang="ru-RU" baseline="0" dirty="0" smtClean="0"/>
              <a:t>то мы можем </a:t>
            </a:r>
            <a:r>
              <a:rPr lang="ru-RU" baseline="0" dirty="0" err="1" smtClean="0"/>
              <a:t>параллелить</a:t>
            </a:r>
            <a:r>
              <a:rPr lang="ru-RU" baseline="0" dirty="0" smtClean="0"/>
              <a:t> работу</a:t>
            </a:r>
          </a:p>
          <a:p>
            <a:endParaRPr lang="ru-RU" baseline="0" dirty="0" smtClean="0"/>
          </a:p>
          <a:p>
            <a:r>
              <a:rPr lang="ru-RU" baseline="0" dirty="0" smtClean="0"/>
              <a:t>Рассмотрим следующий метод (читать код)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0C24F3-0B6D-4ED4-8F00-4D4F93EB07C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8920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Что мы можем с этим сделать?</a:t>
            </a:r>
          </a:p>
          <a:p>
            <a:endParaRPr lang="ru-RU" dirty="0" smtClean="0"/>
          </a:p>
          <a:p>
            <a:r>
              <a:rPr lang="ru-RU" dirty="0" smtClean="0"/>
              <a:t>Можем</a:t>
            </a:r>
            <a:r>
              <a:rPr lang="ru-RU" baseline="0" dirty="0" smtClean="0"/>
              <a:t> использовать (читать красное)</a:t>
            </a:r>
          </a:p>
          <a:p>
            <a:endParaRPr lang="ru-RU" dirty="0" smtClean="0"/>
          </a:p>
          <a:p>
            <a:r>
              <a:rPr lang="ru-RU" dirty="0" smtClean="0"/>
              <a:t>(в таком случае, </a:t>
            </a:r>
            <a:r>
              <a:rPr lang="en-US" dirty="0" smtClean="0"/>
              <a:t>Parallel </a:t>
            </a:r>
            <a:r>
              <a:rPr lang="ru-RU" dirty="0" smtClean="0"/>
              <a:t>класс разобьёт задачу</a:t>
            </a:r>
          </a:p>
          <a:p>
            <a:r>
              <a:rPr lang="ru-RU" dirty="0" smtClean="0"/>
              <a:t>на</a:t>
            </a:r>
            <a:r>
              <a:rPr lang="ru-RU" baseline="0" dirty="0" smtClean="0"/>
              <a:t> определённое количество подзадач, каждая</a:t>
            </a:r>
          </a:p>
          <a:p>
            <a:r>
              <a:rPr lang="ru-RU" baseline="0" dirty="0" smtClean="0"/>
              <a:t>Из которых будет выполнена в своём </a:t>
            </a:r>
            <a:r>
              <a:rPr lang="en-US" baseline="0" dirty="0" smtClean="0"/>
              <a:t>thread pool – </a:t>
            </a:r>
            <a:r>
              <a:rPr lang="ru-RU" baseline="0" dirty="0" smtClean="0"/>
              <a:t>потоке.)</a:t>
            </a:r>
          </a:p>
          <a:p>
            <a:endParaRPr lang="ru-RU" baseline="0" dirty="0" smtClean="0"/>
          </a:p>
          <a:p>
            <a:r>
              <a:rPr lang="ru-RU" baseline="0" dirty="0" smtClean="0"/>
              <a:t>Скорее всего количество потоков будет равно количеству ядер</a:t>
            </a:r>
          </a:p>
          <a:p>
            <a:endParaRPr lang="ru-RU" baseline="0" dirty="0" smtClean="0"/>
          </a:p>
          <a:p>
            <a:r>
              <a:rPr lang="ru-RU" baseline="0" dirty="0" smtClean="0"/>
              <a:t>Этот метод блокируется пока все подзадачи не обработаны.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0C24F3-0B6D-4ED4-8F00-4D4F93EB07C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7798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Так же, мы можем</a:t>
            </a:r>
            <a:r>
              <a:rPr lang="ru-RU" baseline="0" dirty="0" smtClean="0"/>
              <a:t> использовать Таски</a:t>
            </a:r>
          </a:p>
          <a:p>
            <a:endParaRPr lang="ru-RU" baseline="0" dirty="0" smtClean="0"/>
          </a:p>
          <a:p>
            <a:r>
              <a:rPr lang="ru-RU" baseline="0" dirty="0" smtClean="0"/>
              <a:t>Рассмотрим следующий метод (читать красное)</a:t>
            </a:r>
          </a:p>
          <a:p>
            <a:endParaRPr lang="ru-RU" baseline="0" dirty="0" smtClean="0"/>
          </a:p>
          <a:p>
            <a:r>
              <a:rPr lang="ru-RU" baseline="0" dirty="0" smtClean="0"/>
              <a:t>Этот метод – асинхронный, так что он не будет блокировать работу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0C24F3-0B6D-4ED4-8F00-4D4F93EB07C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5559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Следующее, о чём хотелось бы поговорить – это (заголовок)</a:t>
            </a:r>
          </a:p>
          <a:p>
            <a:endParaRPr lang="ru-RU" dirty="0" smtClean="0"/>
          </a:p>
          <a:p>
            <a:r>
              <a:rPr lang="ru-RU" dirty="0" smtClean="0"/>
              <a:t>Представляет</a:t>
            </a:r>
            <a:r>
              <a:rPr lang="ru-RU" baseline="0" dirty="0" smtClean="0"/>
              <a:t> вью для группировки, сортировки, фильтрации и навигации по коллекции</a:t>
            </a:r>
          </a:p>
          <a:p>
            <a:endParaRPr lang="ru-RU" baseline="0" dirty="0" smtClean="0"/>
          </a:p>
          <a:p>
            <a:r>
              <a:rPr lang="ru-RU" baseline="0" dirty="0" smtClean="0"/>
              <a:t>Может быть как один, так и несколько на одну коллекцию</a:t>
            </a:r>
          </a:p>
          <a:p>
            <a:endParaRPr lang="ru-RU" baseline="0" dirty="0" smtClean="0"/>
          </a:p>
          <a:p>
            <a:r>
              <a:rPr lang="ru-RU" baseline="0" dirty="0" smtClean="0"/>
              <a:t>Мы можем </a:t>
            </a:r>
            <a:r>
              <a:rPr lang="ru-RU" baseline="0" dirty="0" err="1" smtClean="0"/>
              <a:t>биндить</a:t>
            </a:r>
            <a:r>
              <a:rPr lang="ru-RU" baseline="0" dirty="0" smtClean="0"/>
              <a:t> сразу на </a:t>
            </a:r>
            <a:r>
              <a:rPr lang="en-US" baseline="0" dirty="0" smtClean="0"/>
              <a:t>CV, </a:t>
            </a:r>
            <a:r>
              <a:rPr lang="ru-RU" baseline="0" dirty="0" smtClean="0"/>
              <a:t>и соответственно иметь сразу несколько представлений для одной базовой коллекции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0C24F3-0B6D-4ED4-8F00-4D4F93EB07C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2466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Основные части этого класса, о которых я хочу рассказать это</a:t>
            </a:r>
            <a:r>
              <a:rPr lang="ru-RU" baseline="0" dirty="0"/>
              <a:t> </a:t>
            </a:r>
            <a:r>
              <a:rPr lang="ru-RU" baseline="0" dirty="0" smtClean="0"/>
              <a:t>(читать верх)</a:t>
            </a:r>
          </a:p>
          <a:p>
            <a:endParaRPr lang="ru-RU" baseline="0" dirty="0" smtClean="0"/>
          </a:p>
          <a:p>
            <a:r>
              <a:rPr lang="ru-RU" baseline="0" dirty="0" smtClean="0"/>
              <a:t>Фильтр работает для каждого элемента, определяя может ли он войти во </a:t>
            </a:r>
            <a:r>
              <a:rPr lang="en-US" baseline="0" dirty="0" smtClean="0"/>
              <a:t>View</a:t>
            </a:r>
          </a:p>
          <a:p>
            <a:r>
              <a:rPr lang="en-US" baseline="0" dirty="0" err="1" smtClean="0"/>
              <a:t>SortDescription</a:t>
            </a:r>
            <a:r>
              <a:rPr lang="en-US" baseline="0" dirty="0" smtClean="0"/>
              <a:t> –</a:t>
            </a:r>
            <a:r>
              <a:rPr lang="ru-RU" baseline="0" dirty="0" smtClean="0"/>
              <a:t> это структура, которая определяет имя свойства и направление сортировки</a:t>
            </a:r>
          </a:p>
          <a:p>
            <a:r>
              <a:rPr lang="en-US" baseline="0" dirty="0" smtClean="0"/>
              <a:t>Refresh </a:t>
            </a:r>
            <a:r>
              <a:rPr lang="ru-RU" baseline="0" dirty="0" smtClean="0"/>
              <a:t>пересоздаёт </a:t>
            </a:r>
            <a:r>
              <a:rPr lang="en-US" baseline="0" dirty="0" smtClean="0"/>
              <a:t>view</a:t>
            </a:r>
            <a:endParaRPr lang="ru-RU" baseline="0" dirty="0" smtClean="0"/>
          </a:p>
          <a:p>
            <a:endParaRPr lang="ru-RU" baseline="0" dirty="0" smtClean="0"/>
          </a:p>
          <a:p>
            <a:r>
              <a:rPr lang="ru-RU" dirty="0" smtClean="0"/>
              <a:t>Чтобы получить дефолтный </a:t>
            </a:r>
            <a:r>
              <a:rPr lang="en-US" dirty="0" smtClean="0"/>
              <a:t>CV </a:t>
            </a:r>
            <a:r>
              <a:rPr lang="ru-RU" dirty="0" smtClean="0"/>
              <a:t>нам</a:t>
            </a:r>
            <a:r>
              <a:rPr lang="ru-RU" baseline="0" dirty="0" smtClean="0"/>
              <a:t> надо (читать низ)</a:t>
            </a:r>
          </a:p>
          <a:p>
            <a:endParaRPr lang="ru-RU" baseline="0" dirty="0" smtClean="0"/>
          </a:p>
          <a:p>
            <a:r>
              <a:rPr lang="ru-RU" baseline="0" dirty="0" smtClean="0"/>
              <a:t>Можем рассмотреть также определение этого метода – это статический метод, который принимает в себя любой объект и возвращает нам </a:t>
            </a:r>
            <a:r>
              <a:rPr lang="en-US" baseline="0" dirty="0" err="1" smtClean="0"/>
              <a:t>ICollectionView</a:t>
            </a:r>
            <a:r>
              <a:rPr lang="en-US" baseline="0" dirty="0" smtClean="0"/>
              <a:t>. </a:t>
            </a:r>
            <a:r>
              <a:rPr lang="ru-RU" baseline="0" dirty="0" smtClean="0"/>
              <a:t>Так что, в теории, мы можем получить </a:t>
            </a:r>
            <a:r>
              <a:rPr lang="en-US" baseline="0" dirty="0" smtClean="0"/>
              <a:t>CV </a:t>
            </a:r>
            <a:r>
              <a:rPr lang="ru-RU" baseline="0" dirty="0" smtClean="0"/>
              <a:t>для любого объекта, который является источником привязки данных.</a:t>
            </a:r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0C24F3-0B6D-4ED4-8F00-4D4F93EB07C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4302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Далее,</a:t>
            </a:r>
            <a:r>
              <a:rPr lang="ru-RU" baseline="0" dirty="0" smtClean="0"/>
              <a:t> хочу показать плохой подход к фильтрации.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Допустим, у нас есть (верх)</a:t>
            </a:r>
          </a:p>
          <a:p>
            <a:endParaRPr lang="ru-RU" baseline="0" dirty="0" smtClean="0"/>
          </a:p>
          <a:p>
            <a:r>
              <a:rPr lang="ru-RU" baseline="0" dirty="0" smtClean="0"/>
              <a:t>И какой-то метод, который изменяет нашу коллекцию и каждый раз дёргает (</a:t>
            </a:r>
            <a:r>
              <a:rPr lang="en-US" baseline="0" dirty="0" err="1" smtClean="0"/>
              <a:t>refilter</a:t>
            </a:r>
            <a:r>
              <a:rPr lang="en-US" baseline="0" dirty="0" smtClean="0"/>
              <a:t>) </a:t>
            </a:r>
            <a:r>
              <a:rPr lang="ru-RU" baseline="0" dirty="0" smtClean="0"/>
              <a:t>который, в свою очередь </a:t>
            </a:r>
            <a:r>
              <a:rPr lang="ru-RU" baseline="0" dirty="0" err="1" smtClean="0"/>
              <a:t>переприсваивает</a:t>
            </a:r>
            <a:r>
              <a:rPr lang="ru-RU" baseline="0" dirty="0" smtClean="0"/>
              <a:t> фильтр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ru-RU" baseline="0" dirty="0" smtClean="0"/>
              <a:t>Это плохой подход, потому что операция </a:t>
            </a:r>
            <a:r>
              <a:rPr lang="ru-RU" baseline="0" dirty="0" err="1" smtClean="0"/>
              <a:t>перефильтровывания</a:t>
            </a:r>
            <a:r>
              <a:rPr lang="ru-RU" baseline="0" dirty="0" smtClean="0"/>
              <a:t> всех элементов очень дорогая и скорее всего будет сильно грузить </a:t>
            </a:r>
            <a:r>
              <a:rPr lang="en-US" baseline="0" dirty="0" smtClean="0"/>
              <a:t>UI </a:t>
            </a:r>
            <a:r>
              <a:rPr lang="ru-RU" baseline="0" dirty="0" smtClean="0"/>
              <a:t>поток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0C24F3-0B6D-4ED4-8F00-4D4F93EB07C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8659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Мы</a:t>
            </a:r>
            <a:r>
              <a:rPr lang="ru-RU" baseline="0" dirty="0" smtClean="0"/>
              <a:t> можем немного улучшить ситуацию, добавив свойство (красное)</a:t>
            </a:r>
          </a:p>
          <a:p>
            <a:endParaRPr lang="ru-RU" baseline="0" dirty="0" smtClean="0"/>
          </a:p>
          <a:p>
            <a:r>
              <a:rPr lang="ru-RU" baseline="0" dirty="0" smtClean="0"/>
              <a:t>Однако, это не решает проблему целиком, если у нас включены фильтры, то это всё равно может быть очень дорого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0C24F3-0B6D-4ED4-8F00-4D4F93EB07C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3776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Поэтому,</a:t>
            </a:r>
            <a:r>
              <a:rPr lang="ru-RU" baseline="0" dirty="0" smtClean="0"/>
              <a:t> я хочу рассказать про такую вещь, как (заголовок)</a:t>
            </a:r>
          </a:p>
          <a:p>
            <a:endParaRPr lang="ru-RU" baseline="0" dirty="0" smtClean="0"/>
          </a:p>
          <a:p>
            <a:r>
              <a:rPr lang="ru-RU" baseline="0" dirty="0" smtClean="0"/>
              <a:t>Есть такой интерфейс (верх)</a:t>
            </a:r>
          </a:p>
          <a:p>
            <a:endParaRPr lang="ru-RU" baseline="0" dirty="0" smtClean="0"/>
          </a:p>
          <a:p>
            <a:r>
              <a:rPr lang="ru-RU" baseline="0" dirty="0" smtClean="0"/>
              <a:t>Который имеет свойства (середина)</a:t>
            </a:r>
          </a:p>
          <a:p>
            <a:endParaRPr lang="ru-RU" baseline="0" dirty="0" smtClean="0"/>
          </a:p>
          <a:p>
            <a:r>
              <a:rPr lang="ru-RU" baseline="0" dirty="0" smtClean="0"/>
              <a:t>(низ) позволяют определять имена свойств элемента коллекции, которые будут участвовать в (заголовок)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0C24F3-0B6D-4ED4-8F00-4D4F93EB07C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7172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Какие же</a:t>
            </a:r>
            <a:r>
              <a:rPr lang="ru-RU" baseline="0" dirty="0" smtClean="0"/>
              <a:t> плюсы есть у (заголовок)</a:t>
            </a:r>
          </a:p>
          <a:p>
            <a:endParaRPr lang="ru-RU" baseline="0" dirty="0" smtClean="0"/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Перепроверяет элемент коллекции только когда он добавлен или «живое» свойство изменилось</a:t>
            </a:r>
          </a:p>
          <a:p>
            <a:pPr marL="171450" indent="-171450">
              <a:buFontTx/>
              <a:buChar char="-"/>
            </a:pPr>
            <a:endParaRPr lang="ru-RU" baseline="0" dirty="0" smtClean="0"/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Нам не нужно вручную </a:t>
            </a:r>
            <a:r>
              <a:rPr lang="ru-RU" baseline="0" dirty="0" err="1" smtClean="0"/>
              <a:t>перефильтровывать</a:t>
            </a:r>
            <a:r>
              <a:rPr lang="en-US" baseline="0" dirty="0" smtClean="0"/>
              <a:t>/</a:t>
            </a:r>
            <a:r>
              <a:rPr lang="ru-RU" baseline="0" dirty="0" smtClean="0"/>
              <a:t>пересортировывать </a:t>
            </a:r>
            <a:r>
              <a:rPr lang="ru-RU" baseline="0" dirty="0" err="1" smtClean="0"/>
              <a:t>айтемы</a:t>
            </a:r>
            <a:endParaRPr lang="ru-RU" baseline="0" dirty="0" smtClean="0"/>
          </a:p>
          <a:p>
            <a:pPr marL="171450" indent="-171450">
              <a:buFontTx/>
              <a:buChar char="-"/>
            </a:pPr>
            <a:endParaRPr lang="ru-RU" baseline="0" dirty="0" smtClean="0"/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Его можно применить единожды, после чего он будет отрабатывать, когда нужно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0C24F3-0B6D-4ED4-8F00-4D4F93EB07C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5446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Например,</a:t>
            </a:r>
            <a:r>
              <a:rPr lang="ru-RU" baseline="0" dirty="0" smtClean="0"/>
              <a:t> есть класс (верх) который реализует (верх)</a:t>
            </a:r>
          </a:p>
          <a:p>
            <a:endParaRPr lang="ru-RU" baseline="0" dirty="0" smtClean="0"/>
          </a:p>
          <a:p>
            <a:r>
              <a:rPr lang="ru-RU" baseline="0" dirty="0" smtClean="0"/>
              <a:t>В таком случае, получается, что мы можем объявить (низ)</a:t>
            </a:r>
          </a:p>
          <a:p>
            <a:r>
              <a:rPr lang="ru-RU" baseline="0" dirty="0" smtClean="0"/>
              <a:t>Потом используя (низ)</a:t>
            </a:r>
            <a:r>
              <a:rPr lang="ru-RU" baseline="0" dirty="0"/>
              <a:t> </a:t>
            </a:r>
            <a:r>
              <a:rPr lang="ru-RU" baseline="0" dirty="0" smtClean="0"/>
              <a:t> как раз и получить. Что мы можем с этим сделать?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0C24F3-0B6D-4ED4-8F00-4D4F93EB07C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71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Мы можем вынести все ненужные вещи из </a:t>
            </a:r>
            <a:r>
              <a:rPr lang="en-US" dirty="0" smtClean="0"/>
              <a:t>UI </a:t>
            </a:r>
            <a:r>
              <a:rPr lang="ru-RU" dirty="0" smtClean="0"/>
              <a:t>потока</a:t>
            </a:r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Рассмотрим</a:t>
            </a:r>
            <a:r>
              <a:rPr lang="ru-RU" baseline="0" dirty="0" smtClean="0"/>
              <a:t> </a:t>
            </a:r>
            <a:r>
              <a:rPr lang="ru-RU" dirty="0" smtClean="0"/>
              <a:t>следующий пример.</a:t>
            </a:r>
          </a:p>
          <a:p>
            <a:endParaRPr lang="ru-RU" dirty="0" smtClean="0"/>
          </a:p>
          <a:p>
            <a:r>
              <a:rPr lang="ru-RU" dirty="0" smtClean="0"/>
              <a:t>Тут</a:t>
            </a:r>
            <a:r>
              <a:rPr lang="ru-RU" baseline="0" dirty="0" smtClean="0"/>
              <a:t> мы видим 3 метода. Отображение всплывающего окна</a:t>
            </a:r>
            <a:r>
              <a:rPr lang="en-US" baseline="0" dirty="0" smtClean="0"/>
              <a:t>;</a:t>
            </a:r>
            <a:endParaRPr lang="ru-RU" baseline="0" dirty="0" smtClean="0"/>
          </a:p>
          <a:p>
            <a:r>
              <a:rPr lang="ru-RU" baseline="0" dirty="0" smtClean="0"/>
              <a:t>Проделать тяжёлую работу</a:t>
            </a:r>
            <a:r>
              <a:rPr lang="en-US" baseline="0" dirty="0" smtClean="0"/>
              <a:t>;</a:t>
            </a:r>
            <a:r>
              <a:rPr lang="ru-RU" baseline="0" dirty="0" smtClean="0"/>
              <a:t> обновить коллекцию, привязанную к </a:t>
            </a:r>
            <a:r>
              <a:rPr lang="en-US" baseline="0" dirty="0" smtClean="0"/>
              <a:t>UI.</a:t>
            </a:r>
          </a:p>
          <a:p>
            <a:endParaRPr lang="en-US" baseline="0" dirty="0" smtClean="0"/>
          </a:p>
          <a:p>
            <a:r>
              <a:rPr lang="ru-RU" dirty="0" smtClean="0"/>
              <a:t>Скорее</a:t>
            </a:r>
            <a:r>
              <a:rPr lang="ru-RU" baseline="0" dirty="0" smtClean="0"/>
              <a:t> всего, проделывание тяжёлой работы в </a:t>
            </a:r>
            <a:r>
              <a:rPr lang="en-US" baseline="0" dirty="0" smtClean="0"/>
              <a:t>UI </a:t>
            </a:r>
            <a:r>
              <a:rPr lang="ru-RU" baseline="0" dirty="0" smtClean="0"/>
              <a:t>потоке займёт много времени и заблокирует поток.</a:t>
            </a:r>
          </a:p>
          <a:p>
            <a:r>
              <a:rPr lang="ru-RU" baseline="0" dirty="0" smtClean="0"/>
              <a:t>Что мы можем с этим сделать? Самое простое – вынести вторую </a:t>
            </a:r>
            <a:r>
              <a:rPr lang="ru-RU" baseline="0" dirty="0" smtClean="0"/>
              <a:t>и третью строчку </a:t>
            </a:r>
            <a:r>
              <a:rPr lang="ru-RU" baseline="0" dirty="0" smtClean="0"/>
              <a:t>этого метода из </a:t>
            </a:r>
            <a:r>
              <a:rPr lang="en-US" baseline="0" dirty="0" smtClean="0"/>
              <a:t>UI </a:t>
            </a:r>
            <a:r>
              <a:rPr lang="ru-RU" baseline="0" dirty="0" smtClean="0"/>
              <a:t>потока.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Но </a:t>
            </a:r>
            <a:r>
              <a:rPr lang="en-US" baseline="0" dirty="0" smtClean="0"/>
              <a:t>WPF </a:t>
            </a:r>
            <a:r>
              <a:rPr lang="ru-RU" baseline="0" dirty="0" smtClean="0"/>
              <a:t>запрещает обновление </a:t>
            </a:r>
            <a:r>
              <a:rPr lang="en-US" baseline="0" dirty="0" smtClean="0"/>
              <a:t>UI </a:t>
            </a:r>
            <a:r>
              <a:rPr lang="ru-RU" baseline="0" dirty="0" smtClean="0"/>
              <a:t>не в </a:t>
            </a:r>
            <a:r>
              <a:rPr lang="en-US" baseline="0" dirty="0" smtClean="0"/>
              <a:t>UI </a:t>
            </a:r>
            <a:r>
              <a:rPr lang="ru-RU" baseline="0" dirty="0" smtClean="0"/>
              <a:t>потоке. Для того, чтобы успешно вынести эти вещи, нам нужно третью строку выполнить в </a:t>
            </a:r>
            <a:r>
              <a:rPr lang="en-US" baseline="0" dirty="0" smtClean="0"/>
              <a:t>UI </a:t>
            </a:r>
            <a:r>
              <a:rPr lang="ru-RU" baseline="0" dirty="0" smtClean="0"/>
              <a:t>потоке.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0C24F3-0B6D-4ED4-8F00-4D4F93EB07C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6119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Рассмотрим</a:t>
            </a:r>
            <a:r>
              <a:rPr lang="ru-RU" baseline="0" dirty="0" smtClean="0"/>
              <a:t> пример живой фильтрации</a:t>
            </a:r>
          </a:p>
          <a:p>
            <a:endParaRPr lang="ru-RU" baseline="0" dirty="0" smtClean="0"/>
          </a:p>
          <a:p>
            <a:r>
              <a:rPr lang="ru-RU" baseline="0" dirty="0" smtClean="0"/>
              <a:t>Есть метод (Верх)</a:t>
            </a:r>
          </a:p>
          <a:p>
            <a:endParaRPr lang="ru-RU" baseline="0" dirty="0" smtClean="0"/>
          </a:p>
          <a:p>
            <a:r>
              <a:rPr lang="ru-RU" baseline="0" dirty="0" smtClean="0"/>
              <a:t>В нём мы (середина)</a:t>
            </a:r>
          </a:p>
          <a:p>
            <a:endParaRPr lang="ru-RU" baseline="0" dirty="0" smtClean="0"/>
          </a:p>
          <a:p>
            <a:r>
              <a:rPr lang="ru-RU" baseline="0" dirty="0" smtClean="0"/>
              <a:t>После чего (низ)</a:t>
            </a:r>
          </a:p>
          <a:p>
            <a:endParaRPr lang="ru-RU" baseline="0" dirty="0" smtClean="0"/>
          </a:p>
          <a:p>
            <a:r>
              <a:rPr lang="ru-RU" baseline="0" dirty="0" smtClean="0"/>
              <a:t>И в таком случае, при каждом изменении живого свойства, (а так же добавлении элемента) будет вызываться наш предикат, который определяет, можем ли мы отображать тот или иной элемент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0C24F3-0B6D-4ED4-8F00-4D4F93EB07C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731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Так же, рассмотрим</a:t>
            </a:r>
            <a:r>
              <a:rPr lang="ru-RU" baseline="0" dirty="0" smtClean="0"/>
              <a:t> живую сортировку</a:t>
            </a:r>
            <a:r>
              <a:rPr lang="ru-RU" baseline="0" dirty="0"/>
              <a:t> </a:t>
            </a:r>
            <a:r>
              <a:rPr lang="ru-RU" baseline="0" dirty="0" smtClean="0"/>
              <a:t>(читать верх)</a:t>
            </a:r>
          </a:p>
          <a:p>
            <a:endParaRPr lang="ru-RU" baseline="0" dirty="0" smtClean="0"/>
          </a:p>
          <a:p>
            <a:r>
              <a:rPr lang="ru-RU" baseline="0" dirty="0" smtClean="0"/>
              <a:t>Очищаем (верх)</a:t>
            </a:r>
          </a:p>
          <a:p>
            <a:endParaRPr lang="ru-RU" baseline="0" dirty="0" smtClean="0"/>
          </a:p>
          <a:p>
            <a:r>
              <a:rPr lang="ru-RU" baseline="0" dirty="0" smtClean="0"/>
              <a:t>Для каждого (середина)</a:t>
            </a:r>
          </a:p>
          <a:p>
            <a:endParaRPr lang="ru-RU" baseline="0" dirty="0" smtClean="0"/>
          </a:p>
          <a:p>
            <a:r>
              <a:rPr lang="ru-RU" baseline="0" dirty="0" smtClean="0"/>
              <a:t>Включаем (низ)</a:t>
            </a:r>
          </a:p>
          <a:p>
            <a:endParaRPr lang="ru-RU" baseline="0" dirty="0" smtClean="0"/>
          </a:p>
          <a:p>
            <a:r>
              <a:rPr lang="ru-RU" baseline="0" dirty="0" smtClean="0"/>
              <a:t>Тут ситуация аналогична с живой фильтрацией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0C24F3-0B6D-4ED4-8F00-4D4F93EB07C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8463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Так</a:t>
            </a:r>
            <a:r>
              <a:rPr lang="ru-RU" baseline="0" dirty="0" smtClean="0"/>
              <a:t> же, в качестве оптимизации мы можем использовать виртуализацию</a:t>
            </a:r>
          </a:p>
          <a:p>
            <a:endParaRPr lang="ru-RU" baseline="0" dirty="0" smtClean="0"/>
          </a:p>
          <a:p>
            <a:r>
              <a:rPr lang="ru-RU" baseline="0" dirty="0" smtClean="0"/>
              <a:t>Она представляет возможность использовать контейнеры только для текущих видимых элементов</a:t>
            </a:r>
          </a:p>
          <a:p>
            <a:r>
              <a:rPr lang="ru-RU" baseline="0" dirty="0" smtClean="0"/>
              <a:t>Что сокращает использование памяти</a:t>
            </a:r>
          </a:p>
          <a:p>
            <a:endParaRPr lang="ru-RU" baseline="0" dirty="0" smtClean="0"/>
          </a:p>
          <a:p>
            <a:r>
              <a:rPr lang="ru-RU" baseline="0" dirty="0" smtClean="0"/>
              <a:t>Поддерживается в (верх)</a:t>
            </a:r>
          </a:p>
          <a:p>
            <a:endParaRPr lang="ru-RU" baseline="0" dirty="0" smtClean="0"/>
          </a:p>
          <a:p>
            <a:r>
              <a:rPr lang="ru-RU" baseline="0" dirty="0" smtClean="0"/>
              <a:t>Чтобы её включить, надо (низ)</a:t>
            </a:r>
          </a:p>
          <a:p>
            <a:endParaRPr lang="ru-RU" baseline="0" dirty="0" smtClean="0"/>
          </a:p>
          <a:p>
            <a:r>
              <a:rPr lang="ru-RU" baseline="0" dirty="0" smtClean="0"/>
              <a:t>Режимы бывают:</a:t>
            </a:r>
          </a:p>
          <a:p>
            <a:endParaRPr lang="ru-RU" baseline="0" dirty="0" smtClean="0"/>
          </a:p>
          <a:p>
            <a:r>
              <a:rPr lang="ru-RU" baseline="0" dirty="0" smtClean="0"/>
              <a:t>1 – Создаёт и отбрасывает контейнеры по мере необходимости</a:t>
            </a:r>
          </a:p>
          <a:p>
            <a:r>
              <a:rPr lang="ru-RU" baseline="0" dirty="0" smtClean="0"/>
              <a:t>2 – </a:t>
            </a:r>
            <a:r>
              <a:rPr lang="ru-RU" baseline="0" dirty="0" err="1" smtClean="0"/>
              <a:t>Переиспользует</a:t>
            </a:r>
            <a:r>
              <a:rPr lang="ru-RU" baseline="0" dirty="0" smtClean="0"/>
              <a:t> контейнеры, это не всегда работает, как хотелось бы, если у нас для элементов есть какая-то хитрая логика отображения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0C24F3-0B6D-4ED4-8F00-4D4F93EB07C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1290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</a:t>
            </a:r>
            <a:r>
              <a:rPr lang="ru-RU" baseline="0" dirty="0" smtClean="0"/>
              <a:t> заключении теоретической части хочется поговорить про (верх)</a:t>
            </a:r>
          </a:p>
          <a:p>
            <a:endParaRPr lang="ru-RU" baseline="0" dirty="0" smtClean="0"/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Предоставляет возможность модифицировать коллекцию, которая привязана к </a:t>
            </a:r>
            <a:r>
              <a:rPr lang="en-US" baseline="0" dirty="0" smtClean="0"/>
              <a:t>UI</a:t>
            </a:r>
            <a:r>
              <a:rPr lang="ru-RU" baseline="0" dirty="0" smtClean="0"/>
              <a:t> вне </a:t>
            </a:r>
            <a:r>
              <a:rPr lang="en-US" baseline="0" dirty="0" smtClean="0"/>
              <a:t>UI </a:t>
            </a:r>
            <a:r>
              <a:rPr lang="ru-RU" baseline="0" dirty="0" smtClean="0"/>
              <a:t>потоков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Коллекция обязательно должна быть </a:t>
            </a:r>
            <a:r>
              <a:rPr lang="ru-RU" baseline="0" dirty="0" err="1" smtClean="0"/>
              <a:t>залочена</a:t>
            </a:r>
            <a:r>
              <a:rPr lang="ru-RU" baseline="0" dirty="0" smtClean="0"/>
              <a:t>, когда мы используем её в нашем коде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WPF </a:t>
            </a:r>
            <a:r>
              <a:rPr lang="ru-RU" baseline="0" dirty="0" err="1" smtClean="0"/>
              <a:t>локает</a:t>
            </a:r>
            <a:r>
              <a:rPr lang="ru-RU" baseline="0" dirty="0" smtClean="0"/>
              <a:t> коллекцию с предоставленным ему </a:t>
            </a:r>
            <a:r>
              <a:rPr lang="ru-RU" baseline="0" dirty="0" err="1" smtClean="0"/>
              <a:t>локом</a:t>
            </a:r>
            <a:r>
              <a:rPr lang="ru-RU" baseline="0" dirty="0" smtClean="0"/>
              <a:t>, когда использует её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0C24F3-0B6D-4ED4-8F00-4D4F93EB07C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794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Выглядит</a:t>
            </a:r>
            <a:r>
              <a:rPr lang="ru-RU" baseline="0" dirty="0" smtClean="0"/>
              <a:t> это следующим образом (верх)</a:t>
            </a:r>
          </a:p>
          <a:p>
            <a:endParaRPr lang="ru-RU" baseline="0" dirty="0" smtClean="0"/>
          </a:p>
          <a:p>
            <a:r>
              <a:rPr lang="ru-RU" baseline="0" dirty="0" smtClean="0"/>
              <a:t>Где-то при инициализации нашей коллекции, мы можем (середина)</a:t>
            </a:r>
          </a:p>
          <a:p>
            <a:endParaRPr lang="ru-RU" baseline="0" dirty="0" smtClean="0"/>
          </a:p>
          <a:p>
            <a:r>
              <a:rPr lang="ru-RU" baseline="0" dirty="0" smtClean="0"/>
              <a:t>И дальше, когда мы используем коллекцию, например (низ)</a:t>
            </a:r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ru-RU" baseline="0" dirty="0" smtClean="0"/>
              <a:t>Плюсом такого подхода является то, что мы можем не </a:t>
            </a:r>
            <a:r>
              <a:rPr lang="ru-RU" baseline="0" dirty="0" err="1" smtClean="0"/>
              <a:t>инвокать</a:t>
            </a:r>
            <a:r>
              <a:rPr lang="ru-RU" baseline="0" dirty="0" smtClean="0"/>
              <a:t> в </a:t>
            </a:r>
            <a:r>
              <a:rPr lang="en-US" baseline="0" dirty="0" smtClean="0"/>
              <a:t>UI </a:t>
            </a:r>
            <a:r>
              <a:rPr lang="ru-RU" baseline="0" dirty="0" err="1" smtClean="0"/>
              <a:t>тред</a:t>
            </a:r>
            <a:endParaRPr lang="ru-RU" baseline="0" dirty="0" smtClean="0"/>
          </a:p>
          <a:p>
            <a:endParaRPr lang="ru-RU" baseline="0" dirty="0" smtClean="0"/>
          </a:p>
          <a:p>
            <a:r>
              <a:rPr lang="ru-RU" baseline="0" dirty="0" smtClean="0"/>
              <a:t>Минусом – то, что у нас </a:t>
            </a:r>
            <a:r>
              <a:rPr lang="ru-RU" baseline="0" dirty="0" err="1" smtClean="0"/>
              <a:t>лок</a:t>
            </a:r>
            <a:r>
              <a:rPr lang="ru-RU" baseline="0" dirty="0" smtClean="0"/>
              <a:t> и коллекция публичные – а это значит, что есть человеческий фактор того, что где-то доступ к коллекции может быть не </a:t>
            </a:r>
            <a:r>
              <a:rPr lang="ru-RU" baseline="0" dirty="0" err="1" smtClean="0"/>
              <a:t>залочен</a:t>
            </a:r>
            <a:r>
              <a:rPr lang="ru-RU" baseline="0" dirty="0" smtClean="0"/>
              <a:t> и это может привести к нежелательным последствиям, а так же это очень трудно </a:t>
            </a:r>
            <a:r>
              <a:rPr lang="ru-RU" baseline="0" dirty="0" err="1" smtClean="0"/>
              <a:t>дебажить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0C24F3-0B6D-4ED4-8F00-4D4F93EB07C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3034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0C24F3-0B6D-4ED4-8F00-4D4F93EB07C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1987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Какие</a:t>
            </a:r>
            <a:r>
              <a:rPr lang="ru-RU" baseline="0" dirty="0" smtClean="0"/>
              <a:t> же из этого можно сделать выводы?</a:t>
            </a:r>
          </a:p>
          <a:p>
            <a:endParaRPr lang="ru-RU" baseline="0" dirty="0" smtClean="0"/>
          </a:p>
          <a:p>
            <a:r>
              <a:rPr lang="uk-UA" dirty="0" smtClean="0"/>
              <a:t>- </a:t>
            </a:r>
            <a:r>
              <a:rPr lang="uk-UA" dirty="0" err="1" smtClean="0"/>
              <a:t>Вынести</a:t>
            </a:r>
            <a:r>
              <a:rPr lang="uk-UA" dirty="0" smtClean="0"/>
              <a:t> </a:t>
            </a:r>
            <a:r>
              <a:rPr lang="uk-UA" dirty="0" err="1" smtClean="0"/>
              <a:t>операции</a:t>
            </a:r>
            <a:r>
              <a:rPr lang="uk-UA" dirty="0" smtClean="0"/>
              <a:t>, не </a:t>
            </a:r>
            <a:r>
              <a:rPr lang="uk-UA" dirty="0" err="1" smtClean="0"/>
              <a:t>связанные</a:t>
            </a:r>
            <a:r>
              <a:rPr lang="uk-UA" dirty="0" smtClean="0"/>
              <a:t> с </a:t>
            </a:r>
            <a:r>
              <a:rPr lang="en-US" dirty="0" smtClean="0"/>
              <a:t>UI </a:t>
            </a:r>
            <a:r>
              <a:rPr lang="uk-UA" dirty="0" err="1" smtClean="0"/>
              <a:t>из</a:t>
            </a:r>
            <a:r>
              <a:rPr lang="uk-UA" dirty="0" smtClean="0"/>
              <a:t> </a:t>
            </a:r>
            <a:r>
              <a:rPr lang="en-US" dirty="0" smtClean="0"/>
              <a:t>UI-</a:t>
            </a:r>
            <a:r>
              <a:rPr lang="uk-UA" dirty="0" err="1" smtClean="0"/>
              <a:t>потока</a:t>
            </a:r>
            <a:endParaRPr lang="uk-UA" dirty="0" smtClean="0"/>
          </a:p>
          <a:p>
            <a:r>
              <a:rPr lang="uk-UA" dirty="0" smtClean="0"/>
              <a:t>- </a:t>
            </a:r>
            <a:r>
              <a:rPr lang="uk-UA" dirty="0" err="1" smtClean="0"/>
              <a:t>Параллелить</a:t>
            </a:r>
            <a:r>
              <a:rPr lang="uk-UA" dirty="0" smtClean="0"/>
              <a:t> при </a:t>
            </a:r>
            <a:r>
              <a:rPr lang="uk-UA" dirty="0" err="1" smtClean="0"/>
              <a:t>необходимости</a:t>
            </a:r>
            <a:endParaRPr lang="uk-UA" dirty="0" smtClean="0"/>
          </a:p>
          <a:p>
            <a:r>
              <a:rPr lang="uk-UA" dirty="0" smtClean="0"/>
              <a:t>- </a:t>
            </a:r>
            <a:r>
              <a:rPr lang="en-US" dirty="0" smtClean="0"/>
              <a:t>Live filtering and live sorting</a:t>
            </a:r>
          </a:p>
          <a:p>
            <a:r>
              <a:rPr lang="en-US" dirty="0" smtClean="0"/>
              <a:t>- Virtualization</a:t>
            </a:r>
          </a:p>
          <a:p>
            <a:r>
              <a:rPr lang="en-US" dirty="0" smtClean="0"/>
              <a:t>- </a:t>
            </a:r>
            <a:r>
              <a:rPr lang="en-US" dirty="0" err="1" smtClean="0"/>
              <a:t>BindingOperations.EnableCollectionSynchronization</a:t>
            </a:r>
            <a:r>
              <a:rPr lang="en-US" dirty="0" smtClean="0"/>
              <a:t> - if needed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0C24F3-0B6D-4ED4-8F00-4D4F93EB07C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56149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0C24F3-0B6D-4ED4-8F00-4D4F93EB07C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376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Для этого</a:t>
            </a:r>
            <a:r>
              <a:rPr lang="ru-RU" baseline="0" dirty="0" smtClean="0"/>
              <a:t> в </a:t>
            </a:r>
            <a:r>
              <a:rPr lang="en-US" baseline="0" dirty="0" smtClean="0"/>
              <a:t>WPF </a:t>
            </a:r>
            <a:r>
              <a:rPr lang="ru-RU" baseline="0" dirty="0" smtClean="0"/>
              <a:t>существует специальный класс – </a:t>
            </a:r>
            <a:r>
              <a:rPr lang="en-US" baseline="0" dirty="0" smtClean="0"/>
              <a:t>Dispatcher</a:t>
            </a:r>
          </a:p>
          <a:p>
            <a:endParaRPr lang="en-US" baseline="0" dirty="0" smtClean="0"/>
          </a:p>
          <a:p>
            <a:r>
              <a:rPr lang="ru-RU" baseline="0" dirty="0" smtClean="0"/>
              <a:t>Он предоставляет возможность управлять очередью рабочих задач для потока (не обязательно </a:t>
            </a:r>
            <a:r>
              <a:rPr lang="en-US" baseline="0" dirty="0" smtClean="0"/>
              <a:t>UI)</a:t>
            </a:r>
          </a:p>
          <a:p>
            <a:endParaRPr lang="en-US" baseline="0" dirty="0" smtClean="0"/>
          </a:p>
          <a:p>
            <a:r>
              <a:rPr lang="ru-RU" baseline="0" dirty="0" smtClean="0"/>
              <a:t>Тут нам в первую очередь интересы 2 метода – </a:t>
            </a:r>
            <a:r>
              <a:rPr lang="en-US" baseline="0" dirty="0" smtClean="0"/>
              <a:t>Invoke – </a:t>
            </a:r>
            <a:r>
              <a:rPr lang="ru-RU" baseline="0" dirty="0" smtClean="0"/>
              <a:t>синхронный</a:t>
            </a:r>
          </a:p>
          <a:p>
            <a:r>
              <a:rPr lang="ru-RU" baseline="0" dirty="0" smtClean="0"/>
              <a:t>И </a:t>
            </a:r>
            <a:r>
              <a:rPr lang="en-US" baseline="0" dirty="0" err="1" smtClean="0"/>
              <a:t>BeginInvoke</a:t>
            </a:r>
            <a:r>
              <a:rPr lang="en-US" baseline="0" dirty="0" smtClean="0"/>
              <a:t> – </a:t>
            </a:r>
            <a:r>
              <a:rPr lang="ru-RU" baseline="0" dirty="0" smtClean="0"/>
              <a:t>асинхронный (описать параметры)</a:t>
            </a:r>
          </a:p>
          <a:p>
            <a:endParaRPr lang="ru-RU" baseline="0" dirty="0" smtClean="0"/>
          </a:p>
          <a:p>
            <a:r>
              <a:rPr lang="ru-RU" baseline="0" dirty="0" smtClean="0"/>
              <a:t>…Так же существуют версии этих методов, которые принимают </a:t>
            </a:r>
            <a:r>
              <a:rPr lang="ru-RU" baseline="0" dirty="0" err="1" smtClean="0"/>
              <a:t>бОльшее</a:t>
            </a:r>
            <a:r>
              <a:rPr lang="ru-RU" baseline="0" dirty="0" smtClean="0"/>
              <a:t> количество параметров…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0C24F3-0B6D-4ED4-8F00-4D4F93EB07C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3567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aseline="0" dirty="0" smtClean="0"/>
          </a:p>
          <a:p>
            <a:r>
              <a:rPr lang="ru-RU" baseline="0" dirty="0" smtClean="0"/>
              <a:t>И используя </a:t>
            </a:r>
            <a:r>
              <a:rPr lang="en-US" baseline="0" dirty="0" smtClean="0"/>
              <a:t>Dispatcher </a:t>
            </a:r>
            <a:r>
              <a:rPr lang="ru-RU" baseline="0" dirty="0" smtClean="0"/>
              <a:t>и </a:t>
            </a:r>
            <a:r>
              <a:rPr lang="en-US" baseline="0" dirty="0" smtClean="0"/>
              <a:t>Task-</a:t>
            </a:r>
            <a:r>
              <a:rPr lang="ru-RU" baseline="0" dirty="0" smtClean="0"/>
              <a:t>и, мы можем переписать этот метод следующим образом..</a:t>
            </a:r>
          </a:p>
          <a:p>
            <a:endParaRPr lang="ru-RU" baseline="0" dirty="0" smtClean="0"/>
          </a:p>
          <a:p>
            <a:r>
              <a:rPr lang="en-US" baseline="0" dirty="0" smtClean="0"/>
              <a:t>(</a:t>
            </a:r>
            <a:r>
              <a:rPr lang="ru-RU" baseline="0" dirty="0" smtClean="0"/>
              <a:t>создаём новую задачу с помощью вызова метода </a:t>
            </a:r>
            <a:r>
              <a:rPr lang="en-US" baseline="0" dirty="0" err="1" smtClean="0"/>
              <a:t>Task.Run</a:t>
            </a:r>
            <a:r>
              <a:rPr lang="ru-RU" baseline="0" dirty="0" smtClean="0"/>
              <a:t>, выполняя задачу на </a:t>
            </a:r>
            <a:r>
              <a:rPr lang="ru-RU" baseline="0" dirty="0" err="1" smtClean="0"/>
              <a:t>тред</a:t>
            </a:r>
            <a:r>
              <a:rPr lang="ru-RU" baseline="0" dirty="0" smtClean="0"/>
              <a:t> пуле и с помощью </a:t>
            </a:r>
            <a:r>
              <a:rPr lang="en-US" baseline="0" dirty="0" err="1" smtClean="0"/>
              <a:t>Dispatcher.Invoke</a:t>
            </a:r>
            <a:r>
              <a:rPr lang="en-US" baseline="0" dirty="0" smtClean="0"/>
              <a:t> – </a:t>
            </a:r>
            <a:r>
              <a:rPr lang="ru-RU" baseline="0" dirty="0" smtClean="0"/>
              <a:t>возвращаемся к выполнению в </a:t>
            </a:r>
            <a:r>
              <a:rPr lang="en-US" baseline="0" dirty="0" smtClean="0"/>
              <a:t>UI </a:t>
            </a:r>
            <a:r>
              <a:rPr lang="ru-RU" baseline="0" dirty="0" smtClean="0"/>
              <a:t>потоке)</a:t>
            </a:r>
          </a:p>
          <a:p>
            <a:endParaRPr lang="ru-RU" baseline="0" dirty="0" smtClean="0"/>
          </a:p>
          <a:p>
            <a:r>
              <a:rPr lang="ru-RU" dirty="0" smtClean="0"/>
              <a:t>Это самое простое</a:t>
            </a:r>
            <a:r>
              <a:rPr lang="ru-RU" baseline="0" dirty="0" smtClean="0"/>
              <a:t>, что мы можем сделать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0C24F3-0B6D-4ED4-8F00-4D4F93EB07C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5587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Так</a:t>
            </a:r>
            <a:r>
              <a:rPr lang="ru-RU" baseline="0" dirty="0" smtClean="0"/>
              <a:t> же, можем воспользоваться асинхронным подходом, который выглядит более красиво,</a:t>
            </a:r>
            <a:endParaRPr lang="en-US" baseline="0" dirty="0" smtClean="0"/>
          </a:p>
          <a:p>
            <a:endParaRPr lang="ru-RU" baseline="0" dirty="0" smtClean="0"/>
          </a:p>
          <a:p>
            <a:r>
              <a:rPr lang="ru-RU" baseline="0" dirty="0" smtClean="0"/>
              <a:t>Но потребует модифицировать метод </a:t>
            </a:r>
            <a:r>
              <a:rPr lang="en-US" baseline="0" dirty="0" err="1" smtClean="0"/>
              <a:t>DoHardWork</a:t>
            </a:r>
            <a:r>
              <a:rPr lang="en-US" baseline="0" dirty="0" smtClean="0"/>
              <a:t>…</a:t>
            </a:r>
            <a:endParaRPr lang="ru-RU" baseline="0" dirty="0" smtClean="0"/>
          </a:p>
          <a:p>
            <a:endParaRPr lang="ru-RU" baseline="0" dirty="0" smtClean="0"/>
          </a:p>
          <a:p>
            <a:r>
              <a:rPr lang="ru-RU" baseline="0" dirty="0" smtClean="0"/>
              <a:t>(описать код)</a:t>
            </a:r>
          </a:p>
          <a:p>
            <a:endParaRPr lang="ru-RU" baseline="0" dirty="0" smtClean="0"/>
          </a:p>
          <a:p>
            <a:r>
              <a:rPr lang="ru-RU" baseline="0" dirty="0" smtClean="0"/>
              <a:t>Асинхронные методы </a:t>
            </a:r>
            <a:r>
              <a:rPr lang="ru-RU" baseline="0" dirty="0" err="1" smtClean="0"/>
              <a:t>могуть</a:t>
            </a:r>
            <a:r>
              <a:rPr lang="ru-RU" baseline="0" dirty="0" smtClean="0"/>
              <a:t> быть с модификатором </a:t>
            </a:r>
            <a:r>
              <a:rPr lang="en-US" baseline="0" dirty="0" smtClean="0"/>
              <a:t>void, </a:t>
            </a:r>
            <a:r>
              <a:rPr lang="ru-RU" baseline="0" dirty="0" smtClean="0"/>
              <a:t>а не </a:t>
            </a:r>
            <a:r>
              <a:rPr lang="en-US" baseline="0" dirty="0" smtClean="0"/>
              <a:t>Task, </a:t>
            </a:r>
            <a:r>
              <a:rPr lang="ru-RU" baseline="0" dirty="0" smtClean="0"/>
              <a:t>однако, в таком случае</a:t>
            </a:r>
          </a:p>
          <a:p>
            <a:r>
              <a:rPr lang="ru-RU" baseline="0" dirty="0" smtClean="0"/>
              <a:t>Их невозможно </a:t>
            </a:r>
            <a:r>
              <a:rPr lang="ru-RU" baseline="0" dirty="0" err="1" smtClean="0"/>
              <a:t>авейтить</a:t>
            </a:r>
            <a:r>
              <a:rPr lang="ru-RU" baseline="0" dirty="0" smtClean="0"/>
              <a:t>, а так же не получится перехватить </a:t>
            </a:r>
            <a:r>
              <a:rPr lang="en-US" baseline="0" dirty="0" smtClean="0"/>
              <a:t>Exception. </a:t>
            </a:r>
            <a:endParaRPr lang="ru-RU" baseline="0" dirty="0" smtClean="0"/>
          </a:p>
          <a:p>
            <a:r>
              <a:rPr lang="ru-RU" baseline="0" dirty="0" smtClean="0"/>
              <a:t>Но это нормально, если этот метод вызывается, например, в обработчике нажатия кнопки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0C24F3-0B6D-4ED4-8F00-4D4F93EB07C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8263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</a:t>
            </a:r>
            <a:r>
              <a:rPr lang="ru-RU" baseline="0" dirty="0" smtClean="0"/>
              <a:t> ходе работы мы не часто сталкиваемся с (читать заголовок)</a:t>
            </a:r>
          </a:p>
          <a:p>
            <a:endParaRPr lang="ru-RU" baseline="0" dirty="0" smtClean="0"/>
          </a:p>
          <a:p>
            <a:r>
              <a:rPr lang="en-US" baseline="0" dirty="0" smtClean="0"/>
              <a:t>SC – </a:t>
            </a:r>
            <a:r>
              <a:rPr lang="ru-RU" baseline="0" dirty="0" smtClean="0"/>
              <a:t>предоставляет возможность вернуться в вызывающий поток, когда асинхронная операция завершена</a:t>
            </a:r>
          </a:p>
          <a:p>
            <a:endParaRPr lang="ru-RU" baseline="0" dirty="0"/>
          </a:p>
          <a:p>
            <a:r>
              <a:rPr lang="en-US" baseline="0" dirty="0" smtClean="0"/>
              <a:t>CA(true) </a:t>
            </a:r>
            <a:r>
              <a:rPr lang="en-US" baseline="0" dirty="0" smtClean="0"/>
              <a:t>– </a:t>
            </a:r>
            <a:r>
              <a:rPr lang="ru-RU" baseline="0" dirty="0" smtClean="0"/>
              <a:t>дефолт, возвращаемся в вызывающий поток, это можно не писать</a:t>
            </a:r>
          </a:p>
          <a:p>
            <a:endParaRPr lang="ru-RU" baseline="0" dirty="0" smtClean="0"/>
          </a:p>
          <a:p>
            <a:r>
              <a:rPr lang="en-US" baseline="0" dirty="0" smtClean="0"/>
              <a:t>CA(false) </a:t>
            </a:r>
            <a:r>
              <a:rPr lang="en-US" baseline="0" dirty="0" smtClean="0"/>
              <a:t>– </a:t>
            </a:r>
            <a:r>
              <a:rPr lang="ru-RU" baseline="0" dirty="0" smtClean="0"/>
              <a:t>позволяет не использовать </a:t>
            </a:r>
            <a:r>
              <a:rPr lang="en-US" baseline="0" dirty="0" smtClean="0"/>
              <a:t>SC </a:t>
            </a:r>
            <a:r>
              <a:rPr lang="ru-RU" baseline="0" dirty="0" smtClean="0"/>
              <a:t>и продолжить выполнение на </a:t>
            </a:r>
            <a:r>
              <a:rPr lang="ru-RU" baseline="0" dirty="0" err="1" smtClean="0"/>
              <a:t>тред</a:t>
            </a:r>
            <a:r>
              <a:rPr lang="ru-RU" baseline="0" dirty="0" smtClean="0"/>
              <a:t> пуле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0C24F3-0B6D-4ED4-8F00-4D4F93EB07C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693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Рассмотрим следующую</a:t>
            </a:r>
            <a:r>
              <a:rPr lang="ru-RU" baseline="0" dirty="0" smtClean="0"/>
              <a:t> проблему:</a:t>
            </a:r>
          </a:p>
          <a:p>
            <a:endParaRPr lang="ru-RU" baseline="0" dirty="0" smtClean="0"/>
          </a:p>
          <a:p>
            <a:r>
              <a:rPr lang="ru-RU" baseline="0" dirty="0" smtClean="0"/>
              <a:t>Где-то в </a:t>
            </a:r>
            <a:r>
              <a:rPr lang="en-US" baseline="0" dirty="0" smtClean="0"/>
              <a:t>UI </a:t>
            </a:r>
            <a:r>
              <a:rPr lang="ru-RU" baseline="0" dirty="0" smtClean="0"/>
              <a:t>потоке мы вызываем метод </a:t>
            </a:r>
            <a:r>
              <a:rPr lang="en-US" baseline="0" dirty="0" err="1" smtClean="0"/>
              <a:t>GetHttp</a:t>
            </a:r>
            <a:r>
              <a:rPr lang="en-US" baseline="0" dirty="0" smtClean="0"/>
              <a:t> </a:t>
            </a:r>
            <a:r>
              <a:rPr lang="ru-RU" baseline="0" dirty="0" smtClean="0"/>
              <a:t>синхронно</a:t>
            </a:r>
            <a:r>
              <a:rPr lang="en-US" baseline="0" dirty="0" smtClean="0"/>
              <a:t> </a:t>
            </a:r>
            <a:r>
              <a:rPr lang="ru-RU" baseline="0" dirty="0" smtClean="0"/>
              <a:t>с помощью обращения к свойству </a:t>
            </a:r>
            <a:r>
              <a:rPr lang="en-US" baseline="0" dirty="0" smtClean="0"/>
              <a:t>Result</a:t>
            </a:r>
            <a:endParaRPr lang="ru-RU" baseline="0" dirty="0" smtClean="0"/>
          </a:p>
          <a:p>
            <a:endParaRPr lang="ru-RU" baseline="0" dirty="0" smtClean="0"/>
          </a:p>
          <a:p>
            <a:r>
              <a:rPr lang="ru-RU" baseline="0" dirty="0" smtClean="0"/>
              <a:t>Он из себя представляет следующее:</a:t>
            </a:r>
          </a:p>
          <a:p>
            <a:endParaRPr lang="ru-RU" baseline="0" dirty="0" smtClean="0"/>
          </a:p>
          <a:p>
            <a:r>
              <a:rPr lang="ru-RU" baseline="0" dirty="0" smtClean="0"/>
              <a:t>(код середина)</a:t>
            </a:r>
          </a:p>
          <a:p>
            <a:endParaRPr lang="ru-RU" baseline="0" dirty="0" smtClean="0"/>
          </a:p>
          <a:p>
            <a:r>
              <a:rPr lang="ru-RU" baseline="0" dirty="0" smtClean="0"/>
              <a:t>Делаем </a:t>
            </a:r>
            <a:r>
              <a:rPr lang="en-US" baseline="0" dirty="0" smtClean="0"/>
              <a:t>HTTP </a:t>
            </a:r>
            <a:r>
              <a:rPr lang="ru-RU" baseline="0" dirty="0" smtClean="0"/>
              <a:t>запрос и </a:t>
            </a:r>
            <a:r>
              <a:rPr lang="ru-RU" baseline="0" dirty="0" smtClean="0"/>
              <a:t>даём </a:t>
            </a:r>
            <a:r>
              <a:rPr lang="ru-RU" baseline="0" dirty="0" smtClean="0"/>
              <a:t>потоку вернуться из </a:t>
            </a:r>
            <a:r>
              <a:rPr lang="en-US" baseline="0" dirty="0" err="1" smtClean="0"/>
              <a:t>GetHttp</a:t>
            </a:r>
            <a:r>
              <a:rPr lang="en-US" baseline="0" dirty="0" smtClean="0"/>
              <a:t>,</a:t>
            </a:r>
            <a:endParaRPr lang="ru-RU" baseline="0" dirty="0" smtClean="0"/>
          </a:p>
          <a:p>
            <a:endParaRPr lang="en-US" baseline="0" dirty="0" smtClean="0"/>
          </a:p>
          <a:p>
            <a:r>
              <a:rPr lang="ru-RU" baseline="0" dirty="0" smtClean="0"/>
              <a:t>В таком случае мы никогда не достигнем второй строчки этого метода, потому что он не может завершиться, потому что </a:t>
            </a:r>
            <a:r>
              <a:rPr lang="en-US" baseline="0" dirty="0" smtClean="0"/>
              <a:t>UI </a:t>
            </a:r>
            <a:r>
              <a:rPr lang="ru-RU" baseline="0" dirty="0" smtClean="0"/>
              <a:t>поток уже ждёт его завершения. Это </a:t>
            </a:r>
            <a:r>
              <a:rPr lang="ru-RU" baseline="0" dirty="0" err="1" smtClean="0"/>
              <a:t>дедлок</a:t>
            </a: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0C24F3-0B6D-4ED4-8F00-4D4F93EB07C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5872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Решить проблему</a:t>
            </a:r>
            <a:r>
              <a:rPr lang="ru-RU" baseline="0" dirty="0" smtClean="0"/>
              <a:t> мы можем следующим образом:</a:t>
            </a:r>
          </a:p>
          <a:p>
            <a:endParaRPr lang="ru-RU" baseline="0" dirty="0" smtClean="0"/>
          </a:p>
          <a:p>
            <a:r>
              <a:rPr lang="ru-RU" baseline="0" dirty="0" smtClean="0"/>
              <a:t>Добавить (читать красное)</a:t>
            </a:r>
          </a:p>
          <a:p>
            <a:endParaRPr lang="ru-RU" baseline="0" dirty="0" smtClean="0"/>
          </a:p>
          <a:p>
            <a:r>
              <a:rPr lang="ru-RU" baseline="0" dirty="0" smtClean="0"/>
              <a:t>В таком случае, метод может завершиться потому что  </a:t>
            </a:r>
            <a:r>
              <a:rPr lang="en-US" baseline="0" dirty="0" smtClean="0"/>
              <a:t>SC </a:t>
            </a:r>
            <a:r>
              <a:rPr lang="ru-RU" baseline="0" dirty="0" smtClean="0"/>
              <a:t>в данном случае не используется и </a:t>
            </a:r>
            <a:r>
              <a:rPr lang="en-US" baseline="0" dirty="0" smtClean="0"/>
              <a:t>thread pool </a:t>
            </a:r>
            <a:r>
              <a:rPr lang="ru-RU" baseline="0" dirty="0" smtClean="0"/>
              <a:t>может выполнять этот код </a:t>
            </a:r>
            <a:r>
              <a:rPr lang="ru-RU" baseline="0" dirty="0" smtClean="0"/>
              <a:t>в </a:t>
            </a:r>
            <a:r>
              <a:rPr lang="ru-RU" dirty="0" smtClean="0"/>
              <a:t>противоположности </a:t>
            </a:r>
            <a:r>
              <a:rPr lang="ru-RU" dirty="0" smtClean="0"/>
              <a:t>той ситуации, когда мы заставляем </a:t>
            </a:r>
            <a:r>
              <a:rPr lang="en-US" dirty="0" smtClean="0"/>
              <a:t>UI </a:t>
            </a:r>
            <a:r>
              <a:rPr lang="ru-RU" dirty="0" smtClean="0"/>
              <a:t>поток его</a:t>
            </a:r>
            <a:r>
              <a:rPr lang="ru-RU" baseline="0" dirty="0" smtClean="0"/>
              <a:t> выполнять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0C24F3-0B6D-4ED4-8F00-4D4F93EB07C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7565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Так же, альтернативно,</a:t>
            </a:r>
            <a:r>
              <a:rPr lang="ru-RU" baseline="0" dirty="0" smtClean="0"/>
              <a:t> мы можем (читать красное)</a:t>
            </a:r>
          </a:p>
          <a:p>
            <a:endParaRPr lang="ru-RU" baseline="0" dirty="0" smtClean="0"/>
          </a:p>
          <a:p>
            <a:r>
              <a:rPr lang="ru-RU" baseline="0" dirty="0" smtClean="0"/>
              <a:t>И в данном случае это тоже будет работать, потому что </a:t>
            </a:r>
            <a:r>
              <a:rPr lang="en-US" baseline="0" dirty="0" smtClean="0"/>
              <a:t>thread pool –</a:t>
            </a:r>
            <a:r>
              <a:rPr lang="ru-RU" baseline="0" dirty="0" smtClean="0"/>
              <a:t>поток не имеет </a:t>
            </a:r>
            <a:r>
              <a:rPr lang="en-US" baseline="0" dirty="0" smtClean="0"/>
              <a:t>SC </a:t>
            </a:r>
            <a:r>
              <a:rPr lang="ru-RU" baseline="0" dirty="0" smtClean="0"/>
              <a:t>и какой-нибудь поток </a:t>
            </a:r>
            <a:r>
              <a:rPr lang="ru-RU" baseline="0" dirty="0" err="1" smtClean="0"/>
              <a:t>тред</a:t>
            </a:r>
            <a:r>
              <a:rPr lang="ru-RU" baseline="0" dirty="0" smtClean="0"/>
              <a:t> пула </a:t>
            </a:r>
            <a:r>
              <a:rPr lang="ru-RU" baseline="0" dirty="0" smtClean="0"/>
              <a:t>сможет </a:t>
            </a:r>
            <a:r>
              <a:rPr lang="ru-RU" baseline="0" dirty="0" smtClean="0"/>
              <a:t>исполнить этот код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0C24F3-0B6D-4ED4-8F00-4D4F93EB07C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651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32089-D825-4F51-9DBC-85AD227A2430}" type="datetimeFigureOut">
              <a:rPr lang="en-US" smtClean="0"/>
              <a:t>01-Sep-19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12FAD-453B-4DA1-9E18-4B680AE00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583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32089-D825-4F51-9DBC-85AD227A2430}" type="datetimeFigureOut">
              <a:rPr lang="en-US" smtClean="0"/>
              <a:t>01-Sep-19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12FAD-453B-4DA1-9E18-4B680AE00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58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32089-D825-4F51-9DBC-85AD227A2430}" type="datetimeFigureOut">
              <a:rPr lang="en-US" smtClean="0"/>
              <a:t>01-Sep-19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12FAD-453B-4DA1-9E18-4B680AE00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109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32089-D825-4F51-9DBC-85AD227A2430}" type="datetimeFigureOut">
              <a:rPr lang="en-US" smtClean="0"/>
              <a:t>01-Sep-19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12FAD-453B-4DA1-9E18-4B680AE00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085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32089-D825-4F51-9DBC-85AD227A2430}" type="datetimeFigureOut">
              <a:rPr lang="en-US" smtClean="0"/>
              <a:t>01-Sep-19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12FAD-453B-4DA1-9E18-4B680AE00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097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32089-D825-4F51-9DBC-85AD227A2430}" type="datetimeFigureOut">
              <a:rPr lang="en-US" smtClean="0"/>
              <a:t>01-Sep-19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12FAD-453B-4DA1-9E18-4B680AE00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768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32089-D825-4F51-9DBC-85AD227A2430}" type="datetimeFigureOut">
              <a:rPr lang="en-US" smtClean="0"/>
              <a:t>01-Sep-19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12FAD-453B-4DA1-9E18-4B680AE00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584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32089-D825-4F51-9DBC-85AD227A2430}" type="datetimeFigureOut">
              <a:rPr lang="en-US" smtClean="0"/>
              <a:t>01-Sep-19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12FAD-453B-4DA1-9E18-4B680AE00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570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32089-D825-4F51-9DBC-85AD227A2430}" type="datetimeFigureOut">
              <a:rPr lang="en-US" smtClean="0"/>
              <a:t>01-Sep-19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12FAD-453B-4DA1-9E18-4B680AE00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42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32089-D825-4F51-9DBC-85AD227A2430}" type="datetimeFigureOut">
              <a:rPr lang="en-US" smtClean="0"/>
              <a:t>01-Sep-19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12FAD-453B-4DA1-9E18-4B680AE00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251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32089-D825-4F51-9DBC-85AD227A2430}" type="datetimeFigureOut">
              <a:rPr lang="en-US" smtClean="0"/>
              <a:t>01-Sep-19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12FAD-453B-4DA1-9E18-4B680AE00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056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32089-D825-4F51-9DBC-85AD227A2430}" type="datetimeFigureOut">
              <a:rPr lang="en-US" smtClean="0"/>
              <a:t>01-Sep-19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512FAD-453B-4DA1-9E18-4B680AE00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061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0000"/>
                <a:lumOff val="8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48374" y="2042319"/>
            <a:ext cx="8744125" cy="2387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Multithreading and optimizations in WPF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8436" y="4969444"/>
            <a:ext cx="9144000" cy="1655762"/>
          </a:xfrm>
        </p:spPr>
        <p:txBody>
          <a:bodyPr/>
          <a:lstStyle/>
          <a:p>
            <a:r>
              <a:rPr lang="en-US" dirty="0" smtClean="0"/>
              <a:t>Evgeniy </a:t>
            </a:r>
            <a:r>
              <a:rPr lang="en-US" dirty="0" err="1" smtClean="0"/>
              <a:t>Pilyaev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441364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0000"/>
                <a:lumOff val="8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817" y="198870"/>
            <a:ext cx="11270673" cy="1325563"/>
          </a:xfrm>
        </p:spPr>
        <p:txBody>
          <a:bodyPr/>
          <a:lstStyle/>
          <a:p>
            <a:r>
              <a:rPr lang="en-US" dirty="0" smtClean="0"/>
              <a:t>Synchronization context and </a:t>
            </a:r>
            <a:r>
              <a:rPr lang="en-US" dirty="0" err="1" smtClean="0"/>
              <a:t>ConfigureAwait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88817" y="1524433"/>
            <a:ext cx="12739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Alternative approach:</a:t>
            </a:r>
            <a:endParaRPr lang="en-US" sz="28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88817" y="2577288"/>
            <a:ext cx="11603183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just"/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algn="just"/>
            <a:r>
              <a:rPr lang="en-US" altLang="en-US" baseline="0" dirty="0" smtClean="0">
                <a:latin typeface="Consolas" panose="020B0609020204030204" pitchFamily="49" charset="0"/>
              </a:rPr>
              <a:t>private </a:t>
            </a:r>
            <a:r>
              <a:rPr lang="en-US" altLang="en-US" baseline="0" dirty="0" err="1" smtClean="0">
                <a:latin typeface="Consolas" panose="020B0609020204030204" pitchFamily="49" charset="0"/>
              </a:rPr>
              <a:t>async</a:t>
            </a:r>
            <a:r>
              <a:rPr lang="en-US" altLang="en-US" baseline="0" dirty="0" smtClean="0">
                <a:latin typeface="Consolas" panose="020B0609020204030204" pitchFamily="49" charset="0"/>
              </a:rPr>
              <a:t> Task&lt;String&gt; </a:t>
            </a:r>
            <a:r>
              <a:rPr lang="en-US" altLang="en-US" baseline="0" dirty="0" err="1" smtClean="0">
                <a:latin typeface="Consolas" panose="020B0609020204030204" pitchFamily="49" charset="0"/>
              </a:rPr>
              <a:t>GetHttp</a:t>
            </a:r>
            <a:r>
              <a:rPr lang="en-US" altLang="en-US" baseline="0" dirty="0" smtClean="0">
                <a:latin typeface="Consolas" panose="020B0609020204030204" pitchFamily="49" charset="0"/>
              </a:rPr>
              <a:t>() {</a:t>
            </a:r>
          </a:p>
          <a:p>
            <a:pPr lvl="0" algn="just"/>
            <a:endParaRPr lang="en-US" altLang="en-US" baseline="0" dirty="0" smtClean="0">
              <a:latin typeface="Consolas" panose="020B0609020204030204" pitchFamily="49" charset="0"/>
            </a:endParaRPr>
          </a:p>
          <a:p>
            <a:pPr lvl="0" algn="just"/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C00000"/>
                </a:solidFill>
              </a:rPr>
              <a:t>return </a:t>
            </a:r>
            <a:r>
              <a:rPr lang="en-US" dirty="0" err="1">
                <a:solidFill>
                  <a:srgbClr val="C00000"/>
                </a:solidFill>
              </a:rPr>
              <a:t>Task.Run</a:t>
            </a:r>
            <a:r>
              <a:rPr lang="en-US" dirty="0">
                <a:solidFill>
                  <a:srgbClr val="C00000"/>
                </a:solidFill>
              </a:rPr>
              <a:t>(</a:t>
            </a:r>
            <a:r>
              <a:rPr lang="en-US" dirty="0" err="1">
                <a:solidFill>
                  <a:srgbClr val="C00000"/>
                </a:solidFill>
              </a:rPr>
              <a:t>async</a:t>
            </a:r>
            <a:r>
              <a:rPr lang="en-US" dirty="0">
                <a:solidFill>
                  <a:srgbClr val="C00000"/>
                </a:solidFill>
              </a:rPr>
              <a:t> () =&gt; {</a:t>
            </a:r>
            <a:endParaRPr lang="en-US" altLang="en-US" baseline="0" dirty="0" smtClean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lvl="0"/>
            <a:r>
              <a:rPr lang="en-US" altLang="en-US" baseline="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altLang="en-US" baseline="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// We run on a thread pool thread now which has no </a:t>
            </a:r>
            <a:r>
              <a:rPr lang="en-US" altLang="en-US" baseline="0" dirty="0" err="1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SynchronizationContext</a:t>
            </a:r>
            <a:r>
              <a:rPr lang="en-US" altLang="en-US" baseline="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on it</a:t>
            </a:r>
          </a:p>
          <a:p>
            <a:pPr lvl="0"/>
            <a:r>
              <a:rPr lang="en-US" alt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en-US" baseline="0" dirty="0" err="1" smtClean="0">
                <a:latin typeface="Consolas" panose="020B0609020204030204" pitchFamily="49" charset="0"/>
              </a:rPr>
              <a:t>HttpResponseMessage</a:t>
            </a:r>
            <a:r>
              <a:rPr lang="en-US" altLang="en-US" baseline="0" dirty="0" smtClean="0">
                <a:latin typeface="Consolas" panose="020B0609020204030204" pitchFamily="49" charset="0"/>
              </a:rPr>
              <a:t> </a:t>
            </a:r>
            <a:r>
              <a:rPr lang="en-US" altLang="en-US" baseline="0" dirty="0" err="1" smtClean="0">
                <a:latin typeface="Consolas" panose="020B0609020204030204" pitchFamily="49" charset="0"/>
              </a:rPr>
              <a:t>msg</a:t>
            </a:r>
            <a:r>
              <a:rPr lang="en-US" altLang="en-US" baseline="0" dirty="0" smtClean="0">
                <a:latin typeface="Consolas" panose="020B0609020204030204" pitchFamily="49" charset="0"/>
              </a:rPr>
              <a:t> = await new </a:t>
            </a:r>
            <a:r>
              <a:rPr lang="en-US" altLang="en-US" baseline="0" dirty="0" err="1" smtClean="0">
                <a:latin typeface="Consolas" panose="020B0609020204030204" pitchFamily="49" charset="0"/>
              </a:rPr>
              <a:t>HttpClient</a:t>
            </a:r>
            <a:r>
              <a:rPr lang="en-US" altLang="en-US" baseline="0" dirty="0" smtClean="0">
                <a:latin typeface="Consolas" panose="020B0609020204030204" pitchFamily="49" charset="0"/>
              </a:rPr>
              <a:t>().</a:t>
            </a:r>
            <a:r>
              <a:rPr lang="en-US" altLang="en-US" baseline="0" dirty="0" err="1" smtClean="0">
                <a:latin typeface="Consolas" panose="020B0609020204030204" pitchFamily="49" charset="0"/>
              </a:rPr>
              <a:t>GetAsync</a:t>
            </a:r>
            <a:r>
              <a:rPr lang="en-US" altLang="en-US" baseline="0" dirty="0" smtClean="0">
                <a:latin typeface="Consolas" panose="020B0609020204030204" pitchFamily="49" charset="0"/>
              </a:rPr>
              <a:t>("http://Wintellect.com/");</a:t>
            </a:r>
          </a:p>
          <a:p>
            <a:pPr lvl="0" algn="just"/>
            <a:r>
              <a:rPr lang="en-US" altLang="en-US" baseline="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</a:t>
            </a:r>
          </a:p>
          <a:p>
            <a:pPr lvl="0"/>
            <a:r>
              <a:rPr lang="en-US" altLang="en-US" baseline="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// We DO get here because some thread pool can execute this code</a:t>
            </a:r>
          </a:p>
          <a:p>
            <a:pPr lvl="0" algn="just"/>
            <a:r>
              <a:rPr lang="en-US" altLang="en-US" baseline="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altLang="en-US" baseline="0" dirty="0" smtClean="0">
                <a:latin typeface="Consolas" panose="020B0609020204030204" pitchFamily="49" charset="0"/>
              </a:rPr>
              <a:t>return await </a:t>
            </a:r>
            <a:r>
              <a:rPr lang="en-US" altLang="en-US" baseline="0" dirty="0" err="1" smtClean="0">
                <a:latin typeface="Consolas" panose="020B0609020204030204" pitchFamily="49" charset="0"/>
              </a:rPr>
              <a:t>msg.Content.ReadAsStringAsync</a:t>
            </a:r>
            <a:r>
              <a:rPr lang="en-US" altLang="en-US" baseline="0" dirty="0" smtClean="0">
                <a:latin typeface="Consolas" panose="020B0609020204030204" pitchFamily="49" charset="0"/>
              </a:rPr>
              <a:t>();</a:t>
            </a:r>
          </a:p>
          <a:p>
            <a:pPr lvl="0" algn="just"/>
            <a:r>
              <a:rPr lang="en-US" dirty="0" smtClean="0"/>
              <a:t>   </a:t>
            </a:r>
            <a:r>
              <a:rPr lang="en-US" dirty="0" smtClean="0">
                <a:solidFill>
                  <a:srgbClr val="C00000"/>
                </a:solidFill>
              </a:rPr>
              <a:t> });</a:t>
            </a:r>
            <a:endParaRPr lang="en-US" altLang="en-US" baseline="0" dirty="0" smtClean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lvl="0" algn="just"/>
            <a:r>
              <a:rPr lang="en-US" altLang="en-US" baseline="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  <a:endParaRPr lang="en-US" altLang="en-US" baseline="0" dirty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200" y="6375582"/>
            <a:ext cx="3701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@CLR via C#, Fourth Edition, </a:t>
            </a:r>
            <a:r>
              <a:rPr lang="en-US" dirty="0" err="1" smtClean="0"/>
              <a:t>J.Richter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82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0000"/>
                <a:lumOff val="8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817" y="198870"/>
            <a:ext cx="11270673" cy="1325563"/>
          </a:xfrm>
        </p:spPr>
        <p:txBody>
          <a:bodyPr/>
          <a:lstStyle/>
          <a:p>
            <a:r>
              <a:rPr lang="en-US" dirty="0" smtClean="0"/>
              <a:t>Parallelize if needed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-778511" y="2812325"/>
            <a:ext cx="1166585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 </a:t>
            </a:r>
            <a:r>
              <a:rPr lang="en-US" sz="2800" dirty="0" smtClean="0"/>
              <a:t>                   </a:t>
            </a:r>
            <a:r>
              <a:rPr lang="en-US" sz="2800" dirty="0" smtClean="0">
                <a:latin typeface="Consolas" panose="020B0609020204030204" pitchFamily="49" charset="0"/>
              </a:rPr>
              <a:t>private </a:t>
            </a:r>
            <a:r>
              <a:rPr lang="en-US" sz="2800" dirty="0">
                <a:latin typeface="Consolas" panose="020B0609020204030204" pitchFamily="49" charset="0"/>
              </a:rPr>
              <a:t>void </a:t>
            </a:r>
            <a:r>
              <a:rPr lang="en-US" sz="2800" dirty="0" err="1" smtClean="0">
                <a:latin typeface="Consolas" panose="020B0609020204030204" pitchFamily="49" charset="0"/>
              </a:rPr>
              <a:t>DoHardWork</a:t>
            </a:r>
            <a:r>
              <a:rPr lang="en-US" sz="2800" dirty="0" smtClean="0">
                <a:latin typeface="Consolas" panose="020B0609020204030204" pitchFamily="49" charset="0"/>
              </a:rPr>
              <a:t>(List&lt;</a:t>
            </a:r>
            <a:r>
              <a:rPr lang="en-US" sz="2800" dirty="0" err="1" smtClean="0">
                <a:latin typeface="Consolas" panose="020B0609020204030204" pitchFamily="49" charset="0"/>
              </a:rPr>
              <a:t>SomeItem</a:t>
            </a:r>
            <a:r>
              <a:rPr lang="en-US" sz="2800" dirty="0" smtClean="0">
                <a:latin typeface="Consolas" panose="020B0609020204030204" pitchFamily="49" charset="0"/>
              </a:rPr>
              <a:t>&gt; </a:t>
            </a:r>
            <a:r>
              <a:rPr lang="en-US" sz="2800" dirty="0">
                <a:latin typeface="Consolas" panose="020B0609020204030204" pitchFamily="49" charset="0"/>
              </a:rPr>
              <a:t>items)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   </a:t>
            </a:r>
            <a:r>
              <a:rPr lang="en-US" sz="2800" dirty="0" smtClean="0">
                <a:latin typeface="Consolas" panose="020B0609020204030204" pitchFamily="49" charset="0"/>
              </a:rPr>
              <a:t> {</a:t>
            </a:r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</a:rPr>
              <a:t>            </a:t>
            </a:r>
            <a:r>
              <a:rPr lang="en-US" sz="2800" dirty="0" err="1">
                <a:latin typeface="Consolas" panose="020B0609020204030204" pitchFamily="49" charset="0"/>
              </a:rPr>
              <a:t>foreach</a:t>
            </a:r>
            <a:r>
              <a:rPr lang="en-US" sz="2800" dirty="0">
                <a:latin typeface="Consolas" panose="020B0609020204030204" pitchFamily="49" charset="0"/>
              </a:rPr>
              <a:t> (</a:t>
            </a:r>
            <a:r>
              <a:rPr lang="en-US" sz="2800" dirty="0" err="1">
                <a:latin typeface="Consolas" panose="020B0609020204030204" pitchFamily="49" charset="0"/>
              </a:rPr>
              <a:t>var</a:t>
            </a:r>
            <a:r>
              <a:rPr lang="en-US" sz="2800" dirty="0">
                <a:latin typeface="Consolas" panose="020B0609020204030204" pitchFamily="49" charset="0"/>
              </a:rPr>
              <a:t> item in items)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        {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            </a:t>
            </a:r>
            <a:r>
              <a:rPr lang="en-US" sz="2800" dirty="0" err="1">
                <a:latin typeface="Consolas" panose="020B0609020204030204" pitchFamily="49" charset="0"/>
              </a:rPr>
              <a:t>ProcessItem</a:t>
            </a:r>
            <a:r>
              <a:rPr lang="en-US" sz="2800" dirty="0">
                <a:latin typeface="Consolas" panose="020B0609020204030204" pitchFamily="49" charset="0"/>
              </a:rPr>
              <a:t>(item);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    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7488" y="1991169"/>
            <a:ext cx="42899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Initial method: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4333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0000"/>
                <a:lumOff val="8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817" y="198870"/>
            <a:ext cx="11270673" cy="1325563"/>
          </a:xfrm>
        </p:spPr>
        <p:txBody>
          <a:bodyPr/>
          <a:lstStyle/>
          <a:p>
            <a:r>
              <a:rPr lang="en-US" dirty="0" smtClean="0"/>
              <a:t>Parallelize if needed (Parallel class)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5316" y="1949287"/>
            <a:ext cx="1293807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        </a:t>
            </a:r>
            <a:r>
              <a:rPr lang="en-US" sz="2800" dirty="0" smtClean="0">
                <a:latin typeface="Consolas" panose="020B0609020204030204" pitchFamily="49" charset="0"/>
              </a:rPr>
              <a:t>private </a:t>
            </a:r>
            <a:r>
              <a:rPr lang="en-US" sz="2800" dirty="0">
                <a:latin typeface="Consolas" panose="020B0609020204030204" pitchFamily="49" charset="0"/>
              </a:rPr>
              <a:t>void </a:t>
            </a:r>
            <a:r>
              <a:rPr lang="en-US" sz="2800" dirty="0" err="1" smtClean="0">
                <a:latin typeface="Consolas" panose="020B0609020204030204" pitchFamily="49" charset="0"/>
              </a:rPr>
              <a:t>DoHardWork</a:t>
            </a:r>
            <a:r>
              <a:rPr lang="en-US" sz="2800" dirty="0" smtClean="0">
                <a:latin typeface="Consolas" panose="020B0609020204030204" pitchFamily="49" charset="0"/>
              </a:rPr>
              <a:t> (List&lt;</a:t>
            </a:r>
            <a:r>
              <a:rPr lang="en-US" sz="2800" dirty="0" err="1" smtClean="0">
                <a:latin typeface="Consolas" panose="020B0609020204030204" pitchFamily="49" charset="0"/>
              </a:rPr>
              <a:t>SomeItem</a:t>
            </a:r>
            <a:r>
              <a:rPr lang="en-US" sz="2800" dirty="0" smtClean="0">
                <a:latin typeface="Consolas" panose="020B0609020204030204" pitchFamily="49" charset="0"/>
              </a:rPr>
              <a:t>&gt; </a:t>
            </a:r>
            <a:r>
              <a:rPr lang="en-US" sz="2800" dirty="0">
                <a:latin typeface="Consolas" panose="020B0609020204030204" pitchFamily="49" charset="0"/>
              </a:rPr>
              <a:t>items)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</a:t>
            </a:r>
            <a:r>
              <a:rPr lang="en-US" sz="2800" dirty="0" smtClean="0">
                <a:latin typeface="Consolas" panose="020B0609020204030204" pitchFamily="49" charset="0"/>
              </a:rPr>
              <a:t>{</a:t>
            </a:r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</a:rPr>
              <a:t>     </a:t>
            </a:r>
            <a:r>
              <a:rPr lang="en-US" sz="2800" dirty="0" smtClean="0"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Consolas" panose="020B0609020204030204" pitchFamily="49" charset="0"/>
              </a:rPr>
              <a:t>Parallel.ForEach</a:t>
            </a:r>
            <a:r>
              <a:rPr lang="en-US" sz="2800" dirty="0">
                <a:solidFill>
                  <a:srgbClr val="C00000"/>
                </a:solidFill>
                <a:latin typeface="Consolas" panose="020B0609020204030204" pitchFamily="49" charset="0"/>
              </a:rPr>
              <a:t>(items, </a:t>
            </a:r>
            <a:r>
              <a:rPr lang="en-US" sz="28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item </a:t>
            </a:r>
            <a:r>
              <a:rPr lang="en-US" sz="2800" dirty="0">
                <a:solidFill>
                  <a:srgbClr val="C00000"/>
                </a:solidFill>
                <a:latin typeface="Consolas" panose="020B0609020204030204" pitchFamily="49" charset="0"/>
              </a:rPr>
              <a:t>=&gt; </a:t>
            </a:r>
            <a:r>
              <a:rPr lang="en-US" sz="28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ProcessItem</a:t>
            </a:r>
            <a:r>
              <a:rPr lang="en-US" sz="28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(item));</a:t>
            </a:r>
            <a:endParaRPr lang="en-US" sz="28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</a:rPr>
              <a:t>   </a:t>
            </a:r>
            <a:r>
              <a:rPr lang="en-US" sz="2800" dirty="0" smtClean="0">
                <a:latin typeface="Consolas" panose="020B0609020204030204" pitchFamily="49" charset="0"/>
              </a:rPr>
              <a:t>}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37378" y="4405249"/>
            <a:ext cx="61659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800" dirty="0" smtClean="0"/>
              <a:t>Blocks until all items are processed</a:t>
            </a:r>
          </a:p>
          <a:p>
            <a:pPr marL="457200" indent="-457200">
              <a:buFontTx/>
              <a:buChar char="-"/>
            </a:pPr>
            <a:r>
              <a:rPr lang="en-US" sz="2800" dirty="0" smtClean="0"/>
              <a:t>Uses Thread Pool to process tasks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6293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0000"/>
                <a:lumOff val="8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817" y="198870"/>
            <a:ext cx="11270673" cy="1325563"/>
          </a:xfrm>
        </p:spPr>
        <p:txBody>
          <a:bodyPr/>
          <a:lstStyle/>
          <a:p>
            <a:r>
              <a:rPr lang="en-US" dirty="0" smtClean="0"/>
              <a:t>Parallelize if needed (await </a:t>
            </a:r>
            <a:r>
              <a:rPr lang="en-US" dirty="0" err="1" smtClean="0"/>
              <a:t>Task.WhenAll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14183" y="1959157"/>
            <a:ext cx="1124530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Consolas" panose="020B0609020204030204" pitchFamily="49" charset="0"/>
              </a:rPr>
              <a:t>private </a:t>
            </a:r>
            <a:r>
              <a:rPr lang="en-US" sz="28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async</a:t>
            </a:r>
            <a:r>
              <a:rPr lang="en-US" sz="2800" dirty="0" smtClean="0">
                <a:latin typeface="Consolas" panose="020B0609020204030204" pitchFamily="49" charset="0"/>
              </a:rPr>
              <a:t> Task </a:t>
            </a:r>
            <a:r>
              <a:rPr lang="en-US" sz="2800" dirty="0" err="1" smtClean="0">
                <a:latin typeface="Consolas" panose="020B0609020204030204" pitchFamily="49" charset="0"/>
              </a:rPr>
              <a:t>DoHardWork</a:t>
            </a:r>
            <a:r>
              <a:rPr lang="en-US" sz="28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Async</a:t>
            </a:r>
            <a:r>
              <a:rPr lang="en-US" sz="2800" dirty="0" smtClean="0">
                <a:latin typeface="Consolas" panose="020B0609020204030204" pitchFamily="49" charset="0"/>
              </a:rPr>
              <a:t>(List&lt;</a:t>
            </a:r>
            <a:r>
              <a:rPr lang="en-US" sz="2800" dirty="0" err="1" smtClean="0">
                <a:latin typeface="Consolas" panose="020B0609020204030204" pitchFamily="49" charset="0"/>
              </a:rPr>
              <a:t>SomeItem</a:t>
            </a:r>
            <a:r>
              <a:rPr lang="en-US" sz="2800" dirty="0" smtClean="0">
                <a:latin typeface="Consolas" panose="020B0609020204030204" pitchFamily="49" charset="0"/>
              </a:rPr>
              <a:t>&gt; </a:t>
            </a:r>
            <a:r>
              <a:rPr lang="en-US" sz="2800" dirty="0">
                <a:latin typeface="Consolas" panose="020B0609020204030204" pitchFamily="49" charset="0"/>
              </a:rPr>
              <a:t>items)</a:t>
            </a:r>
          </a:p>
          <a:p>
            <a:r>
              <a:rPr lang="en-US" sz="28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	</a:t>
            </a:r>
            <a:r>
              <a:rPr lang="en-US" sz="28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var</a:t>
            </a:r>
            <a:r>
              <a:rPr lang="en-US" sz="28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tasks = new List&lt;Task&gt;(</a:t>
            </a:r>
            <a:r>
              <a:rPr lang="en-US" sz="28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items.Count</a:t>
            </a:r>
            <a:r>
              <a:rPr lang="en-US" sz="28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800" dirty="0">
                <a:solidFill>
                  <a:srgbClr val="C00000"/>
                </a:solidFill>
                <a:latin typeface="Consolas" panose="020B0609020204030204" pitchFamily="49" charset="0"/>
              </a:rPr>
              <a:t>	</a:t>
            </a:r>
            <a:r>
              <a:rPr lang="en-US" sz="2800" dirty="0" err="1" smtClean="0">
                <a:latin typeface="Consolas" panose="020B0609020204030204" pitchFamily="49" charset="0"/>
              </a:rPr>
              <a:t>foreach</a:t>
            </a:r>
            <a:r>
              <a:rPr lang="en-US" sz="2800" dirty="0" smtClean="0">
                <a:latin typeface="Consolas" panose="020B0609020204030204" pitchFamily="49" charset="0"/>
              </a:rPr>
              <a:t> </a:t>
            </a:r>
            <a:r>
              <a:rPr lang="en-US" sz="2800" dirty="0">
                <a:latin typeface="Consolas" panose="020B0609020204030204" pitchFamily="49" charset="0"/>
              </a:rPr>
              <a:t>(</a:t>
            </a:r>
            <a:r>
              <a:rPr lang="en-US" sz="2800" dirty="0" err="1">
                <a:latin typeface="Consolas" panose="020B0609020204030204" pitchFamily="49" charset="0"/>
              </a:rPr>
              <a:t>var</a:t>
            </a:r>
            <a:r>
              <a:rPr lang="en-US" sz="2800" dirty="0">
                <a:latin typeface="Consolas" panose="020B0609020204030204" pitchFamily="49" charset="0"/>
              </a:rPr>
              <a:t> item in items)</a:t>
            </a:r>
          </a:p>
          <a:p>
            <a:r>
              <a:rPr lang="en-US" sz="2800" dirty="0" smtClean="0">
                <a:latin typeface="Consolas" panose="020B0609020204030204" pitchFamily="49" charset="0"/>
              </a:rPr>
              <a:t>	{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	</a:t>
            </a:r>
            <a:r>
              <a:rPr lang="en-US" sz="2800" dirty="0" smtClean="0">
                <a:latin typeface="Consolas" panose="020B0609020204030204" pitchFamily="49" charset="0"/>
              </a:rPr>
              <a:t>	</a:t>
            </a:r>
            <a:r>
              <a:rPr lang="en-US" sz="28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tasks.Add</a:t>
            </a:r>
            <a:r>
              <a:rPr lang="en-US" sz="28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Task.Run</a:t>
            </a:r>
            <a:r>
              <a:rPr lang="en-US" sz="28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(()=&gt;</a:t>
            </a:r>
            <a:r>
              <a:rPr lang="en-US" sz="2800" dirty="0" err="1" smtClean="0">
                <a:latin typeface="Consolas" panose="020B0609020204030204" pitchFamily="49" charset="0"/>
              </a:rPr>
              <a:t>ProcessItem</a:t>
            </a:r>
            <a:r>
              <a:rPr lang="en-US" sz="2800" dirty="0" smtClean="0">
                <a:latin typeface="Consolas" panose="020B0609020204030204" pitchFamily="49" charset="0"/>
              </a:rPr>
              <a:t>(item)</a:t>
            </a:r>
            <a:r>
              <a:rPr lang="en-US" sz="28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2800" dirty="0">
                <a:solidFill>
                  <a:srgbClr val="C00000"/>
                </a:solidFill>
                <a:latin typeface="Consolas" panose="020B0609020204030204" pitchFamily="49" charset="0"/>
              </a:rPr>
              <a:t>	</a:t>
            </a:r>
            <a:r>
              <a:rPr lang="en-US" sz="2800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	</a:t>
            </a:r>
            <a:r>
              <a:rPr lang="en-US" sz="28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await </a:t>
            </a:r>
            <a:r>
              <a:rPr lang="en-US" sz="28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Task.WhenAll</a:t>
            </a:r>
            <a:r>
              <a:rPr lang="en-US" sz="28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(tasks);</a:t>
            </a:r>
            <a:endParaRPr lang="en-US" sz="28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sz="2800" dirty="0" smtClean="0">
                <a:latin typeface="Consolas" panose="020B0609020204030204" pitchFamily="49" charset="0"/>
              </a:rPr>
              <a:t>}</a:t>
            </a:r>
            <a:endParaRPr 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030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0000"/>
                <a:lumOff val="8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817" y="198870"/>
            <a:ext cx="11270673" cy="1325563"/>
          </a:xfrm>
        </p:spPr>
        <p:txBody>
          <a:bodyPr/>
          <a:lstStyle/>
          <a:p>
            <a:r>
              <a:rPr lang="en-US" dirty="0" smtClean="0"/>
              <a:t>Collection View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-167899" y="1524433"/>
            <a:ext cx="123598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 </a:t>
            </a:r>
            <a:r>
              <a:rPr lang="en-US" sz="2800" dirty="0" smtClean="0"/>
              <a:t>    Represents a view for grouping, sorting, filtering and navigating a data collection.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8855" y="2371144"/>
            <a:ext cx="1641525" cy="39277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1323" y="2371144"/>
            <a:ext cx="6680626" cy="393726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69858" y="4150345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964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0000"/>
                <a:lumOff val="8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817" y="198870"/>
            <a:ext cx="11270673" cy="1325563"/>
          </a:xfrm>
        </p:spPr>
        <p:txBody>
          <a:bodyPr/>
          <a:lstStyle/>
          <a:p>
            <a:r>
              <a:rPr lang="en-US" dirty="0" smtClean="0"/>
              <a:t>Collection View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79508" y="1692213"/>
            <a:ext cx="1151249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Consolas" panose="020B0609020204030204" pitchFamily="49" charset="0"/>
              </a:rPr>
              <a:t>public </a:t>
            </a:r>
            <a:r>
              <a:rPr lang="en-US" sz="2400" dirty="0">
                <a:latin typeface="Consolas" panose="020B0609020204030204" pitchFamily="49" charset="0"/>
              </a:rPr>
              <a:t>virtual Predicate&lt;object&gt; Filter { get; set; </a:t>
            </a:r>
            <a:r>
              <a:rPr lang="en-US" sz="2400" dirty="0" smtClean="0">
                <a:latin typeface="Consolas" panose="020B0609020204030204" pitchFamily="49" charset="0"/>
              </a:rPr>
              <a:t>}</a:t>
            </a:r>
          </a:p>
          <a:p>
            <a:endParaRPr lang="en-US" sz="2400" dirty="0" smtClean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public virtual </a:t>
            </a:r>
            <a:r>
              <a:rPr lang="en-US" sz="2400" dirty="0" err="1" smtClean="0">
                <a:latin typeface="Consolas" panose="020B0609020204030204" pitchFamily="49" charset="0"/>
              </a:rPr>
              <a:t>SortDescriptionCollection</a:t>
            </a:r>
            <a:r>
              <a:rPr lang="en-US" sz="2400" dirty="0" smtClean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SortDescriptions</a:t>
            </a:r>
            <a:r>
              <a:rPr lang="en-US" sz="2400" dirty="0">
                <a:latin typeface="Consolas" panose="020B0609020204030204" pitchFamily="49" charset="0"/>
              </a:rPr>
              <a:t> { get; </a:t>
            </a:r>
            <a:r>
              <a:rPr lang="en-US" sz="2400" dirty="0" smtClean="0">
                <a:latin typeface="Consolas" panose="020B0609020204030204" pitchFamily="49" charset="0"/>
              </a:rPr>
              <a:t>}</a:t>
            </a:r>
          </a:p>
          <a:p>
            <a:endParaRPr lang="en-US" sz="2400" dirty="0" smtClean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public virtual void </a:t>
            </a:r>
            <a:r>
              <a:rPr lang="en-US" sz="2400" dirty="0" smtClean="0">
                <a:latin typeface="Consolas" panose="020B0609020204030204" pitchFamily="49" charset="0"/>
              </a:rPr>
              <a:t>Refresh();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//Recreates the view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To get default view:</a:t>
            </a:r>
          </a:p>
          <a:p>
            <a:r>
              <a:rPr lang="en-US" sz="2400" dirty="0" err="1" smtClean="0">
                <a:latin typeface="Consolas" panose="020B0609020204030204" pitchFamily="49" charset="0"/>
              </a:rPr>
              <a:t>CollectionViewSource.GetDefaultView</a:t>
            </a:r>
            <a:r>
              <a:rPr lang="en-US" sz="2400" dirty="0" smtClean="0">
                <a:latin typeface="Consolas" panose="020B0609020204030204" pitchFamily="49" charset="0"/>
              </a:rPr>
              <a:t>(source);</a:t>
            </a:r>
          </a:p>
          <a:p>
            <a:endParaRPr lang="en-US" sz="2400" dirty="0" smtClean="0">
              <a:latin typeface="Consolas" panose="020B0609020204030204" pitchFamily="49" charset="0"/>
            </a:endParaRPr>
          </a:p>
          <a:p>
            <a:r>
              <a:rPr lang="en-US" sz="2400" dirty="0" smtClean="0">
                <a:latin typeface="Consolas" panose="020B0609020204030204" pitchFamily="49" charset="0"/>
              </a:rPr>
              <a:t>public static </a:t>
            </a:r>
            <a:r>
              <a:rPr lang="en-US" sz="2400" dirty="0" err="1" smtClean="0">
                <a:latin typeface="Consolas" panose="020B0609020204030204" pitchFamily="49" charset="0"/>
              </a:rPr>
              <a:t>ICollectionView</a:t>
            </a:r>
            <a:r>
              <a:rPr lang="en-US" sz="2400" dirty="0" smtClean="0"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latin typeface="Consolas" panose="020B0609020204030204" pitchFamily="49" charset="0"/>
              </a:rPr>
              <a:t>GetDefaultView</a:t>
            </a:r>
            <a:r>
              <a:rPr lang="en-US" sz="2400" dirty="0" smtClean="0">
                <a:latin typeface="Consolas" panose="020B0609020204030204" pitchFamily="49" charset="0"/>
              </a:rPr>
              <a:t> (object source);</a:t>
            </a:r>
          </a:p>
        </p:txBody>
      </p:sp>
    </p:spTree>
    <p:extLst>
      <p:ext uri="{BB962C8B-B14F-4D97-AF65-F5344CB8AC3E}">
        <p14:creationId xmlns:p14="http://schemas.microsoft.com/office/powerpoint/2010/main" val="588351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0000"/>
                <a:lumOff val="8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817" y="198870"/>
            <a:ext cx="11270673" cy="1325563"/>
          </a:xfrm>
        </p:spPr>
        <p:txBody>
          <a:bodyPr/>
          <a:lstStyle/>
          <a:p>
            <a:r>
              <a:rPr lang="en-US" dirty="0" smtClean="0"/>
              <a:t>Bad filtering approach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89860" y="1638664"/>
            <a:ext cx="1151249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…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p</a:t>
            </a:r>
            <a:r>
              <a:rPr lang="en-US" sz="1600" dirty="0" smtClean="0">
                <a:latin typeface="Consolas" panose="020B0609020204030204" pitchFamily="49" charset="0"/>
              </a:rPr>
              <a:t>ublic </a:t>
            </a:r>
            <a:r>
              <a:rPr lang="en-US" sz="1600" dirty="0" err="1" smtClean="0">
                <a:latin typeface="Consolas" panose="020B0609020204030204" pitchFamily="49" charset="0"/>
              </a:rPr>
              <a:t>ICollectionView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ItemsView</a:t>
            </a:r>
            <a:r>
              <a:rPr lang="en-US" sz="1600" dirty="0" smtClean="0">
                <a:latin typeface="Consolas" panose="020B0609020204030204" pitchFamily="49" charset="0"/>
              </a:rPr>
              <a:t> { get; }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…</a:t>
            </a:r>
          </a:p>
          <a:p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public void </a:t>
            </a:r>
            <a:r>
              <a:rPr lang="en-US" sz="1600" dirty="0" err="1" smtClean="0">
                <a:latin typeface="Consolas" panose="020B0609020204030204" pitchFamily="49" charset="0"/>
              </a:rPr>
              <a:t>ChangeItems</a:t>
            </a:r>
            <a:r>
              <a:rPr lang="en-US" sz="1600" dirty="0" smtClean="0">
                <a:latin typeface="Consolas" panose="020B0609020204030204" pitchFamily="49" charset="0"/>
              </a:rPr>
              <a:t>(List&lt;Item&gt; updates)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	…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	</a:t>
            </a:r>
            <a:r>
              <a:rPr lang="en-US" sz="1600" dirty="0" err="1" smtClean="0">
                <a:latin typeface="Consolas" panose="020B0609020204030204" pitchFamily="49" charset="0"/>
              </a:rPr>
              <a:t>Refilter</a:t>
            </a:r>
            <a:r>
              <a:rPr lang="en-US" sz="1600" dirty="0" smtClean="0"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	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//or </a:t>
            </a:r>
            <a:r>
              <a:rPr lang="en-US" sz="1600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ItemsView.Refresh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(); if correct filter is applied</a:t>
            </a:r>
            <a:endParaRPr lang="en-US" sz="16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private void </a:t>
            </a:r>
            <a:r>
              <a:rPr lang="en-US" sz="1600" dirty="0" err="1" smtClean="0">
                <a:latin typeface="Consolas" panose="020B0609020204030204" pitchFamily="49" charset="0"/>
              </a:rPr>
              <a:t>Refilter</a:t>
            </a:r>
            <a:r>
              <a:rPr lang="en-US" sz="1600" dirty="0" smtClean="0"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	</a:t>
            </a:r>
            <a:r>
              <a:rPr lang="en-US" sz="1600" dirty="0" err="1" smtClean="0">
                <a:latin typeface="Consolas" panose="020B0609020204030204" pitchFamily="49" charset="0"/>
              </a:rPr>
              <a:t>ItemsView.Filter</a:t>
            </a:r>
            <a:r>
              <a:rPr lang="en-US" sz="1600" dirty="0" smtClean="0">
                <a:latin typeface="Consolas" panose="020B0609020204030204" pitchFamily="49" charset="0"/>
              </a:rPr>
              <a:t> = (</a:t>
            </a:r>
            <a:r>
              <a:rPr lang="en-US" sz="1600" dirty="0" err="1" smtClean="0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) =&gt; </a:t>
            </a:r>
            <a:r>
              <a:rPr lang="en-US" sz="1600" dirty="0" err="1" smtClean="0">
                <a:latin typeface="Consolas" panose="020B0609020204030204" pitchFamily="49" charset="0"/>
              </a:rPr>
              <a:t>SomeFilteringLogic</a:t>
            </a:r>
            <a:r>
              <a:rPr lang="en-US" sz="1600" dirty="0" smtClean="0"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  <a:endParaRPr lang="en-US" sz="1600" dirty="0" smtClean="0">
              <a:latin typeface="Consolas" panose="020B0609020204030204" pitchFamily="49" charset="0"/>
            </a:endParaRPr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21388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0000"/>
                <a:lumOff val="8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817" y="198870"/>
            <a:ext cx="11270673" cy="1325563"/>
          </a:xfrm>
        </p:spPr>
        <p:txBody>
          <a:bodyPr/>
          <a:lstStyle/>
          <a:p>
            <a:r>
              <a:rPr lang="en-US" dirty="0" smtClean="0"/>
              <a:t>Better filtering approach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89860" y="1638664"/>
            <a:ext cx="11512492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…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p</a:t>
            </a:r>
            <a:r>
              <a:rPr lang="en-US" sz="1600" dirty="0" smtClean="0">
                <a:latin typeface="Consolas" panose="020B0609020204030204" pitchFamily="49" charset="0"/>
              </a:rPr>
              <a:t>ublic </a:t>
            </a:r>
            <a:r>
              <a:rPr lang="en-US" sz="1600" dirty="0" err="1" smtClean="0">
                <a:latin typeface="Consolas" panose="020B0609020204030204" pitchFamily="49" charset="0"/>
              </a:rPr>
              <a:t>ICollectionView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ItemsView</a:t>
            </a:r>
            <a:r>
              <a:rPr lang="en-US" sz="1600" dirty="0" smtClean="0">
                <a:latin typeface="Consolas" panose="020B0609020204030204" pitchFamily="49" charset="0"/>
              </a:rPr>
              <a:t> { get; }</a:t>
            </a:r>
          </a:p>
          <a:p>
            <a:r>
              <a:rPr lang="en-US" sz="16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public bool </a:t>
            </a:r>
            <a:r>
              <a:rPr lang="en-US" sz="16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IsFilteringEnabled</a:t>
            </a:r>
            <a:r>
              <a:rPr lang="en-US" sz="16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{ get; set; }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…</a:t>
            </a:r>
          </a:p>
          <a:p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public void </a:t>
            </a:r>
            <a:r>
              <a:rPr lang="en-US" sz="1600" dirty="0" err="1" smtClean="0">
                <a:latin typeface="Consolas" panose="020B0609020204030204" pitchFamily="49" charset="0"/>
              </a:rPr>
              <a:t>ChangeItems</a:t>
            </a:r>
            <a:r>
              <a:rPr lang="en-US" sz="1600" dirty="0" smtClean="0">
                <a:latin typeface="Consolas" panose="020B0609020204030204" pitchFamily="49" charset="0"/>
              </a:rPr>
              <a:t>(List&lt;Item&gt; updates)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	…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	</a:t>
            </a:r>
            <a:r>
              <a:rPr lang="en-US" sz="16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if(</a:t>
            </a:r>
            <a:r>
              <a:rPr lang="en-US" sz="16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IsFilteringEnabled</a:t>
            </a:r>
            <a:r>
              <a:rPr lang="en-US" sz="16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	{</a:t>
            </a:r>
          </a:p>
          <a:p>
            <a:pPr lvl="2"/>
            <a:r>
              <a:rPr lang="en-US" sz="1600" dirty="0">
                <a:latin typeface="Consolas" panose="020B0609020204030204" pitchFamily="49" charset="0"/>
              </a:rPr>
              <a:t>	</a:t>
            </a:r>
            <a:r>
              <a:rPr lang="en-US" sz="1600" dirty="0" err="1" smtClean="0">
                <a:latin typeface="Consolas" panose="020B0609020204030204" pitchFamily="49" charset="0"/>
              </a:rPr>
              <a:t>Refilter</a:t>
            </a:r>
            <a:r>
              <a:rPr lang="en-US" sz="1600" dirty="0" smtClean="0"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sz="1600" dirty="0">
                <a:latin typeface="Consolas" panose="020B0609020204030204" pitchFamily="49" charset="0"/>
              </a:rPr>
              <a:t>	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//or </a:t>
            </a:r>
            <a:r>
              <a:rPr lang="en-US" sz="1600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ItemsView.Refresh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(); if correct filter is applied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	</a:t>
            </a:r>
            <a:r>
              <a:rPr lang="en-US" sz="16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private void </a:t>
            </a:r>
            <a:r>
              <a:rPr lang="en-US" sz="1600" dirty="0" err="1" smtClean="0">
                <a:latin typeface="Consolas" panose="020B0609020204030204" pitchFamily="49" charset="0"/>
              </a:rPr>
              <a:t>Refilter</a:t>
            </a:r>
            <a:r>
              <a:rPr lang="en-US" sz="1600" dirty="0" smtClean="0"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	</a:t>
            </a:r>
            <a:r>
              <a:rPr lang="en-US" sz="1600" dirty="0" err="1" smtClean="0">
                <a:latin typeface="Consolas" panose="020B0609020204030204" pitchFamily="49" charset="0"/>
              </a:rPr>
              <a:t>ItemsView.Filter</a:t>
            </a:r>
            <a:r>
              <a:rPr lang="en-US" sz="1600" dirty="0" smtClean="0">
                <a:latin typeface="Consolas" panose="020B0609020204030204" pitchFamily="49" charset="0"/>
              </a:rPr>
              <a:t> = (</a:t>
            </a:r>
            <a:r>
              <a:rPr lang="en-US" sz="1600" dirty="0" err="1" smtClean="0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) =&gt; </a:t>
            </a:r>
            <a:r>
              <a:rPr lang="en-US" sz="1600" dirty="0" err="1" smtClean="0">
                <a:latin typeface="Consolas" panose="020B0609020204030204" pitchFamily="49" charset="0"/>
              </a:rPr>
              <a:t>SomeFilteringLogic</a:t>
            </a:r>
            <a:r>
              <a:rPr lang="en-US" sz="1600" dirty="0" smtClean="0"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  <a:endParaRPr lang="en-US" sz="1600" dirty="0" smtClean="0">
              <a:latin typeface="Consolas" panose="020B0609020204030204" pitchFamily="49" charset="0"/>
            </a:endParaRPr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42144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0000"/>
                <a:lumOff val="8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817" y="198870"/>
            <a:ext cx="11270673" cy="1325563"/>
          </a:xfrm>
        </p:spPr>
        <p:txBody>
          <a:bodyPr/>
          <a:lstStyle/>
          <a:p>
            <a:r>
              <a:rPr lang="en-US" dirty="0" smtClean="0"/>
              <a:t>Live Shaping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49000" y="1524433"/>
            <a:ext cx="11743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public </a:t>
            </a:r>
            <a:r>
              <a:rPr lang="en-US" sz="2400" dirty="0" smtClean="0">
                <a:latin typeface="Consolas" panose="020B0609020204030204" pitchFamily="49" charset="0"/>
              </a:rPr>
              <a:t>interface </a:t>
            </a:r>
            <a:r>
              <a:rPr lang="en-US" sz="2400" dirty="0" err="1" smtClean="0">
                <a:latin typeface="Consolas" panose="020B0609020204030204" pitchFamily="49" charset="0"/>
              </a:rPr>
              <a:t>ICollectionViewLiveShaping</a:t>
            </a:r>
            <a:endParaRPr lang="en-US" sz="2400" dirty="0" smtClean="0">
              <a:latin typeface="Consolas" panose="020B0609020204030204" pitchFamily="49" charset="0"/>
            </a:endParaRPr>
          </a:p>
          <a:p>
            <a:endParaRPr lang="en-US" sz="2400" dirty="0" smtClean="0">
              <a:latin typeface="Consolas" panose="020B0609020204030204" pitchFamily="49" charset="0"/>
            </a:endParaRPr>
          </a:p>
          <a:p>
            <a:r>
              <a:rPr lang="en-US" sz="2400" dirty="0" smtClean="0">
                <a:latin typeface="Consolas" panose="020B0609020204030204" pitchFamily="49" charset="0"/>
              </a:rPr>
              <a:t>…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public </a:t>
            </a:r>
            <a:r>
              <a:rPr lang="en-US" sz="2400" dirty="0" err="1">
                <a:latin typeface="Consolas" panose="020B0609020204030204" pitchFamily="49" charset="0"/>
              </a:rPr>
              <a:t>Nullable</a:t>
            </a:r>
            <a:r>
              <a:rPr lang="en-US" sz="2400" dirty="0">
                <a:latin typeface="Consolas" panose="020B0609020204030204" pitchFamily="49" charset="0"/>
              </a:rPr>
              <a:t>&lt;bool&gt; </a:t>
            </a:r>
            <a:r>
              <a:rPr lang="en-US" sz="2400" dirty="0" err="1">
                <a:latin typeface="Consolas" panose="020B0609020204030204" pitchFamily="49" charset="0"/>
              </a:rPr>
              <a:t>IsLiveFiltering</a:t>
            </a:r>
            <a:r>
              <a:rPr lang="en-US" sz="2400" dirty="0">
                <a:latin typeface="Consolas" panose="020B0609020204030204" pitchFamily="49" charset="0"/>
              </a:rPr>
              <a:t> { get; set; </a:t>
            </a:r>
            <a:r>
              <a:rPr lang="en-US" sz="2400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public </a:t>
            </a:r>
            <a:r>
              <a:rPr lang="en-US" sz="2400" dirty="0" err="1">
                <a:latin typeface="Consolas" panose="020B0609020204030204" pitchFamily="49" charset="0"/>
              </a:rPr>
              <a:t>Nullable</a:t>
            </a:r>
            <a:r>
              <a:rPr lang="en-US" sz="2400" dirty="0">
                <a:latin typeface="Consolas" panose="020B0609020204030204" pitchFamily="49" charset="0"/>
              </a:rPr>
              <a:t>&lt;bool&gt; </a:t>
            </a:r>
            <a:r>
              <a:rPr lang="en-US" sz="2400" dirty="0" err="1">
                <a:latin typeface="Consolas" panose="020B0609020204030204" pitchFamily="49" charset="0"/>
              </a:rPr>
              <a:t>IsLiveSorting</a:t>
            </a:r>
            <a:r>
              <a:rPr lang="en-US" sz="2400" dirty="0">
                <a:latin typeface="Consolas" panose="020B0609020204030204" pitchFamily="49" charset="0"/>
              </a:rPr>
              <a:t> { get; set; </a:t>
            </a:r>
            <a:r>
              <a:rPr lang="en-US" sz="2400" dirty="0" smtClean="0">
                <a:latin typeface="Consolas" panose="020B0609020204030204" pitchFamily="49" charset="0"/>
              </a:rPr>
              <a:t>}</a:t>
            </a:r>
          </a:p>
          <a:p>
            <a:endParaRPr lang="en-US" sz="2400" dirty="0" smtClean="0">
              <a:latin typeface="Consolas" panose="020B0609020204030204" pitchFamily="49" charset="0"/>
            </a:endParaRPr>
          </a:p>
          <a:p>
            <a:r>
              <a:rPr lang="en-US" sz="2400" dirty="0" smtClean="0">
                <a:latin typeface="Consolas" panose="020B0609020204030204" pitchFamily="49" charset="0"/>
              </a:rPr>
              <a:t>…</a:t>
            </a:r>
          </a:p>
          <a:p>
            <a:endParaRPr lang="en-US" sz="2400" dirty="0" smtClean="0">
              <a:latin typeface="Consolas" panose="020B0609020204030204" pitchFamily="49" charset="0"/>
            </a:endParaRPr>
          </a:p>
          <a:p>
            <a:r>
              <a:rPr lang="en-US" sz="2400" dirty="0" smtClean="0">
                <a:latin typeface="Consolas" panose="020B0609020204030204" pitchFamily="49" charset="0"/>
              </a:rPr>
              <a:t>public </a:t>
            </a:r>
            <a:r>
              <a:rPr lang="en-US" sz="2400" dirty="0" err="1">
                <a:latin typeface="Consolas" panose="020B0609020204030204" pitchFamily="49" charset="0"/>
              </a:rPr>
              <a:t>ObservableCollection</a:t>
            </a:r>
            <a:r>
              <a:rPr lang="en-US" sz="2400" dirty="0">
                <a:latin typeface="Consolas" panose="020B0609020204030204" pitchFamily="49" charset="0"/>
              </a:rPr>
              <a:t>&lt;string&gt; </a:t>
            </a:r>
            <a:r>
              <a:rPr lang="en-US" sz="2400" dirty="0" err="1">
                <a:latin typeface="Consolas" panose="020B0609020204030204" pitchFamily="49" charset="0"/>
              </a:rPr>
              <a:t>LiveFilteringProperties</a:t>
            </a:r>
            <a:r>
              <a:rPr lang="en-US" sz="2400" dirty="0">
                <a:latin typeface="Consolas" panose="020B0609020204030204" pitchFamily="49" charset="0"/>
              </a:rPr>
              <a:t> { get; </a:t>
            </a:r>
            <a:r>
              <a:rPr lang="en-US" sz="2400" dirty="0" smtClean="0">
                <a:latin typeface="Consolas" panose="020B0609020204030204" pitchFamily="49" charset="0"/>
              </a:rPr>
              <a:t>}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public </a:t>
            </a:r>
            <a:r>
              <a:rPr lang="en-US" sz="2400" dirty="0" err="1">
                <a:latin typeface="Consolas" panose="020B0609020204030204" pitchFamily="49" charset="0"/>
              </a:rPr>
              <a:t>ObservableCollection</a:t>
            </a:r>
            <a:r>
              <a:rPr lang="en-US" sz="2400" dirty="0">
                <a:latin typeface="Consolas" panose="020B0609020204030204" pitchFamily="49" charset="0"/>
              </a:rPr>
              <a:t>&lt;string&gt; </a:t>
            </a:r>
            <a:r>
              <a:rPr lang="en-US" sz="2400" dirty="0" err="1" smtClean="0">
                <a:latin typeface="Consolas" panose="020B0609020204030204" pitchFamily="49" charset="0"/>
              </a:rPr>
              <a:t>LiveSortingProperties</a:t>
            </a:r>
            <a:r>
              <a:rPr lang="en-US" sz="2400" dirty="0" smtClean="0"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{ get; </a:t>
            </a:r>
            <a:r>
              <a:rPr lang="en-US" sz="2400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sz="2400" dirty="0" smtClean="0">
                <a:latin typeface="Consolas" panose="020B0609020204030204" pitchFamily="49" charset="0"/>
              </a:rPr>
              <a:t>…</a:t>
            </a:r>
            <a:endParaRPr 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554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0000"/>
                <a:lumOff val="8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817" y="198870"/>
            <a:ext cx="11270673" cy="1325563"/>
          </a:xfrm>
        </p:spPr>
        <p:txBody>
          <a:bodyPr/>
          <a:lstStyle/>
          <a:p>
            <a:r>
              <a:rPr lang="en-US" dirty="0" smtClean="0"/>
              <a:t>Live Shaping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88817" y="1927105"/>
            <a:ext cx="119862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 smtClean="0"/>
          </a:p>
          <a:p>
            <a:pPr marL="285750" indent="-285750">
              <a:buFontTx/>
              <a:buChar char="-"/>
            </a:pPr>
            <a:r>
              <a:rPr lang="en-US" sz="2800" dirty="0" smtClean="0"/>
              <a:t>Re-checks </a:t>
            </a:r>
            <a:r>
              <a:rPr lang="en-US" sz="2800" dirty="0"/>
              <a:t>item only when it’s added or </a:t>
            </a:r>
            <a:r>
              <a:rPr lang="en-US" sz="2800" dirty="0" smtClean="0"/>
              <a:t>live property </a:t>
            </a:r>
            <a:r>
              <a:rPr lang="en-US" sz="2800" dirty="0"/>
              <a:t>is </a:t>
            </a:r>
            <a:r>
              <a:rPr lang="en-US" sz="2800" dirty="0" smtClean="0"/>
              <a:t>changed</a:t>
            </a:r>
          </a:p>
          <a:p>
            <a:pPr marL="285750" indent="-285750">
              <a:buFontTx/>
              <a:buChar char="-"/>
            </a:pPr>
            <a:endParaRPr lang="en-US" sz="2800" dirty="0"/>
          </a:p>
          <a:p>
            <a:pPr marL="285750" indent="-285750">
              <a:buFontTx/>
              <a:buChar char="-"/>
            </a:pPr>
            <a:r>
              <a:rPr lang="en-US" sz="2800" dirty="0"/>
              <a:t>We don’t need to manually </a:t>
            </a:r>
            <a:r>
              <a:rPr lang="en-US" sz="2800" dirty="0" smtClean="0"/>
              <a:t>re-filter/re-sort </a:t>
            </a:r>
            <a:r>
              <a:rPr lang="en-US" sz="2800" dirty="0"/>
              <a:t>items no </a:t>
            </a:r>
            <a:r>
              <a:rPr lang="en-US" sz="2800" dirty="0" smtClean="0"/>
              <a:t>more</a:t>
            </a:r>
          </a:p>
          <a:p>
            <a:pPr marL="285750" indent="-285750">
              <a:buFontTx/>
              <a:buChar char="-"/>
            </a:pPr>
            <a:endParaRPr lang="en-US" sz="2800" dirty="0"/>
          </a:p>
          <a:p>
            <a:pPr marL="285750" indent="-285750">
              <a:buFontTx/>
              <a:buChar char="-"/>
            </a:pPr>
            <a:r>
              <a:rPr lang="en-US" sz="2800" dirty="0"/>
              <a:t>Needs to be applied only once</a:t>
            </a:r>
          </a:p>
        </p:txBody>
      </p:sp>
    </p:spTree>
    <p:extLst>
      <p:ext uri="{BB962C8B-B14F-4D97-AF65-F5344CB8AC3E}">
        <p14:creationId xmlns:p14="http://schemas.microsoft.com/office/powerpoint/2010/main" val="407811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0000"/>
                <a:lumOff val="8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8179"/>
            <a:ext cx="10515600" cy="1325563"/>
          </a:xfrm>
        </p:spPr>
        <p:txBody>
          <a:bodyPr/>
          <a:lstStyle/>
          <a:p>
            <a:r>
              <a:rPr lang="en-US" dirty="0" smtClean="0"/>
              <a:t>Bottlenecks  -&gt;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15795" y="1940376"/>
            <a:ext cx="465576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 - Hardware bottlenecks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 smtClean="0"/>
              <a:t> - Software bottlenecks </a:t>
            </a: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2261" y="73891"/>
            <a:ext cx="47264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8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0000"/>
                <a:lumOff val="8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817" y="198870"/>
            <a:ext cx="11270673" cy="1325563"/>
          </a:xfrm>
        </p:spPr>
        <p:txBody>
          <a:bodyPr/>
          <a:lstStyle/>
          <a:p>
            <a:r>
              <a:rPr lang="en-US" dirty="0" smtClean="0"/>
              <a:t>Live Shaping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88817" y="1985719"/>
            <a:ext cx="11743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nsolas" panose="020B0609020204030204" pitchFamily="49" charset="0"/>
              </a:rPr>
              <a:t>public </a:t>
            </a:r>
            <a:r>
              <a:rPr lang="en-US" sz="2400" dirty="0">
                <a:latin typeface="Consolas" panose="020B0609020204030204" pitchFamily="49" charset="0"/>
              </a:rPr>
              <a:t>class </a:t>
            </a:r>
            <a:r>
              <a:rPr lang="en-US" sz="2400" dirty="0" err="1">
                <a:latin typeface="Consolas" panose="020B0609020204030204" pitchFamily="49" charset="0"/>
              </a:rPr>
              <a:t>ListCollectionView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</a:rPr>
              <a:t>: …, </a:t>
            </a:r>
            <a:r>
              <a:rPr lang="en-US" sz="2400" dirty="0" err="1" smtClean="0">
                <a:latin typeface="Consolas" panose="020B0609020204030204" pitchFamily="49" charset="0"/>
              </a:rPr>
              <a:t>ICollectionViewLiveShaping</a:t>
            </a:r>
            <a:r>
              <a:rPr lang="en-US" sz="2400" dirty="0" smtClean="0">
                <a:latin typeface="Consolas" panose="020B0609020204030204" pitchFamily="49" charset="0"/>
              </a:rPr>
              <a:t>, …</a:t>
            </a:r>
          </a:p>
          <a:p>
            <a:endParaRPr lang="en-US" sz="2400" dirty="0" smtClean="0">
              <a:latin typeface="Consolas" panose="020B0609020204030204" pitchFamily="49" charset="0"/>
            </a:endParaRPr>
          </a:p>
          <a:p>
            <a:endParaRPr lang="en-US" sz="2400" dirty="0" smtClean="0">
              <a:latin typeface="Consolas" panose="020B0609020204030204" pitchFamily="49" charset="0"/>
            </a:endParaRP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 err="1" smtClean="0">
                <a:latin typeface="Consolas" panose="020B0609020204030204" pitchFamily="49" charset="0"/>
              </a:rPr>
              <a:t>ObservableCollection</a:t>
            </a:r>
            <a:r>
              <a:rPr lang="en-US" sz="2400" dirty="0" smtClean="0">
                <a:latin typeface="Consolas" panose="020B0609020204030204" pitchFamily="49" charset="0"/>
              </a:rPr>
              <a:t> -&gt;</a:t>
            </a:r>
          </a:p>
          <a:p>
            <a:endParaRPr lang="en-US" sz="2400" dirty="0" smtClean="0">
              <a:latin typeface="Consolas" panose="020B0609020204030204" pitchFamily="49" charset="0"/>
            </a:endParaRPr>
          </a:p>
          <a:p>
            <a:r>
              <a:rPr lang="en-US" sz="2400" dirty="0" err="1" smtClean="0">
                <a:latin typeface="Consolas" panose="020B0609020204030204" pitchFamily="49" charset="0"/>
              </a:rPr>
              <a:t>CollectionViewSource.GetDefaultView</a:t>
            </a:r>
            <a:r>
              <a:rPr lang="en-US" sz="2400" dirty="0" smtClean="0">
                <a:latin typeface="Consolas" panose="020B0609020204030204" pitchFamily="49" charset="0"/>
              </a:rPr>
              <a:t>(…) -&gt;</a:t>
            </a:r>
          </a:p>
          <a:p>
            <a:endParaRPr lang="en-US" sz="2400" dirty="0" smtClean="0">
              <a:latin typeface="Consolas" panose="020B0609020204030204" pitchFamily="49" charset="0"/>
            </a:endParaRPr>
          </a:p>
          <a:p>
            <a:r>
              <a:rPr lang="en-US" sz="2400" dirty="0" err="1" smtClean="0">
                <a:latin typeface="Consolas" panose="020B0609020204030204" pitchFamily="49" charset="0"/>
              </a:rPr>
              <a:t>ListCollectionView</a:t>
            </a:r>
            <a:endParaRPr lang="en-US" sz="24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9664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0000"/>
                <a:lumOff val="8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817" y="198870"/>
            <a:ext cx="11270673" cy="1325563"/>
          </a:xfrm>
        </p:spPr>
        <p:txBody>
          <a:bodyPr/>
          <a:lstStyle/>
          <a:p>
            <a:r>
              <a:rPr lang="en-US" dirty="0" smtClean="0"/>
              <a:t>Live Filtering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2653" y="1832463"/>
            <a:ext cx="11743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nsolas" panose="020B0609020204030204" pitchFamily="49" charset="0"/>
              </a:rPr>
              <a:t>private </a:t>
            </a:r>
            <a:r>
              <a:rPr lang="en-US" sz="2400" dirty="0">
                <a:latin typeface="Consolas" panose="020B0609020204030204" pitchFamily="49" charset="0"/>
              </a:rPr>
              <a:t>void </a:t>
            </a:r>
            <a:r>
              <a:rPr lang="en-US" sz="2400" dirty="0" err="1">
                <a:latin typeface="Consolas" panose="020B0609020204030204" pitchFamily="49" charset="0"/>
              </a:rPr>
              <a:t>ApplyLiveItemsFiltering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ListCollectionView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listItemsCv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 smtClean="0">
                <a:latin typeface="Consolas" panose="020B0609020204030204" pitchFamily="49" charset="0"/>
              </a:rPr>
              <a:t>{</a:t>
            </a:r>
          </a:p>
          <a:p>
            <a:endParaRPr lang="en-US" sz="2400" dirty="0" smtClean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dirty="0" err="1" smtClean="0">
                <a:latin typeface="Consolas" panose="020B0609020204030204" pitchFamily="49" charset="0"/>
              </a:rPr>
              <a:t>listItemsCv.LiveFilteringProperties.Clear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smtClean="0">
                <a:latin typeface="Consolas" panose="020B0609020204030204" pitchFamily="49" charset="0"/>
              </a:rPr>
              <a:t>	</a:t>
            </a:r>
            <a:r>
              <a:rPr lang="en-US" sz="2400" dirty="0" err="1" smtClean="0">
                <a:latin typeface="Consolas" panose="020B0609020204030204" pitchFamily="49" charset="0"/>
              </a:rPr>
              <a:t>listItemsCv.LiveFilteringProperties.Add</a:t>
            </a:r>
            <a:r>
              <a:rPr lang="en-US" sz="2400" dirty="0">
                <a:latin typeface="Consolas" panose="020B0609020204030204" pitchFamily="49" charset="0"/>
              </a:rPr>
              <a:t>("</a:t>
            </a:r>
            <a:r>
              <a:rPr lang="en-US" sz="2400" dirty="0" err="1">
                <a:latin typeface="Consolas" panose="020B0609020204030204" pitchFamily="49" charset="0"/>
              </a:rPr>
              <a:t>SomeProperty</a:t>
            </a:r>
            <a:r>
              <a:rPr lang="en-US" sz="2400" dirty="0" smtClean="0">
                <a:latin typeface="Consolas" panose="020B0609020204030204" pitchFamily="49" charset="0"/>
              </a:rPr>
              <a:t>");</a:t>
            </a:r>
          </a:p>
          <a:p>
            <a:endParaRPr lang="en-US" sz="2400" dirty="0" smtClean="0">
              <a:latin typeface="Consolas" panose="020B0609020204030204" pitchFamily="49" charset="0"/>
            </a:endParaRPr>
          </a:p>
          <a:p>
            <a:r>
              <a:rPr lang="en-US" sz="2400" dirty="0" smtClean="0">
                <a:latin typeface="Consolas" panose="020B0609020204030204" pitchFamily="49" charset="0"/>
              </a:rPr>
              <a:t>	…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 smtClean="0">
                <a:latin typeface="Consolas" panose="020B0609020204030204" pitchFamily="49" charset="0"/>
              </a:rPr>
              <a:t>	</a:t>
            </a:r>
            <a:r>
              <a:rPr lang="en-US" sz="2400" dirty="0" err="1" smtClean="0">
                <a:latin typeface="Consolas" panose="020B0609020204030204" pitchFamily="49" charset="0"/>
              </a:rPr>
              <a:t>listItemsCv.IsLiveFiltering</a:t>
            </a:r>
            <a:r>
              <a:rPr lang="en-US" sz="2400" dirty="0" smtClean="0"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= true;</a:t>
            </a:r>
          </a:p>
          <a:p>
            <a:r>
              <a:rPr lang="en-US" sz="2400" dirty="0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7427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0000"/>
                <a:lumOff val="8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817" y="198870"/>
            <a:ext cx="11270673" cy="1325563"/>
          </a:xfrm>
        </p:spPr>
        <p:txBody>
          <a:bodyPr/>
          <a:lstStyle/>
          <a:p>
            <a:r>
              <a:rPr lang="en-US" dirty="0" smtClean="0"/>
              <a:t>Live Sorting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88817" y="1851604"/>
            <a:ext cx="11743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private void </a:t>
            </a:r>
            <a:r>
              <a:rPr lang="en-US" dirty="0" err="1">
                <a:latin typeface="Consolas" panose="020B0609020204030204" pitchFamily="49" charset="0"/>
              </a:rPr>
              <a:t>ApplyLiveItemsSorting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ListCollectionView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listCV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					List&lt;</a:t>
            </a:r>
            <a:r>
              <a:rPr lang="en-US" dirty="0" err="1" smtClean="0">
                <a:latin typeface="Consolas" panose="020B0609020204030204" pitchFamily="49" charset="0"/>
              </a:rPr>
              <a:t>SortDescription</a:t>
            </a:r>
            <a:r>
              <a:rPr lang="en-US" dirty="0">
                <a:latin typeface="Consolas" panose="020B0609020204030204" pitchFamily="49" charset="0"/>
              </a:rPr>
              <a:t>&gt; </a:t>
            </a:r>
            <a:r>
              <a:rPr lang="en-US" dirty="0" err="1">
                <a:latin typeface="Consolas" panose="020B0609020204030204" pitchFamily="49" charset="0"/>
              </a:rPr>
              <a:t>sortDescriptions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</a:rPr>
              <a:t>listCV.SortDescriptions.Clear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</a:rPr>
              <a:t>listCV.LiveSortingProperties.Clear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</a:rPr>
              <a:t>foreach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sortDescription</a:t>
            </a:r>
            <a:r>
              <a:rPr lang="en-US" dirty="0">
                <a:latin typeface="Consolas" panose="020B0609020204030204" pitchFamily="49" charset="0"/>
              </a:rPr>
              <a:t> in </a:t>
            </a:r>
            <a:r>
              <a:rPr lang="en-US" dirty="0" err="1">
                <a:latin typeface="Consolas" panose="020B0609020204030204" pitchFamily="49" charset="0"/>
              </a:rPr>
              <a:t>sortDescriptions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</a:rPr>
              <a:t>	{</a:t>
            </a:r>
          </a:p>
          <a:p>
            <a:r>
              <a:rPr lang="en-US" dirty="0">
                <a:latin typeface="Consolas" panose="020B0609020204030204" pitchFamily="49" charset="0"/>
              </a:rPr>
              <a:t>		</a:t>
            </a:r>
            <a:r>
              <a:rPr lang="en-US" dirty="0" err="1">
                <a:latin typeface="Consolas" panose="020B0609020204030204" pitchFamily="49" charset="0"/>
              </a:rPr>
              <a:t>listCV.SortDescriptions.Add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sortDescription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latin typeface="Consolas" panose="020B0609020204030204" pitchFamily="49" charset="0"/>
              </a:rPr>
              <a:t>		</a:t>
            </a:r>
            <a:r>
              <a:rPr lang="en-US" dirty="0" err="1">
                <a:latin typeface="Consolas" panose="020B0609020204030204" pitchFamily="49" charset="0"/>
              </a:rPr>
              <a:t>listCV.LiveSortingProperties.Add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sortDescription.PropertyName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latin typeface="Consolas" panose="020B0609020204030204" pitchFamily="49" charset="0"/>
              </a:rPr>
              <a:t>	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</a:rPr>
              <a:t>listCV.IsLiveSorting</a:t>
            </a:r>
            <a:r>
              <a:rPr lang="en-US" dirty="0">
                <a:latin typeface="Consolas" panose="020B0609020204030204" pitchFamily="49" charset="0"/>
              </a:rPr>
              <a:t> = true;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en-US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752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0000"/>
                <a:lumOff val="8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817" y="198870"/>
            <a:ext cx="11270673" cy="1325563"/>
          </a:xfrm>
        </p:spPr>
        <p:txBody>
          <a:bodyPr/>
          <a:lstStyle/>
          <a:p>
            <a:r>
              <a:rPr lang="en-US" dirty="0" smtClean="0"/>
              <a:t>Virtualization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81764" y="3311661"/>
            <a:ext cx="11743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Consolas" panose="020B0609020204030204" pitchFamily="49" charset="0"/>
              </a:rPr>
              <a:t>VirtualizingStackPanel.IsVirtualizing</a:t>
            </a:r>
            <a:r>
              <a:rPr lang="en-US" sz="2400" dirty="0" smtClean="0">
                <a:latin typeface="Consolas" panose="020B0609020204030204" pitchFamily="49" charset="0"/>
              </a:rPr>
              <a:t>=“True”</a:t>
            </a:r>
          </a:p>
          <a:p>
            <a:endParaRPr lang="en-US" sz="2400" dirty="0" smtClean="0">
              <a:latin typeface="Consolas" panose="020B0609020204030204" pitchFamily="49" charset="0"/>
            </a:endParaRPr>
          </a:p>
          <a:p>
            <a:r>
              <a:rPr lang="en-US" sz="2400" dirty="0" err="1" smtClean="0">
                <a:latin typeface="Consolas" panose="020B0609020204030204" pitchFamily="49" charset="0"/>
              </a:rPr>
              <a:t>VirtualizingStackPanel.VirtualizationMode</a:t>
            </a:r>
            <a:r>
              <a:rPr lang="en-US" sz="2400" dirty="0" smtClean="0">
                <a:latin typeface="Consolas" panose="020B0609020204030204" pitchFamily="49" charset="0"/>
              </a:rPr>
              <a:t>:</a:t>
            </a:r>
          </a:p>
          <a:p>
            <a:endParaRPr lang="en-US" sz="2400" dirty="0" smtClean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</a:rPr>
              <a:t>- Standard       </a:t>
            </a:r>
            <a:r>
              <a:rPr lang="en-US" sz="2400" dirty="0" smtClean="0"/>
              <a:t>- Create </a:t>
            </a:r>
            <a:r>
              <a:rPr lang="en-US" sz="2400" dirty="0"/>
              <a:t>and discard the item containers. </a:t>
            </a:r>
            <a:endParaRPr lang="en-US" sz="2400" dirty="0" smtClean="0"/>
          </a:p>
          <a:p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</a:rPr>
              <a:t>- Recycling      </a:t>
            </a:r>
            <a:r>
              <a:rPr lang="en-US" sz="2400" dirty="0" smtClean="0"/>
              <a:t>- Reuse </a:t>
            </a:r>
            <a:r>
              <a:rPr lang="en-US" sz="2400" dirty="0"/>
              <a:t>the item containers</a:t>
            </a:r>
            <a:r>
              <a:rPr lang="en-US" sz="2400" dirty="0" smtClean="0"/>
              <a:t>.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1763" y="1524433"/>
            <a:ext cx="10517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Provides the ability to use containe</a:t>
            </a:r>
            <a:r>
              <a:rPr lang="en-US" sz="2400" dirty="0"/>
              <a:t>r</a:t>
            </a:r>
            <a:r>
              <a:rPr lang="en-US" sz="2400" dirty="0" smtClean="0"/>
              <a:t>s only for currently visible items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781764" y="1986098"/>
            <a:ext cx="8060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Supported in: </a:t>
            </a:r>
            <a:r>
              <a:rPr lang="en-US" sz="2400" dirty="0" err="1" smtClean="0"/>
              <a:t>ListBox</a:t>
            </a:r>
            <a:r>
              <a:rPr lang="en-US" sz="2400" dirty="0" smtClean="0"/>
              <a:t>, </a:t>
            </a:r>
            <a:r>
              <a:rPr lang="en-US" sz="2400" dirty="0" err="1" smtClean="0"/>
              <a:t>TreeView</a:t>
            </a:r>
            <a:r>
              <a:rPr lang="en-US" sz="2400" dirty="0" smtClean="0"/>
              <a:t>, </a:t>
            </a:r>
            <a:r>
              <a:rPr lang="en-US" sz="2400" dirty="0" err="1" smtClean="0"/>
              <a:t>DataGrid</a:t>
            </a:r>
            <a:r>
              <a:rPr lang="en-US" sz="2400" dirty="0" smtClean="0"/>
              <a:t>, Ribbon…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2050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0000"/>
                <a:lumOff val="8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922" y="131758"/>
            <a:ext cx="12212783" cy="1325563"/>
          </a:xfrm>
        </p:spPr>
        <p:txBody>
          <a:bodyPr/>
          <a:lstStyle/>
          <a:p>
            <a:r>
              <a:rPr lang="en-US" dirty="0" err="1" smtClean="0"/>
              <a:t>BindingOperations.EnableCollectionSynchronization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19327" y="2245887"/>
            <a:ext cx="101574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 smtClean="0"/>
              <a:t>Provides the ability to modify UI-bound collection from non-UI threads</a:t>
            </a:r>
          </a:p>
          <a:p>
            <a:pPr marL="342900" indent="-342900">
              <a:buFontTx/>
              <a:buChar char="-"/>
            </a:pPr>
            <a:endParaRPr lang="en-US" sz="2400" dirty="0" smtClean="0"/>
          </a:p>
          <a:p>
            <a:pPr marL="342900" indent="-342900">
              <a:buFontTx/>
              <a:buChar char="-"/>
            </a:pPr>
            <a:endParaRPr lang="en-US" sz="2400" dirty="0" smtClean="0"/>
          </a:p>
          <a:p>
            <a:pPr marL="342900" indent="-342900">
              <a:buFontTx/>
              <a:buChar char="-"/>
            </a:pPr>
            <a:r>
              <a:rPr lang="en-US" sz="2400" dirty="0" smtClean="0"/>
              <a:t>Collection must be locked when accessed from our code</a:t>
            </a:r>
          </a:p>
          <a:p>
            <a:pPr marL="342900" indent="-342900">
              <a:buFontTx/>
              <a:buChar char="-"/>
            </a:pPr>
            <a:endParaRPr lang="en-US" sz="2400" dirty="0" smtClean="0"/>
          </a:p>
          <a:p>
            <a:pPr marL="342900" indent="-342900">
              <a:buFontTx/>
              <a:buChar char="-"/>
            </a:pPr>
            <a:endParaRPr lang="en-US" sz="2400" dirty="0" smtClean="0"/>
          </a:p>
          <a:p>
            <a:pPr marL="342900" indent="-342900">
              <a:buFontTx/>
              <a:buChar char="-"/>
            </a:pPr>
            <a:r>
              <a:rPr lang="en-US" sz="2400" dirty="0" smtClean="0"/>
              <a:t>WPF locks the collection with provided lock when accessing it</a:t>
            </a:r>
          </a:p>
        </p:txBody>
      </p:sp>
    </p:spTree>
    <p:extLst>
      <p:ext uri="{BB962C8B-B14F-4D97-AF65-F5344CB8AC3E}">
        <p14:creationId xmlns:p14="http://schemas.microsoft.com/office/powerpoint/2010/main" val="317887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0000"/>
                <a:lumOff val="8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922" y="131758"/>
            <a:ext cx="12212783" cy="1325563"/>
          </a:xfrm>
        </p:spPr>
        <p:txBody>
          <a:bodyPr/>
          <a:lstStyle/>
          <a:p>
            <a:r>
              <a:rPr lang="en-US" dirty="0" err="1" smtClean="0"/>
              <a:t>BindingOperations.EnableCollectionSynchronization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260538" y="1457321"/>
            <a:ext cx="1139844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p</a:t>
            </a:r>
            <a:r>
              <a:rPr lang="en-US" sz="2000" dirty="0" smtClean="0">
                <a:latin typeface="Consolas" panose="020B0609020204030204" pitchFamily="49" charset="0"/>
              </a:rPr>
              <a:t>ublic object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 err="1" smtClean="0">
                <a:latin typeface="Consolas" panose="020B0609020204030204" pitchFamily="49" charset="0"/>
              </a:rPr>
              <a:t>temsLock</a:t>
            </a:r>
            <a:r>
              <a:rPr lang="ru-RU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{ get; } </a:t>
            </a:r>
            <a:r>
              <a:rPr lang="en-US" sz="2000" dirty="0">
                <a:latin typeface="Consolas" panose="020B0609020204030204" pitchFamily="49" charset="0"/>
              </a:rPr>
              <a:t>= new object();</a:t>
            </a:r>
          </a:p>
          <a:p>
            <a:r>
              <a:rPr lang="en-US" sz="2000" dirty="0" smtClean="0">
                <a:latin typeface="Consolas" panose="020B0609020204030204" pitchFamily="49" charset="0"/>
              </a:rPr>
              <a:t>public </a:t>
            </a:r>
            <a:r>
              <a:rPr lang="en-US" sz="2000" dirty="0" err="1">
                <a:latin typeface="Consolas" panose="020B0609020204030204" pitchFamily="49" charset="0"/>
              </a:rPr>
              <a:t>ObservableCollection</a:t>
            </a:r>
            <a:r>
              <a:rPr lang="en-US" sz="2000" dirty="0">
                <a:latin typeface="Consolas" panose="020B0609020204030204" pitchFamily="49" charset="0"/>
              </a:rPr>
              <a:t>&lt;Item&gt; Items { get; 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</a:t>
            </a:r>
            <a:r>
              <a:rPr lang="en-US" sz="2000" dirty="0" smtClean="0">
                <a:latin typeface="Consolas" panose="020B0609020204030204" pitchFamily="49" charset="0"/>
              </a:rPr>
              <a:t>   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 smtClean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 err="1" smtClean="0">
                <a:latin typeface="Consolas" panose="020B0609020204030204" pitchFamily="49" charset="0"/>
              </a:rPr>
              <a:t>BindingOperations.EnableCollectionSynchronization</a:t>
            </a:r>
            <a:r>
              <a:rPr lang="en-US" sz="2000" dirty="0" smtClean="0">
                <a:latin typeface="Consolas" panose="020B0609020204030204" pitchFamily="49" charset="0"/>
              </a:rPr>
              <a:t>(Items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</a:rPr>
              <a:t>ItemsLock</a:t>
            </a:r>
            <a:r>
              <a:rPr lang="en-US" sz="2000" dirty="0" smtClean="0">
                <a:latin typeface="Consolas" panose="020B0609020204030204" pitchFamily="49" charset="0"/>
              </a:rPr>
              <a:t>);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 smtClean="0">
                <a:latin typeface="Consolas" panose="020B0609020204030204" pitchFamily="49" charset="0"/>
              </a:rPr>
              <a:t>…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 smtClean="0">
                <a:latin typeface="Consolas" panose="020B0609020204030204" pitchFamily="49" charset="0"/>
              </a:rPr>
              <a:t>…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 smtClean="0">
                <a:latin typeface="Consolas" panose="020B0609020204030204" pitchFamily="49" charset="0"/>
              </a:rPr>
              <a:t>lock(</a:t>
            </a:r>
            <a:r>
              <a:rPr lang="en-US" sz="2000" smtClean="0">
                <a:latin typeface="Consolas" panose="020B0609020204030204" pitchFamily="49" charset="0"/>
              </a:rPr>
              <a:t>ItemsLock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 smtClean="0">
                <a:latin typeface="Consolas" panose="020B0609020204030204" pitchFamily="49" charset="0"/>
              </a:rPr>
              <a:t>{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 smtClean="0">
                <a:latin typeface="Consolas" panose="020B0609020204030204" pitchFamily="49" charset="0"/>
              </a:rPr>
              <a:t>Items.Add</a:t>
            </a:r>
            <a:r>
              <a:rPr lang="en-US" sz="2000" dirty="0" smtClean="0">
                <a:latin typeface="Consolas" panose="020B0609020204030204" pitchFamily="49" charset="0"/>
              </a:rPr>
              <a:t>(</a:t>
            </a:r>
            <a:r>
              <a:rPr lang="en-US" sz="2000" dirty="0" err="1" smtClean="0">
                <a:latin typeface="Consolas" panose="020B0609020204030204" pitchFamily="49" charset="0"/>
              </a:rPr>
              <a:t>newItem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 smtClean="0">
                <a:latin typeface="Consolas" panose="020B0609020204030204" pitchFamily="49" charset="0"/>
              </a:rPr>
              <a:t>…</a:t>
            </a: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08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0000"/>
                <a:lumOff val="8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5317" y="2665233"/>
            <a:ext cx="2800336" cy="1325563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08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0000"/>
                <a:lumOff val="8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971" y="308113"/>
            <a:ext cx="12116028" cy="6778487"/>
          </a:xfrm>
        </p:spPr>
        <p:txBody>
          <a:bodyPr>
            <a:normAutofit/>
          </a:bodyPr>
          <a:lstStyle/>
          <a:p>
            <a:r>
              <a:rPr lang="en-US" sz="3600" dirty="0"/>
              <a:t>- Move operations not related to the UI </a:t>
            </a:r>
            <a:r>
              <a:rPr lang="en-US" sz="3600" dirty="0" smtClean="0"/>
              <a:t>from </a:t>
            </a:r>
            <a:r>
              <a:rPr lang="en-US" sz="3600" dirty="0"/>
              <a:t>the UI </a:t>
            </a:r>
            <a:r>
              <a:rPr lang="en-US" sz="3600" dirty="0" smtClean="0"/>
              <a:t>thread</a:t>
            </a:r>
            <a:br>
              <a:rPr lang="en-US" sz="3600" dirty="0" smtClean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/>
              <a:t>- Parallelize if </a:t>
            </a:r>
            <a:r>
              <a:rPr lang="en-US" sz="3600" dirty="0" smtClean="0"/>
              <a:t>needed</a:t>
            </a:r>
            <a:br>
              <a:rPr lang="en-US" sz="3600" dirty="0" smtClean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/>
              <a:t>- Live filtering and live </a:t>
            </a:r>
            <a:r>
              <a:rPr lang="en-US" sz="3600" dirty="0" smtClean="0"/>
              <a:t>sorting</a:t>
            </a:r>
            <a:br>
              <a:rPr lang="en-US" sz="3600" dirty="0" smtClean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/>
              <a:t>- </a:t>
            </a:r>
            <a:r>
              <a:rPr lang="en-US" sz="3600" dirty="0" smtClean="0"/>
              <a:t>Virtualization</a:t>
            </a:r>
            <a:br>
              <a:rPr lang="en-US" sz="3600" dirty="0" smtClean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/>
              <a:t>- </a:t>
            </a:r>
            <a:r>
              <a:rPr lang="en-US" sz="3600" dirty="0" err="1" smtClean="0"/>
              <a:t>BindingOperations.EnableCollectionSynchronization</a:t>
            </a:r>
            <a:r>
              <a:rPr lang="en-US" sz="3600" dirty="0" smtClean="0"/>
              <a:t> </a:t>
            </a:r>
            <a:r>
              <a:rPr lang="en-US" sz="3600" dirty="0"/>
              <a:t>- if needed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4788104" y="228600"/>
            <a:ext cx="26917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Conclusion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5757502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0000"/>
                <a:lumOff val="8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8532" y="2912230"/>
            <a:ext cx="9438823" cy="1325563"/>
          </a:xfrm>
        </p:spPr>
        <p:txBody>
          <a:bodyPr>
            <a:normAutofit fontScale="90000"/>
          </a:bodyPr>
          <a:lstStyle/>
          <a:p>
            <a:r>
              <a:rPr lang="en-US" sz="6600" dirty="0" smtClean="0"/>
              <a:t>Thank you for your attention!</a:t>
            </a:r>
            <a:endParaRPr lang="en-US" sz="6600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5911769" y="4452490"/>
            <a:ext cx="80784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dirty="0" smtClean="0">
                <a:sym typeface="Wingdings" panose="05000000000000000000" pitchFamily="2" charset="2"/>
              </a:rPr>
              <a:t></a:t>
            </a:r>
            <a:endParaRPr lang="en-US" sz="6600" dirty="0"/>
          </a:p>
        </p:txBody>
      </p:sp>
      <p:sp>
        <p:nvSpPr>
          <p:cNvPr id="4" name="TextBox 3"/>
          <p:cNvSpPr txBox="1"/>
          <p:nvPr/>
        </p:nvSpPr>
        <p:spPr>
          <a:xfrm>
            <a:off x="2324378" y="1358536"/>
            <a:ext cx="80871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https://github.com/EPilyaev/WPFOptimizations</a:t>
            </a:r>
          </a:p>
        </p:txBody>
      </p:sp>
    </p:spTree>
    <p:extLst>
      <p:ext uri="{BB962C8B-B14F-4D97-AF65-F5344CB8AC3E}">
        <p14:creationId xmlns:p14="http://schemas.microsoft.com/office/powerpoint/2010/main" val="166453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0000"/>
                <a:lumOff val="8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817" y="198870"/>
            <a:ext cx="11270673" cy="1325563"/>
          </a:xfrm>
        </p:spPr>
        <p:txBody>
          <a:bodyPr/>
          <a:lstStyle/>
          <a:p>
            <a:r>
              <a:rPr lang="en-US" dirty="0" smtClean="0"/>
              <a:t>Remove every unnecessary thing from UI thread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21426" y="1681019"/>
            <a:ext cx="900545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nsolas" panose="020B0609020204030204" pitchFamily="49" charset="0"/>
              </a:rPr>
              <a:t>public void </a:t>
            </a:r>
            <a:r>
              <a:rPr lang="en-US" sz="2800" dirty="0" err="1" smtClean="0">
                <a:latin typeface="Consolas" panose="020B0609020204030204" pitchFamily="49" charset="0"/>
              </a:rPr>
              <a:t>DoSomethingInUIThread</a:t>
            </a:r>
            <a:r>
              <a:rPr lang="en-US" sz="2800" dirty="0" smtClean="0">
                <a:latin typeface="Consolas" panose="020B0609020204030204" pitchFamily="49" charset="0"/>
              </a:rPr>
              <a:t>()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{</a:t>
            </a:r>
            <a:endParaRPr lang="en-US" sz="2800" dirty="0" smtClean="0">
              <a:latin typeface="Consolas" panose="020B0609020204030204" pitchFamily="49" charset="0"/>
            </a:endParaRPr>
          </a:p>
          <a:p>
            <a:endParaRPr lang="en-US" sz="2800" dirty="0" smtClean="0">
              <a:latin typeface="Consolas" panose="020B0609020204030204" pitchFamily="49" charset="0"/>
            </a:endParaRPr>
          </a:p>
          <a:p>
            <a:pPr lvl="2"/>
            <a:r>
              <a:rPr lang="en-US" sz="2800" dirty="0" err="1" smtClean="0">
                <a:latin typeface="Consolas" panose="020B0609020204030204" pitchFamily="49" charset="0"/>
              </a:rPr>
              <a:t>DisplayPopup</a:t>
            </a:r>
            <a:r>
              <a:rPr lang="en-US" sz="2800" dirty="0" smtClean="0">
                <a:latin typeface="Consolas" panose="020B0609020204030204" pitchFamily="49" charset="0"/>
              </a:rPr>
              <a:t>();</a:t>
            </a:r>
          </a:p>
          <a:p>
            <a:pPr lvl="2"/>
            <a:endParaRPr lang="en-US" sz="2800" dirty="0" smtClean="0">
              <a:latin typeface="Consolas" panose="020B0609020204030204" pitchFamily="49" charset="0"/>
            </a:endParaRPr>
          </a:p>
          <a:p>
            <a:pPr lvl="2"/>
            <a:r>
              <a:rPr lang="en-US" sz="28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var</a:t>
            </a:r>
            <a:r>
              <a:rPr lang="en-US" sz="28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changes = </a:t>
            </a:r>
            <a:r>
              <a:rPr lang="en-US" sz="28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DoHardWork</a:t>
            </a:r>
            <a:r>
              <a:rPr lang="en-US" sz="28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endParaRPr lang="en-US" sz="2800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2800" dirty="0" err="1" smtClean="0">
                <a:latin typeface="Consolas" panose="020B0609020204030204" pitchFamily="49" charset="0"/>
              </a:rPr>
              <a:t>UpdateUiBoundCollection</a:t>
            </a:r>
            <a:r>
              <a:rPr lang="en-US" sz="2800" dirty="0" smtClean="0">
                <a:latin typeface="Consolas" panose="020B0609020204030204" pitchFamily="49" charset="0"/>
              </a:rPr>
              <a:t>(changes);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 smtClean="0">
                <a:latin typeface="Consolas" panose="020B0609020204030204" pitchFamily="49" charset="0"/>
              </a:rPr>
              <a:t>}</a:t>
            </a:r>
            <a:endParaRPr 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579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0000"/>
                <a:lumOff val="8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817" y="198870"/>
            <a:ext cx="11270673" cy="1325563"/>
          </a:xfrm>
        </p:spPr>
        <p:txBody>
          <a:bodyPr/>
          <a:lstStyle/>
          <a:p>
            <a:r>
              <a:rPr lang="en-US" dirty="0" smtClean="0"/>
              <a:t>Invoking in UI Thread (Dispatcher)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8816" y="1524433"/>
            <a:ext cx="10263911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Dispatcher provides </a:t>
            </a:r>
            <a:r>
              <a:rPr lang="en-US" sz="2400" dirty="0"/>
              <a:t>services for managing the queue of work items for a thread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endParaRPr lang="en-US" sz="2400" dirty="0" smtClean="0">
              <a:latin typeface="Consolas" panose="020B0609020204030204" pitchFamily="49" charset="0"/>
            </a:endParaRPr>
          </a:p>
          <a:p>
            <a:endParaRPr lang="en-US" sz="2400" dirty="0" smtClean="0">
              <a:latin typeface="Consolas" panose="020B0609020204030204" pitchFamily="49" charset="0"/>
            </a:endParaRPr>
          </a:p>
          <a:p>
            <a:r>
              <a:rPr lang="en-US" sz="2800" dirty="0" smtClean="0">
                <a:latin typeface="Consolas" panose="020B0609020204030204" pitchFamily="49" charset="0"/>
              </a:rPr>
              <a:t>Invoke(Action) – synchronously</a:t>
            </a:r>
          </a:p>
          <a:p>
            <a:endParaRPr lang="en-US" sz="2800" dirty="0" smtClean="0">
              <a:latin typeface="Consolas" panose="020B0609020204030204" pitchFamily="49" charset="0"/>
            </a:endParaRP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 err="1" smtClean="0">
                <a:latin typeface="Consolas" panose="020B0609020204030204" pitchFamily="49" charset="0"/>
              </a:rPr>
              <a:t>BeginInvoke</a:t>
            </a:r>
            <a:r>
              <a:rPr lang="en-US" sz="2800" dirty="0" smtClean="0">
                <a:latin typeface="Consolas" panose="020B0609020204030204" pitchFamily="49" charset="0"/>
              </a:rPr>
              <a:t>(</a:t>
            </a:r>
            <a:r>
              <a:rPr lang="en-US" sz="2800" dirty="0" err="1" smtClean="0">
                <a:latin typeface="Consolas" panose="020B0609020204030204" pitchFamily="49" charset="0"/>
              </a:rPr>
              <a:t>DispatcherPriority</a:t>
            </a:r>
            <a:r>
              <a:rPr lang="en-US" sz="2800" dirty="0" smtClean="0">
                <a:latin typeface="Consolas" panose="020B0609020204030204" pitchFamily="49" charset="0"/>
              </a:rPr>
              <a:t>, Delegate) - asynchronously</a:t>
            </a:r>
            <a:endParaRPr 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5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0000"/>
                <a:lumOff val="8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817" y="198870"/>
            <a:ext cx="11270673" cy="1325563"/>
          </a:xfrm>
        </p:spPr>
        <p:txBody>
          <a:bodyPr/>
          <a:lstStyle/>
          <a:p>
            <a:r>
              <a:rPr lang="en-US" dirty="0" smtClean="0"/>
              <a:t>Using Tasks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90417" y="1597892"/>
            <a:ext cx="1273925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nsolas" panose="020B0609020204030204" pitchFamily="49" charset="0"/>
              </a:rPr>
              <a:t>public void </a:t>
            </a:r>
            <a:r>
              <a:rPr lang="en-US" sz="2800" dirty="0" err="1" smtClean="0">
                <a:latin typeface="Consolas" panose="020B0609020204030204" pitchFamily="49" charset="0"/>
              </a:rPr>
              <a:t>DoSomethingInUIThread</a:t>
            </a:r>
            <a:r>
              <a:rPr lang="en-US" sz="2800" dirty="0" smtClean="0">
                <a:latin typeface="Consolas" panose="020B0609020204030204" pitchFamily="49" charset="0"/>
              </a:rPr>
              <a:t>()</a:t>
            </a:r>
          </a:p>
          <a:p>
            <a:r>
              <a:rPr lang="en-US" sz="28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smtClean="0">
                <a:latin typeface="Consolas" panose="020B0609020204030204" pitchFamily="49" charset="0"/>
              </a:rPr>
              <a:t>  </a:t>
            </a:r>
            <a:r>
              <a:rPr lang="en-US" sz="2800" dirty="0" err="1" smtClean="0">
                <a:latin typeface="Consolas" panose="020B0609020204030204" pitchFamily="49" charset="0"/>
              </a:rPr>
              <a:t>DisplayPopup</a:t>
            </a:r>
            <a:r>
              <a:rPr lang="en-US" sz="2800" dirty="0" smtClean="0">
                <a:latin typeface="Consolas" panose="020B0609020204030204" pitchFamily="49" charset="0"/>
              </a:rPr>
              <a:t>();</a:t>
            </a:r>
          </a:p>
          <a:p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en-US" sz="28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Task.Run</a:t>
            </a:r>
            <a:r>
              <a:rPr lang="en-US" sz="28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(()=&gt;</a:t>
            </a:r>
          </a:p>
          <a:p>
            <a:r>
              <a:rPr lang="en-US" sz="28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{</a:t>
            </a:r>
            <a:endParaRPr lang="en-US" sz="28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sz="2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  	 </a:t>
            </a:r>
            <a:r>
              <a:rPr lang="en-US" sz="2800" dirty="0" err="1" smtClean="0">
                <a:latin typeface="Consolas" panose="020B0609020204030204" pitchFamily="49" charset="0"/>
              </a:rPr>
              <a:t>var</a:t>
            </a:r>
            <a:r>
              <a:rPr lang="en-US" sz="2800" dirty="0" smtClean="0">
                <a:latin typeface="Consolas" panose="020B0609020204030204" pitchFamily="49" charset="0"/>
              </a:rPr>
              <a:t> changes = </a:t>
            </a:r>
            <a:r>
              <a:rPr lang="en-US" sz="2800" dirty="0" err="1" smtClean="0">
                <a:latin typeface="Consolas" panose="020B0609020204030204" pitchFamily="49" charset="0"/>
              </a:rPr>
              <a:t>DoHardWork</a:t>
            </a:r>
            <a:r>
              <a:rPr lang="en-US" sz="2800" dirty="0" smtClean="0">
                <a:latin typeface="Consolas" panose="020B0609020204030204" pitchFamily="49" charset="0"/>
              </a:rPr>
              <a:t>();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	</a:t>
            </a:r>
            <a:r>
              <a:rPr lang="en-US" sz="2800" dirty="0" smtClean="0">
                <a:latin typeface="Consolas" panose="020B0609020204030204" pitchFamily="49" charset="0"/>
              </a:rPr>
              <a:t> </a:t>
            </a:r>
            <a:r>
              <a:rPr lang="en-US" sz="28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Dispatcher.Invoke</a:t>
            </a:r>
            <a:r>
              <a:rPr lang="en-US" sz="28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(()=&gt;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	</a:t>
            </a:r>
            <a:r>
              <a:rPr lang="en-US" sz="2800" dirty="0" smtClean="0">
                <a:latin typeface="Consolas" panose="020B0609020204030204" pitchFamily="49" charset="0"/>
              </a:rPr>
              <a:t>			</a:t>
            </a:r>
            <a:r>
              <a:rPr lang="en-US" sz="2800" dirty="0" err="1" smtClean="0">
                <a:latin typeface="Consolas" panose="020B0609020204030204" pitchFamily="49" charset="0"/>
              </a:rPr>
              <a:t>UpdateUiBoundCollection</a:t>
            </a:r>
            <a:r>
              <a:rPr lang="en-US" sz="2800" dirty="0" smtClean="0">
                <a:latin typeface="Consolas" panose="020B0609020204030204" pitchFamily="49" charset="0"/>
              </a:rPr>
              <a:t>(changes)</a:t>
            </a:r>
            <a:r>
              <a:rPr lang="en-US" sz="28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8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});</a:t>
            </a:r>
            <a:endParaRPr lang="en-US" sz="28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sz="2800" dirty="0" smtClean="0">
                <a:latin typeface="Consolas" panose="020B0609020204030204" pitchFamily="49" charset="0"/>
              </a:rPr>
              <a:t>}</a:t>
            </a:r>
            <a:endParaRPr 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8164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0000"/>
                <a:lumOff val="8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817" y="198870"/>
            <a:ext cx="11270673" cy="1325563"/>
          </a:xfrm>
        </p:spPr>
        <p:txBody>
          <a:bodyPr/>
          <a:lstStyle/>
          <a:p>
            <a:r>
              <a:rPr lang="en-US" dirty="0" smtClean="0"/>
              <a:t>Asynchronous approach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07653" y="1948874"/>
            <a:ext cx="127392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nsolas" panose="020B0609020204030204" pitchFamily="49" charset="0"/>
              </a:rPr>
              <a:t>public </a:t>
            </a:r>
            <a:r>
              <a:rPr lang="en-US" sz="28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async</a:t>
            </a:r>
            <a:r>
              <a:rPr lang="en-US" sz="2800" dirty="0" smtClean="0">
                <a:latin typeface="Consolas" panose="020B0609020204030204" pitchFamily="49" charset="0"/>
              </a:rPr>
              <a:t> void </a:t>
            </a:r>
            <a:r>
              <a:rPr lang="en-US" sz="2800" dirty="0" err="1" smtClean="0">
                <a:latin typeface="Consolas" panose="020B0609020204030204" pitchFamily="49" charset="0"/>
              </a:rPr>
              <a:t>DoSomethingInUIThread</a:t>
            </a:r>
            <a:r>
              <a:rPr lang="en-US" sz="28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Async</a:t>
            </a:r>
            <a:r>
              <a:rPr lang="en-US" sz="2800" dirty="0" smtClean="0">
                <a:latin typeface="Consolas" panose="020B0609020204030204" pitchFamily="49" charset="0"/>
              </a:rPr>
              <a:t>()</a:t>
            </a:r>
          </a:p>
          <a:p>
            <a:r>
              <a:rPr lang="en-US" sz="28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	</a:t>
            </a:r>
            <a:r>
              <a:rPr lang="en-US" sz="2800" dirty="0" err="1" smtClean="0">
                <a:latin typeface="Consolas" panose="020B0609020204030204" pitchFamily="49" charset="0"/>
              </a:rPr>
              <a:t>DisplayPopup</a:t>
            </a:r>
            <a:r>
              <a:rPr lang="en-US" sz="2800" dirty="0" smtClean="0">
                <a:latin typeface="Consolas" panose="020B0609020204030204" pitchFamily="49" charset="0"/>
              </a:rPr>
              <a:t>();</a:t>
            </a:r>
          </a:p>
          <a:p>
            <a:r>
              <a:rPr lang="en-US" sz="2800" dirty="0" smtClean="0">
                <a:latin typeface="Consolas" panose="020B0609020204030204" pitchFamily="49" charset="0"/>
              </a:rPr>
              <a:t>	</a:t>
            </a:r>
          </a:p>
          <a:p>
            <a:r>
              <a:rPr lang="en-US" sz="2800" dirty="0" smtClean="0">
                <a:latin typeface="Consolas" panose="020B0609020204030204" pitchFamily="49" charset="0"/>
              </a:rPr>
              <a:t>	</a:t>
            </a:r>
            <a:r>
              <a:rPr lang="en-US" sz="2800" dirty="0" err="1" smtClean="0">
                <a:latin typeface="Consolas" panose="020B0609020204030204" pitchFamily="49" charset="0"/>
              </a:rPr>
              <a:t>var</a:t>
            </a:r>
            <a:r>
              <a:rPr lang="en-US" sz="2800" dirty="0" smtClean="0">
                <a:latin typeface="Consolas" panose="020B0609020204030204" pitchFamily="49" charset="0"/>
              </a:rPr>
              <a:t> changes = </a:t>
            </a:r>
            <a:r>
              <a:rPr lang="en-US" sz="28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await</a:t>
            </a:r>
            <a:r>
              <a:rPr lang="en-US" sz="2800" dirty="0" smtClean="0">
                <a:latin typeface="Consolas" panose="020B0609020204030204" pitchFamily="49" charset="0"/>
              </a:rPr>
              <a:t> </a:t>
            </a:r>
            <a:r>
              <a:rPr lang="en-US" sz="2800" dirty="0" err="1" smtClean="0">
                <a:latin typeface="Consolas" panose="020B0609020204030204" pitchFamily="49" charset="0"/>
              </a:rPr>
              <a:t>DoHardWork</a:t>
            </a:r>
            <a:r>
              <a:rPr lang="en-US" sz="28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Async</a:t>
            </a:r>
            <a:r>
              <a:rPr lang="en-US" sz="2800" dirty="0" smtClean="0">
                <a:latin typeface="Consolas" panose="020B0609020204030204" pitchFamily="49" charset="0"/>
              </a:rPr>
              <a:t>();</a:t>
            </a:r>
          </a:p>
          <a:p>
            <a:r>
              <a:rPr lang="en-US" sz="2800" dirty="0" smtClean="0">
                <a:latin typeface="Consolas" panose="020B0609020204030204" pitchFamily="49" charset="0"/>
              </a:rPr>
              <a:t>            </a:t>
            </a:r>
          </a:p>
          <a:p>
            <a:r>
              <a:rPr lang="en-US" sz="2800" dirty="0" smtClean="0">
                <a:latin typeface="Consolas" panose="020B0609020204030204" pitchFamily="49" charset="0"/>
              </a:rPr>
              <a:t>     </a:t>
            </a:r>
            <a:r>
              <a:rPr lang="en-US" sz="2800" dirty="0" err="1" smtClean="0">
                <a:latin typeface="Consolas" panose="020B0609020204030204" pitchFamily="49" charset="0"/>
              </a:rPr>
              <a:t>UpdateUiBoundCollection</a:t>
            </a:r>
            <a:r>
              <a:rPr lang="en-US" sz="2800" dirty="0" smtClean="0">
                <a:latin typeface="Consolas" panose="020B0609020204030204" pitchFamily="49" charset="0"/>
              </a:rPr>
              <a:t>(changes);</a:t>
            </a:r>
          </a:p>
          <a:p>
            <a:r>
              <a:rPr lang="en-US" sz="2800" dirty="0" smtClean="0">
                <a:latin typeface="Consolas" panose="020B0609020204030204" pitchFamily="49" charset="0"/>
              </a:rPr>
              <a:t>}</a:t>
            </a:r>
            <a:endParaRPr 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27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0000"/>
                <a:lumOff val="8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817" y="198870"/>
            <a:ext cx="11270673" cy="1325563"/>
          </a:xfrm>
        </p:spPr>
        <p:txBody>
          <a:bodyPr/>
          <a:lstStyle/>
          <a:p>
            <a:r>
              <a:rPr lang="en-US" dirty="0" smtClean="0"/>
              <a:t>Synchronization context and </a:t>
            </a:r>
            <a:r>
              <a:rPr lang="en-US" dirty="0" err="1" smtClean="0"/>
              <a:t>ConfigureAwait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88817" y="1524433"/>
            <a:ext cx="12739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22561" y="1687353"/>
            <a:ext cx="11603183" cy="492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SynchronizationContext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en-US" sz="3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200" dirty="0" smtClean="0">
                <a:solidFill>
                  <a:srgbClr val="000000"/>
                </a:solidFill>
                <a:latin typeface="+mn-lt"/>
              </a:rPr>
              <a:t> - provides the ability to return to the calling thread when </a:t>
            </a:r>
            <a:r>
              <a:rPr lang="en-US" altLang="en-US" sz="3200" dirty="0" err="1" smtClean="0">
                <a:solidFill>
                  <a:srgbClr val="000000"/>
                </a:solidFill>
                <a:latin typeface="+mn-lt"/>
              </a:rPr>
              <a:t>async</a:t>
            </a:r>
            <a:r>
              <a:rPr lang="en-US" altLang="en-US" sz="3200" dirty="0" smtClean="0">
                <a:solidFill>
                  <a:srgbClr val="000000"/>
                </a:solidFill>
                <a:latin typeface="+mn-lt"/>
              </a:rPr>
              <a:t> operation is complete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algn="just"/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ConfigureAwait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(true); </a:t>
            </a:r>
          </a:p>
          <a:p>
            <a:pPr lvl="0" algn="just"/>
            <a:r>
              <a:rPr lang="en-US" altLang="en-US" sz="3200" dirty="0">
                <a:latin typeface="Consolas" panose="020B0609020204030204" pitchFamily="49" charset="0"/>
              </a:rPr>
              <a:t>	</a:t>
            </a:r>
            <a:r>
              <a:rPr lang="en-US" altLang="en-US" sz="3200" dirty="0" smtClean="0">
                <a:latin typeface="Consolas" panose="020B0609020204030204" pitchFamily="49" charset="0"/>
              </a:rPr>
              <a:t>	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default</a:t>
            </a:r>
            <a:r>
              <a:rPr kumimoji="0" lang="en-US" altLang="en-US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(returns to calling thread)</a:t>
            </a:r>
          </a:p>
          <a:p>
            <a:pPr lvl="0" algn="just"/>
            <a:endParaRPr kumimoji="0" lang="en-US" altLang="en-US" sz="32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lvl="0" algn="just"/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ConfigureAwait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(false); </a:t>
            </a:r>
          </a:p>
          <a:p>
            <a:pPr lvl="0" algn="just"/>
            <a:r>
              <a:rPr lang="en-US" altLang="en-US" sz="3200" dirty="0">
                <a:latin typeface="Consolas" panose="020B0609020204030204" pitchFamily="49" charset="0"/>
              </a:rPr>
              <a:t>	</a:t>
            </a:r>
            <a:r>
              <a:rPr lang="en-US" altLang="en-US" sz="3200" dirty="0" smtClean="0">
                <a:latin typeface="Consolas" panose="020B0609020204030204" pitchFamily="49" charset="0"/>
              </a:rPr>
              <a:t>	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-</a:t>
            </a:r>
            <a:r>
              <a:rPr kumimoji="0" lang="en-US" altLang="en-US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allows further execution on the thread pool</a:t>
            </a:r>
          </a:p>
          <a:p>
            <a:pPr lvl="0" algn="just"/>
            <a:endParaRPr lang="en-US" altLang="en-US" sz="3200" baseline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0227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0000"/>
                <a:lumOff val="8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817" y="198870"/>
            <a:ext cx="11270673" cy="1325563"/>
          </a:xfrm>
        </p:spPr>
        <p:txBody>
          <a:bodyPr/>
          <a:lstStyle/>
          <a:p>
            <a:r>
              <a:rPr lang="en-US" dirty="0" smtClean="0"/>
              <a:t>Synchronization context and </a:t>
            </a:r>
            <a:r>
              <a:rPr lang="en-US" dirty="0" err="1" smtClean="0"/>
              <a:t>ConfigureAwait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88817" y="1524433"/>
            <a:ext cx="12739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Problem: </a:t>
            </a:r>
            <a:endParaRPr lang="en-US" sz="28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88817" y="2272625"/>
            <a:ext cx="11603183" cy="3877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just"/>
            <a:r>
              <a:rPr lang="en-US" dirty="0" smtClean="0">
                <a:latin typeface="Consolas" panose="020B0609020204030204" pitchFamily="49" charset="0"/>
              </a:rPr>
              <a:t>…</a:t>
            </a:r>
          </a:p>
          <a:p>
            <a:pPr lvl="0" algn="just"/>
            <a:r>
              <a:rPr lang="en-US" dirty="0" smtClean="0">
                <a:latin typeface="Consolas" panose="020B0609020204030204" pitchFamily="49" charset="0"/>
              </a:rPr>
              <a:t>String </a:t>
            </a:r>
            <a:r>
              <a:rPr lang="en-US" dirty="0">
                <a:latin typeface="Consolas" panose="020B0609020204030204" pitchFamily="49" charset="0"/>
              </a:rPr>
              <a:t>http = </a:t>
            </a:r>
            <a:r>
              <a:rPr lang="en-US" dirty="0" err="1">
                <a:latin typeface="Consolas" panose="020B0609020204030204" pitchFamily="49" charset="0"/>
              </a:rPr>
              <a:t>GetHttp</a:t>
            </a:r>
            <a:r>
              <a:rPr lang="en-US" dirty="0">
                <a:latin typeface="Consolas" panose="020B0609020204030204" pitchFamily="49" charset="0"/>
              </a:rPr>
              <a:t>().Result; // Get the string synchronously</a:t>
            </a:r>
            <a:r>
              <a:rPr lang="en-US" dirty="0" smtClean="0">
                <a:latin typeface="Consolas" panose="020B0609020204030204" pitchFamily="49" charset="0"/>
              </a:rPr>
              <a:t>!</a:t>
            </a:r>
          </a:p>
          <a:p>
            <a:pPr lvl="0" algn="just"/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  <a:p>
            <a:pPr lvl="0" algn="just"/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algn="just"/>
            <a:r>
              <a:rPr lang="en-US" altLang="en-US" baseline="0" dirty="0" smtClean="0">
                <a:latin typeface="Consolas" panose="020B0609020204030204" pitchFamily="49" charset="0"/>
              </a:rPr>
              <a:t>private </a:t>
            </a:r>
            <a:r>
              <a:rPr lang="en-US" altLang="en-US" baseline="0" dirty="0" err="1" smtClean="0">
                <a:latin typeface="Consolas" panose="020B0609020204030204" pitchFamily="49" charset="0"/>
              </a:rPr>
              <a:t>async</a:t>
            </a:r>
            <a:r>
              <a:rPr lang="en-US" altLang="en-US" baseline="0" dirty="0" smtClean="0">
                <a:latin typeface="Consolas" panose="020B0609020204030204" pitchFamily="49" charset="0"/>
              </a:rPr>
              <a:t> Task&lt;String&gt; </a:t>
            </a:r>
            <a:r>
              <a:rPr lang="en-US" altLang="en-US" baseline="0" dirty="0" err="1" smtClean="0">
                <a:latin typeface="Consolas" panose="020B0609020204030204" pitchFamily="49" charset="0"/>
              </a:rPr>
              <a:t>GetHttp</a:t>
            </a:r>
            <a:r>
              <a:rPr lang="en-US" altLang="en-US" baseline="0" dirty="0" smtClean="0">
                <a:latin typeface="Consolas" panose="020B0609020204030204" pitchFamily="49" charset="0"/>
              </a:rPr>
              <a:t>() {</a:t>
            </a:r>
          </a:p>
          <a:p>
            <a:pPr lvl="0" algn="just"/>
            <a:endParaRPr lang="en-US" altLang="en-US" baseline="0" dirty="0" smtClean="0">
              <a:latin typeface="Consolas" panose="020B0609020204030204" pitchFamily="49" charset="0"/>
            </a:endParaRPr>
          </a:p>
          <a:p>
            <a:pPr lvl="0" algn="just"/>
            <a:r>
              <a:rPr lang="en-US" altLang="en-US" baseline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en-US" altLang="en-US" baseline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altLang="en-US" baseline="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Issue the HTTP request and let the thread return from </a:t>
            </a:r>
            <a:r>
              <a:rPr lang="en-US" altLang="en-US" baseline="0" dirty="0" err="1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GetHttp</a:t>
            </a:r>
            <a:endParaRPr lang="en-US" altLang="en-US" baseline="0" dirty="0" smtClean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lvl="0" algn="just"/>
            <a:r>
              <a:rPr lang="en-US" altLang="en-US" baseline="0" dirty="0" smtClean="0">
                <a:latin typeface="Consolas" panose="020B0609020204030204" pitchFamily="49" charset="0"/>
              </a:rPr>
              <a:t>      </a:t>
            </a:r>
            <a:r>
              <a:rPr lang="en-US" altLang="en-US" baseline="0" dirty="0" err="1" smtClean="0">
                <a:latin typeface="Consolas" panose="020B0609020204030204" pitchFamily="49" charset="0"/>
              </a:rPr>
              <a:t>HttpResponseMessage</a:t>
            </a:r>
            <a:r>
              <a:rPr lang="en-US" altLang="en-US" baseline="0" dirty="0" smtClean="0">
                <a:latin typeface="Consolas" panose="020B0609020204030204" pitchFamily="49" charset="0"/>
              </a:rPr>
              <a:t> </a:t>
            </a:r>
            <a:r>
              <a:rPr lang="en-US" altLang="en-US" baseline="0" dirty="0" err="1" smtClean="0">
                <a:latin typeface="Consolas" panose="020B0609020204030204" pitchFamily="49" charset="0"/>
              </a:rPr>
              <a:t>msg</a:t>
            </a:r>
            <a:r>
              <a:rPr lang="en-US" altLang="en-US" baseline="0" dirty="0" smtClean="0">
                <a:latin typeface="Consolas" panose="020B0609020204030204" pitchFamily="49" charset="0"/>
              </a:rPr>
              <a:t> = await new </a:t>
            </a:r>
            <a:r>
              <a:rPr lang="en-US" altLang="en-US" baseline="0" dirty="0" err="1" smtClean="0">
                <a:latin typeface="Consolas" panose="020B0609020204030204" pitchFamily="49" charset="0"/>
              </a:rPr>
              <a:t>HttpClient</a:t>
            </a:r>
            <a:r>
              <a:rPr lang="en-US" altLang="en-US" baseline="0" dirty="0" smtClean="0">
                <a:latin typeface="Consolas" panose="020B0609020204030204" pitchFamily="49" charset="0"/>
              </a:rPr>
              <a:t>().</a:t>
            </a:r>
            <a:r>
              <a:rPr lang="en-US" altLang="en-US" baseline="0" dirty="0" err="1" smtClean="0">
                <a:latin typeface="Consolas" panose="020B0609020204030204" pitchFamily="49" charset="0"/>
              </a:rPr>
              <a:t>GetAsync</a:t>
            </a:r>
            <a:r>
              <a:rPr lang="en-US" altLang="en-US" baseline="0" dirty="0" smtClean="0">
                <a:latin typeface="Consolas" panose="020B0609020204030204" pitchFamily="49" charset="0"/>
              </a:rPr>
              <a:t>("http://Wintellect.com/");</a:t>
            </a:r>
          </a:p>
          <a:p>
            <a:pPr lvl="0" algn="just"/>
            <a:endParaRPr lang="en-US" altLang="en-US" baseline="0" dirty="0" smtClean="0">
              <a:latin typeface="Consolas" panose="020B0609020204030204" pitchFamily="49" charset="0"/>
            </a:endParaRPr>
          </a:p>
          <a:p>
            <a:pPr lvl="0" algn="just"/>
            <a:r>
              <a:rPr lang="en-US" altLang="en-US" baseline="0" dirty="0" smtClean="0">
                <a:latin typeface="Consolas" panose="020B0609020204030204" pitchFamily="49" charset="0"/>
              </a:rPr>
              <a:t>    </a:t>
            </a:r>
            <a:r>
              <a:rPr lang="en-US" altLang="en-US" baseline="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//We never get here: The GUI thread is waiting for this method to finish but this </a:t>
            </a:r>
          </a:p>
          <a:p>
            <a:pPr algn="just"/>
            <a:r>
              <a:rPr lang="en-US" altLang="en-US" baseline="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//method can't finish because the GUI thread is waiting for it to finish --&gt; DEADLOCK!</a:t>
            </a:r>
          </a:p>
          <a:p>
            <a:pPr lvl="0" algn="just"/>
            <a:endParaRPr lang="en-US" altLang="en-US" baseline="0" dirty="0" smtClean="0">
              <a:latin typeface="Consolas" panose="020B0609020204030204" pitchFamily="49" charset="0"/>
            </a:endParaRPr>
          </a:p>
          <a:p>
            <a:pPr lvl="0" algn="just"/>
            <a:r>
              <a:rPr lang="en-US" altLang="en-US" baseline="0" dirty="0" smtClean="0">
                <a:latin typeface="Consolas" panose="020B0609020204030204" pitchFamily="49" charset="0"/>
              </a:rPr>
              <a:t>      return await </a:t>
            </a:r>
            <a:r>
              <a:rPr lang="en-US" altLang="en-US" baseline="0" dirty="0" err="1" smtClean="0">
                <a:latin typeface="Consolas" panose="020B0609020204030204" pitchFamily="49" charset="0"/>
              </a:rPr>
              <a:t>msg.Content.ReadAsStringAsync</a:t>
            </a:r>
            <a:r>
              <a:rPr lang="en-US" altLang="en-US" baseline="0" dirty="0" smtClean="0">
                <a:latin typeface="Consolas" panose="020B0609020204030204" pitchFamily="49" charset="0"/>
              </a:rPr>
              <a:t>();</a:t>
            </a:r>
          </a:p>
          <a:p>
            <a:pPr lvl="0" algn="just"/>
            <a:r>
              <a:rPr lang="en-US" altLang="en-US" baseline="0" dirty="0" smtClean="0">
                <a:latin typeface="Consolas" panose="020B0609020204030204" pitchFamily="49" charset="0"/>
              </a:rPr>
              <a:t>   }</a:t>
            </a:r>
            <a:endParaRPr lang="en-US" altLang="en-US" baseline="0" dirty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200" y="6375582"/>
            <a:ext cx="3701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@CLR via C#, Fourth Edition, </a:t>
            </a:r>
            <a:r>
              <a:rPr lang="en-US" dirty="0" err="1" smtClean="0"/>
              <a:t>J.Richter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82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0000"/>
                <a:lumOff val="8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817" y="198870"/>
            <a:ext cx="11270673" cy="1325563"/>
          </a:xfrm>
        </p:spPr>
        <p:txBody>
          <a:bodyPr/>
          <a:lstStyle/>
          <a:p>
            <a:r>
              <a:rPr lang="en-US" dirty="0" smtClean="0"/>
              <a:t>Synchronization context and </a:t>
            </a:r>
            <a:r>
              <a:rPr lang="en-US" dirty="0" err="1" smtClean="0"/>
              <a:t>ConfigureAwait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88817" y="1524433"/>
            <a:ext cx="12739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Solved problem:</a:t>
            </a:r>
            <a:endParaRPr lang="en-US" sz="28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88817" y="2392560"/>
            <a:ext cx="11603183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just"/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algn="just"/>
            <a:r>
              <a:rPr lang="en-US" altLang="en-US" baseline="0" dirty="0" smtClean="0">
                <a:latin typeface="Consolas" panose="020B0609020204030204" pitchFamily="49" charset="0"/>
              </a:rPr>
              <a:t>private </a:t>
            </a:r>
            <a:r>
              <a:rPr lang="en-US" altLang="en-US" baseline="0" dirty="0" err="1" smtClean="0">
                <a:latin typeface="Consolas" panose="020B0609020204030204" pitchFamily="49" charset="0"/>
              </a:rPr>
              <a:t>async</a:t>
            </a:r>
            <a:r>
              <a:rPr lang="en-US" altLang="en-US" baseline="0" dirty="0" smtClean="0">
                <a:latin typeface="Consolas" panose="020B0609020204030204" pitchFamily="49" charset="0"/>
              </a:rPr>
              <a:t> Task&lt;String&gt; </a:t>
            </a:r>
            <a:r>
              <a:rPr lang="en-US" altLang="en-US" baseline="0" dirty="0" err="1" smtClean="0">
                <a:latin typeface="Consolas" panose="020B0609020204030204" pitchFamily="49" charset="0"/>
              </a:rPr>
              <a:t>GetHttp</a:t>
            </a:r>
            <a:r>
              <a:rPr lang="en-US" altLang="en-US" baseline="0" dirty="0" smtClean="0">
                <a:latin typeface="Consolas" panose="020B0609020204030204" pitchFamily="49" charset="0"/>
              </a:rPr>
              <a:t>() {</a:t>
            </a:r>
          </a:p>
          <a:p>
            <a:pPr lvl="0" algn="just"/>
            <a:endParaRPr lang="en-US" altLang="en-US" baseline="0" dirty="0" smtClean="0">
              <a:latin typeface="Consolas" panose="020B0609020204030204" pitchFamily="49" charset="0"/>
            </a:endParaRPr>
          </a:p>
          <a:p>
            <a:pPr lvl="0" algn="just"/>
            <a:r>
              <a:rPr lang="en-US" altLang="en-US" baseline="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en-US" altLang="en-US" baseline="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// Issue the HTTP request and let the thread return from </a:t>
            </a:r>
            <a:r>
              <a:rPr lang="en-US" altLang="en-US" baseline="0" dirty="0" err="1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GetHttp</a:t>
            </a:r>
            <a:endParaRPr lang="en-US" altLang="en-US" baseline="0" dirty="0" smtClean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lvl="0" algn="just"/>
            <a:r>
              <a:rPr lang="en-US" altLang="en-US" baseline="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en-US" altLang="en-US" baseline="0" dirty="0" err="1" smtClean="0">
                <a:latin typeface="Consolas" panose="020B0609020204030204" pitchFamily="49" charset="0"/>
              </a:rPr>
              <a:t>HttpResponseMessage</a:t>
            </a:r>
            <a:r>
              <a:rPr lang="en-US" altLang="en-US" baseline="0" dirty="0" smtClean="0">
                <a:latin typeface="Consolas" panose="020B0609020204030204" pitchFamily="49" charset="0"/>
              </a:rPr>
              <a:t> </a:t>
            </a:r>
            <a:r>
              <a:rPr lang="en-US" altLang="en-US" baseline="0" dirty="0" err="1" smtClean="0">
                <a:latin typeface="Consolas" panose="020B0609020204030204" pitchFamily="49" charset="0"/>
              </a:rPr>
              <a:t>msg</a:t>
            </a:r>
            <a:r>
              <a:rPr lang="en-US" altLang="en-US" baseline="0" dirty="0" smtClean="0">
                <a:latin typeface="Consolas" panose="020B0609020204030204" pitchFamily="49" charset="0"/>
              </a:rPr>
              <a:t> = await new </a:t>
            </a:r>
            <a:r>
              <a:rPr lang="en-US" altLang="en-US" baseline="0" dirty="0" err="1" smtClean="0">
                <a:latin typeface="Consolas" panose="020B0609020204030204" pitchFamily="49" charset="0"/>
              </a:rPr>
              <a:t>HttpClient</a:t>
            </a:r>
            <a:r>
              <a:rPr lang="en-US" altLang="en-US" baseline="0" dirty="0" smtClean="0">
                <a:latin typeface="Consolas" panose="020B0609020204030204" pitchFamily="49" charset="0"/>
              </a:rPr>
              <a:t>().</a:t>
            </a:r>
            <a:r>
              <a:rPr lang="en-US" altLang="en-US" baseline="0" dirty="0" err="1" smtClean="0">
                <a:latin typeface="Consolas" panose="020B0609020204030204" pitchFamily="49" charset="0"/>
              </a:rPr>
              <a:t>GetAsync</a:t>
            </a:r>
            <a:r>
              <a:rPr lang="en-US" altLang="en-US" baseline="0" dirty="0" smtClean="0">
                <a:latin typeface="Consolas" panose="020B0609020204030204" pitchFamily="49" charset="0"/>
              </a:rPr>
              <a:t>("http://Wintellect.com/")</a:t>
            </a:r>
          </a:p>
          <a:p>
            <a:pPr lvl="0" algn="just"/>
            <a:r>
              <a:rPr lang="en-US" altLang="en-US" baseline="0" dirty="0" smtClean="0">
                <a:latin typeface="Consolas" panose="020B0609020204030204" pitchFamily="49" charset="0"/>
              </a:rPr>
              <a:t>      </a:t>
            </a:r>
            <a:r>
              <a:rPr lang="en-US" altLang="en-US" baseline="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baseline="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ConfigureAwait</a:t>
            </a:r>
            <a:r>
              <a:rPr lang="en-US" altLang="en-US" baseline="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(false);</a:t>
            </a:r>
          </a:p>
          <a:p>
            <a:pPr lvl="0" algn="just"/>
            <a:r>
              <a:rPr lang="en-US" altLang="en-US" baseline="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// We DO get here now because a thread pool can execute this code</a:t>
            </a:r>
          </a:p>
          <a:p>
            <a:pPr lvl="0" algn="just"/>
            <a:r>
              <a:rPr lang="en-US" altLang="en-US" baseline="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// as opposed to forcing the GUI thread to execute it.</a:t>
            </a:r>
          </a:p>
          <a:p>
            <a:pPr lvl="0" algn="just"/>
            <a:endParaRPr lang="en-US" altLang="en-US" baseline="0" dirty="0" smtClean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lvl="0" algn="just"/>
            <a:r>
              <a:rPr lang="en-US" altLang="en-US" baseline="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en-US" altLang="en-US" baseline="0" dirty="0" smtClean="0">
                <a:latin typeface="Consolas" panose="020B0609020204030204" pitchFamily="49" charset="0"/>
              </a:rPr>
              <a:t>return await </a:t>
            </a:r>
            <a:r>
              <a:rPr lang="en-US" altLang="en-US" baseline="0" dirty="0" err="1" smtClean="0">
                <a:latin typeface="Consolas" panose="020B0609020204030204" pitchFamily="49" charset="0"/>
              </a:rPr>
              <a:t>msg.Content.ReadAsStringAsync</a:t>
            </a:r>
            <a:r>
              <a:rPr lang="en-US" altLang="en-US" baseline="0" dirty="0" smtClean="0">
                <a:latin typeface="Consolas" panose="020B0609020204030204" pitchFamily="49" charset="0"/>
              </a:rPr>
              <a:t>()</a:t>
            </a:r>
            <a:r>
              <a:rPr lang="en-US" altLang="en-US" baseline="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baseline="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ConfigureAwait</a:t>
            </a:r>
            <a:r>
              <a:rPr lang="en-US" altLang="en-US" baseline="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(false);</a:t>
            </a:r>
          </a:p>
          <a:p>
            <a:pPr lvl="0" algn="just"/>
            <a:r>
              <a:rPr lang="en-US" altLang="en-US" baseline="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  <a:endParaRPr lang="en-US" altLang="en-US" baseline="0" dirty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200" y="6375582"/>
            <a:ext cx="3701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@CLR via C#, Fourth Edition, </a:t>
            </a:r>
            <a:r>
              <a:rPr lang="en-US" dirty="0" err="1" smtClean="0"/>
              <a:t>J.Richter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99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370</TotalTime>
  <Words>2197</Words>
  <Application>Microsoft Office PowerPoint</Application>
  <PresentationFormat>Widescreen</PresentationFormat>
  <Paragraphs>487</Paragraphs>
  <Slides>28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Consolas</vt:lpstr>
      <vt:lpstr>Wingdings</vt:lpstr>
      <vt:lpstr>Office Theme</vt:lpstr>
      <vt:lpstr>Multithreading and optimizations in WPF </vt:lpstr>
      <vt:lpstr>Bottlenecks  -&gt;</vt:lpstr>
      <vt:lpstr>Remove every unnecessary thing from UI thread</vt:lpstr>
      <vt:lpstr>Invoking in UI Thread (Dispatcher)</vt:lpstr>
      <vt:lpstr>Using Tasks</vt:lpstr>
      <vt:lpstr>Asynchronous approach</vt:lpstr>
      <vt:lpstr>Synchronization context and ConfigureAwait</vt:lpstr>
      <vt:lpstr>Synchronization context and ConfigureAwait</vt:lpstr>
      <vt:lpstr>Synchronization context and ConfigureAwait</vt:lpstr>
      <vt:lpstr>Synchronization context and ConfigureAwait</vt:lpstr>
      <vt:lpstr>Parallelize if needed</vt:lpstr>
      <vt:lpstr>Parallelize if needed (Parallel class)</vt:lpstr>
      <vt:lpstr>Parallelize if needed (await Task.WhenAll)</vt:lpstr>
      <vt:lpstr>Collection View</vt:lpstr>
      <vt:lpstr>Collection View</vt:lpstr>
      <vt:lpstr>Bad filtering approach</vt:lpstr>
      <vt:lpstr>Better filtering approach</vt:lpstr>
      <vt:lpstr>Live Shaping</vt:lpstr>
      <vt:lpstr>Live Shaping</vt:lpstr>
      <vt:lpstr>Live Shaping</vt:lpstr>
      <vt:lpstr>Live Filtering</vt:lpstr>
      <vt:lpstr>Live Sorting</vt:lpstr>
      <vt:lpstr>Virtualization</vt:lpstr>
      <vt:lpstr>BindingOperations.EnableCollectionSynchronization</vt:lpstr>
      <vt:lpstr>BindingOperations.EnableCollectionSynchronization</vt:lpstr>
      <vt:lpstr>Demo</vt:lpstr>
      <vt:lpstr>- Move operations not related to the UI from the UI thread  - Parallelize if needed  - Live filtering and live sorting  - Virtualization  - BindingOperations.EnableCollectionSynchronization - if needed</vt:lpstr>
      <vt:lpstr>Thank you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Multithreading and optimizations in WPF </dc:title>
  <dc:creator>Пользователь Windows</dc:creator>
  <cp:lastModifiedBy>Пользователь Windows</cp:lastModifiedBy>
  <cp:revision>86</cp:revision>
  <dcterms:created xsi:type="dcterms:W3CDTF">2019-05-27T16:04:03Z</dcterms:created>
  <dcterms:modified xsi:type="dcterms:W3CDTF">2019-09-01T19:07:24Z</dcterms:modified>
</cp:coreProperties>
</file>