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2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845" autoAdjust="0"/>
  </p:normalViewPr>
  <p:slideViewPr>
    <p:cSldViewPr snapToGrid="0">
      <p:cViewPr varScale="1">
        <p:scale>
          <a:sx n="73" d="100"/>
          <a:sy n="73" d="100"/>
        </p:scale>
        <p:origin x="199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373B4-FEA4-49A7-B2D2-60625D74E44F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C24F3-0B6D-4ED4-8F00-4D4F93EB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первую очередь, хочется поговорить о </a:t>
            </a:r>
            <a:r>
              <a:rPr lang="ru-RU" baseline="0" dirty="0" err="1" smtClean="0"/>
              <a:t>боттлнеках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Что это такое?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Узкие места в системе, которые ограничивают её максимальную производительность.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Бывают аппаратные (недостаточное количество мощности процессора\памяти и т.д.)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программные – сегодня будем говорить о них.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как в подавляющем большинстве случаев, у нас многоядерные машины, а в </a:t>
            </a:r>
            <a:r>
              <a:rPr lang="en-US" baseline="0" dirty="0" smtClean="0"/>
              <a:t>WPF </a:t>
            </a:r>
            <a:r>
              <a:rPr lang="ru-RU" baseline="0" dirty="0" smtClean="0"/>
              <a:t>всего один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 то…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Далее,</a:t>
            </a:r>
            <a:r>
              <a:rPr lang="ru-RU" baseline="0" dirty="0" smtClean="0"/>
              <a:t> хочется поговорить о том, что если нужно, </a:t>
            </a:r>
          </a:p>
          <a:p>
            <a:r>
              <a:rPr lang="ru-RU" baseline="0" dirty="0" smtClean="0"/>
              <a:t>то мы можем </a:t>
            </a:r>
            <a:r>
              <a:rPr lang="ru-RU" baseline="0" dirty="0" err="1" smtClean="0"/>
              <a:t>параллелить</a:t>
            </a:r>
            <a:r>
              <a:rPr lang="ru-RU" baseline="0" dirty="0" smtClean="0"/>
              <a:t> работу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Рассмотрим следующий метод (читать код)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можем с этим сделать?</a:t>
            </a:r>
          </a:p>
          <a:p>
            <a:endParaRPr lang="ru-RU" dirty="0" smtClean="0"/>
          </a:p>
          <a:p>
            <a:r>
              <a:rPr lang="ru-RU" dirty="0" smtClean="0"/>
              <a:t>Можем</a:t>
            </a:r>
            <a:r>
              <a:rPr lang="ru-RU" baseline="0" dirty="0" smtClean="0"/>
              <a:t> использовать (читать красное)</a:t>
            </a:r>
          </a:p>
          <a:p>
            <a:endParaRPr lang="ru-RU" dirty="0" smtClean="0"/>
          </a:p>
          <a:p>
            <a:r>
              <a:rPr lang="ru-RU" dirty="0" smtClean="0"/>
              <a:t>(в таком случае, </a:t>
            </a:r>
            <a:r>
              <a:rPr lang="en-US" dirty="0" smtClean="0"/>
              <a:t>Parallel </a:t>
            </a:r>
            <a:r>
              <a:rPr lang="ru-RU" dirty="0" smtClean="0"/>
              <a:t>класс разобьёт задачу</a:t>
            </a:r>
          </a:p>
          <a:p>
            <a:r>
              <a:rPr lang="ru-RU" dirty="0" smtClean="0"/>
              <a:t>на</a:t>
            </a:r>
            <a:r>
              <a:rPr lang="ru-RU" baseline="0" dirty="0" smtClean="0"/>
              <a:t> определённое количество подзадач, каждая</a:t>
            </a:r>
          </a:p>
          <a:p>
            <a:r>
              <a:rPr lang="ru-RU" baseline="0" dirty="0" smtClean="0"/>
              <a:t>Из которых будет выполнена в своём </a:t>
            </a:r>
            <a:r>
              <a:rPr lang="en-US" baseline="0" dirty="0" smtClean="0"/>
              <a:t>thread pool – </a:t>
            </a:r>
            <a:r>
              <a:rPr lang="ru-RU" baseline="0" dirty="0" smtClean="0"/>
              <a:t>потоке.)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Скорее всего количество потоков будет равно количеству ядер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Этот метод блокируется пока все подзадачи не обработаны.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же, мы можем</a:t>
            </a:r>
            <a:r>
              <a:rPr lang="ru-RU" baseline="0" dirty="0" smtClean="0"/>
              <a:t> использовать Таски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Рассмотрим следующий метод (читать 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Этот метод – асинхронный, так что он не будет блокировать работу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5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Следующее, о чём хотелось бы поговорить – это (заголовок)</a:t>
            </a:r>
          </a:p>
          <a:p>
            <a:endParaRPr lang="ru-RU" dirty="0" smtClean="0"/>
          </a:p>
          <a:p>
            <a:r>
              <a:rPr lang="ru-RU" dirty="0" smtClean="0"/>
              <a:t>Представляет</a:t>
            </a:r>
            <a:r>
              <a:rPr lang="ru-RU" baseline="0" dirty="0" smtClean="0"/>
              <a:t> вью для группировки, сортировки, фильтрации и навигации по коллекции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Может быть как один, так и несколько на одну коллекцию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Мы можем </a:t>
            </a:r>
            <a:r>
              <a:rPr lang="ru-RU" baseline="0" dirty="0" err="1" smtClean="0"/>
              <a:t>биндить</a:t>
            </a:r>
            <a:r>
              <a:rPr lang="ru-RU" baseline="0" dirty="0" smtClean="0"/>
              <a:t> сразу на </a:t>
            </a:r>
            <a:r>
              <a:rPr lang="en-US" baseline="0" dirty="0" smtClean="0"/>
              <a:t>CV, </a:t>
            </a:r>
            <a:r>
              <a:rPr lang="ru-RU" baseline="0" dirty="0" smtClean="0"/>
              <a:t>и соответственно иметь сразу несколько представлений для одной базовой коллекции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46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 части этого класса, о которых я хочу рассказать это</a:t>
            </a:r>
            <a:r>
              <a:rPr lang="ru-RU" baseline="0" dirty="0"/>
              <a:t> </a:t>
            </a:r>
            <a:r>
              <a:rPr lang="ru-RU" baseline="0" dirty="0" smtClean="0"/>
              <a:t>(читать 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Фильтр работает для каждого элемента, определяя может ли он войти во </a:t>
            </a:r>
            <a:r>
              <a:rPr lang="en-US" baseline="0" dirty="0" smtClean="0"/>
              <a:t>View</a:t>
            </a:r>
          </a:p>
          <a:p>
            <a:r>
              <a:rPr lang="en-US" baseline="0" dirty="0" err="1" smtClean="0"/>
              <a:t>SortDescription</a:t>
            </a:r>
            <a:r>
              <a:rPr lang="en-US" baseline="0" dirty="0" smtClean="0"/>
              <a:t> –</a:t>
            </a:r>
            <a:r>
              <a:rPr lang="ru-RU" baseline="0" dirty="0" smtClean="0"/>
              <a:t> это структура, которая определяет имя свойства и направление сортировки</a:t>
            </a:r>
          </a:p>
          <a:p>
            <a:r>
              <a:rPr lang="en-US" baseline="0" dirty="0" smtClean="0"/>
              <a:t>Refresh </a:t>
            </a:r>
            <a:r>
              <a:rPr lang="ru-RU" baseline="0" dirty="0" smtClean="0"/>
              <a:t>пересоздаёт </a:t>
            </a:r>
            <a:r>
              <a:rPr lang="en-US" baseline="0" dirty="0" smtClean="0"/>
              <a:t>view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dirty="0" smtClean="0"/>
              <a:t>Чтобы получить дефолтный </a:t>
            </a:r>
            <a:r>
              <a:rPr lang="en-US" dirty="0" smtClean="0"/>
              <a:t>CV </a:t>
            </a:r>
            <a:r>
              <a:rPr lang="ru-RU" dirty="0" smtClean="0"/>
              <a:t>нам</a:t>
            </a:r>
            <a:r>
              <a:rPr lang="ru-RU" baseline="0" dirty="0" smtClean="0"/>
              <a:t> надо (читать 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Можем рассмотреть также определение этого метода – это статический метод, который принимает в себя любой объект и возвращает нам </a:t>
            </a:r>
            <a:r>
              <a:rPr lang="en-US" baseline="0" dirty="0" err="1" smtClean="0"/>
              <a:t>ICollectionView</a:t>
            </a:r>
            <a:r>
              <a:rPr lang="en-US" baseline="0" dirty="0" smtClean="0"/>
              <a:t>. </a:t>
            </a:r>
            <a:r>
              <a:rPr lang="ru-RU" baseline="0" dirty="0" smtClean="0"/>
              <a:t>Так что, в теории, мы можем получить </a:t>
            </a:r>
            <a:r>
              <a:rPr lang="en-US" baseline="0" dirty="0" smtClean="0"/>
              <a:t>CV </a:t>
            </a:r>
            <a:r>
              <a:rPr lang="ru-RU" baseline="0" dirty="0" smtClean="0"/>
              <a:t>для любого объекта, который является источником привязки данных.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0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Далее,</a:t>
            </a:r>
            <a:r>
              <a:rPr lang="ru-RU" baseline="0" dirty="0" smtClean="0"/>
              <a:t> хочу показать плохой подход к фильтрации.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Допустим, у нас есть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какой-то метод, который изменяет нашу коллекцию и каждый раз дёргает (</a:t>
            </a:r>
            <a:r>
              <a:rPr lang="en-US" baseline="0" dirty="0" err="1" smtClean="0"/>
              <a:t>refilter</a:t>
            </a:r>
            <a:r>
              <a:rPr lang="en-US" baseline="0" dirty="0" smtClean="0"/>
              <a:t>) </a:t>
            </a:r>
            <a:r>
              <a:rPr lang="ru-RU" baseline="0" dirty="0" smtClean="0"/>
              <a:t>который, в свою очередь </a:t>
            </a:r>
            <a:r>
              <a:rPr lang="ru-RU" baseline="0" dirty="0" err="1" smtClean="0"/>
              <a:t>переприсваивает</a:t>
            </a:r>
            <a:r>
              <a:rPr lang="ru-RU" baseline="0" dirty="0" smtClean="0"/>
              <a:t> фильтр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Это плохой подход, потому что операция </a:t>
            </a:r>
            <a:r>
              <a:rPr lang="ru-RU" baseline="0" dirty="0" err="1" smtClean="0"/>
              <a:t>перефильтровывания</a:t>
            </a:r>
            <a:r>
              <a:rPr lang="ru-RU" baseline="0" dirty="0" smtClean="0"/>
              <a:t> всех элементов очень дорогая и скорее всего будет сильно грузить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6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</a:t>
            </a:r>
            <a:r>
              <a:rPr lang="ru-RU" baseline="0" dirty="0" smtClean="0"/>
              <a:t> можем немного улучшить ситуацию, добавив свойство (красное)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Однако, это не решает проблему целиком, если у нас включены фильтры, то это всё равно может быть очень дорого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Поэтому,</a:t>
            </a:r>
            <a:r>
              <a:rPr lang="ru-RU" baseline="0" dirty="0" smtClean="0"/>
              <a:t> я хочу рассказать про такую вещь, как (заголовок)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Есть такой интерфейс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Который имеет свойства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(низ) позволяют определять имена свойств элемента коллекции, которые будут участвовать в (заголовок)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7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 же</a:t>
            </a:r>
            <a:r>
              <a:rPr lang="ru-RU" baseline="0" dirty="0" smtClean="0"/>
              <a:t> плюсы есть у (заголовок)</a:t>
            </a:r>
          </a:p>
          <a:p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Перепроверяет элемент коллекции только когда он добавлен или «живое» свойство изменилось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Нам не нужно вручную </a:t>
            </a:r>
            <a:r>
              <a:rPr lang="ru-RU" baseline="0" dirty="0" err="1" smtClean="0"/>
              <a:t>перефильтровывать</a:t>
            </a:r>
            <a:r>
              <a:rPr lang="en-US" baseline="0" dirty="0" smtClean="0"/>
              <a:t>/</a:t>
            </a:r>
            <a:r>
              <a:rPr lang="ru-RU" baseline="0" dirty="0" smtClean="0"/>
              <a:t>пересортировывать </a:t>
            </a:r>
            <a:r>
              <a:rPr lang="ru-RU" baseline="0" dirty="0" err="1" smtClean="0"/>
              <a:t>айтемы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Его можно применить единожды, после чего он будет отрабатывать, когда нужно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Например,</a:t>
            </a:r>
            <a:r>
              <a:rPr lang="ru-RU" baseline="0" dirty="0" smtClean="0"/>
              <a:t> есть класс (верх) который реализует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таком случае, получается, что мы можем объявить (низ)</a:t>
            </a:r>
          </a:p>
          <a:p>
            <a:r>
              <a:rPr lang="ru-RU" baseline="0" dirty="0" smtClean="0"/>
              <a:t>Потом используя (низ)</a:t>
            </a:r>
            <a:r>
              <a:rPr lang="ru-RU" baseline="0" dirty="0"/>
              <a:t> </a:t>
            </a:r>
            <a:r>
              <a:rPr lang="ru-RU" baseline="0" dirty="0" smtClean="0"/>
              <a:t> как раз и получить. Что мы можем с этим сделать?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можем вынести все ненужные вещи из </a:t>
            </a:r>
            <a:r>
              <a:rPr lang="en-US" dirty="0" smtClean="0"/>
              <a:t>UI </a:t>
            </a:r>
            <a:r>
              <a:rPr lang="ru-RU" dirty="0" smtClean="0"/>
              <a:t>потока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Рассмотрим</a:t>
            </a:r>
            <a:r>
              <a:rPr lang="ru-RU" baseline="0" dirty="0" smtClean="0"/>
              <a:t> </a:t>
            </a:r>
            <a:r>
              <a:rPr lang="ru-RU" dirty="0" smtClean="0"/>
              <a:t>следующий пример.</a:t>
            </a:r>
          </a:p>
          <a:p>
            <a:endParaRPr lang="ru-RU" dirty="0" smtClean="0"/>
          </a:p>
          <a:p>
            <a:r>
              <a:rPr lang="ru-RU" dirty="0" smtClean="0"/>
              <a:t>Тут</a:t>
            </a:r>
            <a:r>
              <a:rPr lang="ru-RU" baseline="0" dirty="0" smtClean="0"/>
              <a:t> мы видим 3 метода. Отображение всплывающего окна</a:t>
            </a:r>
            <a:r>
              <a:rPr lang="en-US" baseline="0" dirty="0" smtClean="0"/>
              <a:t>;</a:t>
            </a:r>
            <a:endParaRPr lang="ru-RU" baseline="0" dirty="0" smtClean="0"/>
          </a:p>
          <a:p>
            <a:r>
              <a:rPr lang="ru-RU" baseline="0" dirty="0" smtClean="0"/>
              <a:t>Проделать тяжёлую работу</a:t>
            </a:r>
            <a:r>
              <a:rPr lang="en-US" baseline="0" dirty="0" smtClean="0"/>
              <a:t>;</a:t>
            </a:r>
            <a:r>
              <a:rPr lang="ru-RU" baseline="0" dirty="0" smtClean="0"/>
              <a:t> обновить коллекцию, привязанную к </a:t>
            </a:r>
            <a:r>
              <a:rPr lang="en-US" baseline="0" dirty="0" smtClean="0"/>
              <a:t>UI.</a:t>
            </a:r>
          </a:p>
          <a:p>
            <a:endParaRPr lang="en-US" baseline="0" dirty="0" smtClean="0"/>
          </a:p>
          <a:p>
            <a:r>
              <a:rPr lang="ru-RU" dirty="0" smtClean="0"/>
              <a:t>Скорее</a:t>
            </a:r>
            <a:r>
              <a:rPr lang="ru-RU" baseline="0" dirty="0" smtClean="0"/>
              <a:t> всего, проделывание тяжёлой работы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 займёт много времени и заблокирует поток.</a:t>
            </a:r>
          </a:p>
          <a:p>
            <a:r>
              <a:rPr lang="ru-RU" baseline="0" dirty="0" smtClean="0"/>
              <a:t>Что мы можем с этим сделать? Самое простое – вынести вторую и третью строчку этого метода из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</a:t>
            </a:r>
            <a:r>
              <a:rPr lang="en-US" baseline="0" dirty="0" smtClean="0"/>
              <a:t>WPF </a:t>
            </a:r>
            <a:r>
              <a:rPr lang="ru-RU" baseline="0" dirty="0" smtClean="0"/>
              <a:t>запрещает обновление </a:t>
            </a:r>
            <a:r>
              <a:rPr lang="en-US" baseline="0" dirty="0" smtClean="0"/>
              <a:t>UI </a:t>
            </a:r>
            <a:r>
              <a:rPr lang="ru-RU" baseline="0" dirty="0" smtClean="0"/>
              <a:t>не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потоке. Для того, чтобы успешно вынести эти вещи, нам нужно третью строку выполнить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1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baseline="0" dirty="0" smtClean="0"/>
              <a:t> пример живой фильтрации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Есть метод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нём мы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чего (низ)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в таком случае, при каждом изменении живого свойства, (а так же добавлении элемента) будет вызываться наш предикат, который определяет, можем ли мы отображать тот или иной элемент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же, рассмотрим</a:t>
            </a:r>
            <a:r>
              <a:rPr lang="ru-RU" baseline="0" dirty="0" smtClean="0"/>
              <a:t> живую сортировку</a:t>
            </a:r>
            <a:r>
              <a:rPr lang="ru-RU" baseline="0" dirty="0"/>
              <a:t> </a:t>
            </a:r>
            <a:r>
              <a:rPr lang="ru-RU" baseline="0" dirty="0" smtClean="0"/>
              <a:t>(читать 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Очищаем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каждого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Включаем (низ)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Тут ситуация аналогична с живой фильтрацией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6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же, в качестве оптимизации мы можем использовать виртуализацию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Она представляет возможность использовать контейнеры только для текущих видимых элементов</a:t>
            </a:r>
          </a:p>
          <a:p>
            <a:r>
              <a:rPr lang="ru-RU" baseline="0" dirty="0" smtClean="0"/>
              <a:t>Что сокращает использование памяти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Поддерживается в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Чтобы её включить, надо (низ)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Режимы бывают: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 – Создаёт и отбрасывает контейнеры по мере необходимости</a:t>
            </a:r>
          </a:p>
          <a:p>
            <a:r>
              <a:rPr lang="ru-RU" baseline="0" dirty="0" smtClean="0"/>
              <a:t>2 – </a:t>
            </a:r>
            <a:r>
              <a:rPr lang="ru-RU" baseline="0" dirty="0" err="1" smtClean="0"/>
              <a:t>Переиспользует</a:t>
            </a:r>
            <a:r>
              <a:rPr lang="ru-RU" baseline="0" dirty="0" smtClean="0"/>
              <a:t> контейнеры, это не всегда работает, как хотелось бы, если у нас для элементов есть какая-то хитрая логика отображения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9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заключении теоретической части хочется поговорить про (верх)</a:t>
            </a:r>
          </a:p>
          <a:p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Предоставляет возможность модифицировать коллекцию, которая привязана к </a:t>
            </a:r>
            <a:r>
              <a:rPr lang="en-US" baseline="0" dirty="0" smtClean="0"/>
              <a:t>UI</a:t>
            </a:r>
            <a:r>
              <a:rPr lang="ru-RU" baseline="0" dirty="0" smtClean="0"/>
              <a:t> вне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Коллекция обязательно должна быть </a:t>
            </a:r>
            <a:r>
              <a:rPr lang="ru-RU" baseline="0" dirty="0" err="1" smtClean="0"/>
              <a:t>залочена</a:t>
            </a:r>
            <a:r>
              <a:rPr lang="ru-RU" baseline="0" dirty="0" smtClean="0"/>
              <a:t>, когда мы используем её в нашем коде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WPF </a:t>
            </a:r>
            <a:r>
              <a:rPr lang="ru-RU" baseline="0" dirty="0" err="1" smtClean="0"/>
              <a:t>локает</a:t>
            </a:r>
            <a:r>
              <a:rPr lang="ru-RU" baseline="0" dirty="0" smtClean="0"/>
              <a:t> коллекцию с предоставленным ему </a:t>
            </a:r>
            <a:r>
              <a:rPr lang="ru-RU" baseline="0" dirty="0" err="1" smtClean="0"/>
              <a:t>локом</a:t>
            </a:r>
            <a:r>
              <a:rPr lang="ru-RU" baseline="0" dirty="0" smtClean="0"/>
              <a:t>, когда использует её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Выглядит</a:t>
            </a:r>
            <a:r>
              <a:rPr lang="ru-RU" baseline="0" dirty="0" smtClean="0"/>
              <a:t> это следующим образом (верх)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Где-то при инициализации нашей коллекции, мы можем (середина)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дальше, когда мы используем коллекцию, например (низ)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Плюсом такого подхода является то, что мы можем не </a:t>
            </a:r>
            <a:r>
              <a:rPr lang="ru-RU" baseline="0" dirty="0" err="1" smtClean="0"/>
              <a:t>инвокать</a:t>
            </a:r>
            <a:r>
              <a:rPr lang="ru-RU" baseline="0" dirty="0" smtClean="0"/>
              <a:t> в </a:t>
            </a:r>
            <a:r>
              <a:rPr lang="en-US" baseline="0" dirty="0" smtClean="0"/>
              <a:t>UI </a:t>
            </a:r>
            <a:r>
              <a:rPr lang="ru-RU" baseline="0" dirty="0" err="1" smtClean="0"/>
              <a:t>тред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Минусом – то, что у нас </a:t>
            </a:r>
            <a:r>
              <a:rPr lang="ru-RU" baseline="0" dirty="0" err="1" smtClean="0"/>
              <a:t>лок</a:t>
            </a:r>
            <a:r>
              <a:rPr lang="ru-RU" baseline="0" dirty="0" smtClean="0"/>
              <a:t> и коллекция публичные – а это значит, что есть человеческий фактор того, что где-то доступ к коллекции может быть не </a:t>
            </a:r>
            <a:r>
              <a:rPr lang="ru-RU" baseline="0" dirty="0" err="1" smtClean="0"/>
              <a:t>залочен</a:t>
            </a:r>
            <a:r>
              <a:rPr lang="ru-RU" baseline="0" dirty="0" smtClean="0"/>
              <a:t> и это может привести к нежелательным последствиям, а так же это очень трудно </a:t>
            </a:r>
            <a:r>
              <a:rPr lang="ru-RU" baseline="0" dirty="0" err="1" smtClean="0"/>
              <a:t>дебажить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3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8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этого</a:t>
            </a:r>
            <a:r>
              <a:rPr lang="ru-RU" baseline="0" dirty="0" smtClean="0"/>
              <a:t> в </a:t>
            </a:r>
            <a:r>
              <a:rPr lang="en-US" baseline="0" dirty="0" smtClean="0"/>
              <a:t>WPF </a:t>
            </a:r>
            <a:r>
              <a:rPr lang="ru-RU" baseline="0" dirty="0" smtClean="0"/>
              <a:t>существует специальный класс – </a:t>
            </a:r>
            <a:r>
              <a:rPr lang="en-US" baseline="0" dirty="0" smtClean="0"/>
              <a:t>Dispatcher</a:t>
            </a:r>
          </a:p>
          <a:p>
            <a:endParaRPr lang="en-US" baseline="0" dirty="0" smtClean="0"/>
          </a:p>
          <a:p>
            <a:r>
              <a:rPr lang="ru-RU" baseline="0" dirty="0" smtClean="0"/>
              <a:t>Он предоставляет возможность управлять очередью рабочих задач для потока (не обязательно </a:t>
            </a:r>
            <a:r>
              <a:rPr lang="en-US" baseline="0" dirty="0" smtClean="0"/>
              <a:t>UI)</a:t>
            </a:r>
          </a:p>
          <a:p>
            <a:endParaRPr lang="en-US" baseline="0" dirty="0" smtClean="0"/>
          </a:p>
          <a:p>
            <a:r>
              <a:rPr lang="ru-RU" baseline="0" dirty="0" smtClean="0"/>
              <a:t>Тут нам в первую очередь интересы 2 метода – </a:t>
            </a:r>
            <a:r>
              <a:rPr lang="en-US" baseline="0" dirty="0" smtClean="0"/>
              <a:t>Invoke – </a:t>
            </a:r>
            <a:r>
              <a:rPr lang="ru-RU" baseline="0" dirty="0" smtClean="0"/>
              <a:t>синхронный</a:t>
            </a:r>
          </a:p>
          <a:p>
            <a:r>
              <a:rPr lang="ru-RU" baseline="0" dirty="0" smtClean="0"/>
              <a:t>И </a:t>
            </a:r>
            <a:r>
              <a:rPr lang="en-US" baseline="0" dirty="0" err="1" smtClean="0"/>
              <a:t>BeginInvoke</a:t>
            </a:r>
            <a:r>
              <a:rPr lang="en-US" baseline="0" dirty="0" smtClean="0"/>
              <a:t> – </a:t>
            </a:r>
            <a:r>
              <a:rPr lang="ru-RU" baseline="0" dirty="0" smtClean="0"/>
              <a:t>асинхронный (описать параметры)</a:t>
            </a:r>
          </a:p>
          <a:p>
            <a:endParaRPr lang="ru-RU" baseline="0" dirty="0" smtClean="0"/>
          </a:p>
          <a:p>
            <a:r>
              <a:rPr lang="ru-RU" baseline="0" dirty="0" smtClean="0"/>
              <a:t>…Так же существуют версии этих методов, которые принимают </a:t>
            </a:r>
            <a:r>
              <a:rPr lang="ru-RU" baseline="0" dirty="0" err="1" smtClean="0"/>
              <a:t>бОльшее</a:t>
            </a:r>
            <a:r>
              <a:rPr lang="ru-RU" baseline="0" dirty="0" smtClean="0"/>
              <a:t> количество параметров…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  <a:p>
            <a:r>
              <a:rPr lang="ru-RU" baseline="0" dirty="0" smtClean="0"/>
              <a:t>И используя </a:t>
            </a:r>
            <a:r>
              <a:rPr lang="en-US" baseline="0" dirty="0" smtClean="0"/>
              <a:t>Dispatcher </a:t>
            </a:r>
            <a:r>
              <a:rPr lang="ru-RU" baseline="0" dirty="0" smtClean="0"/>
              <a:t>и </a:t>
            </a:r>
            <a:r>
              <a:rPr lang="en-US" baseline="0" dirty="0" smtClean="0"/>
              <a:t>Task-</a:t>
            </a:r>
            <a:r>
              <a:rPr lang="ru-RU" baseline="0" dirty="0" smtClean="0"/>
              <a:t>и, мы можем переписать этот метод следующим образом..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(описать код и что происходит)</a:t>
            </a:r>
          </a:p>
          <a:p>
            <a:r>
              <a:rPr lang="ru-RU" dirty="0" smtClean="0"/>
              <a:t>Это самое простое</a:t>
            </a:r>
            <a:r>
              <a:rPr lang="ru-RU" baseline="0" dirty="0" smtClean="0"/>
              <a:t>, что мы можем сделать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5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же, можем воспользоваться асинхронным подходом, который выглядит более красиво,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Но потребует модифицировать метод </a:t>
            </a:r>
            <a:r>
              <a:rPr lang="en-US" baseline="0" dirty="0" err="1" smtClean="0"/>
              <a:t>DoHardWork</a:t>
            </a:r>
            <a:r>
              <a:rPr lang="en-US" baseline="0" dirty="0" smtClean="0"/>
              <a:t>…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(описать код)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Асинхронные методы </a:t>
            </a:r>
            <a:r>
              <a:rPr lang="ru-RU" baseline="0" dirty="0" err="1" smtClean="0"/>
              <a:t>могуть</a:t>
            </a:r>
            <a:r>
              <a:rPr lang="ru-RU" baseline="0" dirty="0" smtClean="0"/>
              <a:t> быть с модификатором </a:t>
            </a:r>
            <a:r>
              <a:rPr lang="en-US" baseline="0" dirty="0" smtClean="0"/>
              <a:t>void, </a:t>
            </a:r>
            <a:r>
              <a:rPr lang="ru-RU" baseline="0" dirty="0" smtClean="0"/>
              <a:t>а не </a:t>
            </a:r>
            <a:r>
              <a:rPr lang="en-US" baseline="0" dirty="0" smtClean="0"/>
              <a:t>Task, </a:t>
            </a:r>
            <a:r>
              <a:rPr lang="ru-RU" baseline="0" dirty="0" smtClean="0"/>
              <a:t>однако, в таком случае</a:t>
            </a:r>
          </a:p>
          <a:p>
            <a:r>
              <a:rPr lang="ru-RU" baseline="0" dirty="0" smtClean="0"/>
              <a:t>Их невозможно </a:t>
            </a:r>
            <a:r>
              <a:rPr lang="ru-RU" baseline="0" dirty="0" err="1" smtClean="0"/>
              <a:t>авейтить</a:t>
            </a:r>
            <a:r>
              <a:rPr lang="ru-RU" baseline="0" dirty="0" smtClean="0"/>
              <a:t>, а так же не получится перехватить </a:t>
            </a:r>
            <a:r>
              <a:rPr lang="en-US" baseline="0" dirty="0" smtClean="0"/>
              <a:t>Exception. </a:t>
            </a:r>
            <a:endParaRPr lang="ru-RU" baseline="0" dirty="0" smtClean="0"/>
          </a:p>
          <a:p>
            <a:r>
              <a:rPr lang="ru-RU" baseline="0" dirty="0" smtClean="0"/>
              <a:t>Но это нормально, если этот метод вызывается, например, в обработчике нажатия кнопки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ходе работы мы не часто сталкиваемся с (читать заголовок)</a:t>
            </a:r>
          </a:p>
          <a:p>
            <a:endParaRPr lang="ru-RU" baseline="0" dirty="0" smtClean="0"/>
          </a:p>
          <a:p>
            <a:r>
              <a:rPr lang="en-US" baseline="0" dirty="0" smtClean="0"/>
              <a:t>SC – </a:t>
            </a:r>
            <a:r>
              <a:rPr lang="ru-RU" baseline="0" dirty="0" smtClean="0"/>
              <a:t>предоставляет возможность вернуться в вызывающий поток, когда асинхронная операция завершена</a:t>
            </a:r>
          </a:p>
          <a:p>
            <a:endParaRPr lang="ru-RU" baseline="0" dirty="0"/>
          </a:p>
          <a:p>
            <a:r>
              <a:rPr lang="en-US" baseline="0" dirty="0" smtClean="0"/>
              <a:t>CA(1) – </a:t>
            </a:r>
            <a:r>
              <a:rPr lang="ru-RU" baseline="0" dirty="0" smtClean="0"/>
              <a:t>дефолт, возвращаемся в вызывающий поток, это можно не писать</a:t>
            </a:r>
          </a:p>
          <a:p>
            <a:endParaRPr lang="ru-RU" baseline="0" dirty="0" smtClean="0"/>
          </a:p>
          <a:p>
            <a:r>
              <a:rPr lang="en-US" baseline="0" dirty="0" smtClean="0"/>
              <a:t>CA(0) – </a:t>
            </a:r>
            <a:r>
              <a:rPr lang="ru-RU" baseline="0" dirty="0" smtClean="0"/>
              <a:t>позволяет не использовать </a:t>
            </a:r>
            <a:r>
              <a:rPr lang="en-US" baseline="0" dirty="0" smtClean="0"/>
              <a:t>SC </a:t>
            </a:r>
            <a:r>
              <a:rPr lang="ru-RU" baseline="0" dirty="0" smtClean="0"/>
              <a:t>и продолжить выполнение на </a:t>
            </a:r>
            <a:r>
              <a:rPr lang="ru-RU" baseline="0" dirty="0" err="1" smtClean="0"/>
              <a:t>тред</a:t>
            </a:r>
            <a:r>
              <a:rPr lang="ru-RU" baseline="0" dirty="0" smtClean="0"/>
              <a:t> пуле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6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следующую</a:t>
            </a:r>
            <a:r>
              <a:rPr lang="ru-RU" baseline="0" dirty="0" smtClean="0"/>
              <a:t> проблему: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Где-то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 мы вызываем метод (читать) синхронно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Он из себя представляет следующее:</a:t>
            </a:r>
          </a:p>
          <a:p>
            <a:endParaRPr lang="ru-RU" baseline="0" dirty="0" smtClean="0"/>
          </a:p>
          <a:p>
            <a:r>
              <a:rPr lang="ru-RU" baseline="0" dirty="0" smtClean="0"/>
              <a:t>(код середина)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Сделать </a:t>
            </a:r>
            <a:r>
              <a:rPr lang="en-US" baseline="0" dirty="0" smtClean="0"/>
              <a:t>HTTP </a:t>
            </a:r>
            <a:r>
              <a:rPr lang="ru-RU" baseline="0" dirty="0" smtClean="0"/>
              <a:t>запрос и дать потоку вернуться из </a:t>
            </a:r>
            <a:r>
              <a:rPr lang="en-US" baseline="0" dirty="0" err="1" smtClean="0"/>
              <a:t>GetHttp</a:t>
            </a:r>
            <a:r>
              <a:rPr lang="en-US" baseline="0" dirty="0" smtClean="0"/>
              <a:t>,</a:t>
            </a:r>
            <a:endParaRPr lang="ru-RU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 таком случае мы никогда не достигнем второй строчки этого метода, потому что он не может завершиться, потому что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 уже ждёт его завершения. Это </a:t>
            </a:r>
            <a:r>
              <a:rPr lang="ru-RU" baseline="0" dirty="0" err="1" smtClean="0"/>
              <a:t>дедлок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7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Решить проблему</a:t>
            </a:r>
            <a:r>
              <a:rPr lang="ru-RU" baseline="0" dirty="0" smtClean="0"/>
              <a:t> мы можем следующим образом: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Добавить (читать 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таком случае, метод может завершиться потому что  </a:t>
            </a:r>
            <a:r>
              <a:rPr lang="en-US" baseline="0" dirty="0" smtClean="0"/>
              <a:t>SC </a:t>
            </a:r>
            <a:r>
              <a:rPr lang="ru-RU" baseline="0" dirty="0" smtClean="0"/>
              <a:t>в данном случае не используется и </a:t>
            </a:r>
            <a:r>
              <a:rPr lang="en-US" baseline="0" dirty="0" smtClean="0"/>
              <a:t>thread pool </a:t>
            </a:r>
            <a:r>
              <a:rPr lang="ru-RU" baseline="0" dirty="0" smtClean="0"/>
              <a:t>может выполнять этот код </a:t>
            </a:r>
            <a:r>
              <a:rPr lang="ru-RU" baseline="0" dirty="0" err="1" smtClean="0"/>
              <a:t>в</a:t>
            </a:r>
            <a:r>
              <a:rPr lang="ru-RU" dirty="0" err="1" smtClean="0"/>
              <a:t>противоположности</a:t>
            </a:r>
            <a:r>
              <a:rPr lang="ru-RU" dirty="0" smtClean="0"/>
              <a:t> той ситуации, когда мы заставляем </a:t>
            </a:r>
            <a:r>
              <a:rPr lang="en-US" dirty="0" smtClean="0"/>
              <a:t>UI </a:t>
            </a:r>
            <a:r>
              <a:rPr lang="ru-RU" dirty="0" smtClean="0"/>
              <a:t>поток его</a:t>
            </a:r>
            <a:r>
              <a:rPr lang="ru-RU" baseline="0" dirty="0" smtClean="0"/>
              <a:t> выполнять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5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же, альтернативно,</a:t>
            </a:r>
            <a:r>
              <a:rPr lang="ru-RU" baseline="0" dirty="0" smtClean="0"/>
              <a:t> мы можем (читать красное)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в данном случае это тоже будет работать, потому что </a:t>
            </a:r>
            <a:r>
              <a:rPr lang="en-US" baseline="0" dirty="0" smtClean="0"/>
              <a:t>thread pool –</a:t>
            </a:r>
            <a:r>
              <a:rPr lang="ru-RU" baseline="0" dirty="0" smtClean="0"/>
              <a:t>поток не имеет </a:t>
            </a:r>
            <a:r>
              <a:rPr lang="en-US" baseline="0" dirty="0" smtClean="0"/>
              <a:t>SC </a:t>
            </a:r>
            <a:r>
              <a:rPr lang="ru-RU" baseline="0" dirty="0" smtClean="0"/>
              <a:t>и какой-нибудь поток </a:t>
            </a:r>
            <a:r>
              <a:rPr lang="ru-RU" baseline="0" dirty="0" err="1" smtClean="0"/>
              <a:t>тред</a:t>
            </a:r>
            <a:r>
              <a:rPr lang="ru-RU" baseline="0" dirty="0" smtClean="0"/>
              <a:t> пула может исполнить этот код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C24F3-0B6D-4ED4-8F00-4D4F93EB07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9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2089-D825-4F51-9DBC-85AD227A2430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2FAD-453B-4DA1-9E18-4B680AE0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374" y="2042319"/>
            <a:ext cx="874412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Multithreading and optimizations in WPF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36" y="4969444"/>
            <a:ext cx="9144000" cy="1655762"/>
          </a:xfrm>
        </p:spPr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136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Synchronization context and </a:t>
            </a:r>
            <a:r>
              <a:rPr lang="en-US" dirty="0" err="1" smtClean="0"/>
              <a:t>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524433"/>
            <a:ext cx="1273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Alternative approach: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817" y="2577288"/>
            <a:ext cx="1160318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private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Task&lt;String&gt;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GetHttp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 {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return </a:t>
            </a:r>
            <a:r>
              <a:rPr lang="en-US" dirty="0" err="1">
                <a:solidFill>
                  <a:srgbClr val="C00000"/>
                </a:solidFill>
              </a:rPr>
              <a:t>Task.Run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rgbClr val="C00000"/>
                </a:solidFill>
              </a:rPr>
              <a:t> () =&gt; {</a:t>
            </a:r>
            <a:endParaRPr lang="en-US" altLang="en-US" baseline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We run on a thread pool thread now which has no </a:t>
            </a:r>
            <a:r>
              <a:rPr lang="en-US" altLang="en-US" baseline="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on it</a:t>
            </a:r>
          </a:p>
          <a:p>
            <a:pPr lvl="0"/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HttpResponseMessage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= await new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HttpClient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().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("http://Wintellect.com/");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pPr lvl="0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// We DO get here because some thread pool can execute this code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baseline="0" dirty="0" smtClean="0">
                <a:latin typeface="Consolas" panose="020B0609020204030204" pitchFamily="49" charset="0"/>
              </a:rPr>
              <a:t>return await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msg.Content.ReadAsStringAsync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();</a:t>
            </a:r>
          </a:p>
          <a:p>
            <a:pPr lvl="0" algn="just"/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 });</a:t>
            </a:r>
            <a:endParaRPr lang="en-US" altLang="en-US" baseline="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en-US" baseline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200" y="6375582"/>
            <a:ext cx="370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@CLR via C#, Fourth Edition, </a:t>
            </a:r>
            <a:r>
              <a:rPr lang="en-US" dirty="0" err="1" smtClean="0"/>
              <a:t>J.Richter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Parallelize if needed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78511" y="2812325"/>
            <a:ext cx="116658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             </a:t>
            </a:r>
            <a:r>
              <a:rPr lang="en-US" sz="2800" dirty="0" smtClean="0">
                <a:latin typeface="Consolas" panose="020B0609020204030204" pitchFamily="49" charset="0"/>
              </a:rPr>
              <a:t>private </a:t>
            </a: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latin typeface="Consolas" panose="020B0609020204030204" pitchFamily="49" charset="0"/>
              </a:rPr>
              <a:t>(List&lt;</a:t>
            </a:r>
            <a:r>
              <a:rPr lang="en-US" sz="2800" dirty="0" err="1" smtClean="0">
                <a:latin typeface="Consolas" panose="020B0609020204030204" pitchFamily="49" charset="0"/>
              </a:rPr>
              <a:t>SomeItem</a:t>
            </a:r>
            <a:r>
              <a:rPr lang="en-US" sz="2800" dirty="0" smtClean="0"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items)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</a:t>
            </a:r>
            <a:r>
              <a:rPr lang="en-US" sz="2800" dirty="0" smtClean="0">
                <a:latin typeface="Consolas" panose="020B0609020204030204" pitchFamily="49" charset="0"/>
              </a:rPr>
              <a:t> {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latin typeface="Consolas" panose="020B0609020204030204" pitchFamily="49" charset="0"/>
              </a:rPr>
              <a:t>foreach</a:t>
            </a:r>
            <a:r>
              <a:rPr lang="en-US" sz="2800" dirty="0">
                <a:latin typeface="Consolas" panose="020B0609020204030204" pitchFamily="49" charset="0"/>
              </a:rPr>
              <a:t> (</a:t>
            </a:r>
            <a:r>
              <a:rPr lang="en-US" sz="2800" dirty="0" err="1"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item in items)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latin typeface="Consolas" panose="020B0609020204030204" pitchFamily="49" charset="0"/>
              </a:rPr>
              <a:t>ProcessItem</a:t>
            </a:r>
            <a:r>
              <a:rPr lang="en-US" sz="28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488" y="1991169"/>
            <a:ext cx="4289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Initial method: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3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Parallelize if needed (Parallel class)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316" y="1949287"/>
            <a:ext cx="129380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    </a:t>
            </a:r>
            <a:r>
              <a:rPr lang="en-US" sz="2800" dirty="0" smtClean="0">
                <a:latin typeface="Consolas" panose="020B0609020204030204" pitchFamily="49" charset="0"/>
              </a:rPr>
              <a:t>private </a:t>
            </a:r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latin typeface="Consolas" panose="020B0609020204030204" pitchFamily="49" charset="0"/>
              </a:rPr>
              <a:t> (List&lt;</a:t>
            </a:r>
            <a:r>
              <a:rPr lang="en-US" sz="2800" dirty="0" err="1" smtClean="0">
                <a:latin typeface="Consolas" panose="020B0609020204030204" pitchFamily="49" charset="0"/>
              </a:rPr>
              <a:t>SomeItem</a:t>
            </a:r>
            <a:r>
              <a:rPr lang="en-US" sz="2800" dirty="0" smtClean="0"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items)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Parallel.ForEach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(items,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item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=&gt;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ProcessItem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(item));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7378" y="4405249"/>
            <a:ext cx="6165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Blocks until all items are processed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Uses Thread Pool to process tasks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9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Parallelize if needed (await </a:t>
            </a:r>
            <a:r>
              <a:rPr lang="en-US" dirty="0" err="1" smtClean="0"/>
              <a:t>Task.WhenAll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4183" y="1959157"/>
            <a:ext cx="112453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private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 Task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(List&lt;</a:t>
            </a:r>
            <a:r>
              <a:rPr lang="en-US" sz="2800" dirty="0" err="1" smtClean="0">
                <a:latin typeface="Consolas" panose="020B0609020204030204" pitchFamily="49" charset="0"/>
              </a:rPr>
              <a:t>SomeItem</a:t>
            </a:r>
            <a:r>
              <a:rPr lang="en-US" sz="2800" dirty="0" smtClean="0"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items)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tasks = new List&lt;Task&gt;(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items.Count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foreach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item in items)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tasks.Add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Task.Run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(()=&gt;</a:t>
            </a:r>
            <a:r>
              <a:rPr lang="en-US" sz="2800" dirty="0" err="1" smtClean="0">
                <a:latin typeface="Consolas" panose="020B0609020204030204" pitchFamily="49" charset="0"/>
              </a:rPr>
              <a:t>ProcessItem</a:t>
            </a:r>
            <a:r>
              <a:rPr lang="en-US" sz="2800" dirty="0" smtClean="0">
                <a:latin typeface="Consolas" panose="020B0609020204030204" pitchFamily="49" charset="0"/>
              </a:rPr>
              <a:t>(item)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await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Task.WhenAll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(tasks);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Collection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67899" y="1524433"/>
            <a:ext cx="12359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Represents a view for grouping, sorting, filtering and navigating a data collection.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55" y="2371144"/>
            <a:ext cx="1641525" cy="3927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323" y="2371144"/>
            <a:ext cx="6680626" cy="39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9858" y="415034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Collection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9508" y="1692213"/>
            <a:ext cx="115124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public </a:t>
            </a:r>
            <a:r>
              <a:rPr lang="en-US" sz="2400" dirty="0">
                <a:latin typeface="Consolas" panose="020B0609020204030204" pitchFamily="49" charset="0"/>
              </a:rPr>
              <a:t>virtual Predicate&lt;object&gt; Filter { get; set;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virtual </a:t>
            </a:r>
            <a:r>
              <a:rPr lang="en-US" sz="2400" dirty="0" err="1" smtClean="0">
                <a:latin typeface="Consolas" panose="020B0609020204030204" pitchFamily="49" charset="0"/>
              </a:rPr>
              <a:t>SortDescriptionCollection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SortDescriptions</a:t>
            </a:r>
            <a:r>
              <a:rPr lang="en-US" sz="2400" dirty="0">
                <a:latin typeface="Consolas" panose="020B0609020204030204" pitchFamily="49" charset="0"/>
              </a:rPr>
              <a:t> { get;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virtual void </a:t>
            </a:r>
            <a:r>
              <a:rPr lang="en-US" sz="2400" dirty="0" smtClean="0">
                <a:latin typeface="Consolas" panose="020B0609020204030204" pitchFamily="49" charset="0"/>
              </a:rPr>
              <a:t>Refresh();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//Recreates the view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get default view: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CollectionViewSource.GetDefaultView</a:t>
            </a:r>
            <a:r>
              <a:rPr lang="en-US" sz="2400" dirty="0" smtClean="0">
                <a:latin typeface="Consolas" panose="020B0609020204030204" pitchFamily="49" charset="0"/>
              </a:rPr>
              <a:t>(source);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public static </a:t>
            </a:r>
            <a:r>
              <a:rPr lang="en-US" sz="2400" dirty="0" err="1" smtClean="0">
                <a:latin typeface="Consolas" panose="020B0609020204030204" pitchFamily="49" charset="0"/>
              </a:rPr>
              <a:t>ICollectionView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GetDefaultView</a:t>
            </a:r>
            <a:r>
              <a:rPr lang="en-US" sz="2400" dirty="0" smtClean="0">
                <a:latin typeface="Consolas" panose="020B0609020204030204" pitchFamily="49" charset="0"/>
              </a:rPr>
              <a:t> (object source);</a:t>
            </a:r>
          </a:p>
        </p:txBody>
      </p:sp>
    </p:spTree>
    <p:extLst>
      <p:ext uri="{BB962C8B-B14F-4D97-AF65-F5344CB8AC3E}">
        <p14:creationId xmlns:p14="http://schemas.microsoft.com/office/powerpoint/2010/main" val="5883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Bad filtering 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9860" y="1638664"/>
            <a:ext cx="115124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</a:t>
            </a:r>
            <a:r>
              <a:rPr lang="en-US" sz="1600" dirty="0" smtClean="0">
                <a:latin typeface="Consolas" panose="020B0609020204030204" pitchFamily="49" charset="0"/>
              </a:rPr>
              <a:t>ublic </a:t>
            </a:r>
            <a:r>
              <a:rPr lang="en-US" sz="1600" dirty="0" err="1" smtClean="0">
                <a:latin typeface="Consolas" panose="020B0609020204030204" pitchFamily="49" charset="0"/>
              </a:rPr>
              <a:t>ICollectionView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ItemsView</a:t>
            </a:r>
            <a:r>
              <a:rPr lang="en-US" sz="1600" dirty="0" smtClean="0">
                <a:latin typeface="Consolas" panose="020B0609020204030204" pitchFamily="49" charset="0"/>
              </a:rPr>
              <a:t> { get;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 void </a:t>
            </a:r>
            <a:r>
              <a:rPr lang="en-US" sz="1600" dirty="0" err="1" smtClean="0">
                <a:latin typeface="Consolas" panose="020B0609020204030204" pitchFamily="49" charset="0"/>
              </a:rPr>
              <a:t>ChangeItems</a:t>
            </a:r>
            <a:r>
              <a:rPr lang="en-US" sz="1600" dirty="0" smtClean="0">
                <a:latin typeface="Consolas" panose="020B0609020204030204" pitchFamily="49" charset="0"/>
              </a:rPr>
              <a:t>(List&lt;Item&gt; updates)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Refilter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//or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ItemsView.Refresh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if correct filter is applied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private void </a:t>
            </a:r>
            <a:r>
              <a:rPr lang="en-US" sz="1600" dirty="0" err="1" smtClean="0">
                <a:latin typeface="Consolas" panose="020B0609020204030204" pitchFamily="49" charset="0"/>
              </a:rPr>
              <a:t>Refilter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ItemsView.Filter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=&gt; </a:t>
            </a:r>
            <a:r>
              <a:rPr lang="en-US" sz="1600" dirty="0" err="1" smtClean="0">
                <a:latin typeface="Consolas" panose="020B0609020204030204" pitchFamily="49" charset="0"/>
              </a:rPr>
              <a:t>SomeFilteringLogic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138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Better filtering 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9860" y="1638664"/>
            <a:ext cx="1151249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</a:t>
            </a:r>
            <a:r>
              <a:rPr lang="en-US" sz="1600" dirty="0" smtClean="0">
                <a:latin typeface="Consolas" panose="020B0609020204030204" pitchFamily="49" charset="0"/>
              </a:rPr>
              <a:t>ublic </a:t>
            </a:r>
            <a:r>
              <a:rPr lang="en-US" sz="1600" dirty="0" err="1" smtClean="0">
                <a:latin typeface="Consolas" panose="020B0609020204030204" pitchFamily="49" charset="0"/>
              </a:rPr>
              <a:t>ICollectionView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ItemsView</a:t>
            </a:r>
            <a:r>
              <a:rPr lang="en-US" sz="1600" dirty="0" smtClean="0">
                <a:latin typeface="Consolas" panose="020B0609020204030204" pitchFamily="49" charset="0"/>
              </a:rPr>
              <a:t> { get; }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public bool 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IsFilteringEnabled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{ get; set;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 void </a:t>
            </a:r>
            <a:r>
              <a:rPr lang="en-US" sz="1600" dirty="0" err="1" smtClean="0">
                <a:latin typeface="Consolas" panose="020B0609020204030204" pitchFamily="49" charset="0"/>
              </a:rPr>
              <a:t>ChangeItems</a:t>
            </a:r>
            <a:r>
              <a:rPr lang="en-US" sz="1600" dirty="0" smtClean="0">
                <a:latin typeface="Consolas" panose="020B0609020204030204" pitchFamily="49" charset="0"/>
              </a:rPr>
              <a:t>(List&lt;Item&gt; updates)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if(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IsFilteringEnabled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{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Refilter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//or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ItemsView.Refresh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if correct filter is applied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private void </a:t>
            </a:r>
            <a:r>
              <a:rPr lang="en-US" sz="1600" dirty="0" err="1" smtClean="0">
                <a:latin typeface="Consolas" panose="020B0609020204030204" pitchFamily="49" charset="0"/>
              </a:rPr>
              <a:t>Refilter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ItemsView.Filter</a:t>
            </a:r>
            <a:r>
              <a:rPr lang="en-US" sz="1600" dirty="0" smtClean="0">
                <a:latin typeface="Consolas" panose="020B0609020204030204" pitchFamily="49" charset="0"/>
              </a:rPr>
              <a:t> =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=&gt; </a:t>
            </a:r>
            <a:r>
              <a:rPr lang="en-US" sz="1600" dirty="0" err="1" smtClean="0">
                <a:latin typeface="Consolas" panose="020B0609020204030204" pitchFamily="49" charset="0"/>
              </a:rPr>
              <a:t>SomeFilteringLogic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14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Live Shaping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000" y="1524433"/>
            <a:ext cx="1174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smtClean="0">
                <a:latin typeface="Consolas" panose="020B0609020204030204" pitchFamily="49" charset="0"/>
              </a:rPr>
              <a:t>interface </a:t>
            </a:r>
            <a:r>
              <a:rPr lang="en-US" sz="2400" dirty="0" err="1" smtClean="0">
                <a:latin typeface="Consolas" panose="020B0609020204030204" pitchFamily="49" charset="0"/>
              </a:rPr>
              <a:t>ICollectionViewLiveShaping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Nullable</a:t>
            </a:r>
            <a:r>
              <a:rPr lang="en-US" sz="2400" dirty="0">
                <a:latin typeface="Consolas" panose="020B0609020204030204" pitchFamily="49" charset="0"/>
              </a:rPr>
              <a:t>&lt;bool&gt; </a:t>
            </a:r>
            <a:r>
              <a:rPr lang="en-US" sz="2400" dirty="0" err="1">
                <a:latin typeface="Consolas" panose="020B0609020204030204" pitchFamily="49" charset="0"/>
              </a:rPr>
              <a:t>IsLiveFiltering</a:t>
            </a:r>
            <a:r>
              <a:rPr lang="en-US" sz="2400" dirty="0">
                <a:latin typeface="Consolas" panose="020B0609020204030204" pitchFamily="49" charset="0"/>
              </a:rPr>
              <a:t> { get; set;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Nullable</a:t>
            </a:r>
            <a:r>
              <a:rPr lang="en-US" sz="2400" dirty="0">
                <a:latin typeface="Consolas" panose="020B0609020204030204" pitchFamily="49" charset="0"/>
              </a:rPr>
              <a:t>&lt;bool&gt; </a:t>
            </a:r>
            <a:r>
              <a:rPr lang="en-US" sz="2400" dirty="0" err="1">
                <a:latin typeface="Consolas" panose="020B0609020204030204" pitchFamily="49" charset="0"/>
              </a:rPr>
              <a:t>IsLiveSorting</a:t>
            </a:r>
            <a:r>
              <a:rPr lang="en-US" sz="2400" dirty="0">
                <a:latin typeface="Consolas" panose="020B0609020204030204" pitchFamily="49" charset="0"/>
              </a:rPr>
              <a:t> { get; set;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ObservableCollection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latin typeface="Consolas" panose="020B0609020204030204" pitchFamily="49" charset="0"/>
              </a:rPr>
              <a:t>LiveFilteringProperties</a:t>
            </a:r>
            <a:r>
              <a:rPr lang="en-US" sz="2400" dirty="0">
                <a:latin typeface="Consolas" panose="020B0609020204030204" pitchFamily="49" charset="0"/>
              </a:rPr>
              <a:t> { get;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ObservableCollection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 smtClean="0">
                <a:latin typeface="Consolas" panose="020B0609020204030204" pitchFamily="49" charset="0"/>
              </a:rPr>
              <a:t>LiveSortingProperties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 get; 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…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Live Shaping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817" y="1927105"/>
            <a:ext cx="11986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Re-checks </a:t>
            </a:r>
            <a:r>
              <a:rPr lang="en-US" sz="2800" dirty="0"/>
              <a:t>item only when it’s added or </a:t>
            </a:r>
            <a:r>
              <a:rPr lang="en-US" sz="2800" dirty="0" smtClean="0"/>
              <a:t>live property </a:t>
            </a:r>
            <a:r>
              <a:rPr lang="en-US" sz="2800" dirty="0"/>
              <a:t>is </a:t>
            </a:r>
            <a:r>
              <a:rPr lang="en-US" sz="2800" dirty="0" smtClean="0"/>
              <a:t>changed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We don’t need to manually </a:t>
            </a:r>
            <a:r>
              <a:rPr lang="en-US" sz="2800" dirty="0" smtClean="0"/>
              <a:t>re-filter/re-sort </a:t>
            </a:r>
            <a:r>
              <a:rPr lang="en-US" sz="2800" dirty="0"/>
              <a:t>items no </a:t>
            </a:r>
            <a:r>
              <a:rPr lang="en-US" sz="2800" dirty="0" smtClean="0"/>
              <a:t>more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Needs to be applied only once</a:t>
            </a:r>
          </a:p>
        </p:txBody>
      </p:sp>
    </p:spTree>
    <p:extLst>
      <p:ext uri="{BB962C8B-B14F-4D97-AF65-F5344CB8AC3E}">
        <p14:creationId xmlns:p14="http://schemas.microsoft.com/office/powerpoint/2010/main" val="40781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r>
              <a:rPr lang="en-US" dirty="0" smtClean="0"/>
              <a:t>Bottlenecks  -&gt;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5795" y="1940376"/>
            <a:ext cx="46557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- Hardware bottlenecks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 - Software bottlenecks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61" y="73891"/>
            <a:ext cx="4726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Live Shaping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817" y="1985719"/>
            <a:ext cx="1174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public </a:t>
            </a:r>
            <a:r>
              <a:rPr lang="en-US" sz="2400" dirty="0"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</a:rPr>
              <a:t>ListCollectionView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: …, </a:t>
            </a:r>
            <a:r>
              <a:rPr lang="en-US" sz="2400" dirty="0" err="1" smtClean="0">
                <a:latin typeface="Consolas" panose="020B0609020204030204" pitchFamily="49" charset="0"/>
              </a:rPr>
              <a:t>ICollectionViewLiveShaping</a:t>
            </a:r>
            <a:r>
              <a:rPr lang="en-US" sz="2400" dirty="0" smtClean="0">
                <a:latin typeface="Consolas" panose="020B0609020204030204" pitchFamily="49" charset="0"/>
              </a:rPr>
              <a:t>, …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ObservableCollection</a:t>
            </a:r>
            <a:r>
              <a:rPr lang="en-US" sz="2400" dirty="0" smtClean="0">
                <a:latin typeface="Consolas" panose="020B0609020204030204" pitchFamily="49" charset="0"/>
              </a:rPr>
              <a:t> -&gt;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CollectionViewSource.GetDefaultView</a:t>
            </a:r>
            <a:r>
              <a:rPr lang="en-US" sz="2400" dirty="0" smtClean="0">
                <a:latin typeface="Consolas" panose="020B0609020204030204" pitchFamily="49" charset="0"/>
              </a:rPr>
              <a:t>(…) -&gt;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ListCollectionView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Live Filtering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53" y="1832463"/>
            <a:ext cx="1174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private </a:t>
            </a: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ApplyLiveItemsFiltering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ListCollectionView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listItemsCv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listItemsCv.LiveFilteringProperties.Clear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listItemsCv.LiveFilteringProperties.Add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SomeProperty</a:t>
            </a:r>
            <a:r>
              <a:rPr lang="en-US" sz="2400" dirty="0" smtClean="0">
                <a:latin typeface="Consolas" panose="020B0609020204030204" pitchFamily="49" charset="0"/>
              </a:rPr>
              <a:t>");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listItemsCv.IsLiveFiltering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true;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42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Live Sorting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817" y="1851604"/>
            <a:ext cx="1174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private void </a:t>
            </a:r>
            <a:r>
              <a:rPr lang="en-US" dirty="0" err="1">
                <a:latin typeface="Consolas" panose="020B0609020204030204" pitchFamily="49" charset="0"/>
              </a:rPr>
              <a:t>ApplyLiveItemsSorting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ListCollectionView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listCV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			List&lt;</a:t>
            </a:r>
            <a:r>
              <a:rPr lang="en-US" dirty="0" err="1" smtClean="0">
                <a:latin typeface="Consolas" panose="020B0609020204030204" pitchFamily="49" charset="0"/>
              </a:rPr>
              <a:t>SortDescription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sortDescriptions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listCV.SortDescriptions.Clear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listCV.LiveSortingProperties.Clear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sortDescription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sortDescriptions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listCV.SortDescriptions.Add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sortDescription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listCV.LiveSortingProperties.Add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sortDescription.PropertyName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listCV.IsLiveSorting</a:t>
            </a:r>
            <a:r>
              <a:rPr lang="en-US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764" y="3311661"/>
            <a:ext cx="1174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VirtualizingStackPanel.IsVirtualizing</a:t>
            </a:r>
            <a:r>
              <a:rPr lang="en-US" sz="2400" dirty="0" smtClean="0">
                <a:latin typeface="Consolas" panose="020B0609020204030204" pitchFamily="49" charset="0"/>
              </a:rPr>
              <a:t>=“True”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VirtualizingStackPanel.VirtualizationMode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- Standard       </a:t>
            </a:r>
            <a:r>
              <a:rPr lang="en-US" sz="2400" dirty="0" smtClean="0"/>
              <a:t>- Create </a:t>
            </a:r>
            <a:r>
              <a:rPr lang="en-US" sz="2400" dirty="0"/>
              <a:t>and discard the item containers. </a:t>
            </a:r>
            <a:endParaRPr lang="en-US" sz="2400" dirty="0" smtClean="0"/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- Recycling      </a:t>
            </a:r>
            <a:r>
              <a:rPr lang="en-US" sz="2400" dirty="0" smtClean="0"/>
              <a:t>- Reuse </a:t>
            </a:r>
            <a:r>
              <a:rPr lang="en-US" sz="2400" dirty="0"/>
              <a:t>the item containers</a:t>
            </a:r>
            <a:r>
              <a:rPr lang="en-US" sz="2400" dirty="0" smtClean="0"/>
              <a:t>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763" y="1524433"/>
            <a:ext cx="1051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Provides the ability to use containe</a:t>
            </a:r>
            <a:r>
              <a:rPr lang="en-US" sz="2400" dirty="0"/>
              <a:t>r</a:t>
            </a:r>
            <a:r>
              <a:rPr lang="en-US" sz="2400" dirty="0" smtClean="0"/>
              <a:t>s only for currently visible items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1764" y="1986098"/>
            <a:ext cx="806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Supported in: </a:t>
            </a:r>
            <a:r>
              <a:rPr lang="en-US" sz="2400" dirty="0" err="1" smtClean="0"/>
              <a:t>ListBox</a:t>
            </a:r>
            <a:r>
              <a:rPr lang="en-US" sz="2400" dirty="0" smtClean="0"/>
              <a:t>, </a:t>
            </a:r>
            <a:r>
              <a:rPr lang="en-US" sz="2400" dirty="0" err="1" smtClean="0"/>
              <a:t>TreeView</a:t>
            </a:r>
            <a:r>
              <a:rPr lang="en-US" sz="2400" dirty="0" smtClean="0"/>
              <a:t>, </a:t>
            </a:r>
            <a:r>
              <a:rPr lang="en-US" sz="2400" dirty="0" err="1" smtClean="0"/>
              <a:t>DataGrid</a:t>
            </a:r>
            <a:r>
              <a:rPr lang="en-US" sz="2400" dirty="0" smtClean="0"/>
              <a:t>, Ribbon…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5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2" y="131758"/>
            <a:ext cx="12212783" cy="1325563"/>
          </a:xfrm>
        </p:spPr>
        <p:txBody>
          <a:bodyPr/>
          <a:lstStyle/>
          <a:p>
            <a:r>
              <a:rPr lang="en-US" dirty="0" err="1" smtClean="0"/>
              <a:t>BindingOperations.EnableCollectionSynchronization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9327" y="2245887"/>
            <a:ext cx="10157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Provides the ability to modify UI-bound collection from non-UI threads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Collection must be locked when accessed from our code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WPF locks the collection with provided lock when accessing it</a:t>
            </a:r>
          </a:p>
        </p:txBody>
      </p:sp>
    </p:spTree>
    <p:extLst>
      <p:ext uri="{BB962C8B-B14F-4D97-AF65-F5344CB8AC3E}">
        <p14:creationId xmlns:p14="http://schemas.microsoft.com/office/powerpoint/2010/main" val="31788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2" y="131758"/>
            <a:ext cx="12212783" cy="1325563"/>
          </a:xfrm>
        </p:spPr>
        <p:txBody>
          <a:bodyPr/>
          <a:lstStyle/>
          <a:p>
            <a:r>
              <a:rPr lang="en-US" dirty="0" err="1" smtClean="0"/>
              <a:t>BindingOperations.EnableCollectionSynchronization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0538" y="1457321"/>
            <a:ext cx="113984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latin typeface="Consolas" panose="020B0609020204030204" pitchFamily="49" charset="0"/>
              </a:rPr>
              <a:t>ublic object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 err="1" smtClean="0">
                <a:latin typeface="Consolas" panose="020B0609020204030204" pitchFamily="49" charset="0"/>
              </a:rPr>
              <a:t>temsLock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 get; } </a:t>
            </a:r>
            <a:r>
              <a:rPr lang="en-US" sz="2000" dirty="0">
                <a:latin typeface="Consolas" panose="020B0609020204030204" pitchFamily="49" charset="0"/>
              </a:rPr>
              <a:t>= new object();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ObservableCollection</a:t>
            </a:r>
            <a:r>
              <a:rPr lang="en-US" sz="2000" dirty="0">
                <a:latin typeface="Consolas" panose="020B0609020204030204" pitchFamily="49" charset="0"/>
              </a:rPr>
              <a:t>&lt;Item&gt; Items { get;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 smtClean="0">
                <a:latin typeface="Consolas" panose="020B0609020204030204" pitchFamily="49" charset="0"/>
              </a:rPr>
              <a:t>BindingOperations.EnableCollectionSynchronization</a:t>
            </a:r>
            <a:r>
              <a:rPr lang="en-US" sz="2000" dirty="0" smtClean="0">
                <a:latin typeface="Consolas" panose="020B0609020204030204" pitchFamily="49" charset="0"/>
              </a:rPr>
              <a:t>(Items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ItemsLock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lock(</a:t>
            </a:r>
            <a:r>
              <a:rPr lang="en-US" sz="2000" smtClean="0">
                <a:latin typeface="Consolas" panose="020B0609020204030204" pitchFamily="49" charset="0"/>
              </a:rPr>
              <a:t>ItemsLock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Items.Add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newItem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…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317" y="2665233"/>
            <a:ext cx="2800336" cy="13255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532" y="2912230"/>
            <a:ext cx="9438823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Thank you for your attention!</a:t>
            </a:r>
            <a:endParaRPr lang="en-US" sz="6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911769" y="4452490"/>
            <a:ext cx="807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ym typeface="Wingdings" panose="05000000000000000000" pitchFamily="2" charset="2"/>
              </a:rPr>
              <a:t>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324378" y="1358536"/>
            <a:ext cx="8087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https://github.com/EPilyaev/WPFOptimizations</a:t>
            </a:r>
          </a:p>
        </p:txBody>
      </p:sp>
    </p:spTree>
    <p:extLst>
      <p:ext uri="{BB962C8B-B14F-4D97-AF65-F5344CB8AC3E}">
        <p14:creationId xmlns:p14="http://schemas.microsoft.com/office/powerpoint/2010/main" val="16645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Remove every unnecessary thing from UI thread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1426" y="1681019"/>
            <a:ext cx="90054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public void </a:t>
            </a:r>
            <a:r>
              <a:rPr lang="en-US" sz="2800" dirty="0" err="1" smtClean="0">
                <a:latin typeface="Consolas" panose="020B0609020204030204" pitchFamily="49" charset="0"/>
              </a:rPr>
              <a:t>DoSomethingInUIThread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pPr lvl="2"/>
            <a:r>
              <a:rPr lang="en-US" sz="2800" dirty="0" err="1" smtClean="0">
                <a:latin typeface="Consolas" panose="020B0609020204030204" pitchFamily="49" charset="0"/>
              </a:rPr>
              <a:t>DisplayPopup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800" dirty="0" smtClean="0">
              <a:latin typeface="Consolas" panose="020B0609020204030204" pitchFamily="49" charset="0"/>
            </a:endParaRPr>
          </a:p>
          <a:p>
            <a:pPr lvl="2"/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changes =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 err="1" smtClean="0">
                <a:latin typeface="Consolas" panose="020B0609020204030204" pitchFamily="49" charset="0"/>
              </a:rPr>
              <a:t>UpdateUiBoundCollection</a:t>
            </a:r>
            <a:r>
              <a:rPr lang="en-US" sz="2800" dirty="0" smtClean="0">
                <a:latin typeface="Consolas" panose="020B0609020204030204" pitchFamily="49" charset="0"/>
              </a:rPr>
              <a:t>(changes);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Invoking in UI Thread (Dispatcher)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816" y="1524433"/>
            <a:ext cx="102639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Dispatcher provides </a:t>
            </a:r>
            <a:r>
              <a:rPr lang="en-US" sz="2400" dirty="0"/>
              <a:t>services for managing the queue of work items for a thread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Invoke(Action) – synchronously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latin typeface="Consolas" panose="020B0609020204030204" pitchFamily="49" charset="0"/>
              </a:rPr>
              <a:t>BeginInvoke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DispatcherPriority</a:t>
            </a:r>
            <a:r>
              <a:rPr lang="en-US" sz="2800" dirty="0" smtClean="0">
                <a:latin typeface="Consolas" panose="020B0609020204030204" pitchFamily="49" charset="0"/>
              </a:rPr>
              <a:t>, Delegate) - asynchronously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Using Tasks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17" y="1597892"/>
            <a:ext cx="1273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public void </a:t>
            </a:r>
            <a:r>
              <a:rPr lang="en-US" sz="2800" dirty="0" err="1" smtClean="0">
                <a:latin typeface="Consolas" panose="020B0609020204030204" pitchFamily="49" charset="0"/>
              </a:rPr>
              <a:t>DoSomethingInUIThread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latin typeface="Consolas" panose="020B0609020204030204" pitchFamily="49" charset="0"/>
              </a:rPr>
              <a:t>DisplayPopup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Task.Run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(()=&gt;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{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	 </a:t>
            </a:r>
            <a:r>
              <a:rPr lang="en-US" sz="2800" dirty="0" err="1" smtClean="0"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</a:rPr>
              <a:t> changes =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Dispatcher.Invoke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(()=&gt;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			</a:t>
            </a:r>
            <a:r>
              <a:rPr lang="en-US" sz="2800" dirty="0" err="1" smtClean="0">
                <a:latin typeface="Consolas" panose="020B0609020204030204" pitchFamily="49" charset="0"/>
              </a:rPr>
              <a:t>UpdateUiBoundCollection</a:t>
            </a:r>
            <a:r>
              <a:rPr lang="en-US" sz="2800" dirty="0" smtClean="0">
                <a:latin typeface="Consolas" panose="020B0609020204030204" pitchFamily="49" charset="0"/>
              </a:rPr>
              <a:t>(changes)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});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Asynchronous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7653" y="1948874"/>
            <a:ext cx="1273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public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 void </a:t>
            </a:r>
            <a:r>
              <a:rPr lang="en-US" sz="2800" dirty="0" err="1" smtClean="0">
                <a:latin typeface="Consolas" panose="020B0609020204030204" pitchFamily="49" charset="0"/>
              </a:rPr>
              <a:t>DoSomethingInUIThread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DisplayPopup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</a:rPr>
              <a:t> changes =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DoHardWork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  </a:t>
            </a:r>
            <a:r>
              <a:rPr lang="en-US" sz="2800" dirty="0" err="1" smtClean="0">
                <a:latin typeface="Consolas" panose="020B0609020204030204" pitchFamily="49" charset="0"/>
              </a:rPr>
              <a:t>UpdateUiBoundCollection</a:t>
            </a:r>
            <a:r>
              <a:rPr lang="en-US" sz="2800" dirty="0" smtClean="0">
                <a:latin typeface="Consolas" panose="020B0609020204030204" pitchFamily="49" charset="0"/>
              </a:rPr>
              <a:t>(changes);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Synchronization context and </a:t>
            </a:r>
            <a:r>
              <a:rPr lang="en-US" dirty="0" err="1" smtClean="0"/>
              <a:t>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524433"/>
            <a:ext cx="1273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2561" y="1687353"/>
            <a:ext cx="1160318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SynchronizationContext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 - provides the ability to return to the calling thread when </a:t>
            </a:r>
            <a:r>
              <a:rPr lang="en-US" altLang="en-US" sz="3200" dirty="0" err="1" smtClean="0">
                <a:solidFill>
                  <a:srgbClr val="000000"/>
                </a:solidFill>
                <a:latin typeface="+mn-lt"/>
              </a:rPr>
              <a:t>async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 operation is complete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ConfigureAwait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(true); </a:t>
            </a:r>
          </a:p>
          <a:p>
            <a:pPr lvl="0" algn="just"/>
            <a:r>
              <a:rPr lang="en-US" altLang="en-US" sz="3200" dirty="0">
                <a:latin typeface="Consolas" panose="020B0609020204030204" pitchFamily="49" charset="0"/>
              </a:rPr>
              <a:t>	</a:t>
            </a:r>
            <a:r>
              <a:rPr lang="en-US" altLang="en-US" sz="3200" dirty="0" smtClean="0"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default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(returns to calling thread)</a:t>
            </a:r>
          </a:p>
          <a:p>
            <a:pPr lvl="0" algn="just"/>
            <a:endParaRPr kumimoji="0" lang="en-US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algn="just"/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ConfigureAwait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(false); </a:t>
            </a:r>
          </a:p>
          <a:p>
            <a:pPr lvl="0" algn="just"/>
            <a:r>
              <a:rPr lang="en-US" altLang="en-US" sz="3200" dirty="0">
                <a:latin typeface="Consolas" panose="020B0609020204030204" pitchFamily="49" charset="0"/>
              </a:rPr>
              <a:t>	</a:t>
            </a:r>
            <a:r>
              <a:rPr lang="en-US" altLang="en-US" sz="3200" dirty="0" smtClean="0"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allows further execution on the thread pool</a:t>
            </a:r>
          </a:p>
          <a:p>
            <a:pPr lvl="0" algn="just"/>
            <a:endParaRPr lang="en-US" altLang="en-US" sz="320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22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Synchronization context and </a:t>
            </a:r>
            <a:r>
              <a:rPr lang="en-US" dirty="0" err="1" smtClean="0"/>
              <a:t>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524433"/>
            <a:ext cx="1273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Problem: 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817" y="2272625"/>
            <a:ext cx="1160318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dirty="0" smtClean="0">
                <a:latin typeface="Consolas" panose="020B0609020204030204" pitchFamily="49" charset="0"/>
              </a:rPr>
              <a:t>…</a:t>
            </a:r>
          </a:p>
          <a:p>
            <a:pPr lvl="0" algn="just"/>
            <a:r>
              <a:rPr lang="en-US" dirty="0" smtClean="0">
                <a:latin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</a:rPr>
              <a:t>http = </a:t>
            </a:r>
            <a:r>
              <a:rPr lang="en-US" dirty="0" err="1">
                <a:latin typeface="Consolas" panose="020B0609020204030204" pitchFamily="49" charset="0"/>
              </a:rPr>
              <a:t>GetHttp</a:t>
            </a:r>
            <a:r>
              <a:rPr lang="en-US" dirty="0">
                <a:latin typeface="Consolas" panose="020B0609020204030204" pitchFamily="49" charset="0"/>
              </a:rPr>
              <a:t>().Result; // Get the string synchronously</a:t>
            </a:r>
            <a:r>
              <a:rPr lang="en-US" dirty="0" smtClean="0">
                <a:latin typeface="Consolas" panose="020B0609020204030204" pitchFamily="49" charset="0"/>
              </a:rPr>
              <a:t>!</a:t>
            </a:r>
          </a:p>
          <a:p>
            <a:pPr lvl="0" algn="just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0" algn="just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private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Task&lt;String&gt;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GetHttp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 {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aseline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Issue the HTTP request and let the thread return from </a:t>
            </a:r>
            <a:r>
              <a:rPr lang="en-US" altLang="en-US" baseline="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GetHttp</a:t>
            </a:r>
            <a:endParaRPr lang="en-US" altLang="en-US" baseline="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 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HttpResponseMessage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= await new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HttpClient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().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("http://Wintellect.com/");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//We never get here: The GUI thread is waiting for this method to finish but this </a:t>
            </a:r>
          </a:p>
          <a:p>
            <a:pPr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//method can't finish because the GUI thread is waiting for it to finish --&gt; DEADLOCK!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  return await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msg.Content.ReadAsStringAsync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();</a:t>
            </a: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}</a:t>
            </a:r>
            <a:endParaRPr lang="en-US" altLang="en-US" baseline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200" y="6375582"/>
            <a:ext cx="370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@CLR via C#, Fourth Edition, </a:t>
            </a:r>
            <a:r>
              <a:rPr lang="en-US" dirty="0" err="1" smtClean="0"/>
              <a:t>J.Richter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7" y="198870"/>
            <a:ext cx="11270673" cy="1325563"/>
          </a:xfrm>
        </p:spPr>
        <p:txBody>
          <a:bodyPr/>
          <a:lstStyle/>
          <a:p>
            <a:r>
              <a:rPr lang="en-US" dirty="0" smtClean="0"/>
              <a:t>Synchronization context and </a:t>
            </a:r>
            <a:r>
              <a:rPr lang="en-US" dirty="0" err="1" smtClean="0"/>
              <a:t>ConfigureAwait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7" y="1524433"/>
            <a:ext cx="1273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Solved problem: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817" y="2392560"/>
            <a:ext cx="1160318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private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Task&lt;String&gt;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GetHttp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 {</a:t>
            </a:r>
          </a:p>
          <a:p>
            <a:pPr lvl="0" algn="just"/>
            <a:endParaRPr lang="en-US" altLang="en-US" baseline="0" dirty="0" smtClean="0"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Issue the HTTP request and let the thread return from </a:t>
            </a:r>
            <a:r>
              <a:rPr lang="en-US" altLang="en-US" baseline="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GetHttp</a:t>
            </a:r>
            <a:endParaRPr lang="en-US" altLang="en-US" baseline="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HttpResponseMessage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</a:t>
            </a:r>
            <a:r>
              <a:rPr lang="en-US" altLang="en-US" baseline="0" dirty="0" smtClean="0">
                <a:latin typeface="Consolas" panose="020B0609020204030204" pitchFamily="49" charset="0"/>
              </a:rPr>
              <a:t> = await new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HttpClient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().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GetAsync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("http://Wintellect.com/")</a:t>
            </a:r>
          </a:p>
          <a:p>
            <a:pPr lvl="0" algn="just"/>
            <a:r>
              <a:rPr lang="en-US" altLang="en-US" baseline="0" dirty="0" smtClean="0">
                <a:latin typeface="Consolas" panose="020B0609020204030204" pitchFamily="49" charset="0"/>
              </a:rPr>
              <a:t>      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aseline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ConfigureAwait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(false);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// We DO get here now because a thread pool can execute this code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// as opposed to forcing the GUI thread to execute it.</a:t>
            </a:r>
          </a:p>
          <a:p>
            <a:pPr lvl="0" algn="just"/>
            <a:endParaRPr lang="en-US" altLang="en-US" baseline="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baseline="0" dirty="0" smtClean="0">
                <a:latin typeface="Consolas" panose="020B0609020204030204" pitchFamily="49" charset="0"/>
              </a:rPr>
              <a:t>return await </a:t>
            </a:r>
            <a:r>
              <a:rPr lang="en-US" altLang="en-US" baseline="0" dirty="0" err="1" smtClean="0">
                <a:latin typeface="Consolas" panose="020B0609020204030204" pitchFamily="49" charset="0"/>
              </a:rPr>
              <a:t>msg.Content.ReadAsStringAsync</a:t>
            </a:r>
            <a:r>
              <a:rPr lang="en-US" altLang="en-US" baseline="0" dirty="0" smtClean="0">
                <a:latin typeface="Consolas" panose="020B0609020204030204" pitchFamily="49" charset="0"/>
              </a:rPr>
              <a:t>()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aseline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ConfigureAwait</a:t>
            </a:r>
            <a:r>
              <a:rPr lang="en-US" altLang="en-US" baseline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(false);</a:t>
            </a:r>
          </a:p>
          <a:p>
            <a:pPr lvl="0" algn="just"/>
            <a:r>
              <a:rPr lang="en-US" altLang="en-US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en-US" baseline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200" y="6375582"/>
            <a:ext cx="370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@CLR via C#, Fourth Edition, </a:t>
            </a:r>
            <a:r>
              <a:rPr lang="en-US" dirty="0" err="1" smtClean="0"/>
              <a:t>J.Richter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2122</Words>
  <Application>Microsoft Office PowerPoint</Application>
  <PresentationFormat>Widescreen</PresentationFormat>
  <Paragraphs>476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Office Theme</vt:lpstr>
      <vt:lpstr>Multithreading and optimizations in WPF </vt:lpstr>
      <vt:lpstr>Bottlenecks  -&gt;</vt:lpstr>
      <vt:lpstr>Remove every unnecessary thing from UI thread</vt:lpstr>
      <vt:lpstr>Invoking in UI Thread (Dispatcher)</vt:lpstr>
      <vt:lpstr>Using Tasks</vt:lpstr>
      <vt:lpstr>Asynchronous approach</vt:lpstr>
      <vt:lpstr>Synchronization context and ConfigureAwait</vt:lpstr>
      <vt:lpstr>Synchronization context and ConfigureAwait</vt:lpstr>
      <vt:lpstr>Synchronization context and ConfigureAwait</vt:lpstr>
      <vt:lpstr>Synchronization context and ConfigureAwait</vt:lpstr>
      <vt:lpstr>Parallelize if needed</vt:lpstr>
      <vt:lpstr>Parallelize if needed (Parallel class)</vt:lpstr>
      <vt:lpstr>Parallelize if needed (await Task.WhenAll)</vt:lpstr>
      <vt:lpstr>Collection View</vt:lpstr>
      <vt:lpstr>Collection View</vt:lpstr>
      <vt:lpstr>Bad filtering approach</vt:lpstr>
      <vt:lpstr>Better filtering approach</vt:lpstr>
      <vt:lpstr>Live Shaping</vt:lpstr>
      <vt:lpstr>Live Shaping</vt:lpstr>
      <vt:lpstr>Live Shaping</vt:lpstr>
      <vt:lpstr>Live Filtering</vt:lpstr>
      <vt:lpstr>Live Sorting</vt:lpstr>
      <vt:lpstr>Virtualization</vt:lpstr>
      <vt:lpstr>BindingOperations.EnableCollectionSynchronization</vt:lpstr>
      <vt:lpstr>BindingOperations.EnableCollectionSynchronization</vt:lpstr>
      <vt:lpstr>Demo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optimizations in WPF </dc:title>
  <dc:creator>Пользователь Windows</dc:creator>
  <cp:lastModifiedBy>Пользователь Windows</cp:lastModifiedBy>
  <cp:revision>77</cp:revision>
  <dcterms:created xsi:type="dcterms:W3CDTF">2019-05-27T16:04:03Z</dcterms:created>
  <dcterms:modified xsi:type="dcterms:W3CDTF">2019-05-30T19:16:01Z</dcterms:modified>
</cp:coreProperties>
</file>