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6" r:id="rId9"/>
    <p:sldId id="267" r:id="rId10"/>
    <p:sldId id="268" r:id="rId11"/>
    <p:sldId id="269" r:id="rId12"/>
    <p:sldId id="270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528" autoAdjust="0"/>
  </p:normalViewPr>
  <p:slideViewPr>
    <p:cSldViewPr snapToGrid="0">
      <p:cViewPr varScale="1">
        <p:scale>
          <a:sx n="67" d="100"/>
          <a:sy n="67" d="100"/>
        </p:scale>
        <p:origin x="12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9F973-9A5A-4170-81CA-945CC96DBAD5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BY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6FDDF-EA41-434B-9F51-E2277C07827A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048460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В случае наличия элементов с одинаковыми значениями, в упорядоченной последовательности они располагаются рядом друг за другом в любом порядке. Однако иногда бывает полезно сохранять первоначальный порядок элементов с одинаковыми значениями.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В алгоритмах сортировки лишь часть данных используется в качестве </a:t>
            </a:r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ключа сортировки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. </a:t>
            </a:r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Ключом сортировки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 называется </a:t>
            </a:r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атрибут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 (или несколько атрибутов), по значению которого определяется порядок элементов. Таким образом, при написании алгоритмов сортировок массивов следует учесть, что </a:t>
            </a:r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ключ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 полностью или частично совпадает с данными.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Практически каждый </a:t>
            </a:r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алгоритм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 сортировки можно разбить на 3 части: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сравнение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, определяющее упорядоченность пары элементов;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перестановку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, меняющую местами пару элементов;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собственно </a:t>
            </a:r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сортирующий алгоритм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, который осуществляет сравнение и перестановку элементов до тех пор, пока все элементы</a:t>
            </a:r>
            <a:r>
              <a:rPr lang="ru-RU" b="0" i="1" dirty="0">
                <a:solidFill>
                  <a:srgbClr val="000000"/>
                </a:solidFill>
                <a:effectLst/>
                <a:latin typeface="lucida grande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множества не будут упорядочены.</a:t>
            </a:r>
          </a:p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6FDDF-EA41-434B-9F51-E2277C07827A}" type="slidenum">
              <a:rPr lang="ru-BY" smtClean="0"/>
              <a:t>2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95753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6FDDF-EA41-434B-9F51-E2277C07827A}" type="slidenum">
              <a:rPr lang="ru-BY" smtClean="0"/>
              <a:t>12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0342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https://habr.com/ru/post/344288/</a:t>
            </a:r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6FDDF-EA41-434B-9F51-E2277C07827A}" type="slidenum">
              <a:rPr lang="ru-BY" smtClean="0"/>
              <a:t>14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8984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6FDDF-EA41-434B-9F51-E2277C07827A}" type="slidenum">
              <a:rPr lang="ru-BY" smtClean="0"/>
              <a:t>15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98092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lucida grande"/>
              </a:rPr>
              <a:t>Все разнообразие и многообразие алгоритмов сортировок можно классифицировать по различным признакам, например, по устойчивости, по поведению, по использованию операций сравнения, по потребности в дополнительной памяти, по потребности в знаниях о структуре данных, выходящих за рамки операции сравнения, и другие.</a:t>
            </a:r>
            <a:endParaRPr lang="ru-RU" sz="1200" b="0" i="0" dirty="0">
              <a:solidFill>
                <a:srgbClr val="000000"/>
              </a:solidFill>
              <a:effectLst/>
              <a:latin typeface="lucida grande"/>
              <a:cs typeface="+mn-cs"/>
            </a:endParaRPr>
          </a:p>
          <a:p>
            <a:pPr algn="l"/>
            <a:r>
              <a:rPr lang="ru-RU" sz="12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внутренней сортировке данные размещаются в оперативной памяти, например в массиве. При внешней сортировке данные находятся во внешней памяти. К внешней сортировке прибегают в случаях, когда невозможно разместить в оперативной памяти все данные.</a:t>
            </a:r>
          </a:p>
          <a:p>
            <a:pPr algn="l"/>
            <a:r>
              <a:rPr lang="ru-RU" altLang="ru-BY" sz="12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Основными требованиями к программе сортировки массива являются эффективность по времени и экономное использование памяти. </a:t>
            </a:r>
          </a:p>
          <a:p>
            <a:pPr algn="l"/>
            <a:r>
              <a:rPr lang="ru-RU" b="0" i="0" dirty="0">
                <a:solidFill>
                  <a:srgbClr val="4A4A4A"/>
                </a:solidFill>
                <a:effectLst/>
                <a:latin typeface="Georgia" panose="02040502050405020303" pitchFamily="18" charset="0"/>
              </a:rPr>
              <a:t>Алгоритмы сортировки можно разделить на два типа: устойчивые и неустойчивые. К устойчивой сортировке относятся те алгоритмы, которые при наличии в наборе данных нескольких равных элементов в отсортированном наборе оставляют их в том же порядке, в котором эти элементы были в исходном наборе.</a:t>
            </a:r>
            <a:endParaRPr lang="ru-RU" altLang="ru-BY" sz="1200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6FDDF-EA41-434B-9F51-E2277C07827A}" type="slidenum">
              <a:rPr lang="ru-BY" smtClean="0"/>
              <a:t>3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3562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Принцип действий прост: обходим массив от начала до конца, попутно меняя местами неотсортированные соседние элементы. В результате первого прохода на последнее место «всплывёт» максимальный элемент. Теперь снова обходим неотсортированную часть массива (от первого элемента до предпоследнего) и меняем по пути неотсортированных соседей. Второй по величине элемент окажется на предпоследнем месте. Продолжая в том же духе, будем обходить всё уменьшающуюся неотсортированную часть массива, запихивая найденные максимумы в конец.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BY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понимания и реализации этот алгоритм — простейший, но эффективен он лишь для небольших массивов. Сложность алгоритма: </a:t>
            </a:r>
            <a:r>
              <a:rPr kumimoji="0" lang="en-US" altLang="ru-BY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ON2</a:t>
            </a:r>
            <a:endParaRPr kumimoji="0" lang="ru-RU" altLang="ru-BY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BY" b="0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BY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считается учебным и практически не применяется вне учебной литературы, вместо него на практике применяются более эффективные алгоритмы сортировки. В то же время метод сортировки обменами лежит в основе некоторых более совершенных алгоритмов, таких как </a:t>
            </a:r>
            <a:r>
              <a:rPr kumimoji="0" lang="ru-RU" altLang="ru-BY" b="0" i="0" u="sng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шейкерная</a:t>
            </a:r>
            <a:r>
              <a:rPr kumimoji="0" lang="ru-RU" altLang="ru-BY" b="0" i="0" u="sng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сортировка</a:t>
            </a:r>
            <a:r>
              <a:rPr kumimoji="0" lang="ru-RU" altLang="ru-BY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BY" b="0" i="0" u="sng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пирамидальная сортировка </a:t>
            </a:r>
            <a:r>
              <a:rPr kumimoji="0" lang="ru-RU" altLang="ru-BY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kumimoji="0" lang="ru-RU" altLang="ru-BY" b="0" i="0" u="sng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сортировка</a:t>
            </a:r>
            <a:r>
              <a:rPr kumimoji="0" lang="ru-RU" altLang="ru-BY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BY" altLang="ru-BY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6FDDF-EA41-434B-9F51-E2277C07827A}" type="slidenum">
              <a:rPr lang="ru-BY" smtClean="0"/>
              <a:t>5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06505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Другая сортировка — сортировка выбором. Она также имеет квадратичную </a:t>
            </a:r>
            <a:r>
              <a:rPr lang="ru-RU" dirty="0"/>
              <a:t>сложность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но об этом чуть позже. </a:t>
            </a:r>
          </a:p>
          <a:p>
            <a:pPr algn="l"/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Основная идея — разбить наш список на две части, отсортированную и неотсортированную. На каждом шаге алгоритма новое число перемещается из неотсортированной части в отсортированную, и так пока все числа не окажутся в отсортированной части. 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Находим минимальное неотсортированное значение.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Меняем местами это значение с первым неотсортированным значением, ставя его таким образом в конец отсортированного массива.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Если остались неотсортированные значения, возвращаемся к шагу 1.</a:t>
            </a: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Несмотря на то, что количество сравнений в пузырьковой сортировке и сортировки простым выбором одинаковое, в последней количество обменов в среднем случае намного меньше, чем в пузырьковой сортировке (так как перестановки осуществляются во внешнем цикле).</a:t>
            </a:r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Таким образом, ожидаемая скорость алгоритма в лучшем и худшем случае — Θ(n</a:t>
            </a:r>
            <a:r>
              <a:rPr lang="ru-RU" b="0" i="0" baseline="3000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 = O(n</a:t>
            </a:r>
            <a:r>
              <a:rPr lang="ru-RU" b="0" i="0" baseline="3000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). </a:t>
            </a:r>
          </a:p>
          <a:p>
            <a:pPr algn="l"/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Не самый эффективный алгоритм! Тем не менее, для учебных целей и для небольших массивов данных — вполне применимый.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6FDDF-EA41-434B-9F51-E2277C07827A}" type="slidenum">
              <a:rPr lang="ru-BY" smtClean="0"/>
              <a:t>6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67830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То есть, сортировки вставками всегда делят массив на 2 части — отсортированную и неотсортированную. Из неотсортированной части извлекается любой элемент. Поскольку другая часть массива отсортирована, то в ней достаточно быстро можно найти своё место для этого извлечённого элемента. Элемент вставляется куда нужно, в результате чего отсортированная часть массива увеличивается, а неотсортированная уменьшается. Всё. По такому принципу работают все сортировки вставками.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Самое слабое место в этом подходе — вставка элемента в отсортированную часть массива. На самом деле это непросто и на какие только ухищрения не приходится идти, чтобы выполнить этот шаг.</a:t>
            </a:r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 dirty="0">
                <a:solidFill>
                  <a:srgbClr val="414141"/>
                </a:solidFill>
                <a:effectLst/>
                <a:latin typeface="comic sans ms" panose="030F0702030302020204" pitchFamily="66" charset="0"/>
              </a:rPr>
              <a:t>Время выполнения алгоритма зависит от входных данных: чем большее множество нужно отсортировать, тем большее время выполняется сортировка. Также на время выполнения влияет исходная упорядоченность массива. Так, лучшим случаем является отсортированный массив, а худшим — массив, отсортированный в порядке, обратном нужному. Временная сложность алгоритма при худшем варианте входных данных — O(n^2). </a:t>
            </a:r>
            <a:endParaRPr lang="ru-BY" dirty="0"/>
          </a:p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6FDDF-EA41-434B-9F51-E2277C07827A}" type="slidenum">
              <a:rPr lang="ru-BY" smtClean="0"/>
              <a:t>7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8601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Быстрая сортировка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является одной из наиболее эффективных из существующих в 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Java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В её основе лежит рекурсивный алгоритм </a:t>
            </a:r>
            <a:r>
              <a:rPr lang="ru-RU" b="1" i="0" dirty="0">
                <a:solidFill>
                  <a:srgbClr val="000000"/>
                </a:solidFill>
                <a:effectLst/>
                <a:latin typeface="inherit"/>
              </a:rPr>
              <a:t>Quick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inherit"/>
              </a:rPr>
              <a:t>sort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В среднем сортировка в Java выполняется за время O(n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logn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), причём точная скорость зависит от выбора опорного элемента. </a:t>
            </a:r>
          </a:p>
          <a:p>
            <a:pPr algn="l" fontAlgn="base"/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 fontAlgn="base"/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Принято считать, что алгоритм быстрой сортировки Quick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sort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использует известную стратегию «разделяй и властвуй». Речь идёт о том, чтобы разбивать задачу на подзадачи до той поры, пока перед нами не будет элементарная единица. В нашем случае массив делится на несколько массивов, а каждый из них сортируется отдельно, а потом объединяется в один массив. </a:t>
            </a:r>
          </a:p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6FDDF-EA41-434B-9F51-E2277C07827A}" type="slidenum">
              <a:rPr lang="ru-BY" smtClean="0"/>
              <a:t>8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5611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Основная идея - ищем максимальный элемент в неотсортированной части массива и ставим его в конец этого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подмассива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 В поисках максимума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подмассив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перестраивается в так называемое </a:t>
            </a:r>
            <a:r>
              <a:rPr lang="ru-RU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сортирующее дерево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(она же </a:t>
            </a:r>
            <a:r>
              <a:rPr lang="ru-RU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двоичная куча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, она же </a:t>
            </a:r>
            <a:r>
              <a:rPr lang="ru-RU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пирамида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), в результате чего максимум сам "всплывает" в начало массива. После этого перемещаем максимум в конец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подмассива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 Затем над оставшейся частью массива снова осуществляется процедура перестройки в сортирующее дерево с последующим перемещением максимума в конец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подмассива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</a:t>
            </a: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Сложность по времени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У алгоритма нет благоприятных и вырожденных случаев. При любом входящем массиве (даже если он почти отсортирован) сортировка имеет одну и ту же временную сложность - O(n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log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n).</a:t>
            </a:r>
          </a:p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6FDDF-EA41-434B-9F51-E2277C07827A}" type="slidenum">
              <a:rPr lang="ru-BY" smtClean="0"/>
              <a:t>9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336654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Сортировка слиянием (англ.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merge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sort</a:t>
            </a:r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 — алгоритм сортировки, который упорядочивает списки (или другие структуры данных, доступ к элементам которых можно получать только последовательно, например — потоки) в определённом порядке. Эта сортировка — хороший пример использования принципа «разделяй и властвуй». Сначала задача разбивается на несколько подзадач меньшего размера. Затем эти задачи решаются с помощью рекурсивного вызова или непосредственно, если их размер достаточно мал. Наконец, их решения комбинируются, и получается решение исходной задачи.</a:t>
            </a:r>
          </a:p>
          <a:p>
            <a:r>
              <a:rPr lang="ru-RU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Сложность: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O(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NlogN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ru-BY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6FDDF-EA41-434B-9F51-E2277C07827A}" type="slidenum">
              <a:rPr lang="ru-BY" smtClean="0"/>
              <a:t>10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0700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26FDDF-EA41-434B-9F51-E2277C07827A}" type="slidenum">
              <a:rPr lang="ru-BY" smtClean="0"/>
              <a:t>11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9299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1460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84261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8200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446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58932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71657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8851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76712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571996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66530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44533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3309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031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0612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208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15686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2412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34F73-62C0-4E39-A188-22CDBE25318D}" type="datetimeFigureOut">
              <a:rPr lang="ru-BY" smtClean="0"/>
              <a:t>04.07.2022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17226-FB96-44A5-B3F8-5D229F201DA9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6634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2" r:id="rId1"/>
    <p:sldLayoutId id="2147484283" r:id="rId2"/>
    <p:sldLayoutId id="2147484284" r:id="rId3"/>
    <p:sldLayoutId id="2147484285" r:id="rId4"/>
    <p:sldLayoutId id="2147484286" r:id="rId5"/>
    <p:sldLayoutId id="2147484287" r:id="rId6"/>
    <p:sldLayoutId id="2147484288" r:id="rId7"/>
    <p:sldLayoutId id="2147484289" r:id="rId8"/>
    <p:sldLayoutId id="2147484290" r:id="rId9"/>
    <p:sldLayoutId id="2147484291" r:id="rId10"/>
    <p:sldLayoutId id="2147484292" r:id="rId11"/>
    <p:sldLayoutId id="2147484293" r:id="rId12"/>
    <p:sldLayoutId id="2147484294" r:id="rId13"/>
    <p:sldLayoutId id="2147484295" r:id="rId14"/>
    <p:sldLayoutId id="2147484296" r:id="rId15"/>
    <p:sldLayoutId id="2147484297" r:id="rId16"/>
    <p:sldLayoutId id="214748429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neerc.ifmo.ru/wiki/index.php?title=%D0%A1%D0%BE%D1%80%D1%82%D0%B8%D1%80%D0%BE%D0%B2%D0%BA%D0%B0_%D0%BF%D1%83%D0%B7%D1%8B%D1%80%D1%8C%D0%BA%D0%BE%D0%BC" TargetMode="External"/><Relationship Id="rId13" Type="http://schemas.openxmlformats.org/officeDocument/2006/relationships/hyperlink" Target="https://neerc.ifmo.ru/wiki/index.php?title=%D0%91%D1%8B%D1%81%D1%82%D1%80%D0%B0%D1%8F_%D1%81%D0%BE%D1%80%D1%82%D0%B8%D1%80%D0%BE%D0%B2%D0%BA%D0%B0" TargetMode="External"/><Relationship Id="rId3" Type="http://schemas.openxmlformats.org/officeDocument/2006/relationships/hyperlink" Target="https://neerc.ifmo.ru/wiki/index.php?title=%D0%A1%D0%BE%D1%80%D1%82%D0%B8%D1%80%D0%BE%D0%B2%D0%BA%D0%B0_%D0%BF%D1%83%D0%B7%D1%8B%D1%80%D1%8C%D0%BA%D0%BE%D0%BC" TargetMode="External"/><Relationship Id="rId7" Type="http://schemas.openxmlformats.org/officeDocument/2006/relationships/hyperlink" Target="https://neerc.ifmo.ru/wiki/index.php?title=%D0%91%D1%8B%D1%81%D1%82%D1%80%D0%B0%D1%8F_%D1%81%D0%BE%D1%80%D1%82%D0%B8%D1%80%D0%BE%D0%B2%D0%BA%D0%B0" TargetMode="External"/><Relationship Id="rId12" Type="http://schemas.openxmlformats.org/officeDocument/2006/relationships/hyperlink" Target="https://neerc.ifmo.ru/wiki/index.php?title=%D0%A1%D0%BE%D1%80%D1%82%D0%B8%D1%80%D0%BE%D0%B2%D0%BA%D0%B0_%D0%B2%D1%8B%D0%B1%D0%BE%D1%80%D0%BE%D0%BC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eerc.ifmo.ru/wiki/index.php?title=%D0%A1%D0%BE%D1%80%D1%82%D0%B8%D1%80%D0%BE%D0%B2%D0%BA%D0%B0_%D0%B2%D1%8B%D0%B1%D0%BE%D1%80%D0%BE%D0%BC" TargetMode="External"/><Relationship Id="rId11" Type="http://schemas.openxmlformats.org/officeDocument/2006/relationships/hyperlink" Target="https://neerc.ifmo.ru/wiki/index.php?title=%D0%A1%D0%BE%D1%80%D1%82%D0%B8%D1%80%D0%BE%D0%B2%D0%BA%D0%B0_%D0%A8%D0%B5%D0%BB%D0%BB%D0%B0" TargetMode="External"/><Relationship Id="rId5" Type="http://schemas.openxmlformats.org/officeDocument/2006/relationships/hyperlink" Target="https://neerc.ifmo.ru/wiki/index.php?title=%D0%A1%D0%BE%D1%80%D1%82%D0%B8%D1%80%D0%BE%D0%B2%D0%BA%D0%B0_%D0%A8%D0%B5%D0%BB%D0%BB%D0%B0" TargetMode="External"/><Relationship Id="rId10" Type="http://schemas.openxmlformats.org/officeDocument/2006/relationships/hyperlink" Target="https://neerc.ifmo.ru/wiki/index.php?title=%D0%A1%D0%BE%D1%80%D1%82%D0%B8%D1%80%D0%BE%D0%B2%D0%BA%D0%B0_%D0%B2%D1%81%D1%82%D0%B0%D0%B2%D0%BA%D0%B0%D0%BC%D0%B8" TargetMode="External"/><Relationship Id="rId4" Type="http://schemas.openxmlformats.org/officeDocument/2006/relationships/hyperlink" Target="https://neerc.ifmo.ru/wiki/index.php?title=%D0%A1%D0%BE%D1%80%D1%82%D0%B8%D1%80%D0%BE%D0%B2%D0%BA%D0%B0_%D0%B2%D1%81%D1%82%D0%B0%D0%B2%D0%BA%D0%B0%D0%BC%D0%B8" TargetMode="Externa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eerc.ifmo.ru/wiki/index.php?title=%D0%A1%D0%BE%D1%80%D1%82%D0%B8%D1%80%D0%BE%D0%B2%D0%BA%D0%B0_%D1%81%D0%BB%D0%B8%D1%8F%D0%BD%D0%B8%D0%B5%D0%BC" TargetMode="External"/><Relationship Id="rId7" Type="http://schemas.openxmlformats.org/officeDocument/2006/relationships/hyperlink" Target="https://neerc.ifmo.ru/wiki/index.php?title=%D0%A1%D0%BE%D1%80%D1%82%D0%B8%D1%80%D0%BE%D0%B2%D0%BA%D0%B0_%D0%BF%D0%BE%D0%B4%D1%81%D1%87%D0%B5%D1%82%D0%BE%D0%B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neerc.ifmo.ru/wiki/index.php?title=%D0%94%D0%B5%D1%80%D0%B5%D0%B2%D0%BE_%D0%BF%D0%BE%D0%B8%D1%81%D0%BA%D0%B0,_%D0%BD%D0%B0%D0%B8%D0%B2%D0%BD%D0%B0%D1%8F_%D1%80%D0%B5%D0%B0%D0%BB%D0%B8%D0%B7%D0%B0%D1%86%D0%B8%D1%8F" TargetMode="External"/><Relationship Id="rId5" Type="http://schemas.openxmlformats.org/officeDocument/2006/relationships/hyperlink" Target="https://neerc.ifmo.ru/wiki/index.php?title=%D0%A1%D0%BE%D1%80%D1%82%D0%B8%D1%80%D0%BE%D0%B2%D0%BA%D0%B0_%D0%BA%D1%83%D1%87%D0%B5%D0%B9" TargetMode="External"/><Relationship Id="rId4" Type="http://schemas.openxmlformats.org/officeDocument/2006/relationships/hyperlink" Target="https://neerc.ifmo.ru/wiki/index.php?title=Timsor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2B31B-A8CB-A247-B10E-8BDCBB354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сортировки</a:t>
            </a:r>
            <a:br>
              <a:rPr lang="ru-RU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BY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1F6A93-1B5F-B922-B134-525B4291C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60675"/>
            <a:ext cx="9448800" cy="6858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sz="21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</a:t>
            </a:r>
            <a:r>
              <a:rPr lang="en-US" sz="21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Пошелюк Екатерина</a:t>
            </a:r>
            <a:r>
              <a:rPr lang="en-US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BY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Junior++ Java SE</a:t>
            </a:r>
            <a:endParaRPr lang="ru-RU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64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C5D3A-E2C0-107F-B757-18A82AF8BD07}"/>
              </a:ext>
            </a:extLst>
          </p:cNvPr>
          <p:cNvSpPr txBox="1">
            <a:spLocks/>
          </p:cNvSpPr>
          <p:nvPr/>
        </p:nvSpPr>
        <p:spPr>
          <a:xfrm>
            <a:off x="5873590" y="217170"/>
            <a:ext cx="5395857" cy="110803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BY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слиянием</a:t>
            </a:r>
            <a:br>
              <a:rPr lang="ru-RU" altLang="ru-BY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BY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BY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</a:t>
            </a:r>
            <a:r>
              <a:rPr lang="ru-RU" altLang="ru-BY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BY" cap="none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211005-2B9B-5840-1099-0F5003325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680" y="3351997"/>
            <a:ext cx="4542950" cy="27257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767D87-B81A-1E35-72F6-74A03E086A36}"/>
              </a:ext>
            </a:extLst>
          </p:cNvPr>
          <p:cNvSpPr txBox="1"/>
          <p:nvPr/>
        </p:nvSpPr>
        <p:spPr>
          <a:xfrm>
            <a:off x="922552" y="1463308"/>
            <a:ext cx="1102179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задачи сортировки эти три этапа выглядят так: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Сортируемый массив разбивается на две части примерно одинакового размера;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из получившихся частей сортируется отдельно, например — тем же самым алгоритмом;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sz="20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Два упорядоченных массива половинного размера соединяются в один.</a:t>
            </a:r>
          </a:p>
        </p:txBody>
      </p:sp>
    </p:spTree>
    <p:extLst>
      <p:ext uri="{BB962C8B-B14F-4D97-AF65-F5344CB8AC3E}">
        <p14:creationId xmlns:p14="http://schemas.microsoft.com/office/powerpoint/2010/main" val="61169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7918EB-BCE3-952B-9A15-D83C744DA9F8}"/>
              </a:ext>
            </a:extLst>
          </p:cNvPr>
          <p:cNvSpPr txBox="1"/>
          <p:nvPr/>
        </p:nvSpPr>
        <p:spPr>
          <a:xfrm>
            <a:off x="6683190" y="374732"/>
            <a:ext cx="4795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сортировок</a:t>
            </a:r>
            <a:endParaRPr lang="ru-RU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C486582D-2D4F-C22F-D581-822730A09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593343"/>
                  </p:ext>
                </p:extLst>
              </p:nvPr>
            </p:nvGraphicFramePr>
            <p:xfrm>
              <a:off x="172122" y="1495313"/>
              <a:ext cx="11854928" cy="481630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62287">
                      <a:extLst>
                        <a:ext uri="{9D8B030D-6E8A-4147-A177-3AD203B41FA5}">
                          <a16:colId xmlns:a16="http://schemas.microsoft.com/office/drawing/2014/main" val="1659754393"/>
                        </a:ext>
                      </a:extLst>
                    </a:gridCol>
                    <a:gridCol w="1011219">
                      <a:extLst>
                        <a:ext uri="{9D8B030D-6E8A-4147-A177-3AD203B41FA5}">
                          <a16:colId xmlns:a16="http://schemas.microsoft.com/office/drawing/2014/main" val="1882536945"/>
                        </a:ext>
                      </a:extLst>
                    </a:gridCol>
                    <a:gridCol w="1021977">
                      <a:extLst>
                        <a:ext uri="{9D8B030D-6E8A-4147-A177-3AD203B41FA5}">
                          <a16:colId xmlns:a16="http://schemas.microsoft.com/office/drawing/2014/main" val="3936675363"/>
                        </a:ext>
                      </a:extLst>
                    </a:gridCol>
                    <a:gridCol w="925157">
                      <a:extLst>
                        <a:ext uri="{9D8B030D-6E8A-4147-A177-3AD203B41FA5}">
                          <a16:colId xmlns:a16="http://schemas.microsoft.com/office/drawing/2014/main" val="2620410188"/>
                        </a:ext>
                      </a:extLst>
                    </a:gridCol>
                    <a:gridCol w="1000462">
                      <a:extLst>
                        <a:ext uri="{9D8B030D-6E8A-4147-A177-3AD203B41FA5}">
                          <a16:colId xmlns:a16="http://schemas.microsoft.com/office/drawing/2014/main" val="2174186804"/>
                        </a:ext>
                      </a:extLst>
                    </a:gridCol>
                    <a:gridCol w="5733826">
                      <a:extLst>
                        <a:ext uri="{9D8B030D-6E8A-4147-A177-3AD203B41FA5}">
                          <a16:colId xmlns:a16="http://schemas.microsoft.com/office/drawing/2014/main" val="3620608771"/>
                        </a:ext>
                      </a:extLst>
                    </a:gridCol>
                  </a:tblGrid>
                  <a:tr h="35776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</a:t>
                          </a:r>
                          <a:endParaRPr lang="ru-BY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Время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Память</a:t>
                          </a:r>
                          <a:endParaRPr lang="ru-BY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Описание</a:t>
                          </a:r>
                          <a:endParaRPr lang="ru-BY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3781192"/>
                      </a:ext>
                    </a:extLst>
                  </a:tr>
                  <a:tr h="374212">
                    <a:tc vMerge="1"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Лучшее 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Среднее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Худшее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324319"/>
                      </a:ext>
                    </a:extLst>
                  </a:tr>
                  <a:tr h="3794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3" tooltip="Сортировка пузырьк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Сортировка пузырьком</a:t>
                          </a:r>
                          <a:b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3" tooltip="Сортировка пузырьк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</a:b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3" tooltip="Сортировка пузырьк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(</a:t>
                          </a: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3" tooltip="Сортировка пузырьк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Bubble Sort)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  <a:endParaRPr lang="ru-BY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BY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BY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  <a:endParaRPr lang="ru-BY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Алгоритм состоит в повторяющихся проходах по сортируемому массиву. На каждой итерации последовательно сравниваются соседние элементы, и, если порядок в паре неверный, то элементы меняют местами.</a:t>
                          </a:r>
                          <a:endParaRPr lang="ru-BY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7672251"/>
                      </a:ext>
                    </a:extLst>
                  </a:tr>
                  <a:tr h="3794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4" tooltip="Сортировка вставками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Сортировка вставками</a:t>
                          </a:r>
                          <a:b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4" tooltip="Сортировка вставками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</a:b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4" tooltip="Сортировка вставками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(</a:t>
                          </a: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4" tooltip="Сортировка вставками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Insertion Sort)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 каждом шаге алгоритма мы выбираем один из элементов входных данных и вставляем его на нужную позицию в уже отсортированной части массива до тех пор, пока весь набор входных данных не будет отсортирован.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7798009"/>
                      </a:ext>
                    </a:extLst>
                  </a:tr>
                  <a:tr h="3794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5" tooltip="Сортировка Шелл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Сортировка Шелла</a:t>
                          </a:r>
                          <a:b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5" tooltip="Сортировка Шелл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</a:b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5" tooltip="Сортировка Шелл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(</a:t>
                          </a:r>
                          <a:r>
                            <a:rPr lang="en-US" sz="1400" b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5" tooltip="Сортировка Шелл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Shellsort</a:t>
                          </a: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5" tooltip="Сортировка Шелл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p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Зависит от выбора шага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Является модификацией сортировки вставками, сортируем между собой элементы, стоящие на кратных нашему шагу местах.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9602485"/>
                      </a:ext>
                    </a:extLst>
                  </a:tr>
                  <a:tr h="3794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6" tooltip="Сортировка выбор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Сортировка выбором</a:t>
                          </a:r>
                          <a:b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6" tooltip="Сортировка выбор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</a:b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6" tooltip="Сортировка выбор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(</a:t>
                          </a: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6" tooltip="Сортировка выбор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Selection Sort)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 i-ом шаге алгоритма находим минимальный среди последних n−i+1, и меняем его местами с i-</a:t>
                          </a:r>
                          <a:r>
                            <a:rPr lang="ru-RU" sz="1400" b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ым</a:t>
                          </a: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элементом в массиве.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5392245"/>
                      </a:ext>
                    </a:extLst>
                  </a:tr>
                  <a:tr h="3794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7" tooltip="Быстрая сортировк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Быстрая сортировка</a:t>
                          </a:r>
                          <a:b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7" tooltip="Быстрая сортировк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</a:b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7" tooltip="Быстрая сортировк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(</a:t>
                          </a: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7" tooltip="Быстрая сортировк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Quick Sort)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 log n)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 log n)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400" b="0" u="none" strike="noStrike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ru-BY" sz="1400" b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(маловероятно)</a:t>
                          </a:r>
                          <a:endParaRPr lang="ru-RU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O(logn)(стек вызовов)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Один из самых известных и широко используемых алгоритмов сортировки. Алгоритм состоит в выборе опорного элемента, разделении массива на 2 части относительно опорного (одна — все элементы, меньшие опорного элемента, вторая — большие), и в сортировке полученных частей рекурсивным вызовом себя от них.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6249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C486582D-2D4F-C22F-D581-822730A095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1593343"/>
                  </p:ext>
                </p:extLst>
              </p:nvPr>
            </p:nvGraphicFramePr>
            <p:xfrm>
              <a:off x="172122" y="1495313"/>
              <a:ext cx="11854928" cy="4816301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162287">
                      <a:extLst>
                        <a:ext uri="{9D8B030D-6E8A-4147-A177-3AD203B41FA5}">
                          <a16:colId xmlns:a16="http://schemas.microsoft.com/office/drawing/2014/main" val="1659754393"/>
                        </a:ext>
                      </a:extLst>
                    </a:gridCol>
                    <a:gridCol w="1011219">
                      <a:extLst>
                        <a:ext uri="{9D8B030D-6E8A-4147-A177-3AD203B41FA5}">
                          <a16:colId xmlns:a16="http://schemas.microsoft.com/office/drawing/2014/main" val="1882536945"/>
                        </a:ext>
                      </a:extLst>
                    </a:gridCol>
                    <a:gridCol w="1021977">
                      <a:extLst>
                        <a:ext uri="{9D8B030D-6E8A-4147-A177-3AD203B41FA5}">
                          <a16:colId xmlns:a16="http://schemas.microsoft.com/office/drawing/2014/main" val="3936675363"/>
                        </a:ext>
                      </a:extLst>
                    </a:gridCol>
                    <a:gridCol w="925157">
                      <a:extLst>
                        <a:ext uri="{9D8B030D-6E8A-4147-A177-3AD203B41FA5}">
                          <a16:colId xmlns:a16="http://schemas.microsoft.com/office/drawing/2014/main" val="2620410188"/>
                        </a:ext>
                      </a:extLst>
                    </a:gridCol>
                    <a:gridCol w="1000462">
                      <a:extLst>
                        <a:ext uri="{9D8B030D-6E8A-4147-A177-3AD203B41FA5}">
                          <a16:colId xmlns:a16="http://schemas.microsoft.com/office/drawing/2014/main" val="2174186804"/>
                        </a:ext>
                      </a:extLst>
                    </a:gridCol>
                    <a:gridCol w="5733826">
                      <a:extLst>
                        <a:ext uri="{9D8B030D-6E8A-4147-A177-3AD203B41FA5}">
                          <a16:colId xmlns:a16="http://schemas.microsoft.com/office/drawing/2014/main" val="3620608771"/>
                        </a:ext>
                      </a:extLst>
                    </a:gridCol>
                  </a:tblGrid>
                  <a:tr h="35776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Название</a:t>
                          </a:r>
                          <a:endParaRPr lang="ru-BY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Время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Память</a:t>
                          </a:r>
                          <a:endParaRPr lang="ru-BY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Описание</a:t>
                          </a:r>
                          <a:endParaRPr lang="ru-BY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3781192"/>
                      </a:ext>
                    </a:extLst>
                  </a:tr>
                  <a:tr h="374212">
                    <a:tc vMerge="1"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Лучшее 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Среднее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b="1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Худшее</a:t>
                          </a:r>
                          <a:endParaRPr lang="ru-RU" sz="16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324319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8" tooltip="Сортировка пузырьк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Сортировка пузырьком</a:t>
                          </a:r>
                          <a:b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8" tooltip="Сортировка пузырьк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</a:b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8" tooltip="Сортировка пузырьк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(</a:t>
                          </a: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8" tooltip="Сортировка пузырьк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Bubble Sort)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  <a:endParaRPr lang="ru-BY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12575" t="-100833" r="-755689" b="-46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53289" t="-100833" r="-730263" b="-46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  <a:endParaRPr lang="ru-BY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Алгоритм состоит в повторяющихся проходах по сортируемому массиву. На каждой итерации последовательно сравниваются соседние элементы, и, если порядок в паре неверный, то элементы меняют местами.</a:t>
                          </a:r>
                          <a:endParaRPr lang="ru-BY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767225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0" tooltip="Сортировка вставками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Сортировка вставками</a:t>
                          </a:r>
                          <a:b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0" tooltip="Сортировка вставками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</a:b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0" tooltip="Сортировка вставками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(</a:t>
                          </a: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0" tooltip="Сортировка вставками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Insertion Sort)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12575" t="-154487" r="-755689" b="-25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53289" t="-154487" r="-730263" b="-25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 каждом шаге алгоритма мы выбираем один из элементов входных данных и вставляем его на нужную позицию в уже отсортированной части массива до тех пор, пока весь набор входных данных не будет отсортирован.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7798009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1" tooltip="Сортировка Шелл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Сортировка Шелла</a:t>
                          </a:r>
                          <a:b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1" tooltip="Сортировка Шелл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</a:b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1" tooltip="Сортировка Шелл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(</a:t>
                          </a:r>
                          <a:r>
                            <a:rPr lang="en-US" sz="1400" b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1" tooltip="Сортировка Шелл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Shellsort</a:t>
                          </a: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1" tooltip="Сортировка Шелл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14458" t="-330833" r="-860843" b="-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Зависит от выбора шага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53289" t="-330833" r="-730263" b="-2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Является модификацией сортировки вставками, сортируем между собой элементы, стоящие на кратных нашему шагу местах.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1960248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2" tooltip="Сортировка выбор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Сортировка выбором</a:t>
                          </a:r>
                          <a:b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2" tooltip="Сортировка выбор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</a:b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2" tooltip="Сортировка выбор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(</a:t>
                          </a: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2" tooltip="Сортировка выбором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Selection Sort)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214458" t="-608235" r="-860843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312575" t="-608235" r="-755689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53289" t="-608235" r="-730263" b="-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O(1)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 i-ом шаге алгоритма находим минимальный среди последних n−i+1, и меняем его местами с i-</a:t>
                          </a:r>
                          <a:r>
                            <a:rPr lang="ru-RU" sz="1400" b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ым</a:t>
                          </a: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элементом в массиве.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25392245"/>
                      </a:ext>
                    </a:extLst>
                  </a:tr>
                  <a:tr h="1158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3" tooltip="Быстрая сортировк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Быстрая сортировка</a:t>
                          </a:r>
                          <a:b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3" tooltip="Быстрая сортировк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</a:b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3" tooltip="Быстрая сортировк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(</a:t>
                          </a: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hlinkClick r:id="rId13" tooltip="Быстрая сортировка">
                                <a:extLst>
                                  <a:ext uri="{A12FA001-AC4F-418D-AE19-62706E023703}">
                                    <ahyp:hlinkClr xmlns:ahyp="http://schemas.microsoft.com/office/drawing/2018/hyperlinkcolor" val="tx"/>
                                  </a:ext>
                                </a:extLst>
                              </a:hlinkClick>
                            </a:rPr>
                            <a:t>Quick Sort)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 log n)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O(n log n)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 anchor="ctr">
                        <a:blipFill>
                          <a:blip r:embed="rId9"/>
                          <a:stretch>
                            <a:fillRect l="-453289" t="-316842" r="-730263" b="-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O(logn)(стек вызовов)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400" b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Один из самых известных и широко используемых алгоритмов сортировки. Алгоритм состоит в выборе опорного элемента, разделении массива на 2 части относительно опорного (одна — все элементы, меньшие опорного элемента, вторая — большие), и в сортировке полученных частей рекурсивным вызовом себя от них.</a:t>
                          </a:r>
                          <a:endParaRPr lang="ru-BY" sz="14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26249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1563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7A3B773E-41B4-4BCF-8B89-35DD720AA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64126"/>
              </p:ext>
            </p:extLst>
          </p:nvPr>
        </p:nvGraphicFramePr>
        <p:xfrm>
          <a:off x="168536" y="1521901"/>
          <a:ext cx="11854928" cy="48327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2287">
                  <a:extLst>
                    <a:ext uri="{9D8B030D-6E8A-4147-A177-3AD203B41FA5}">
                      <a16:colId xmlns:a16="http://schemas.microsoft.com/office/drawing/2014/main" val="1659754393"/>
                    </a:ext>
                  </a:extLst>
                </a:gridCol>
                <a:gridCol w="1011219">
                  <a:extLst>
                    <a:ext uri="{9D8B030D-6E8A-4147-A177-3AD203B41FA5}">
                      <a16:colId xmlns:a16="http://schemas.microsoft.com/office/drawing/2014/main" val="1882536945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val="3936675363"/>
                    </a:ext>
                  </a:extLst>
                </a:gridCol>
                <a:gridCol w="957430">
                  <a:extLst>
                    <a:ext uri="{9D8B030D-6E8A-4147-A177-3AD203B41FA5}">
                      <a16:colId xmlns:a16="http://schemas.microsoft.com/office/drawing/2014/main" val="2620410188"/>
                    </a:ext>
                  </a:extLst>
                </a:gridCol>
                <a:gridCol w="1423596">
                  <a:extLst>
                    <a:ext uri="{9D8B030D-6E8A-4147-A177-3AD203B41FA5}">
                      <a16:colId xmlns:a16="http://schemas.microsoft.com/office/drawing/2014/main" val="2174186804"/>
                    </a:ext>
                  </a:extLst>
                </a:gridCol>
                <a:gridCol w="5278419">
                  <a:extLst>
                    <a:ext uri="{9D8B030D-6E8A-4147-A177-3AD203B41FA5}">
                      <a16:colId xmlns:a16="http://schemas.microsoft.com/office/drawing/2014/main" val="3620608771"/>
                    </a:ext>
                  </a:extLst>
                </a:gridCol>
              </a:tblGrid>
              <a:tr h="374212"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BY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Время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BY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BY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Память</a:t>
                      </a:r>
                      <a:endParaRPr lang="ru-BY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BY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781192"/>
                  </a:ext>
                </a:extLst>
              </a:tr>
              <a:tr h="374212"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Лучшее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Среднее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Худшее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B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24319"/>
                  </a:ext>
                </a:extLst>
              </a:tr>
              <a:tr h="379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tooltip="Сортировка слиянием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Сортировка слиянием</a:t>
                      </a:r>
                      <a:b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tooltip="Сортировка слиянием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</a:b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tooltip="Сортировка слиянием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 tooltip="Сортировка слиянием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Merge Sort)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 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Алгоритм состоит в разделении массива пополам, сортировке половин и их слиянии.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826214"/>
                  </a:ext>
                </a:extLst>
              </a:tr>
              <a:tr h="379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 tooltip="Timsor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Timsort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Гибрид сортировки слиянием. Разбиваем массив на </a:t>
                      </a:r>
                      <a:r>
                        <a:rPr lang="ru-RU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подмассивы</a:t>
                      </a: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фиксированной длины и сортируем каждый </a:t>
                      </a:r>
                      <a:r>
                        <a:rPr lang="ru-RU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подмассив</a:t>
                      </a: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любой устойчивой сортировкой. После чего объединяем отсортированные </a:t>
                      </a:r>
                      <a:r>
                        <a:rPr lang="ru-RU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подмассивы</a:t>
                      </a: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модифицированной сортировкой слиянием.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7672251"/>
                  </a:ext>
                </a:extLst>
              </a:tr>
              <a:tr h="379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tooltip="Сортировка кучей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Сортировка кучей</a:t>
                      </a:r>
                      <a:b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tooltip="Сортировка кучей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</a:b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tooltip="Сортировка кучей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 tooltip="Сортировка кучей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Heap Sort)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Строим из массива кучу, по очереди извлекаем минимум кучи.</a:t>
                      </a:r>
                      <a:endParaRPr lang="ru-RU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798009"/>
                  </a:ext>
                </a:extLst>
              </a:tr>
              <a:tr h="379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tooltip="Дерево поиска, наивная реализация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Сортировка с помощью бинарного дерева</a:t>
                      </a:r>
                      <a:b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tooltip="Дерево поиска, наивная реализация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</a:b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tooltip="Дерево поиска, наивная реализация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ru-RU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tooltip="Дерево поиска, наивная реализация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Tree</a:t>
                      </a: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tooltip="Дерево поиска, наивная реализация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ru-RU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tooltip="Дерево поиска, наивная реализация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Sort</a:t>
                      </a: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 tooltip="Дерево поиска, наивная реализация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b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ru-BY" sz="1400" b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lang="ru-BY" sz="1400" b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Добавляем по очереди вершины в сбалансированное дерево поиска, проходим по всем вершинам в порядке возрастания.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602485"/>
                  </a:ext>
                </a:extLst>
              </a:tr>
              <a:tr h="379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tooltip="Сортировка подсчетом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Сортировка подсчетом</a:t>
                      </a:r>
                      <a:b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tooltip="Сортировка подсчетом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</a:b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tooltip="Сортировка подсчетом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</a:t>
                      </a: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 tooltip="Сортировка подсчетом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Counting Sort)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n+k</a:t>
                      </a: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O(k)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O(k)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Сортировка целых чисел, входящих в какой-то небольшой диапазон. Создаем массив длины диапазона </a:t>
                      </a:r>
                      <a:r>
                        <a:rPr lang="ru-RU" sz="14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kk</a:t>
                      </a:r>
                      <a:r>
                        <a:rPr lang="ru-RU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каждый элемент которого будет показывать, сколько исходных элементов равны данному. Бежим по массиву и считаем количество вхождений каждого числа.</a:t>
                      </a:r>
                      <a:endParaRPr lang="ru-BY" sz="14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392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5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DD2CCCD0-2B01-8655-F963-8B335705A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36099"/>
              </p:ext>
            </p:extLst>
          </p:nvPr>
        </p:nvGraphicFramePr>
        <p:xfrm>
          <a:off x="295275" y="868680"/>
          <a:ext cx="11601450" cy="55203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3575">
                  <a:extLst>
                    <a:ext uri="{9D8B030D-6E8A-4147-A177-3AD203B41FA5}">
                      <a16:colId xmlns:a16="http://schemas.microsoft.com/office/drawing/2014/main" val="3249519112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961537504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320658258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480617176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4181617494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3768405737"/>
                    </a:ext>
                  </a:extLst>
                </a:gridCol>
              </a:tblGrid>
              <a:tr h="85528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Algorithms\count of elements</a:t>
                      </a:r>
                      <a:r>
                        <a:rPr lang="ru-BY" sz="20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BY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BY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ru-BY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BY" sz="18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</a:t>
                      </a:r>
                      <a:endParaRPr lang="ru-BY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BY" sz="18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ru-BY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BY" sz="18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100000</a:t>
                      </a:r>
                      <a:endParaRPr lang="ru-BY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BY" sz="1800" b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250000</a:t>
                      </a:r>
                      <a:endParaRPr lang="ru-BY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0153490"/>
                  </a:ext>
                </a:extLst>
              </a:tr>
              <a:tr h="466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Bubble Sort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7,67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401,67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16315,33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183766,33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9216852"/>
                  </a:ext>
                </a:extLst>
              </a:tr>
              <a:tr h="466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Insertion Sort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1,67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16,67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1010,33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6336,00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2908049"/>
                  </a:ext>
                </a:extLst>
              </a:tr>
              <a:tr h="466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Selection Sort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5780,00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40926,33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1855503"/>
                  </a:ext>
                </a:extLst>
              </a:tr>
              <a:tr h="466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Shellsort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53,67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513609"/>
                  </a:ext>
                </a:extLst>
              </a:tr>
              <a:tr h="466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 Sort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0,67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24,67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30289329"/>
                  </a:ext>
                </a:extLst>
              </a:tr>
              <a:tr h="466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Merge Sort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15,67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8362430"/>
                  </a:ext>
                </a:extLst>
              </a:tr>
              <a:tr h="466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Timsort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3,67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4857435"/>
                  </a:ext>
                </a:extLst>
              </a:tr>
              <a:tr h="466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Heap Sort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64,67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2180045"/>
                  </a:ext>
                </a:extLst>
              </a:tr>
              <a:tr h="466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Counting Sort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4,67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34,67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6231679"/>
                  </a:ext>
                </a:extLst>
              </a:tr>
              <a:tr h="4665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Sort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115,00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0,67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6,33</a:t>
                      </a:r>
                      <a:endParaRPr lang="ru-BY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49,67</a:t>
                      </a:r>
                      <a:endParaRPr lang="ru-BY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BY" sz="18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99,33</a:t>
                      </a:r>
                      <a:endParaRPr lang="ru-BY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1951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94A46F-41C3-70C4-1980-7F3EDE6A7A82}"/>
              </a:ext>
            </a:extLst>
          </p:cNvPr>
          <p:cNvSpPr txBox="1"/>
          <p:nvPr/>
        </p:nvSpPr>
        <p:spPr>
          <a:xfrm>
            <a:off x="8847773" y="6388985"/>
            <a:ext cx="3048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BY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в миллисекундах</a:t>
            </a:r>
          </a:p>
        </p:txBody>
      </p:sp>
    </p:spTree>
    <p:extLst>
      <p:ext uri="{BB962C8B-B14F-4D97-AF65-F5344CB8AC3E}">
        <p14:creationId xmlns:p14="http://schemas.microsoft.com/office/powerpoint/2010/main" val="1594736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F0BA32-D659-DFB0-745E-4101CE9AAE55}"/>
              </a:ext>
            </a:extLst>
          </p:cNvPr>
          <p:cNvSpPr txBox="1"/>
          <p:nvPr/>
        </p:nvSpPr>
        <p:spPr>
          <a:xfrm>
            <a:off x="5489090" y="363922"/>
            <a:ext cx="609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b="1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лгоритмы сортировки и поиска, используемые в стандартном пакете java — Java Collections Framework </a:t>
            </a:r>
            <a:endParaRPr lang="ru-BY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7199C74-6F5D-9F01-5DD1-179D01C5D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221" y="1246487"/>
            <a:ext cx="614362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Что такое недопонимание? - Пациенты всех стран, соединяйтесь! Блог Виктора  Горбачева.">
            <a:extLst>
              <a:ext uri="{FF2B5EF4-FFF2-40B4-BE49-F238E27FC236}">
                <a16:creationId xmlns:a16="http://schemas.microsoft.com/office/drawing/2014/main" id="{42F83722-59B4-731C-E76C-BCE28D8B86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4"/>
          <a:stretch/>
        </p:blipFill>
        <p:spPr bwMode="auto">
          <a:xfrm>
            <a:off x="259472" y="4413699"/>
            <a:ext cx="2366682" cy="244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356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EF722-8969-F353-F5BD-484587EBFA99}"/>
              </a:ext>
            </a:extLst>
          </p:cNvPr>
          <p:cNvSpPr txBox="1">
            <a:spLocks/>
          </p:cNvSpPr>
          <p:nvPr/>
        </p:nvSpPr>
        <p:spPr>
          <a:xfrm>
            <a:off x="3398071" y="1694330"/>
            <a:ext cx="5395857" cy="898264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BY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внимание!!!</a:t>
            </a:r>
            <a:endParaRPr lang="ru-BY" sz="4800" b="1" cap="none" dirty="0"/>
          </a:p>
        </p:txBody>
      </p:sp>
      <p:pic>
        <p:nvPicPr>
          <p:cNvPr id="6146" name="Picture 2" descr="Создать мем &quot;Улыбающийся кот (Улыбающийся кот, котяка улыбака, котяки)&quot; -  Картинки - Meme-arsenal.com">
            <a:extLst>
              <a:ext uri="{FF2B5EF4-FFF2-40B4-BE49-F238E27FC236}">
                <a16:creationId xmlns:a16="http://schemas.microsoft.com/office/drawing/2014/main" id="{A38C2D7C-E7A1-DB85-5C41-F748348BA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822" y="2812228"/>
            <a:ext cx="3116356" cy="3116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084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30AAD1-DD40-09B9-3EB9-A2F0EED797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6" t="10571" r="20242" b="8867"/>
          <a:stretch/>
        </p:blipFill>
        <p:spPr>
          <a:xfrm>
            <a:off x="8516645" y="4549805"/>
            <a:ext cx="3675355" cy="23081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CDA38C-0DA4-9BC7-7BE4-0DF2EE32B335}"/>
              </a:ext>
            </a:extLst>
          </p:cNvPr>
          <p:cNvSpPr txBox="1"/>
          <p:nvPr/>
        </p:nvSpPr>
        <p:spPr>
          <a:xfrm>
            <a:off x="890355" y="1337846"/>
            <a:ext cx="10411289" cy="461664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indent="360000" algn="just">
              <a:spcBef>
                <a:spcPts val="600"/>
              </a:spcBef>
            </a:pPr>
            <a:r>
              <a:rPr lang="ru-RU" sz="2400" i="1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</a:t>
            </a:r>
            <a:r>
              <a:rPr lang="ru-RU" sz="24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процедура перестановки элементов множества в определённом порядке</a:t>
            </a:r>
            <a:r>
              <a:rPr lang="en-US" sz="24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00" algn="just">
              <a:spcBef>
                <a:spcPts val="600"/>
              </a:spcBef>
            </a:pPr>
            <a:r>
              <a:rPr lang="ru-RU" sz="2400" b="0" i="1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сортировки 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для упорядочения некоторого множества элементов. Обычно под алгоритмом сортировки подразумевают алгоритм упорядочивания множества элементов </a:t>
            </a:r>
            <a:r>
              <a:rPr lang="ru-RU" sz="2400" b="0" i="0" u="sng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 возрастанию или убыванию</a:t>
            </a:r>
            <a:r>
              <a:rPr lang="ru-RU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360000" algn="just">
              <a:spcBef>
                <a:spcPts val="600"/>
              </a:spcBef>
            </a:pPr>
            <a:r>
              <a:rPr lang="ru-RU" sz="2400" b="0" i="1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Ключом сортировки </a:t>
            </a:r>
            <a:r>
              <a:rPr lang="en-US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b="0" i="0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 (или несколько атрибутов), по значению которого определяется порядок элементов. </a:t>
            </a:r>
            <a:endParaRPr lang="en-US" sz="2400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00" algn="just">
              <a:spcBef>
                <a:spcPts val="600"/>
              </a:spcBef>
            </a:pPr>
            <a:r>
              <a:rPr lang="ru-RU" sz="24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 каждый алгоритм сортировки можно разбить на 3 части:</a:t>
            </a:r>
          </a:p>
          <a:p>
            <a:pPr marL="800100" lvl="1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</a:p>
          <a:p>
            <a:pPr marL="800100" lvl="1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перестановку</a:t>
            </a:r>
            <a:endParaRPr lang="en-US" sz="2400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сортирующий алгоритм</a:t>
            </a:r>
            <a:endParaRPr lang="en-US" sz="2400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31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06C921-FFAF-40F2-B3B0-ACF2E3B1C10A}"/>
              </a:ext>
            </a:extLst>
          </p:cNvPr>
          <p:cNvSpPr txBox="1"/>
          <p:nvPr/>
        </p:nvSpPr>
        <p:spPr>
          <a:xfrm>
            <a:off x="760520" y="1310591"/>
            <a:ext cx="1067095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0" hangingPunct="0"/>
            <a:r>
              <a:rPr lang="ru-RU" altLang="ru-BY" sz="24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сортировки подразделяются на</a:t>
            </a:r>
            <a:r>
              <a:rPr lang="en-US" altLang="ru-BY" sz="24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altLang="ru-BY" sz="24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360000" algn="just" eaLnBrk="0" hangingPunct="0"/>
            <a:endParaRPr lang="ru-RU" altLang="ru-BY" sz="2400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360000" algn="just" eaLnBrk="0" hangingPunct="0">
              <a:buFont typeface="Arial" panose="020B0604020202020204" pitchFamily="34" charset="0"/>
              <a:buChar char="•"/>
            </a:pPr>
            <a:r>
              <a:rPr lang="ru-RU" altLang="ru-BY" sz="2400" b="1" i="1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внутренние</a:t>
            </a:r>
            <a:r>
              <a:rPr lang="ru-RU" altLang="ru-BY" sz="24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(обрабатывающие массивы)</a:t>
            </a:r>
            <a:r>
              <a:rPr lang="en-US" altLang="ru-BY" sz="24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ru-BY" sz="2400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360000" algn="just" eaLnBrk="0" hangingPunct="0">
              <a:buFont typeface="Arial" panose="020B0604020202020204" pitchFamily="34" charset="0"/>
              <a:buChar char="•"/>
            </a:pPr>
            <a:r>
              <a:rPr lang="ru-RU" altLang="ru-BY" sz="2400" b="1" i="1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внешние</a:t>
            </a:r>
            <a:r>
              <a:rPr lang="ru-RU" altLang="ru-BY" sz="2400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(занимающиеся только файлами).</a:t>
            </a:r>
          </a:p>
          <a:p>
            <a:pPr marL="800100" lvl="1" indent="360000" algn="just" eaLnBrk="0" hangingPunct="0">
              <a:buFont typeface="Arial" panose="020B0604020202020204" pitchFamily="34" charset="0"/>
              <a:buChar char="•"/>
            </a:pPr>
            <a:endParaRPr lang="ru-RU" altLang="ru-BY" sz="2400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342900" algn="just" eaLnBrk="0" hangingPunct="0">
              <a:buFont typeface="Wingdings" panose="05000000000000000000" pitchFamily="2" charset="2"/>
              <a:buChar char="§"/>
            </a:pPr>
            <a:r>
              <a:rPr lang="ru-RU" sz="2400" b="1" i="1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устойчивые / стабильные</a:t>
            </a:r>
            <a:r>
              <a:rPr lang="ru-RU" sz="2400" b="1" i="1" dirty="0">
                <a:solidFill>
                  <a:srgbClr val="4A4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4A4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(не меняют относительный порядок сортируемых элементов, имеющих одинаковые ключи, по которым происходит сортировка)</a:t>
            </a:r>
            <a:r>
              <a:rPr lang="en-US" sz="2400" dirty="0">
                <a:solidFill>
                  <a:srgbClr val="4A4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4A4A4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1" indent="-342900" algn="just" eaLnBrk="0" hangingPunct="0">
              <a:buFont typeface="Wingdings" panose="05000000000000000000" pitchFamily="2" charset="2"/>
              <a:buChar char="§"/>
            </a:pPr>
            <a:r>
              <a:rPr lang="ru-RU" sz="2400" b="1" i="1" dirty="0">
                <a:solidFill>
                  <a:srgbClr val="4A4A4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b="1" i="1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еустойчивые</a:t>
            </a:r>
            <a:r>
              <a:rPr lang="en-US" sz="2400" b="1" i="1" dirty="0">
                <a:solidFill>
                  <a:srgbClr val="4A4A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BY" sz="2400" b="1" i="1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00" algn="just" eaLnBrk="0" hangingPunct="0"/>
            <a:endParaRPr lang="ru-RU" altLang="ru-BY" sz="2400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00" algn="r" eaLnBrk="0" hangingPunct="0"/>
            <a:endParaRPr lang="ru-RU" altLang="ru-BY" sz="2000" i="1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00" algn="r" eaLnBrk="0" hangingPunct="0"/>
            <a:endParaRPr lang="ru-RU" altLang="ru-BY" sz="2000" i="1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00" eaLnBrk="0" hangingPunct="0"/>
            <a:r>
              <a:rPr lang="en-US" altLang="ru-BY" sz="2000" i="1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P.S. </a:t>
            </a:r>
            <a:r>
              <a:rPr lang="ru-RU" altLang="ru-BY" sz="2000" i="1" dirty="0">
                <a:solidFill>
                  <a:srgbClr val="4747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этой Теме рассматриваются только внутренние методы сортировки. </a:t>
            </a:r>
          </a:p>
          <a:p>
            <a:pPr algn="just" eaLnBrk="0" hangingPunct="0"/>
            <a:endParaRPr lang="ru-RU" altLang="ru-BY" sz="2400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FE5C20-6A32-0D15-4BB8-57854483B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5"/>
          <a:stretch/>
        </p:blipFill>
        <p:spPr bwMode="auto">
          <a:xfrm>
            <a:off x="9988924" y="4077677"/>
            <a:ext cx="2059642" cy="2688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9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712877B-44B4-0740-F9B5-A64F2C0AF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759" y="427022"/>
            <a:ext cx="9001761" cy="106442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B86A0-149B-62C5-8C32-C802B535275F}"/>
              </a:ext>
            </a:extLst>
          </p:cNvPr>
          <p:cNvSpPr txBox="1"/>
          <p:nvPr/>
        </p:nvSpPr>
        <p:spPr>
          <a:xfrm>
            <a:off x="410210" y="1633689"/>
            <a:ext cx="743712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15000"/>
              </a:spcBef>
              <a:buFont typeface="Wingdings" panose="05000000000000000000" pitchFamily="2" charset="2"/>
              <a:buChar char="ü"/>
            </a:pPr>
            <a:r>
              <a:rPr lang="ru-RU" altLang="ru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Простые и понятные, но неэффективные для больших массивов</a:t>
            </a:r>
          </a:p>
          <a:p>
            <a:pPr marL="1257300" lvl="2" indent="-342900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B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пузырьком </a:t>
            </a:r>
            <a:r>
              <a:rPr lang="en-US" altLang="ru-BY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(Bubble Sort)</a:t>
            </a:r>
            <a:endParaRPr lang="ru-RU" altLang="ru-BY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B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выбором </a:t>
            </a:r>
            <a:r>
              <a:rPr lang="en-US" altLang="ru-BY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(Selection Sort)</a:t>
            </a:r>
            <a:endParaRPr lang="ru-RU" altLang="ru-BY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B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 </a:t>
            </a:r>
            <a:r>
              <a:rPr lang="ru-RU" altLang="ru-BY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BY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Sort)</a:t>
            </a:r>
            <a:endParaRPr lang="ru-RU" altLang="ru-BY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ct val="35000"/>
              </a:spcBef>
              <a:buFont typeface="Wingdings" panose="05000000000000000000" pitchFamily="2" charset="2"/>
              <a:buChar char="ü"/>
            </a:pPr>
            <a:r>
              <a:rPr lang="ru-RU" altLang="ru-BY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Сложные, но эффективные</a:t>
            </a:r>
          </a:p>
          <a:p>
            <a:pPr marL="1257300" lvl="2" indent="-342900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B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сортировка</a:t>
            </a:r>
            <a:r>
              <a:rPr lang="en-US" altLang="ru-B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ru-BY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  <a:r>
              <a:rPr lang="en-US" altLang="ru-B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BY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B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кучей (</a:t>
            </a:r>
            <a:r>
              <a:rPr lang="en-US" altLang="ru-BY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  <a:r>
              <a:rPr lang="ru-RU" altLang="ru-B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57300" lvl="2" indent="-342900">
              <a:spcBef>
                <a:spcPct val="15000"/>
              </a:spcBef>
              <a:buFont typeface="Arial" panose="020B0604020202020204" pitchFamily="34" charset="0"/>
              <a:buChar char="•"/>
            </a:pPr>
            <a:r>
              <a:rPr lang="ru-RU" altLang="ru-BY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слиянием </a:t>
            </a:r>
            <a:r>
              <a:rPr lang="en-US" altLang="ru-BY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(Merge Sort) 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0E0E60B-5034-3086-7AEE-7D98C4839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7330" y="3938739"/>
            <a:ext cx="4076700" cy="2714625"/>
          </a:xfrm>
          <a:prstGeom prst="rect">
            <a:avLst/>
          </a:prstGeom>
        </p:spPr>
      </p:pic>
      <p:sp>
        <p:nvSpPr>
          <p:cNvPr id="20" name="Овал 19">
            <a:extLst>
              <a:ext uri="{FF2B5EF4-FFF2-40B4-BE49-F238E27FC236}">
                <a16:creationId xmlns:a16="http://schemas.microsoft.com/office/drawing/2014/main" id="{A8F85D19-0FD9-DDB5-BA85-C98D37453C03}"/>
              </a:ext>
            </a:extLst>
          </p:cNvPr>
          <p:cNvSpPr/>
          <p:nvPr/>
        </p:nvSpPr>
        <p:spPr>
          <a:xfrm>
            <a:off x="9083041" y="1802996"/>
            <a:ext cx="1930400" cy="714681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800" dirty="0">
                <a:latin typeface="Arial" charset="0"/>
              </a:rPr>
              <a:t>сложность </a:t>
            </a:r>
            <a:r>
              <a:rPr lang="en-US" sz="1800" dirty="0">
                <a:latin typeface="Times New Roman" pitchFamily="18" charset="0"/>
              </a:rPr>
              <a:t>O(</a:t>
            </a:r>
            <a:r>
              <a:rPr lang="en-US" sz="1800" i="1" dirty="0">
                <a:latin typeface="Times New Roman" pitchFamily="18" charset="0"/>
              </a:rPr>
              <a:t>N</a:t>
            </a:r>
            <a:r>
              <a:rPr lang="en-US" sz="1800" i="1" baseline="30000" dirty="0">
                <a:latin typeface="Times New Roman" pitchFamily="18" charset="0"/>
              </a:rPr>
              <a:t>2</a:t>
            </a:r>
            <a:r>
              <a:rPr lang="en-US" sz="1800" dirty="0">
                <a:latin typeface="Times New Roman" pitchFamily="18" charset="0"/>
              </a:rPr>
              <a:t>)</a:t>
            </a:r>
            <a:endParaRPr lang="ru-RU" sz="1800" dirty="0">
              <a:latin typeface="Times New Roman" pitchFamily="18" charset="0"/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2615338D-F237-5030-6A29-1FAA2C2E1E8E}"/>
              </a:ext>
            </a:extLst>
          </p:cNvPr>
          <p:cNvSpPr/>
          <p:nvPr/>
        </p:nvSpPr>
        <p:spPr>
          <a:xfrm>
            <a:off x="7288530" y="2870867"/>
            <a:ext cx="1930400" cy="714682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1800" dirty="0">
                <a:latin typeface="Arial" charset="0"/>
              </a:rPr>
              <a:t>сложность </a:t>
            </a:r>
            <a:r>
              <a:rPr lang="en-US" sz="1800" dirty="0">
                <a:latin typeface="Times New Roman" pitchFamily="18" charset="0"/>
              </a:rPr>
              <a:t>O(</a:t>
            </a:r>
            <a:r>
              <a:rPr lang="en-US" sz="1800" i="1" dirty="0" err="1">
                <a:latin typeface="Times New Roman" pitchFamily="18" charset="0"/>
              </a:rPr>
              <a:t>N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·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</a:t>
            </a:r>
            <a:endParaRPr lang="ru-RU" sz="1800" dirty="0">
              <a:latin typeface="Times New Roman" pitchFamily="18" charset="0"/>
            </a:endParaRP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E232E1E-2FC3-BBD0-98B1-494055894505}"/>
              </a:ext>
            </a:extLst>
          </p:cNvPr>
          <p:cNvCxnSpPr>
            <a:stCxn id="20" idx="2"/>
          </p:cNvCxnSpPr>
          <p:nvPr/>
        </p:nvCxnSpPr>
        <p:spPr>
          <a:xfrm flipH="1">
            <a:off x="7288530" y="2160337"/>
            <a:ext cx="1794511" cy="57270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E069093C-AEFF-345D-04F2-5039340D9585}"/>
              </a:ext>
            </a:extLst>
          </p:cNvPr>
          <p:cNvCxnSpPr/>
          <p:nvPr/>
        </p:nvCxnSpPr>
        <p:spPr>
          <a:xfrm flipH="1">
            <a:off x="6329680" y="3542097"/>
            <a:ext cx="1517650" cy="53941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9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AA39FA-2EDD-EC62-50C8-B2696A47D4CD}"/>
              </a:ext>
            </a:extLst>
          </p:cNvPr>
          <p:cNvSpPr txBox="1"/>
          <p:nvPr/>
        </p:nvSpPr>
        <p:spPr>
          <a:xfrm>
            <a:off x="5461098" y="247077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Пузырьковая сортировка</a:t>
            </a:r>
          </a:p>
          <a:p>
            <a:pPr algn="ctr"/>
            <a:r>
              <a:rPr lang="en-US" sz="2800" b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(Bubble Sort)</a:t>
            </a:r>
            <a:endParaRPr lang="ru-RU" sz="2800" b="1" dirty="0">
              <a:solidFill>
                <a:srgbClr val="11111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E260E-A2C0-559E-47C9-1EE8E9408A3F}"/>
              </a:ext>
            </a:extLst>
          </p:cNvPr>
          <p:cNvSpPr txBox="1"/>
          <p:nvPr/>
        </p:nvSpPr>
        <p:spPr>
          <a:xfrm>
            <a:off x="650289" y="1397675"/>
            <a:ext cx="111706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Суть сортировки: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Последовательно просматривается массив и сравнивается каждая пара элементов между собой. При этом расположение элементов устраняется путем их перестановки. Процесс просмотра и сравнения элементов повторяется до просмотра всего массива.</a:t>
            </a:r>
            <a:endParaRPr lang="ru-BY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A7D183-7444-43EF-A11F-68D42D433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45" y="2609829"/>
            <a:ext cx="4667250" cy="381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4CD0FA-B215-1FE2-2D7D-2ED2E7035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89" y="2413338"/>
            <a:ext cx="3624356" cy="20313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A08C3B-0B5B-D996-18FE-EA8DB81BB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89" y="4376691"/>
            <a:ext cx="3054612" cy="22767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800BB7F-88A0-5D62-363F-AC7F7A928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1882" y="4508780"/>
            <a:ext cx="1997997" cy="21446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F6E660-15BC-F92A-77BB-4EE7595E8690}"/>
              </a:ext>
            </a:extLst>
          </p:cNvPr>
          <p:cNvSpPr txBox="1"/>
          <p:nvPr/>
        </p:nvSpPr>
        <p:spPr>
          <a:xfrm>
            <a:off x="6795560" y="3867172"/>
            <a:ext cx="394834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FontTx/>
              <a:buChar char="•"/>
            </a:pPr>
            <a:r>
              <a:rPr lang="ru-RU" alt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начиная снизу, сравниваем два соседних элемента; если они стоят «неправильно», меняем их местами</a:t>
            </a:r>
          </a:p>
          <a:p>
            <a:pPr algn="just">
              <a:spcBef>
                <a:spcPct val="50000"/>
              </a:spcBef>
              <a:buFontTx/>
              <a:buChar char="•"/>
            </a:pPr>
            <a:r>
              <a:rPr lang="ru-RU" alt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1 проход по массиву </a:t>
            </a:r>
            <a:r>
              <a:rPr lang="ru-RU" altLang="ru-BY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ru-RU" altLang="ru-BY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элемент (самый маленький) становится на свое место</a:t>
            </a:r>
          </a:p>
        </p:txBody>
      </p:sp>
    </p:spTree>
    <p:extLst>
      <p:ext uri="{BB962C8B-B14F-4D97-AF65-F5344CB8AC3E}">
        <p14:creationId xmlns:p14="http://schemas.microsoft.com/office/powerpoint/2010/main" val="270507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4844AD-D558-F107-43FD-B7C7AE54D771}"/>
              </a:ext>
            </a:extLst>
          </p:cNvPr>
          <p:cNvSpPr txBox="1"/>
          <p:nvPr/>
        </p:nvSpPr>
        <p:spPr>
          <a:xfrm>
            <a:off x="5735003" y="317629"/>
            <a:ext cx="6097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 выбором</a:t>
            </a:r>
          </a:p>
          <a:p>
            <a:pPr algn="ctr"/>
            <a:r>
              <a:rPr lang="en-US" sz="2800" b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(Selection Sort)</a:t>
            </a:r>
            <a:endParaRPr kumimoji="0" lang="ru-BY" altLang="ru-BY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AA1F7-AC34-9470-75A6-E7DF818508E7}"/>
              </a:ext>
            </a:extLst>
          </p:cNvPr>
          <p:cNvSpPr txBox="1"/>
          <p:nvPr/>
        </p:nvSpPr>
        <p:spPr>
          <a:xfrm>
            <a:off x="571500" y="1570196"/>
            <a:ext cx="11261407" cy="1770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0" i="1" u="sng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en-US" sz="2000" b="0" i="1" u="sng" dirty="0">
                <a:solidFill>
                  <a:srgbClr val="47474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Находим минимальное неотсортированное значение.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Меняем местами это значение с первым неотсортированным значением, ставя его таким образом в конец отсортированного массива.</a:t>
            </a:r>
            <a:endParaRPr lang="ru-BY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остались неотсортированные значения, возвращаемся к шагу 1.</a:t>
            </a:r>
            <a:endParaRPr lang="ru-BY" sz="2000" dirty="0">
              <a:solidFill>
                <a:srgbClr val="47474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DD87A28-DE48-7FD9-3121-F93580BE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174" y="3771311"/>
            <a:ext cx="7988058" cy="24193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21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BF2D2D-0250-722D-4F35-AFAF7E7102AF}"/>
              </a:ext>
            </a:extLst>
          </p:cNvPr>
          <p:cNvSpPr txBox="1"/>
          <p:nvPr/>
        </p:nvSpPr>
        <p:spPr>
          <a:xfrm>
            <a:off x="5574983" y="211261"/>
            <a:ext cx="6097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</a:t>
            </a:r>
          </a:p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Sort)</a:t>
            </a:r>
            <a:endParaRPr lang="ru-BY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91C58-7EDF-C6FF-4F6B-51EE8E919EB2}"/>
              </a:ext>
            </a:extLst>
          </p:cNvPr>
          <p:cNvSpPr txBox="1"/>
          <p:nvPr/>
        </p:nvSpPr>
        <p:spPr>
          <a:xfrm>
            <a:off x="317183" y="1597529"/>
            <a:ext cx="540924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1" u="sng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суть: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Перебираются элементы в неотсортированной части массива.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Каждый элемент вставляется в отсортированную часть массива на то место, где он должен находиться.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E58E2AC-6539-3E53-AEB9-1836E9B90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965" y="1351031"/>
            <a:ext cx="5534025" cy="52957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C5FDA20-8D08-B6E2-8007-FEB8C1A99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3" y="3969403"/>
            <a:ext cx="6097904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84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9EA7B-A041-859A-EDDF-63BE54B9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4433" y="0"/>
            <a:ext cx="5395857" cy="1108038"/>
          </a:xfrm>
        </p:spPr>
        <p:txBody>
          <a:bodyPr>
            <a:normAutofit/>
          </a:bodyPr>
          <a:lstStyle/>
          <a:p>
            <a:pPr algn="ctr"/>
            <a:r>
              <a:rPr lang="ru-RU" altLang="ru-BY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сортировка</a:t>
            </a:r>
            <a:r>
              <a:rPr lang="en-US" altLang="ru-BY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altLang="ru-BY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BY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BY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  <a:r>
              <a:rPr lang="ru-RU" altLang="ru-BY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BY" cap="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AF0E8-7A06-92C4-B15D-97AAF21EE4CC}"/>
              </a:ext>
            </a:extLst>
          </p:cNvPr>
          <p:cNvSpPr txBox="1"/>
          <p:nvPr/>
        </p:nvSpPr>
        <p:spPr>
          <a:xfrm>
            <a:off x="766482" y="1231335"/>
            <a:ext cx="1117450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сортировка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одной из наиболее эффективных из существующих </a:t>
            </a:r>
            <a:r>
              <a:rPr lang="ru-RU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Java.</a:t>
            </a:r>
            <a:endParaRPr lang="ru-RU" sz="2200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0" i="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Суть сортировки: </a:t>
            </a:r>
            <a:endParaRPr lang="en-US" sz="2200" b="0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fontAlgn="base">
              <a:buFont typeface="+mj-lt"/>
              <a:buAutoNum type="arabicPeriod"/>
            </a:pPr>
            <a:r>
              <a:rPr lang="ru-RU" sz="22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 массива выбирается элемент, который называется </a:t>
            </a:r>
            <a:r>
              <a:rPr lang="ru-RU" sz="2200" b="0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ru-RU" sz="22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т. е. опорный элемент.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ru-RU" sz="22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Далее запускается процедура разделения массива таким образом, чтобы в одной его части находились все элементы, которые меньше или равны опорному элементу, а во второй части — все элементы, которые больше опорного элемента.</a:t>
            </a:r>
          </a:p>
          <a:p>
            <a:pPr marL="342900" indent="-342900" algn="just" fontAlgn="base">
              <a:buFont typeface="+mj-lt"/>
              <a:buAutoNum type="arabicPeriod"/>
            </a:pPr>
            <a:r>
              <a:rPr lang="ru-RU" sz="22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каждого </a:t>
            </a:r>
            <a:r>
              <a:rPr lang="ru-RU" sz="2200" b="0" i="0" dirty="0" err="1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подмассива</a:t>
            </a:r>
            <a:r>
              <a:rPr lang="ru-RU" sz="22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если в них больше двух элементов, рекурсивно запускается процедура, описанная в предыдущем пункте. Если элемента два, то они сравниваются друг с другом и при необходимости меняются местами.</a:t>
            </a:r>
          </a:p>
          <a:p>
            <a:pPr algn="just" fontAlgn="base"/>
            <a:r>
              <a:rPr lang="ru-RU" sz="2200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выполнения этих действий мы получим полностью отсортированный массив.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4531D2-685F-FD56-90B2-ABD212BA0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253" y="4709210"/>
            <a:ext cx="3371514" cy="2022909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41B5FBA-3EBE-6B2F-42B8-A7C4DCFD5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41"/>
          <a:stretch/>
        </p:blipFill>
        <p:spPr bwMode="auto">
          <a:xfrm>
            <a:off x="9940066" y="4652860"/>
            <a:ext cx="2082502" cy="207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85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817810-273F-6724-5294-50108FE3789F}"/>
              </a:ext>
            </a:extLst>
          </p:cNvPr>
          <p:cNvSpPr txBox="1"/>
          <p:nvPr/>
        </p:nvSpPr>
        <p:spPr>
          <a:xfrm>
            <a:off x="477202" y="1471857"/>
            <a:ext cx="11455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Она же </a:t>
            </a:r>
            <a:r>
              <a:rPr lang="ru-RU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пирамидальная сортировка</a:t>
            </a:r>
            <a:r>
              <a:rPr lang="ru-RU" b="0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60DE06-10C8-23C9-60D0-E985A0E5750A}"/>
              </a:ext>
            </a:extLst>
          </p:cNvPr>
          <p:cNvSpPr txBox="1">
            <a:spLocks/>
          </p:cNvSpPr>
          <p:nvPr/>
        </p:nvSpPr>
        <p:spPr>
          <a:xfrm>
            <a:off x="5873590" y="217170"/>
            <a:ext cx="5395857" cy="1108038"/>
          </a:xfrm>
          <a:prstGeom prst="rect">
            <a:avLst/>
          </a:prstGeom>
        </p:spPr>
        <p:txBody>
          <a:bodyPr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BY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кучей</a:t>
            </a:r>
            <a:br>
              <a:rPr lang="ru-RU" altLang="ru-BY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ru-BY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ru-BY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 sort</a:t>
            </a:r>
            <a:r>
              <a:rPr lang="ru-RU" altLang="ru-BY" sz="28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BY" cap="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85A451-1F1C-015E-938A-B9BF53FA5F2E}"/>
              </a:ext>
            </a:extLst>
          </p:cNvPr>
          <p:cNvSpPr txBox="1"/>
          <p:nvPr/>
        </p:nvSpPr>
        <p:spPr>
          <a:xfrm>
            <a:off x="477202" y="1471857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ru-RU" dirty="0"/>
            </a:br>
            <a:endParaRPr lang="ru-BY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4AF531-6FBD-2DDE-0D2A-31FF66576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060" y="1987838"/>
            <a:ext cx="7286092" cy="41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1002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490</TotalTime>
  <Words>2258</Words>
  <Application>Microsoft Office PowerPoint</Application>
  <PresentationFormat>Широкоэкранный</PresentationFormat>
  <Paragraphs>261</Paragraphs>
  <Slides>15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30" baseType="lpstr">
      <vt:lpstr>-apple-system</vt:lpstr>
      <vt:lpstr>arial</vt:lpstr>
      <vt:lpstr>arial</vt:lpstr>
      <vt:lpstr>Calibri</vt:lpstr>
      <vt:lpstr>Cambria Math</vt:lpstr>
      <vt:lpstr>Century Gothic</vt:lpstr>
      <vt:lpstr>comic sans ms</vt:lpstr>
      <vt:lpstr>Georgia</vt:lpstr>
      <vt:lpstr>inherit</vt:lpstr>
      <vt:lpstr>lucida grande</vt:lpstr>
      <vt:lpstr>Roboto</vt:lpstr>
      <vt:lpstr>Tahoma</vt:lpstr>
      <vt:lpstr>Times New Roman</vt:lpstr>
      <vt:lpstr>Wingdings</vt:lpstr>
      <vt:lpstr>След самолета</vt:lpstr>
      <vt:lpstr>алгоритмы сортировки Данных</vt:lpstr>
      <vt:lpstr>Презентация PowerPoint</vt:lpstr>
      <vt:lpstr>Презентация PowerPoint</vt:lpstr>
      <vt:lpstr>алгоритмы</vt:lpstr>
      <vt:lpstr>Презентация PowerPoint</vt:lpstr>
      <vt:lpstr>Презентация PowerPoint</vt:lpstr>
      <vt:lpstr>Презентация PowerPoint</vt:lpstr>
      <vt:lpstr>Быстрая сортировка  (Quick Sort)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сортировки Данных</dc:title>
  <dc:creator>Ekaterina Poshelyuk</dc:creator>
  <cp:lastModifiedBy>Ekaterina Poshelyuk</cp:lastModifiedBy>
  <cp:revision>7</cp:revision>
  <dcterms:created xsi:type="dcterms:W3CDTF">2022-06-24T15:51:57Z</dcterms:created>
  <dcterms:modified xsi:type="dcterms:W3CDTF">2022-07-04T17:23:35Z</dcterms:modified>
</cp:coreProperties>
</file>