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C9F4841-0397-4732-AB7F-63EAA6940EB1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A324234-A1B9-4DA4-9F6E-DF0597701C2D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D96C7DB-E32C-4792-B6C2-475C86024C1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305852-F549-4E7E-965B-FFEFADD4FE9A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06D40C-423A-4C7D-B265-67F3C1356B4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C192D60-2953-4C5A-8C65-B7FB0273D12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8C0C3F-774A-43E5-9A08-694E0FA901F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7840" y="1468800"/>
            <a:ext cx="41576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5AC9DC-A246-4D03-AA7B-66F8F5EA396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B601EF1-F038-4B0D-9087-38C68DD91598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333EBEC-B1D3-4378-A4A9-0037600D93A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74686F0-A3EA-48A7-B478-DCB0549B2B5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10800000">
            <a:off x="4226400" y="2934000"/>
            <a:ext cx="691560" cy="38808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>
            <a:off x="0" y="0"/>
            <a:ext cx="9143640" cy="31237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5000" lnSpcReduction="19999"/>
          </a:bodyPr>
          <a:p>
            <a:pPr indent="0">
              <a:buNone/>
            </a:pPr>
            <a:r>
              <a:rPr b="0" lang="ru-RU" sz="60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77884C-4DAE-4D2E-8C6B-6654369A906E}" type="slidenum">
              <a: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42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9" name="Google Shape;43;p9"/>
          <p:cNvCxnSpPr/>
          <p:nvPr/>
        </p:nvCxnSpPr>
        <p:spPr>
          <a:xfrm>
            <a:off x="5029560" y="4495320"/>
            <a:ext cx="577440" cy="360"/>
          </a:xfrm>
          <a:prstGeom prst="straightConnector1">
            <a:avLst/>
          </a:prstGeom>
          <a:ln w="19050">
            <a:solidFill>
              <a:srgbClr val="e91d63"/>
            </a:solidFill>
            <a:prstDash val="lgDash"/>
            <a:round/>
          </a:ln>
        </p:spPr>
      </p:cxn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65680" y="1078920"/>
            <a:ext cx="4044960" cy="178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buNone/>
            </a:pPr>
            <a:r>
              <a:rPr b="0" lang="ru-RU" sz="46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4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C15531-14E3-4267-A2A9-7240D3C42850}" type="slidenum">
              <a: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&lt;номер&gt;</a:t>
            </a:fld>
            <a:endParaRPr b="0" lang="ru-RU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F28C38-EBE5-464E-BFCA-F4BC7B0FF9C5}" type="slidenum">
              <a: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oogle Shape;52;p11"/>
          <p:cNvCxnSpPr/>
          <p:nvPr/>
        </p:nvCxnSpPr>
        <p:spPr>
          <a:xfrm>
            <a:off x="412920" y="2988000"/>
            <a:ext cx="911160" cy="360"/>
          </a:xfrm>
          <a:prstGeom prst="straightConnector1">
            <a:avLst/>
          </a:prstGeom>
          <a:ln w="28575">
            <a:solidFill>
              <a:srgbClr val="e91d63"/>
            </a:solidFill>
            <a:prstDash val="lgDash"/>
            <a:round/>
          </a:ln>
        </p:spPr>
      </p:cxn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>
              <a:lnSpc>
                <a:spcPct val="100000"/>
              </a:lnSpc>
              <a:buNone/>
            </a:pPr>
            <a:r>
              <a:rPr b="0" lang="ru-RU" sz="12000" strike="noStrike" u="none">
                <a:solidFill>
                  <a:schemeClr val="dk2"/>
                </a:solidFill>
                <a:uFillTx/>
                <a:latin typeface="Oswald"/>
                <a:ea typeface="Oswald"/>
              </a:rPr>
              <a:t>xx%</a:t>
            </a:r>
            <a:endParaRPr b="0" lang="ru-RU" sz="1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3C2536-826A-46C9-8CDB-C69ADC5C7E15}" type="slidenum">
              <a: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5E808D-D0F7-41AD-9A6A-F12AC9F0041A}" type="slidenum">
              <a: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6;p3"/>
          <p:cNvSpPr/>
          <p:nvPr/>
        </p:nvSpPr>
        <p:spPr>
          <a:xfrm>
            <a:off x="0" y="1567440"/>
            <a:ext cx="9143640" cy="20084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0920" y="1889640"/>
            <a:ext cx="8282160" cy="151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ru-RU" sz="36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B28B51-2A4E-45BE-A34A-36B34C82FEA8}" type="slidenum">
              <a: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20;p4"/>
          <p:cNvCxnSpPr/>
          <p:nvPr/>
        </p:nvCxnSpPr>
        <p:spPr>
          <a:xfrm>
            <a:off x="429120" y="1275480"/>
            <a:ext cx="614520" cy="360"/>
          </a:xfrm>
          <a:prstGeom prst="straightConnector1">
            <a:avLst/>
          </a:prstGeom>
          <a:ln w="19050">
            <a:solidFill>
              <a:srgbClr val="424242"/>
            </a:solidFill>
            <a:prstDash val="lgDash"/>
            <a:round/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ru-RU" sz="30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A0B39E-9703-4452-9E53-5EF36829725C}" type="slidenum">
              <a: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5;p5"/>
          <p:cNvCxnSpPr/>
          <p:nvPr/>
        </p:nvCxnSpPr>
        <p:spPr>
          <a:xfrm>
            <a:off x="429120" y="1275480"/>
            <a:ext cx="614520" cy="360"/>
          </a:xfrm>
          <a:prstGeom prst="straightConnector1">
            <a:avLst/>
          </a:prstGeom>
          <a:ln w="19050">
            <a:solidFill>
              <a:srgbClr val="424242"/>
            </a:solidFill>
            <a:prstDash val="lgDash"/>
            <a:round/>
          </a:ln>
        </p:spPr>
      </p:cxn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ru-RU" sz="30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1176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832280" y="1468800"/>
            <a:ext cx="3999600" cy="30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9BD518-4418-4D37-BA39-3652A8BA0FCF}" type="slidenum">
              <a: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ru-RU" sz="30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B71F31-A6C0-4E1D-9505-8B5E5B771CAB}" type="slidenum">
              <a: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4;p7"/>
          <p:cNvCxnSpPr/>
          <p:nvPr/>
        </p:nvCxnSpPr>
        <p:spPr>
          <a:xfrm>
            <a:off x="418320" y="1457640"/>
            <a:ext cx="614520" cy="360"/>
          </a:xfrm>
          <a:prstGeom prst="straightConnector1">
            <a:avLst/>
          </a:prstGeom>
          <a:ln w="19050">
            <a:solidFill>
              <a:srgbClr val="424242"/>
            </a:solidFill>
            <a:prstDash val="lgDash"/>
            <a:round/>
          </a:ln>
        </p:spPr>
      </p:cxn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63180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2500" lnSpcReduction="19999"/>
          </a:bodyPr>
          <a:p>
            <a:pPr indent="0">
              <a:buNone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618200"/>
            <a:ext cx="2807640" cy="295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Для правки структуры щёлкните мышью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Второй уровень структуры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Третий уровень структуры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Четвёртый уровень структуры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Пятый уровень структуры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Шестой уровень структуры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200" strike="noStrike" u="none">
                <a:solidFill>
                  <a:srgbClr val="000000"/>
                </a:solidFill>
                <a:uFillTx/>
                <a:latin typeface="Arial"/>
              </a:rPr>
              <a:t>Седьмой уровень структуры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5D77BB-6C27-4647-8BB8-8C9DD87E7D88}" type="slidenum">
              <a:rPr b="0" lang="ru" sz="10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&lt;номер&gt;</a:t>
            </a:fld>
            <a:endParaRPr b="0" lang="ru-RU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0320" y="528840"/>
            <a:ext cx="5677920" cy="408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ru-RU" sz="5400" strike="noStrike" u="none">
                <a:solidFill>
                  <a:srgbClr val="000000"/>
                </a:solidFill>
                <a:uFillTx/>
                <a:latin typeface="Arial"/>
              </a:rPr>
              <a:t>Для правки текста заглавия щёлкните мышью</a:t>
            </a:r>
            <a:endParaRPr b="0" lang="ru-RU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trike="noStrike" u="none">
                <a:solidFill>
                  <a:schemeClr val="lt1"/>
                </a:solidFill>
                <a:uFillTx/>
                <a:latin typeface="Source Code Pro"/>
                <a:ea typeface="Source Code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7E6493-A044-4FCD-9673-884F87BDAB9F}" type="slidenum">
              <a:rPr b="0" lang="ru" sz="1000" strike="noStrike" u="none">
                <a:solidFill>
                  <a:schemeClr val="lt1"/>
                </a:solidFill>
                <a:uFillTx/>
                <a:latin typeface="Source Code Pro"/>
                <a:ea typeface="Source Code Pro"/>
              </a:rPr>
              <a:t>&lt;номер&gt;</a:t>
            </a:fld>
            <a:endParaRPr b="0" lang="ru-RU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1120" y="644400"/>
            <a:ext cx="8282160" cy="210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6000" strike="noStrike" u="none">
                <a:solidFill>
                  <a:schemeClr val="lt1"/>
                </a:solidFill>
                <a:uFillTx/>
                <a:latin typeface="Oswald"/>
                <a:ea typeface="Oswald"/>
              </a:rPr>
              <a:t>Простые вычисления</a:t>
            </a:r>
            <a:endParaRPr b="0" lang="ru-RU" sz="6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11120" y="3398400"/>
            <a:ext cx="8282160" cy="12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lnSpcReduction="9999"/>
          </a:bodyPr>
          <a:p>
            <a:pPr indent="0" algn="ctr">
              <a:buNone/>
            </a:pPr>
            <a:endParaRPr b="0" lang="ru-RU" sz="3600" strike="noStrike" u="none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trike="noStrike" u="none">
                <a:solidFill>
                  <a:schemeClr val="dk2"/>
                </a:solidFill>
                <a:uFillTx/>
                <a:latin typeface="Oswald"/>
                <a:ea typeface="Oswald"/>
              </a:rPr>
              <a:t>Задача 3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Производилась двухканальная (стерео) звукозапись с частотой дискретизации 44.1 кГц и 24-битным разрешением. В результате был получен файл размером 136 Мбайт, без учета размера заголовка и без сжатия данных. Определите длительность(в минутах). В качестве ответа укажите ближайшее к времени записи целое число.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</a:pPr>
            <a:r>
              <a:rPr b="0" lang="ru-RU" sz="3000" strike="noStrike" u="none">
                <a:solidFill>
                  <a:schemeClr val="dk2"/>
                </a:solidFill>
                <a:uFillTx/>
                <a:latin typeface="Oswald"/>
              </a:rPr>
              <a:t>Способы округления чисел в python</a:t>
            </a:r>
            <a:endParaRPr b="0" lang="ru-RU" sz="3000" strike="noStrike" u="none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Source Code Pro"/>
              <a:buChar char="●"/>
            </a:pPr>
            <a:r>
              <a:rPr b="0" lang="ru-RU" sz="2600" strike="noStrike" u="none">
                <a:solidFill>
                  <a:schemeClr val="dk2"/>
                </a:solidFill>
                <a:uFillTx/>
                <a:latin typeface="Source Code Pro"/>
              </a:rPr>
              <a:t>int() - отбрасывает дробную часть</a:t>
            </a:r>
            <a:endParaRPr b="0" lang="ru-RU" sz="2600" strike="noStrike" u="none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Source Code Pro"/>
              <a:buChar char="●"/>
            </a:pPr>
            <a:r>
              <a:rPr b="0" lang="ru-RU" sz="2600" strike="noStrike" u="none">
                <a:solidFill>
                  <a:schemeClr val="dk2"/>
                </a:solidFill>
                <a:uFillTx/>
                <a:latin typeface="Source Code Pro"/>
              </a:rPr>
              <a:t>round() - округляет до ближайшего целого</a:t>
            </a:r>
            <a:endParaRPr b="0" lang="ru-RU" sz="2600" strike="noStrike" u="none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  <a:p>
            <a:pPr marL="457200" indent="-343080">
              <a:lnSpc>
                <a:spcPct val="115000"/>
              </a:lnSpc>
              <a:buClr>
                <a:srgbClr val="424242"/>
              </a:buClr>
              <a:buFont typeface="Source Code Pro"/>
              <a:buChar char="●"/>
            </a:pPr>
            <a:r>
              <a:rPr b="0" lang="ru-RU" sz="2600" strike="noStrike" u="none">
                <a:solidFill>
                  <a:schemeClr val="dk2"/>
                </a:solidFill>
                <a:uFillTx/>
                <a:latin typeface="Source Code Pro"/>
              </a:rPr>
              <a:t>ceil() - округляет к большему </a:t>
            </a:r>
            <a:endParaRPr b="0" lang="ru-RU" sz="2600" strike="noStrike" u="none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  <a:p>
            <a:pPr marL="457200" indent="0">
              <a:lnSpc>
                <a:spcPct val="115000"/>
              </a:lnSpc>
              <a:buNone/>
            </a:pPr>
            <a:r>
              <a:rPr b="0" i="1" lang="ru-RU" sz="2600" strike="noStrike" u="none">
                <a:solidFill>
                  <a:schemeClr val="dk2"/>
                </a:solidFill>
                <a:uFillTx/>
                <a:latin typeface="Source Code Pro"/>
              </a:rPr>
              <a:t>(from math import ceil)</a:t>
            </a:r>
            <a:r>
              <a:rPr b="0" lang="ru-RU" sz="2600" strike="noStrike" u="none">
                <a:solidFill>
                  <a:schemeClr val="dk2"/>
                </a:solidFill>
                <a:uFillTx/>
                <a:latin typeface="Source Code Pro"/>
              </a:rPr>
              <a:t> </a:t>
            </a:r>
            <a:endParaRPr b="0" lang="ru-RU" sz="2600" strike="noStrike" u="none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endParaRPr b="0" lang="ru-RU" sz="3000" strike="noStrike" u="none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С помощью i бит можно записать 2</a:t>
            </a:r>
            <a:r>
              <a:rPr b="0" lang="ru-RU" sz="2600" strike="noStrike" u="none" baseline="33000">
                <a:solidFill>
                  <a:srgbClr val="000000"/>
                </a:solidFill>
                <a:uFillTx/>
                <a:latin typeface="Arial"/>
              </a:rPr>
              <a:t>i </a:t>
            </a: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различных кодов.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Если нужно закодировать N различных вариантов, то есть присвоить различные коды N символам некоторого алфавита,необходимо выбрать целое значение i при условии, что 2</a:t>
            </a:r>
            <a:r>
              <a:rPr b="0" lang="ru-RU" sz="2600" strike="noStrike" u="none" baseline="33000">
                <a:solidFill>
                  <a:srgbClr val="000000"/>
                </a:solidFill>
                <a:uFillTx/>
                <a:latin typeface="Arial"/>
              </a:rPr>
              <a:t>i </a:t>
            </a: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&gt;=N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b="0" lang="ru-RU" sz="2600" strike="noStrike" u="none" baseline="33000">
                <a:solidFill>
                  <a:srgbClr val="000000"/>
                </a:solidFill>
                <a:uFillTx/>
                <a:latin typeface="Arial"/>
              </a:rPr>
              <a:t>i</a:t>
            </a: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=N это тоже самое, что log</a:t>
            </a:r>
            <a:r>
              <a:rPr b="0" lang="ru-RU" sz="2600" strike="noStrike" u="none" baseline="-8000">
                <a:solidFill>
                  <a:srgbClr val="000000"/>
                </a:solidFill>
                <a:uFillTx/>
                <a:latin typeface="Arial"/>
              </a:rPr>
              <a:t>2</a:t>
            </a: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N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Если мощность алфавита N не совпадает какой-либо степенью 2, то полученное дробное число нужно округлить до большего.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Все данные в памяти кодируются в двоичный код. Для сжатой записи используют 8ю и 16ю системы счисления.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3 цифры двоичного кода (3 бита) записывают как одну восьмеричную.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4 цифры двоичного кода (4 бита) записывают как одну шестнадцатеричную.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370080"/>
            <a:ext cx="8520120" cy="7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Функции перевода в разные системы счисления в python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4008240" cy="309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Не забудь убрать первые два символа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bin() - 2cc 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oct() - 8cc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trike="noStrike" u="none">
                <a:solidFill>
                  <a:srgbClr val="000000"/>
                </a:solidFill>
                <a:uFillTx/>
                <a:latin typeface="Arial"/>
              </a:rPr>
              <a:t>hex() - 16cc</a:t>
            </a:r>
            <a:endParaRPr b="0" lang="ru-RU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4140000" y="1253880"/>
            <a:ext cx="4937040" cy="18820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Форматированные строки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 „{255:b}“ — 2 cc #11111111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 „{255:o}“ — 8 cc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 „{255:x}“ — 16 cc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В строке можно задать количество разрядов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 „{255:o10b}“  #0011111111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4140000" y="3240000"/>
            <a:ext cx="3240000" cy="180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Пример:</a:t>
            </a:r>
            <a:endParaRPr b="1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k=4</a:t>
            </a:r>
            <a:endParaRPr b="1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n=171</a:t>
            </a:r>
            <a:endParaRPr b="1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base=“x’</a:t>
            </a:r>
            <a:endParaRPr b="1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</a:rPr>
              <a:t>print(f’{n:0{k}{base}“)</a:t>
            </a:r>
            <a:endParaRPr b="1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trike="noStrike" u="none">
                <a:solidFill>
                  <a:schemeClr val="dk2"/>
                </a:solidFill>
                <a:uFillTx/>
                <a:latin typeface="Oswald"/>
                <a:ea typeface="Oswald"/>
              </a:rPr>
              <a:t>Задача 1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При регистрации в компьютерной системе каждому объекту сопоставляется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идентификатор, состоящий из 60 символов и содержащий только десятичные цифры и символы из 250-символьного алфавита. В базе данных для хранения сведений о каждом объекте отведено одинаковое и минимально возможное целое число байт. При этом используют посимвольное кодирование идентификаторов, все символы кодируют одинаковым и минимально возможным количеством бит. Определите объём памяти (Кбайтах), необходимый для хранения сведений о 65536 объектах.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5000" lnSpcReduction="9999"/>
          </a:bodyPr>
          <a:p>
            <a:pPr indent="0">
              <a:buNone/>
            </a:pPr>
            <a:endParaRPr b="0" lang="ru-RU" sz="3000" strike="noStrike" u="none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trike="noStrike" u="none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3000" strike="noStrike" u="none">
                <a:solidFill>
                  <a:schemeClr val="dk2"/>
                </a:solidFill>
                <a:uFillTx/>
                <a:latin typeface="Oswald"/>
                <a:ea typeface="Oswald"/>
              </a:rPr>
              <a:t>Задача 2</a:t>
            </a:r>
            <a:endParaRPr b="0" lang="ru-RU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trike="noStrike" u="none">
                <a:solidFill>
                  <a:schemeClr val="dk2"/>
                </a:solidFill>
                <a:uFillTx/>
                <a:latin typeface="Source Code Pro"/>
                <a:ea typeface="Source Code Pro"/>
              </a:rPr>
              <a:t>Прибор автоматической фиксации нарушений правил дорожного движения делает фотографии размером 1024 x 768 пикселей, используя палитру из 4096 цветов. Для передачи снимки группируются в пакеты по 256 штук. Определите максимальный размер одного пакета фотографий в Мбайтах.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372600"/>
            <a:ext cx="8520120" cy="73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5000" lnSpcReduction="9999"/>
          </a:bodyPr>
          <a:p>
            <a:pPr indent="0">
              <a:buNone/>
            </a:pPr>
            <a:endParaRPr b="0" lang="ru-RU" sz="3000" strike="noStrike" u="none">
              <a:solidFill>
                <a:schemeClr val="dk2"/>
              </a:solidFill>
              <a:uFillTx/>
              <a:latin typeface="Oswald"/>
              <a:ea typeface="Oswald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468800"/>
            <a:ext cx="8520120" cy="30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1800" strike="noStrike" u="none">
              <a:solidFill>
                <a:schemeClr val="dk2"/>
              </a:solidFill>
              <a:uFillTx/>
              <a:latin typeface="Source Code Pro"/>
              <a:ea typeface="Source Code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2025-03-14T12:14:06Z</dcterms:modified>
  <cp:revision>1</cp:revision>
  <dc:subject/>
  <dc:title/>
</cp:coreProperties>
</file>