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7" r:id="rId22"/>
    <p:sldId id="266" r:id="rId23"/>
    <p:sldId id="268" r:id="rId24"/>
    <p:sldId id="269" r:id="rId25"/>
    <p:sldId id="270" r:id="rId26"/>
    <p:sldId id="271" r:id="rId27"/>
    <p:sldId id="272" r:id="rId28"/>
    <p:sldId id="273" r:id="rId29"/>
    <p:sldId id="274" r:id="rId3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C9F4841-0397-4732-AB7F-63EAA6940E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A324234-A1B9-4DA4-9F6E-DF0597701C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D96C7DB-E32C-4792-B6C2-475C86024C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305852-F549-4E7E-965B-FFEFADD4FE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06D40C-423A-4C7D-B265-67F3C1356B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C192D60-2953-4C5A-8C65-B7FB0273D1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8C0C3F-774A-43E5-9A08-694E0FA901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5AC9DC-A246-4D03-AA7B-66F8F5EA39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B601EF1-F038-4B0D-9087-38C68DD915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333EBEC-B1D3-4378-A4A9-0037600D93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74686F0-A3EA-48A7-B478-DCB0549B2B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/>
          <p:cNvSpPr/>
          <p:nvPr/>
        </p:nvSpPr>
        <p:spPr>
          <a:xfrm rot="10800000">
            <a:off x="4226400" y="293400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Google Shape;11;p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19999"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77884C-4DAE-4D2E-8C6B-6654369A906E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9" name="Google Shape;43;p9"/>
          <p:cNvCxnSpPr/>
          <p:nvPr/>
        </p:nvCxnSpPr>
        <p:spPr>
          <a:xfrm>
            <a:off x="5029560" y="4495320"/>
            <a:ext cx="577440" cy="360"/>
          </a:xfrm>
          <a:prstGeom prst="straightConnector1">
            <a:avLst/>
          </a:prstGeom>
          <a:ln w="19050">
            <a:solidFill>
              <a:srgbClr val="E91D63"/>
            </a:solidFill>
            <a:prstDash val="lgDash"/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19999"/>
          </a:bodyPr>
          <a:lstStyle/>
          <a:p>
            <a:pPr indent="0">
              <a:buNone/>
            </a:pPr>
            <a:r>
              <a:rPr lang="ru-RU" sz="46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DC15531-14E3-4267-A2A9-7240D3C42850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4F28C38-EBE5-464E-BFCA-F4BC7B0FF9C5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52;p11"/>
          <p:cNvCxnSpPr/>
          <p:nvPr/>
        </p:nvCxnSpPr>
        <p:spPr>
          <a:xfrm>
            <a:off x="412920" y="2988000"/>
            <a:ext cx="911160" cy="360"/>
          </a:xfrm>
          <a:prstGeom prst="straightConnector1">
            <a:avLst/>
          </a:prstGeom>
          <a:ln w="28575">
            <a:solidFill>
              <a:srgbClr val="E91D63"/>
            </a:solidFill>
            <a:prstDash val="lgDash"/>
            <a:round/>
          </a:ln>
        </p:spPr>
      </p:cxn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2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xx%</a:t>
            </a:r>
            <a:endParaRPr lang="ru-RU" sz="1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C3C2536-826A-46C9-8CDB-C69ADC5C7E15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25E808D-D0F7-41AD-9A6A-F12AC9F0041A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3"/>
          <p:cNvSpPr/>
          <p:nvPr/>
        </p:nvSpPr>
        <p:spPr>
          <a:xfrm>
            <a:off x="0" y="1567440"/>
            <a:ext cx="9143640" cy="2008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0920" y="1889640"/>
            <a:ext cx="8282160" cy="151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ru-RU" sz="36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B28B51-2A4E-45BE-A34A-36B34C82FEA8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20;p4"/>
          <p:cNvCxnSpPr/>
          <p:nvPr/>
        </p:nvCxnSpPr>
        <p:spPr>
          <a:xfrm>
            <a:off x="429120" y="127548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A0B39E-9703-4452-9E53-5EF36829725C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5;p5"/>
          <p:cNvCxnSpPr/>
          <p:nvPr/>
        </p:nvCxnSpPr>
        <p:spPr>
          <a:xfrm>
            <a:off x="429120" y="127548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A9BD518-4418-4D37-BA39-3652A8BA0FCF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B71F31-A6C0-4E1D-9505-8B5E5B771CAB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4;p7"/>
          <p:cNvCxnSpPr/>
          <p:nvPr/>
        </p:nvCxnSpPr>
        <p:spPr>
          <a:xfrm>
            <a:off x="418320" y="145764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63180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2500" lnSpcReduction="19999"/>
          </a:bodyPr>
          <a:lstStyle/>
          <a:p>
            <a:pPr indent="0">
              <a:buNone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618200"/>
            <a:ext cx="2807640" cy="2950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5D77BB-6C27-4647-8BB8-8C9DD87E7D88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ru-RU" sz="5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lt1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7E6493-A044-4FCD-9673-884F87BDAB9F}" type="slidenum">
              <a:rPr lang="ru" sz="1000" b="0" u="none" strike="noStrike">
                <a:solidFill>
                  <a:schemeClr val="lt1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6000" b="0" u="none" strike="noStrike">
                <a:solidFill>
                  <a:schemeClr val="lt1"/>
                </a:solidFill>
                <a:uFillTx/>
                <a:latin typeface="Oswald"/>
                <a:ea typeface="Oswald"/>
              </a:rPr>
              <a:t>Простые вычисления</a:t>
            </a:r>
            <a:endParaRPr lang="ru-RU" sz="6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lnSpcReduction="9999"/>
          </a:bodyPr>
          <a:lstStyle/>
          <a:p>
            <a:pPr indent="0" algn="ctr">
              <a:buNone/>
            </a:pPr>
            <a:r>
              <a:rPr lang="ru-RU" sz="12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Дружинина Е.О. 2025 год</a:t>
            </a:r>
          </a:p>
          <a:p>
            <a:pPr indent="0" algn="ctr">
              <a:buNone/>
            </a:pPr>
            <a:r>
              <a:rPr lang="ru-RU" sz="12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По литературе Полякова </a:t>
            </a:r>
            <a:r>
              <a:rPr lang="ru-RU" sz="1200" dirty="0">
                <a:solidFill>
                  <a:schemeClr val="dk2"/>
                </a:solidFill>
                <a:latin typeface="Oswald"/>
                <a:ea typeface="Oswald"/>
              </a:rPr>
              <a:t>К.Ю.</a:t>
            </a:r>
            <a:endParaRPr lang="ru-RU" sz="1200" b="0" u="none" strike="noStrike" dirty="0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Задача 3</a:t>
            </a:r>
            <a:endParaRPr lang="ru-RU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Производилась двухканальная (стерео) звукозапись с частотой дискретизации 44.1 кГц и 24-битным разрешением. В результате был получен файл размером 136 Мбайт, без учета размера заголовка и без сжатия данных. Определите длительность(в минутах). В качестве ответа укажите ближайшее к времени записи целое число.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7A88-D4AC-8225-03F0-962CF718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>
            <a:extLst>
              <a:ext uri="{FF2B5EF4-FFF2-40B4-BE49-F238E27FC236}">
                <a16:creationId xmlns:a16="http://schemas.microsoft.com/office/drawing/2014/main" id="{5F71E89F-54C5-1144-DCFF-BA31B7B3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endParaRPr lang="ru-RU" sz="3000" b="0" u="none" strike="noStrik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4" name="PlaceHolder 2">
            <a:extLst>
              <a:ext uri="{FF2B5EF4-FFF2-40B4-BE49-F238E27FC236}">
                <a16:creationId xmlns:a16="http://schemas.microsoft.com/office/drawing/2014/main" id="{77BF69C9-7278-E8E3-6AA7-674AC508B01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800" b="0" u="none" strike="noStrik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96266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662A-7D20-37C7-A77F-46BC3ABE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93E170A3-47F5-4262-1882-1A3483A7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Задача </a:t>
            </a:r>
            <a:r>
              <a:rPr lang="en-US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4</a:t>
            </a:r>
            <a:endParaRPr lang="ru-RU" sz="3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395BA46D-6372-5BE1-9165-71ED9CA35B4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Значение арифметического выражения: 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3*4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38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+2*4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23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20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+3*4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5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+2*4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4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+1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 – записали в системе счисления с основанием 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16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. Сколько </a:t>
            </a:r>
            <a:r>
              <a:rPr lang="ru-RU" sz="1800" dirty="0">
                <a:solidFill>
                  <a:schemeClr val="dk2"/>
                </a:solidFill>
                <a:latin typeface="Source Code Pro"/>
                <a:ea typeface="Source Code Pro"/>
              </a:rPr>
              <a:t>значащих нулей 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содержится в этой записи?</a:t>
            </a:r>
          </a:p>
        </p:txBody>
      </p:sp>
    </p:spTree>
    <p:extLst>
      <p:ext uri="{BB962C8B-B14F-4D97-AF65-F5344CB8AC3E}">
        <p14:creationId xmlns:p14="http://schemas.microsoft.com/office/powerpoint/2010/main" val="122639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A5A8-3536-E4BB-F7E8-17D24619B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>
            <a:extLst>
              <a:ext uri="{FF2B5EF4-FFF2-40B4-BE49-F238E27FC236}">
                <a16:creationId xmlns:a16="http://schemas.microsoft.com/office/drawing/2014/main" id="{9C5F5576-2886-D127-ECF2-DA56F6F5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endParaRPr lang="ru-RU" sz="3000" b="0" u="none" strike="noStrik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4" name="PlaceHolder 2">
            <a:extLst>
              <a:ext uri="{FF2B5EF4-FFF2-40B4-BE49-F238E27FC236}">
                <a16:creationId xmlns:a16="http://schemas.microsoft.com/office/drawing/2014/main" id="{9A257120-E45B-9B90-3020-53685723433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800" b="0" u="none" strike="noStrik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8863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8653-5A2E-1F5E-4074-4BE17188D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4EF0F0DA-0089-FB84-3079-0301DA4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1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E0904B00-2BE3-B97F-90EB-ECB12C6A4D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 регистрации в компьютерной системе каждому пользователю </a:t>
            </a:r>
            <a:r>
              <a:rPr lang="ru-RU" sz="1800" dirty="0">
                <a:solidFill>
                  <a:srgbClr val="000000"/>
                </a:solidFill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присваивается </a:t>
            </a:r>
            <a:r>
              <a:rPr lang="ru-RU" sz="1800" dirty="0" err="1">
                <a:solidFill>
                  <a:srgbClr val="000000"/>
                </a:solidFill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индификатор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состоящий из 18 символов и содержащий только десятичные цифры и три специальных символа «#», «$», «@». В базе данных для хранения сведений о каждом пользователе отведено одинаковое и минимально возможное целое число байт. При этом используют посимвольное кодирование паролей, все символы кодируют одинаковым и минимально возможным количеством бит. Кроме собственно </a:t>
            </a:r>
            <a:r>
              <a:rPr lang="ru-RU" sz="1800" dirty="0" err="1">
                <a:solidFill>
                  <a:srgbClr val="000000"/>
                </a:solidFill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индификатора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для каждого пользователя в системе хранятся дополнительные сведения, для чего выделено целое 55 байт на один объект. Определите объем памяти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Кбайтах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необходимый для хранения сведений о 64 пользователях.</a:t>
            </a:r>
            <a:endParaRPr lang="ru-RU" sz="1800" b="0" u="none" strike="noStrike" dirty="0">
              <a:solidFill>
                <a:schemeClr val="dk2"/>
              </a:solidFill>
              <a:uFillTx/>
              <a:latin typeface="Oswald" panose="00000500000000000000" pitchFamily="2" charset="-52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6733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1C38-D582-768F-5C34-EB4F89630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33504D6A-873E-FED0-ADDD-1468F305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2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9AB8C9BE-C74C-7A3A-CAC1-17D2D0CD21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Сколько секунд потребуется обычному модему, передающему сообщения со скоростью 65 536 бит/с, чтобы передать цветное растровое изображение размером 1024 на 768 пикселей, при условии, что цвет каждого пикселя кодируется 3 байтами?</a:t>
            </a:r>
            <a:endParaRPr lang="ru-RU" sz="1800" b="0" u="none" strike="noStrike" dirty="0">
              <a:solidFill>
                <a:schemeClr val="dk2"/>
              </a:solidFill>
              <a:uFillTx/>
              <a:latin typeface="Oswald" panose="00000500000000000000" pitchFamily="2" charset="-52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19878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060D-7E0F-9A48-168F-4CB6E39E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A86DFE50-EF81-7D9D-811F-FFC6D959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3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4E3D0043-F514-C040-ECC3-23F6BFF2A1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При кодировании растрового изображения размером 1920x1080 пикселей на каждый пиксель отводится несколько бит для кодирования цвета и один бит прозрачности. Коды пикселей записываются в файл один за другим без промежутков. Затем изображение сжимается на 20%. Какое максимальное количество цветов (без учета степени прозрачности) можно использовать в изображении, если для его хранения отведено 1215 Кбайт памяти без учёта размера заголовка файла?</a:t>
            </a:r>
            <a:endParaRPr lang="ru-RU" sz="1800" dirty="0">
              <a:solidFill>
                <a:schemeClr val="bg2">
                  <a:lumMod val="75000"/>
                </a:schemeClr>
              </a:solidFill>
              <a:effectLst/>
              <a:latin typeface="Oswald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8357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AB2FA-2D27-9B97-F671-09838B5B9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F4CF6E15-73B4-BA5C-CF86-381F6B55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4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C8A37A12-06E2-7E7F-0F82-F3FDE7ACFDF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Производится звукозапись музыкального фрагмента в формате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квадро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(четырёхканальная запись) с частотой дискретизации 32 кГц и 16-битным разрешением. Результаты записываются в файл, производится сжатие данных, в результате получается файл, занимающий объем 50 Мб, что составляет 20% от размера несжатого файла. Определите приближённое время звучания записанного музыкального фрагмента в минутах.</a:t>
            </a:r>
            <a:endParaRPr lang="ru-RU" sz="1800" dirty="0">
              <a:solidFill>
                <a:schemeClr val="bg2">
                  <a:lumMod val="75000"/>
                </a:schemeClr>
              </a:solidFill>
              <a:effectLst/>
              <a:latin typeface="Oswald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2871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9A802-A58B-AAF4-CF00-BFF40CA8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B1C3DCE2-469C-0A37-7C00-99F37269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5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4324004D-C027-7E0A-54FA-A2C39048FA7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Значение выражения 3∙3125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+ 2∙625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– 4∙625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+ 3∙125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– 2 ∙ 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-2024 записали в системе счисления с основанием 25. Определите количество значащих нулей в этой записи.</a:t>
            </a: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8941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5CF53-4CBB-48B9-6F08-E8D472CD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871074F2-739C-F8EE-9AD9-8B52226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Проверка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B54FC859-891F-0337-E4A7-4D10A1261E07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38574" y="1337446"/>
            <a:ext cx="2320971" cy="15417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F59D5-D238-8C58-91AB-30E303B0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9" y="3303854"/>
            <a:ext cx="1697783" cy="11753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9A5C9-1117-6730-255E-719F86E0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74" y="1251409"/>
            <a:ext cx="1549142" cy="16277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EA33D1-1C6B-501F-2A64-BE57319A1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382" y="1160564"/>
            <a:ext cx="2276657" cy="14111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A365F5-09B4-E557-2D1D-06B8E18E2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674" y="3323281"/>
            <a:ext cx="483809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000" b="0" u="none" strike="noStrike" dirty="0">
                <a:solidFill>
                  <a:schemeClr val="dk2"/>
                </a:solidFill>
                <a:uFillTx/>
                <a:latin typeface="Oswald"/>
              </a:rPr>
              <a:t>Способы округления чисел в </a:t>
            </a:r>
            <a:r>
              <a:rPr lang="ru-RU" sz="3000" b="0" u="none" strike="noStrike" dirty="0" err="1">
                <a:solidFill>
                  <a:schemeClr val="dk2"/>
                </a:solidFill>
                <a:uFillTx/>
                <a:latin typeface="Oswald"/>
              </a:rPr>
              <a:t>python</a:t>
            </a:r>
            <a:endParaRPr lang="ru-RU" sz="3000" b="0" u="none" strike="noStrike" dirty="0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lang="ru-RU" sz="2600" b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int</a:t>
            </a:r>
            <a:r>
              <a:rPr lang="ru-RU" sz="2600" b="1" u="none" strike="noStrike" dirty="0">
                <a:solidFill>
                  <a:schemeClr val="dk2"/>
                </a:solidFill>
                <a:uFillTx/>
                <a:latin typeface="Source Code Pro"/>
              </a:rPr>
              <a:t>() 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- отбрасывает дробную часть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lang="ru-RU" sz="2600" b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round</a:t>
            </a:r>
            <a:r>
              <a:rPr lang="ru-RU" sz="2600" b="1" u="none" strike="noStrike" dirty="0">
                <a:solidFill>
                  <a:schemeClr val="dk2"/>
                </a:solidFill>
                <a:uFillTx/>
                <a:latin typeface="Source Code Pro"/>
              </a:rPr>
              <a:t>()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 - округляет до ближайшего целого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lang="ru-RU" sz="2600" b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ceil</a:t>
            </a:r>
            <a:r>
              <a:rPr lang="ru-RU" sz="2600" b="1" u="none" strike="noStrike" dirty="0">
                <a:solidFill>
                  <a:schemeClr val="dk2"/>
                </a:solidFill>
                <a:uFillTx/>
                <a:latin typeface="Source Code Pro"/>
              </a:rPr>
              <a:t>() 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- округляет к большему 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0">
              <a:lnSpc>
                <a:spcPct val="115000"/>
              </a:lnSpc>
              <a:buNone/>
            </a:pP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(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from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math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import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ceil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)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Теория к задачам 7 и 11</a:t>
            </a: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С помощью i бит можно записать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i</a:t>
            </a:r>
            <a:r>
              <a:rPr lang="ru-RU" sz="2600" b="0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различных кодов.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Если нужно закодировать N различных вариантов, то есть присвоить различные коды N символам некоторого </a:t>
            </a:r>
            <a:r>
              <a:rPr lang="ru-RU" sz="26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алфавита,необходимо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выбрать целое значение i при условии, что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i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&gt;=N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i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=N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это тоже самое, что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log</a:t>
            </a:r>
            <a:r>
              <a:rPr lang="ru-RU" sz="2600" b="1" u="none" strike="noStrike" baseline="-8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N</a:t>
            </a:r>
          </a:p>
          <a:p>
            <a:pPr marL="432000" indent="0">
              <a:spcBef>
                <a:spcPts val="1417"/>
              </a:spcBef>
              <a:buNone/>
            </a:pPr>
            <a:r>
              <a:rPr lang="ru-RU" sz="26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swald"/>
                <a:ea typeface="Oswald"/>
                <a:cs typeface="+mj-cs"/>
              </a:rPr>
              <a:t>Теория к задачам 7 и 11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Если мощность алфавита N не совпадает какой-либо степенью 2, то полученное дробное число нужно </a:t>
            </a:r>
            <a:r>
              <a:rPr lang="ru-RU" sz="24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округлить до большего</a:t>
            </a: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Все данные в памяти кодируются в двоичный код. Для сжатой записи используют 8ю и 16ю системы счисления.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3 цифры </a:t>
            </a: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двоичного кода (3 бита) записывают как одну восьмеричную.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4 цифры </a:t>
            </a: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двоичного кода (4 бита) записывают как одну шестнадцатеричную.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70080"/>
            <a:ext cx="852012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Функции перевода в разные системы счисления в </a:t>
            </a:r>
            <a:r>
              <a:rPr lang="ru-RU" sz="26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python</a:t>
            </a:r>
            <a:endParaRPr lang="ru-RU" sz="26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00824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Не забудь убрать первые два символа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bin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()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- 2cc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oct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()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- 8cc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hex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()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- 16cc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29" y="1108440"/>
            <a:ext cx="4937040" cy="18820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ru-RU" sz="1800" b="1" u="none" strike="noStrike" dirty="0">
                <a:solidFill>
                  <a:schemeClr val="tx1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Форматированные строки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„{255:b}“ — 2 </a:t>
            </a:r>
            <a:r>
              <a:rPr lang="ru-RU" sz="18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cc</a:t>
            </a: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#11111111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„{255:o}“ — 8 </a:t>
            </a:r>
            <a:r>
              <a:rPr lang="ru-RU" sz="18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cc</a:t>
            </a:r>
            <a:endParaRPr lang="ru-RU" sz="18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„{255:x}“ — 16 </a:t>
            </a:r>
            <a:r>
              <a:rPr lang="ru-RU" sz="18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cc</a:t>
            </a:r>
            <a:endParaRPr lang="ru-RU" sz="18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ru-RU" sz="18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ru-RU" sz="1800" b="1" u="none" strike="noStrike" dirty="0">
                <a:solidFill>
                  <a:schemeClr val="tx1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В строке можно задать количество разрядов</a:t>
            </a:r>
          </a:p>
          <a:p>
            <a:pPr>
              <a:lnSpc>
                <a:spcPct val="100000"/>
              </a:lnSpc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„{255:o10b}“  #0011111111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6768" y="3240305"/>
            <a:ext cx="324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Пример:</a:t>
            </a:r>
          </a:p>
          <a:p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k=4</a:t>
            </a:r>
          </a:p>
          <a:p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n=171</a:t>
            </a:r>
          </a:p>
          <a:p>
            <a:r>
              <a:rPr lang="ru-RU" sz="18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base</a:t>
            </a:r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=“x’</a:t>
            </a:r>
          </a:p>
          <a:p>
            <a:r>
              <a:rPr lang="ru-RU" sz="18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print</a:t>
            </a:r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(f’{n:0{k}{</a:t>
            </a:r>
            <a:r>
              <a:rPr lang="ru-RU" sz="18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base</a:t>
            </a:r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}“)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Задача 1</a:t>
            </a:r>
            <a:endParaRPr lang="ru-RU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При регистрации в компьютерной системе каждому объекту сопоставляется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идентификатор, состоящий из 60 символов и содержащий только десятичные цифры и символы из 250-символьного алфавита. В базе данных для хранения сведений о каждом объекте отведено одинаковое и минимально возможное целое число байт. При этом используют посимвольное кодирование идентификаторов, все символы кодируют одинаковым и минимально возможным количеством бит. Определите объём памяти (Кбайтах), необходимый для хранения сведений о 65536 объектах.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9999"/>
          </a:bodyPr>
          <a:lstStyle/>
          <a:p>
            <a:pPr indent="0">
              <a:buNone/>
            </a:pPr>
            <a:endParaRPr lang="ru-RU" sz="3000" b="0" u="none" strike="noStrik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800" b="0" u="none" strike="noStrik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Задача 2</a:t>
            </a:r>
            <a:endParaRPr lang="ru-RU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Прибор автоматической фиксации нарушений правил дорожного движения делает фотографии размером 1024 x 768 пикселей, используя палитру из 4096 цветов. Для передачи снимки группируются в пакеты по 256 штук. Определите максимальный размер одного пакета фотографий в Мбайтах.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9999"/>
          </a:bodyPr>
          <a:lstStyle/>
          <a:p>
            <a:pPr indent="0">
              <a:buNone/>
            </a:pPr>
            <a:endParaRPr lang="ru-RU" sz="3000" b="0" u="none" strike="noStrik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800" b="0" u="none" strike="noStrik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783</Words>
  <Application>Microsoft Office PowerPoint</Application>
  <PresentationFormat>Экран (16:9)</PresentationFormat>
  <Paragraphs>56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19</vt:i4>
      </vt:variant>
    </vt:vector>
  </HeadingPairs>
  <TitlesOfParts>
    <vt:vector size="37" baseType="lpstr">
      <vt:lpstr>Arial</vt:lpstr>
      <vt:lpstr>Calibri</vt:lpstr>
      <vt:lpstr>Oswald</vt:lpstr>
      <vt:lpstr>Source Code Pro</vt:lpstr>
      <vt:lpstr>Symbol</vt:lpstr>
      <vt:lpstr>Times New Roman</vt:lpstr>
      <vt:lpstr>Wingdings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Простые вычисления</vt:lpstr>
      <vt:lpstr>Способы округления чисел в python</vt:lpstr>
      <vt:lpstr>Теория к задачам 7 и 11</vt:lpstr>
      <vt:lpstr>Теория к задачам 7 и 11</vt:lpstr>
      <vt:lpstr>Функции перевода в разные системы счисления в python</vt:lpstr>
      <vt:lpstr>Задача 1</vt:lpstr>
      <vt:lpstr>Презентация PowerPoint</vt:lpstr>
      <vt:lpstr>Задача 2</vt:lpstr>
      <vt:lpstr>Презентация PowerPoint</vt:lpstr>
      <vt:lpstr>Задача 3</vt:lpstr>
      <vt:lpstr>Презентация PowerPoint</vt:lpstr>
      <vt:lpstr>Задача 4</vt:lpstr>
      <vt:lpstr>Презентация PowerPoint</vt:lpstr>
      <vt:lpstr>Для самостоятельного решения 1</vt:lpstr>
      <vt:lpstr>Для самостоятельного решения 2</vt:lpstr>
      <vt:lpstr>Для самостоятельного решения 3</vt:lpstr>
      <vt:lpstr>Для самостоятельного решения 4</vt:lpstr>
      <vt:lpstr>Для самостоятельного решения 5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Elena Postanogova</cp:lastModifiedBy>
  <cp:revision>2</cp:revision>
  <dcterms:modified xsi:type="dcterms:W3CDTF">2025-03-17T19:37:13Z</dcterms:modified>
  <dc:language>ru-RU</dc:language>
</cp:coreProperties>
</file>