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3" r:id="rId18"/>
    <p:sldId id="262" r:id="rId19"/>
    <p:sldId id="265" r:id="rId20"/>
    <p:sldId id="264" r:id="rId21"/>
    <p:sldId id="266" r:id="rId22"/>
    <p:sldId id="267" r:id="rId23"/>
    <p:sldId id="269" r:id="rId24"/>
    <p:sldId id="270" r:id="rId25"/>
    <p:sldId id="271" r:id="rId26"/>
    <p:sldId id="272" r:id="rId27"/>
    <p:sldId id="273" r:id="rId28"/>
    <p:sldId id="274" r:id="rId2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C9F4841-0397-4732-AB7F-63EAA6940EB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6A324234-A1B9-4DA4-9F6E-DF0597701C2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D96C7DB-E32C-4792-B6C2-475C86024C1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C305852-F549-4E7E-965B-FFEFADD4FE9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606D40C-423A-4C7D-B265-67F3C1356B4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C192D60-2953-4C5A-8C65-B7FB0273D12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18C0C3F-774A-43E5-9A08-694E0FA901F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309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309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35AC9DC-A246-4D03-AA7B-66F8F5EA396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0B601EF1-F038-4B0D-9087-38C68DD9159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B333EBEC-B1D3-4378-A4A9-0037600D93A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74686F0-A3EA-48A7-B478-DCB0549B2B5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;p2"/>
          <p:cNvSpPr/>
          <p:nvPr/>
        </p:nvSpPr>
        <p:spPr>
          <a:xfrm rot="10800000">
            <a:off x="4226400" y="2934000"/>
            <a:ext cx="691560" cy="38808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" name="Google Shape;11;p2"/>
          <p:cNvSpPr/>
          <p:nvPr/>
        </p:nvSpPr>
        <p:spPr>
          <a:xfrm>
            <a:off x="0" y="0"/>
            <a:ext cx="9143640" cy="31237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11120" y="644400"/>
            <a:ext cx="8282160" cy="210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85000" lnSpcReduction="19999"/>
          </a:bodyPr>
          <a:lstStyle/>
          <a:p>
            <a:pPr indent="0">
              <a:buNone/>
            </a:pPr>
            <a:r>
              <a:rPr lang="ru-RU" sz="60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000" b="0" u="none" strike="noStrike">
                <a:solidFill>
                  <a:schemeClr val="dk2"/>
                </a:solidFill>
                <a:uFillTx/>
                <a:latin typeface="Source Code Pro"/>
                <a:ea typeface="Source Code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577884C-4DAE-4D2E-8C6B-6654369A906E}" type="slidenum">
              <a:rPr lang="ru" sz="1000" b="0" u="none" strike="noStrike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‹#›</a:t>
            </a:fld>
            <a:endParaRPr lang="ru-RU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42;p9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39" name="Google Shape;43;p9"/>
          <p:cNvCxnSpPr/>
          <p:nvPr/>
        </p:nvCxnSpPr>
        <p:spPr>
          <a:xfrm>
            <a:off x="5029560" y="4495320"/>
            <a:ext cx="577440" cy="360"/>
          </a:xfrm>
          <a:prstGeom prst="straightConnector1">
            <a:avLst/>
          </a:prstGeom>
          <a:ln w="19050">
            <a:solidFill>
              <a:srgbClr val="E91D63"/>
            </a:solidFill>
            <a:prstDash val="lgDash"/>
            <a:round/>
          </a:ln>
        </p:spPr>
      </p:cxn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65680" y="1078920"/>
            <a:ext cx="4044960" cy="1788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77500" lnSpcReduction="19999"/>
          </a:bodyPr>
          <a:lstStyle/>
          <a:p>
            <a:pPr indent="0">
              <a:buNone/>
            </a:pPr>
            <a:r>
              <a:rPr lang="ru-RU" sz="46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8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000" b="0" u="none" strike="noStrike">
                <a:solidFill>
                  <a:schemeClr val="dk2"/>
                </a:solidFill>
                <a:uFillTx/>
                <a:latin typeface="Source Code Pro"/>
                <a:ea typeface="Source Code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DC15531-14E3-4267-A2A9-7240D3C42850}" type="slidenum">
              <a:rPr lang="ru" sz="1000" b="0" u="none" strike="noStrike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‹#›</a:t>
            </a:fld>
            <a:endParaRPr lang="ru-RU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body"/>
          </p:nvPr>
        </p:nvSpPr>
        <p:spPr>
          <a:xfrm>
            <a:off x="311760" y="4230720"/>
            <a:ext cx="5998320" cy="60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1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1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1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1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1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1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1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000" b="0" u="none" strike="noStrike">
                <a:solidFill>
                  <a:schemeClr val="dk2"/>
                </a:solidFill>
                <a:uFillTx/>
                <a:latin typeface="Source Code Pro"/>
                <a:ea typeface="Source Code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4F28C38-EBE5-464E-BFCA-F4BC7B0FF9C5}" type="slidenum">
              <a:rPr lang="ru" sz="1000" b="0" u="none" strike="noStrike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‹#›</a:t>
            </a:fld>
            <a:endParaRPr lang="ru-RU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oogle Shape;52;p11"/>
          <p:cNvCxnSpPr/>
          <p:nvPr/>
        </p:nvCxnSpPr>
        <p:spPr>
          <a:xfrm>
            <a:off x="412920" y="2988000"/>
            <a:ext cx="911160" cy="360"/>
          </a:xfrm>
          <a:prstGeom prst="straightConnector1">
            <a:avLst/>
          </a:prstGeom>
          <a:ln w="28575">
            <a:solidFill>
              <a:srgbClr val="E91D63"/>
            </a:solidFill>
            <a:prstDash val="lgDash"/>
            <a:round/>
          </a:ln>
        </p:spPr>
      </p:cxn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lnSpcReduction="9999"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12000" b="0" u="none" strike="noStrike">
                <a:solidFill>
                  <a:schemeClr val="dk2"/>
                </a:solidFill>
                <a:uFillTx/>
                <a:latin typeface="Oswald"/>
                <a:ea typeface="Oswald"/>
              </a:rPr>
              <a:t>xx%</a:t>
            </a:r>
            <a:endParaRPr lang="ru-RU" sz="12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47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10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000" b="0" u="none" strike="noStrike">
                <a:solidFill>
                  <a:schemeClr val="dk2"/>
                </a:solidFill>
                <a:uFillTx/>
                <a:latin typeface="Source Code Pro"/>
                <a:ea typeface="Source Code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C3C2536-826A-46C9-8CDB-C69ADC5C7E15}" type="slidenum">
              <a:rPr lang="ru" sz="1000" b="0" u="none" strike="noStrike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‹#›</a:t>
            </a:fld>
            <a:endParaRPr lang="ru-RU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000" b="0" u="none" strike="noStrike">
                <a:solidFill>
                  <a:schemeClr val="dk2"/>
                </a:solidFill>
                <a:uFillTx/>
                <a:latin typeface="Source Code Pro"/>
                <a:ea typeface="Source Code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25E808D-D0F7-41AD-9A6A-F12AC9F0041A}" type="slidenum">
              <a:rPr lang="ru" sz="1000" b="0" u="none" strike="noStrike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‹#›</a:t>
            </a:fld>
            <a:endParaRPr lang="ru-RU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6;p3"/>
          <p:cNvSpPr/>
          <p:nvPr/>
        </p:nvSpPr>
        <p:spPr>
          <a:xfrm>
            <a:off x="0" y="1567440"/>
            <a:ext cx="9143640" cy="20084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30920" y="1889640"/>
            <a:ext cx="8282160" cy="1516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>
              <a:buNone/>
            </a:pPr>
            <a:r>
              <a:rPr lang="ru-RU" sz="36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4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000" b="0" u="none" strike="noStrike">
                <a:solidFill>
                  <a:schemeClr val="dk2"/>
                </a:solidFill>
                <a:uFillTx/>
                <a:latin typeface="Source Code Pro"/>
                <a:ea typeface="Source Code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0B28B51-2A4E-45BE-A34A-36B34C82FEA8}" type="slidenum">
              <a:rPr lang="ru" sz="1000" b="0" u="none" strike="noStrike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‹#›</a:t>
            </a:fld>
            <a:endParaRPr lang="ru-RU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20;p4"/>
          <p:cNvCxnSpPr/>
          <p:nvPr/>
        </p:nvCxnSpPr>
        <p:spPr>
          <a:xfrm>
            <a:off x="429120" y="1275480"/>
            <a:ext cx="614520" cy="360"/>
          </a:xfrm>
          <a:prstGeom prst="straightConnector1">
            <a:avLst/>
          </a:prstGeom>
          <a:ln w="19050">
            <a:solidFill>
              <a:srgbClr val="424242"/>
            </a:solidFill>
            <a:prstDash val="lgDash"/>
            <a:round/>
          </a:ln>
        </p:spPr>
      </p:cxn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buNone/>
            </a:pPr>
            <a:r>
              <a:rPr lang="ru-RU" sz="30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18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000" b="0" u="none" strike="noStrike">
                <a:solidFill>
                  <a:schemeClr val="dk2"/>
                </a:solidFill>
                <a:uFillTx/>
                <a:latin typeface="Source Code Pro"/>
                <a:ea typeface="Source Code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6A0B39E-9703-4452-9E53-5EF36829725C}" type="slidenum">
              <a:rPr lang="ru" sz="1000" b="0" u="none" strike="noStrike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‹#›</a:t>
            </a:fld>
            <a:endParaRPr lang="ru-RU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5;p5"/>
          <p:cNvCxnSpPr/>
          <p:nvPr/>
        </p:nvCxnSpPr>
        <p:spPr>
          <a:xfrm>
            <a:off x="429120" y="1275480"/>
            <a:ext cx="614520" cy="360"/>
          </a:xfrm>
          <a:prstGeom prst="straightConnector1">
            <a:avLst/>
          </a:prstGeom>
          <a:ln w="19050">
            <a:solidFill>
              <a:srgbClr val="424242"/>
            </a:solidFill>
            <a:prstDash val="lgDash"/>
            <a:round/>
          </a:ln>
        </p:spPr>
      </p:cxn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buNone/>
            </a:pPr>
            <a:r>
              <a:rPr lang="ru-RU" sz="30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3999600" cy="309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832280" y="1468800"/>
            <a:ext cx="3999600" cy="309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000" b="0" u="none" strike="noStrike">
                <a:solidFill>
                  <a:schemeClr val="dk2"/>
                </a:solidFill>
                <a:uFillTx/>
                <a:latin typeface="Source Code Pro"/>
                <a:ea typeface="Source Code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A9BD518-4418-4D37-BA39-3652A8BA0FCF}" type="slidenum">
              <a:rPr lang="ru" sz="1000" b="0" u="none" strike="noStrike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‹#›</a:t>
            </a:fld>
            <a:endParaRPr lang="ru-RU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buNone/>
            </a:pPr>
            <a:r>
              <a:rPr lang="ru-RU" sz="30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000" b="0" u="none" strike="noStrike">
                <a:solidFill>
                  <a:schemeClr val="dk2"/>
                </a:solidFill>
                <a:uFillTx/>
                <a:latin typeface="Source Code Pro"/>
                <a:ea typeface="Source Code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4B71F31-A6C0-4E1D-9505-8B5E5B771CAB}" type="slidenum">
              <a:rPr lang="ru" sz="1000" b="0" u="none" strike="noStrike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‹#›</a:t>
            </a:fld>
            <a:endParaRPr lang="ru-RU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4;p7"/>
          <p:cNvCxnSpPr/>
          <p:nvPr/>
        </p:nvCxnSpPr>
        <p:spPr>
          <a:xfrm>
            <a:off x="418320" y="1457640"/>
            <a:ext cx="614520" cy="360"/>
          </a:xfrm>
          <a:prstGeom prst="straightConnector1">
            <a:avLst/>
          </a:prstGeom>
          <a:ln w="19050">
            <a:solidFill>
              <a:srgbClr val="424242"/>
            </a:solidFill>
            <a:prstDash val="lgDash"/>
            <a:round/>
          </a:ln>
        </p:spPr>
      </p:cxnSp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63180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62500" lnSpcReduction="19999"/>
          </a:bodyPr>
          <a:lstStyle/>
          <a:p>
            <a:pPr indent="0">
              <a:buNone/>
            </a:pPr>
            <a:r>
              <a:rPr lang="ru-RU" sz="24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1760" y="1618200"/>
            <a:ext cx="2807640" cy="2950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200" b="0" u="none" strike="noStrik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200" b="0" u="none" strike="noStrik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200" b="0" u="none" strike="noStrik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200" b="0" u="none" strike="noStrik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200" b="0" u="none" strike="noStrik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200" b="0" u="none" strike="noStrik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200" b="0" u="none" strike="noStrik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</a:p>
        </p:txBody>
      </p:sp>
      <p:sp>
        <p:nvSpPr>
          <p:cNvPr id="35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000" b="0" u="none" strike="noStrike">
                <a:solidFill>
                  <a:schemeClr val="dk2"/>
                </a:solidFill>
                <a:uFillTx/>
                <a:latin typeface="Source Code Pro"/>
                <a:ea typeface="Source Code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25D77BB-6C27-4647-8BB8-8C9DD87E7D88}" type="slidenum">
              <a:rPr lang="ru" sz="1000" b="0" u="none" strike="noStrike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‹#›</a:t>
            </a:fld>
            <a:endParaRPr lang="ru-RU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>
              <a:buNone/>
            </a:pPr>
            <a:r>
              <a:rPr lang="ru-RU" sz="5400" b="0" u="none" strike="noStrik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000" b="0" u="none" strike="noStrike">
                <a:solidFill>
                  <a:schemeClr val="lt1"/>
                </a:solidFill>
                <a:uFillTx/>
                <a:latin typeface="Source Code Pro"/>
                <a:ea typeface="Source Code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F7E6493-A044-4FCD-9673-884F87BDAB9F}" type="slidenum">
              <a:rPr lang="ru" sz="1000" b="0" u="none" strike="noStrike">
                <a:solidFill>
                  <a:schemeClr val="lt1"/>
                </a:solidFill>
                <a:uFillTx/>
                <a:latin typeface="Source Code Pro"/>
                <a:ea typeface="Source Code Pro"/>
              </a:rPr>
              <a:t>‹#›</a:t>
            </a:fld>
            <a:endParaRPr lang="ru-RU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11120" y="644400"/>
            <a:ext cx="8282160" cy="210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" sz="6000" b="0" u="none" strike="noStrike">
                <a:solidFill>
                  <a:schemeClr val="lt1"/>
                </a:solidFill>
                <a:uFillTx/>
                <a:latin typeface="Oswald"/>
                <a:ea typeface="Oswald"/>
              </a:rPr>
              <a:t>Простые вычисления</a:t>
            </a:r>
            <a:endParaRPr lang="ru-RU" sz="6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11120" y="3398400"/>
            <a:ext cx="8282160" cy="1260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lnSpcReduction="9999"/>
          </a:bodyPr>
          <a:lstStyle/>
          <a:p>
            <a:pPr indent="0" algn="ctr">
              <a:buNone/>
            </a:pPr>
            <a:r>
              <a:rPr lang="ru-RU" sz="1200" b="0" u="none" strike="noStrike" dirty="0">
                <a:solidFill>
                  <a:schemeClr val="dk2"/>
                </a:solidFill>
                <a:uFillTx/>
                <a:latin typeface="Oswald"/>
                <a:ea typeface="Oswald"/>
              </a:rPr>
              <a:t>Дружинина Е.О. 2025 год</a:t>
            </a:r>
          </a:p>
          <a:p>
            <a:pPr indent="0" algn="ctr">
              <a:buNone/>
            </a:pPr>
            <a:r>
              <a:rPr lang="ru-RU" sz="1200" b="0" u="none" strike="noStrike" dirty="0">
                <a:solidFill>
                  <a:schemeClr val="dk2"/>
                </a:solidFill>
                <a:uFillTx/>
                <a:latin typeface="Oswald"/>
                <a:ea typeface="Oswald"/>
              </a:rPr>
              <a:t>По литературе Полякова </a:t>
            </a:r>
            <a:r>
              <a:rPr lang="ru-RU" sz="1200" dirty="0">
                <a:solidFill>
                  <a:schemeClr val="dk2"/>
                </a:solidFill>
                <a:latin typeface="Oswald"/>
                <a:ea typeface="Oswald"/>
              </a:rPr>
              <a:t>К.Ю.</a:t>
            </a:r>
            <a:endParaRPr lang="ru-RU" sz="1200" b="0" u="none" strike="noStrike" dirty="0">
              <a:solidFill>
                <a:schemeClr val="dk2"/>
              </a:solidFill>
              <a:uFillTx/>
              <a:latin typeface="Oswald"/>
              <a:ea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buNone/>
            </a:pPr>
            <a:r>
              <a:rPr lang="ru-RU" sz="3000" dirty="0">
                <a:solidFill>
                  <a:schemeClr val="dk2"/>
                </a:solidFill>
                <a:latin typeface="Oswald"/>
                <a:ea typeface="Oswald"/>
              </a:rPr>
              <a:t>Кодирование звуковой информации</a:t>
            </a:r>
            <a:endParaRPr lang="ru-RU" sz="3000" b="0" u="none" strike="noStrike" dirty="0">
              <a:solidFill>
                <a:schemeClr val="dk2"/>
              </a:solidFill>
              <a:uFillTx/>
              <a:latin typeface="Oswald"/>
              <a:ea typeface="Oswald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en-US" sz="2800" dirty="0">
                <a:solidFill>
                  <a:schemeClr val="dk2"/>
                </a:solidFill>
                <a:latin typeface="Oswald" panose="00000500000000000000" pitchFamily="2" charset="-52"/>
                <a:ea typeface="Source Code Pro"/>
              </a:rPr>
              <a:t>I = f * </a:t>
            </a:r>
            <a:r>
              <a:rPr lang="en-US" sz="2800" dirty="0" err="1">
                <a:solidFill>
                  <a:schemeClr val="dk2"/>
                </a:solidFill>
                <a:latin typeface="Oswald" panose="00000500000000000000" pitchFamily="2" charset="-52"/>
                <a:ea typeface="Source Code Pro"/>
              </a:rPr>
              <a:t>i</a:t>
            </a:r>
            <a:r>
              <a:rPr lang="en-US" sz="2800" dirty="0">
                <a:solidFill>
                  <a:schemeClr val="dk2"/>
                </a:solidFill>
                <a:latin typeface="Oswald" panose="00000500000000000000" pitchFamily="2" charset="-52"/>
                <a:ea typeface="Source Code Pro"/>
              </a:rPr>
              <a:t> * t * k </a:t>
            </a:r>
            <a:r>
              <a:rPr lang="ru-RU" sz="2800" dirty="0">
                <a:solidFill>
                  <a:schemeClr val="dk2"/>
                </a:solidFill>
                <a:latin typeface="Oswald" panose="00000500000000000000" pitchFamily="2" charset="-52"/>
                <a:ea typeface="Source Code Pro"/>
              </a:rPr>
              <a:t> - объем звукового файла</a:t>
            </a:r>
            <a:endParaRPr lang="en-US" sz="2800" dirty="0">
              <a:solidFill>
                <a:schemeClr val="dk2"/>
              </a:solidFill>
              <a:latin typeface="Oswald" panose="00000500000000000000" pitchFamily="2" charset="-52"/>
              <a:ea typeface="Source Code Pro"/>
            </a:endParaRPr>
          </a:p>
          <a:p>
            <a:pPr indent="0">
              <a:spcBef>
                <a:spcPts val="1417"/>
              </a:spcBef>
              <a:buNone/>
            </a:pPr>
            <a:r>
              <a:rPr lang="en-US" sz="2800" dirty="0">
                <a:solidFill>
                  <a:schemeClr val="dk2"/>
                </a:solidFill>
                <a:latin typeface="Oswald" panose="00000500000000000000" pitchFamily="2" charset="-52"/>
                <a:ea typeface="Source Code Pro"/>
              </a:rPr>
              <a:t>f – </a:t>
            </a:r>
            <a:r>
              <a:rPr lang="ru-RU" sz="2800" dirty="0">
                <a:solidFill>
                  <a:schemeClr val="dk2"/>
                </a:solidFill>
                <a:latin typeface="Oswald" panose="00000500000000000000" pitchFamily="2" charset="-52"/>
                <a:ea typeface="Source Code Pro"/>
              </a:rPr>
              <a:t>частота дискретизации в Гц </a:t>
            </a:r>
          </a:p>
          <a:p>
            <a:pPr indent="0">
              <a:spcBef>
                <a:spcPts val="1417"/>
              </a:spcBef>
              <a:buNone/>
            </a:pPr>
            <a:r>
              <a:rPr lang="en-US" sz="2800" b="0" u="none" strike="noStrike" dirty="0" err="1">
                <a:solidFill>
                  <a:schemeClr val="dk2"/>
                </a:solidFill>
                <a:uFillTx/>
                <a:latin typeface="Oswald" panose="00000500000000000000" pitchFamily="2" charset="-52"/>
                <a:ea typeface="Source Code Pro"/>
              </a:rPr>
              <a:t>i</a:t>
            </a:r>
            <a:r>
              <a:rPr lang="en-US" sz="2800" b="0" u="none" strike="noStrike" dirty="0">
                <a:solidFill>
                  <a:schemeClr val="dk2"/>
                </a:solidFill>
                <a:uFillTx/>
                <a:latin typeface="Oswald" panose="00000500000000000000" pitchFamily="2" charset="-52"/>
                <a:ea typeface="Source Code Pro"/>
              </a:rPr>
              <a:t> – </a:t>
            </a:r>
            <a:r>
              <a:rPr lang="ru-RU" sz="2800" b="0" u="none" strike="noStrike" dirty="0">
                <a:solidFill>
                  <a:schemeClr val="dk2"/>
                </a:solidFill>
                <a:uFillTx/>
                <a:latin typeface="Oswald" panose="00000500000000000000" pitchFamily="2" charset="-52"/>
                <a:ea typeface="Source Code Pro"/>
              </a:rPr>
              <a:t>глубина кодирования в битах </a:t>
            </a:r>
          </a:p>
          <a:p>
            <a:pPr indent="0">
              <a:spcBef>
                <a:spcPts val="1417"/>
              </a:spcBef>
              <a:buNone/>
            </a:pPr>
            <a:r>
              <a:rPr lang="en-US" sz="2800" dirty="0">
                <a:solidFill>
                  <a:schemeClr val="dk2"/>
                </a:solidFill>
                <a:latin typeface="Oswald" panose="00000500000000000000" pitchFamily="2" charset="-52"/>
                <a:ea typeface="Source Code Pro"/>
              </a:rPr>
              <a:t>t – </a:t>
            </a:r>
            <a:r>
              <a:rPr lang="ru-RU" sz="2800" dirty="0">
                <a:solidFill>
                  <a:schemeClr val="dk2"/>
                </a:solidFill>
                <a:latin typeface="Oswald" panose="00000500000000000000" pitchFamily="2" charset="-52"/>
                <a:ea typeface="Source Code Pro"/>
              </a:rPr>
              <a:t>время звукозаписи в секундах</a:t>
            </a:r>
          </a:p>
          <a:p>
            <a:pPr indent="0">
              <a:spcBef>
                <a:spcPts val="1417"/>
              </a:spcBef>
              <a:buNone/>
            </a:pPr>
            <a:r>
              <a:rPr lang="en-US" sz="2800" dirty="0">
                <a:solidFill>
                  <a:schemeClr val="dk2"/>
                </a:solidFill>
                <a:latin typeface="Oswald" panose="00000500000000000000" pitchFamily="2" charset="-52"/>
                <a:ea typeface="Source Code Pro"/>
              </a:rPr>
              <a:t>k </a:t>
            </a:r>
            <a:r>
              <a:rPr lang="ru-RU" sz="2800" dirty="0">
                <a:solidFill>
                  <a:schemeClr val="dk2"/>
                </a:solidFill>
                <a:latin typeface="Oswald" panose="00000500000000000000" pitchFamily="2" charset="-52"/>
                <a:ea typeface="Source Code Pro"/>
              </a:rPr>
              <a:t>– кол-во каналов (моно -1, стерео -2, </a:t>
            </a:r>
            <a:r>
              <a:rPr lang="ru-RU" sz="2800" dirty="0" err="1">
                <a:solidFill>
                  <a:schemeClr val="dk2"/>
                </a:solidFill>
                <a:latin typeface="Oswald" panose="00000500000000000000" pitchFamily="2" charset="-52"/>
                <a:ea typeface="Source Code Pro"/>
              </a:rPr>
              <a:t>квадро</a:t>
            </a:r>
            <a:r>
              <a:rPr lang="ru-RU" sz="2800" dirty="0">
                <a:solidFill>
                  <a:schemeClr val="dk2"/>
                </a:solidFill>
                <a:latin typeface="Oswald" panose="00000500000000000000" pitchFamily="2" charset="-52"/>
                <a:ea typeface="Source Code Pro"/>
              </a:rPr>
              <a:t> -4)</a:t>
            </a:r>
            <a:endParaRPr lang="ru-RU" sz="2800" b="0" u="none" strike="noStrike" dirty="0">
              <a:solidFill>
                <a:schemeClr val="dk2"/>
              </a:solidFill>
              <a:uFillTx/>
              <a:latin typeface="Oswald" panose="00000500000000000000" pitchFamily="2" charset="-52"/>
              <a:ea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8662A-7D20-37C7-A77F-46BC3ABE4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>
            <a:extLst>
              <a:ext uri="{FF2B5EF4-FFF2-40B4-BE49-F238E27FC236}">
                <a16:creationId xmlns:a16="http://schemas.microsoft.com/office/drawing/2014/main" id="{93E170A3-47F5-4262-1882-1A3483A7F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" sz="3000" b="0" u="none" strike="noStrike" dirty="0">
                <a:solidFill>
                  <a:schemeClr val="dk2"/>
                </a:solidFill>
                <a:uFillTx/>
                <a:latin typeface="Oswald"/>
                <a:ea typeface="Oswald"/>
              </a:rPr>
              <a:t>Задача </a:t>
            </a:r>
            <a:r>
              <a:rPr lang="en-US" sz="3000" b="0" u="none" strike="noStrike" dirty="0">
                <a:solidFill>
                  <a:schemeClr val="dk2"/>
                </a:solidFill>
                <a:uFillTx/>
                <a:latin typeface="Oswald"/>
                <a:ea typeface="Oswald"/>
              </a:rPr>
              <a:t>4</a:t>
            </a:r>
            <a:endParaRPr lang="ru-RU" sz="3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PlaceHolder 2">
            <a:extLst>
              <a:ext uri="{FF2B5EF4-FFF2-40B4-BE49-F238E27FC236}">
                <a16:creationId xmlns:a16="http://schemas.microsoft.com/office/drawing/2014/main" id="{395BA46D-6372-5BE1-9165-71ED9CA35B4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ru-RU" sz="1800" b="0" u="none" strike="noStrike" dirty="0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Значение арифметического выражения: </a:t>
            </a:r>
          </a:p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ru-RU" sz="1800" b="1" u="none" strike="noStrike" dirty="0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3*4</a:t>
            </a:r>
            <a:r>
              <a:rPr lang="ru-RU" sz="1800" b="1" u="none" strike="noStrike" baseline="30000" dirty="0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38</a:t>
            </a:r>
            <a:r>
              <a:rPr lang="ru-RU" sz="1800" b="1" u="none" strike="noStrike" dirty="0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+2*4</a:t>
            </a:r>
            <a:r>
              <a:rPr lang="ru-RU" sz="1800" b="1" u="none" strike="noStrike" baseline="30000" dirty="0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23</a:t>
            </a:r>
            <a:r>
              <a:rPr lang="ru-RU" sz="1800" b="1" u="none" strike="noStrike" dirty="0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+4</a:t>
            </a:r>
            <a:r>
              <a:rPr lang="ru-RU" sz="1800" b="1" u="none" strike="noStrike" baseline="30000" dirty="0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20</a:t>
            </a:r>
            <a:r>
              <a:rPr lang="ru-RU" sz="1800" b="1" u="none" strike="noStrike" dirty="0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+3*4</a:t>
            </a:r>
            <a:r>
              <a:rPr lang="ru-RU" sz="1800" b="1" u="none" strike="noStrike" baseline="30000" dirty="0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5</a:t>
            </a:r>
            <a:r>
              <a:rPr lang="ru-RU" sz="1800" b="1" u="none" strike="noStrike" dirty="0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+2*4</a:t>
            </a:r>
            <a:r>
              <a:rPr lang="ru-RU" sz="1800" b="1" u="none" strike="noStrike" baseline="30000" dirty="0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4</a:t>
            </a:r>
            <a:r>
              <a:rPr lang="ru-RU" sz="1800" b="1" u="none" strike="noStrike" dirty="0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+1</a:t>
            </a:r>
            <a:r>
              <a:rPr lang="ru-RU" sz="1800" b="0" u="none" strike="noStrike" dirty="0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 – записали в системе счисления с основанием </a:t>
            </a:r>
            <a:r>
              <a:rPr lang="en-US" sz="1800" b="0" u="none" strike="noStrike" dirty="0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16</a:t>
            </a:r>
            <a:r>
              <a:rPr lang="ru-RU" sz="1800" b="0" u="none" strike="noStrike" dirty="0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. Сколько </a:t>
            </a:r>
            <a:r>
              <a:rPr lang="ru-RU" sz="1800" dirty="0">
                <a:solidFill>
                  <a:schemeClr val="dk2"/>
                </a:solidFill>
                <a:latin typeface="Source Code Pro"/>
                <a:ea typeface="Source Code Pro"/>
              </a:rPr>
              <a:t>значащих нулей </a:t>
            </a:r>
            <a:r>
              <a:rPr lang="ru-RU" sz="1800" b="0" u="none" strike="noStrike" dirty="0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содержится в этой записи?</a:t>
            </a:r>
          </a:p>
        </p:txBody>
      </p:sp>
    </p:spTree>
    <p:extLst>
      <p:ext uri="{BB962C8B-B14F-4D97-AF65-F5344CB8AC3E}">
        <p14:creationId xmlns:p14="http://schemas.microsoft.com/office/powerpoint/2010/main" val="1226390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17A88-D4AC-8225-03F0-962CF718D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>
            <a:extLst>
              <a:ext uri="{FF2B5EF4-FFF2-40B4-BE49-F238E27FC236}">
                <a16:creationId xmlns:a16="http://schemas.microsoft.com/office/drawing/2014/main" id="{5F71E89F-54C5-1144-DCFF-BA31B7B3E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buNone/>
            </a:pPr>
            <a:r>
              <a:rPr lang="ru-RU" sz="3000" dirty="0">
                <a:solidFill>
                  <a:schemeClr val="dk2"/>
                </a:solidFill>
                <a:latin typeface="Oswald"/>
                <a:ea typeface="Oswald"/>
              </a:rPr>
              <a:t>Функция для перевода из 10 СС в любую другую СС</a:t>
            </a:r>
            <a:endParaRPr lang="ru-RU" sz="3000" b="0" u="none" strike="noStrike" dirty="0">
              <a:solidFill>
                <a:schemeClr val="dk2"/>
              </a:solidFill>
              <a:uFillTx/>
              <a:latin typeface="Oswald"/>
              <a:ea typeface="Oswald"/>
            </a:endParaRPr>
          </a:p>
        </p:txBody>
      </p:sp>
      <p:sp>
        <p:nvSpPr>
          <p:cNvPr id="64" name="PlaceHolder 2">
            <a:extLst>
              <a:ext uri="{FF2B5EF4-FFF2-40B4-BE49-F238E27FC236}">
                <a16:creationId xmlns:a16="http://schemas.microsoft.com/office/drawing/2014/main" id="{77BF69C9-7278-E8E3-6AA7-674AC508B01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11760" y="1318437"/>
            <a:ext cx="8520120" cy="374266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en-US" sz="1800" b="0" u="none" strike="noStrike" dirty="0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def f(</a:t>
            </a:r>
            <a:r>
              <a:rPr lang="en-US" sz="1800" b="0" u="none" strike="noStrike" dirty="0" err="1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x,n</a:t>
            </a:r>
            <a:r>
              <a:rPr lang="en-US" sz="1800" b="0" u="none" strike="noStrike" dirty="0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):</a:t>
            </a:r>
          </a:p>
          <a:p>
            <a:pPr indent="0">
              <a:spcBef>
                <a:spcPts val="1417"/>
              </a:spcBef>
              <a:buNone/>
            </a:pPr>
            <a:r>
              <a:rPr lang="en-US" sz="1800" dirty="0">
                <a:solidFill>
                  <a:schemeClr val="dk2"/>
                </a:solidFill>
                <a:latin typeface="Source Code Pro"/>
                <a:ea typeface="Source Code Pro"/>
              </a:rPr>
              <a:t>	r=‘’</a:t>
            </a:r>
            <a:endParaRPr lang="en-US" sz="1800" b="0" u="none" strike="noStrike" dirty="0">
              <a:solidFill>
                <a:schemeClr val="dk2"/>
              </a:solidFill>
              <a:uFillTx/>
              <a:latin typeface="Source Code Pro"/>
              <a:ea typeface="Source Code Pro"/>
            </a:endParaRPr>
          </a:p>
          <a:p>
            <a:pPr indent="0">
              <a:spcBef>
                <a:spcPts val="1417"/>
              </a:spcBef>
              <a:buNone/>
            </a:pPr>
            <a:r>
              <a:rPr lang="en-US" sz="1800" dirty="0">
                <a:solidFill>
                  <a:schemeClr val="dk2"/>
                </a:solidFill>
                <a:latin typeface="Source Code Pro"/>
                <a:ea typeface="Source Code Pro"/>
              </a:rPr>
              <a:t>	while x&gt;0:</a:t>
            </a:r>
          </a:p>
          <a:p>
            <a:pPr indent="0">
              <a:spcBef>
                <a:spcPts val="1417"/>
              </a:spcBef>
              <a:buNone/>
            </a:pPr>
            <a:r>
              <a:rPr lang="en-US" sz="1800" b="0" u="none" strike="noStrike" dirty="0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		r=str(</a:t>
            </a:r>
            <a:r>
              <a:rPr lang="en-US" sz="1800" b="0" u="none" strike="noStrike" dirty="0" err="1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x%n</a:t>
            </a:r>
            <a:r>
              <a:rPr lang="en-US" sz="1800" b="0" u="none" strike="noStrike" dirty="0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)+r</a:t>
            </a:r>
          </a:p>
          <a:p>
            <a:pPr indent="0">
              <a:spcBef>
                <a:spcPts val="1417"/>
              </a:spcBef>
              <a:buNone/>
            </a:pPr>
            <a:r>
              <a:rPr lang="en-US" sz="1800" dirty="0">
                <a:solidFill>
                  <a:schemeClr val="dk2"/>
                </a:solidFill>
                <a:latin typeface="Source Code Pro"/>
                <a:ea typeface="Source Code Pro"/>
              </a:rPr>
              <a:t>		x//=n</a:t>
            </a:r>
          </a:p>
          <a:p>
            <a:pPr indent="0">
              <a:spcBef>
                <a:spcPts val="1417"/>
              </a:spcBef>
              <a:buNone/>
            </a:pPr>
            <a:r>
              <a:rPr lang="en-US" sz="1800" b="0" u="none" strike="noStrike" dirty="0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	return r</a:t>
            </a:r>
          </a:p>
          <a:p>
            <a:pPr indent="0">
              <a:spcBef>
                <a:spcPts val="1417"/>
              </a:spcBef>
              <a:buNone/>
            </a:pPr>
            <a:r>
              <a:rPr lang="ru-RU" sz="1800" b="0" u="none" strike="noStrike" dirty="0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Пояснение: </a:t>
            </a:r>
            <a:r>
              <a:rPr lang="en-US" sz="1800" b="0" u="none" strike="noStrike" dirty="0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	x –</a:t>
            </a:r>
            <a:r>
              <a:rPr lang="ru-RU" sz="1800" b="0" u="none" strike="noStrike" dirty="0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 исходное число,</a:t>
            </a:r>
            <a:r>
              <a:rPr lang="en-US" sz="1800" b="0" u="none" strike="noStrike" dirty="0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 n –</a:t>
            </a:r>
            <a:r>
              <a:rPr lang="ru-RU" sz="1800" b="0" u="none" strike="noStrike" dirty="0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основание сс, </a:t>
            </a:r>
            <a:r>
              <a:rPr lang="en-US" sz="1800" b="0" u="none" strike="noStrike" dirty="0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r – </a:t>
            </a:r>
            <a:r>
              <a:rPr lang="ru-RU" sz="1800" b="0" u="none" strike="noStrike" dirty="0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строка-результат работы функции, т.е. число </a:t>
            </a:r>
            <a:r>
              <a:rPr lang="en-US" sz="1800" b="0" u="none" strike="noStrike" dirty="0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x </a:t>
            </a:r>
            <a:r>
              <a:rPr lang="ru-RU" sz="1800" b="0" u="none" strike="noStrike" dirty="0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переведено в сс с основанием </a:t>
            </a:r>
            <a:r>
              <a:rPr lang="en-US" sz="1800" b="0" u="none" strike="noStrike" dirty="0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n</a:t>
            </a:r>
            <a:endParaRPr lang="ru-RU" sz="1800" b="0" u="none" strike="noStrike" dirty="0">
              <a:solidFill>
                <a:schemeClr val="dk2"/>
              </a:solidFill>
              <a:uFillTx/>
              <a:latin typeface="Source Code Pro"/>
              <a:ea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296266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E8653-5A2E-1F5E-4074-4BE17188D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>
            <a:extLst>
              <a:ext uri="{FF2B5EF4-FFF2-40B4-BE49-F238E27FC236}">
                <a16:creationId xmlns:a16="http://schemas.microsoft.com/office/drawing/2014/main" id="{4EF0F0DA-0089-FB84-3079-0301DA4D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" sz="3000" dirty="0">
                <a:solidFill>
                  <a:schemeClr val="tx1">
                    <a:lumMod val="75000"/>
                  </a:schemeClr>
                </a:solidFill>
                <a:latin typeface="Oswald"/>
              </a:rPr>
              <a:t>Для самостоятельного решения 1</a:t>
            </a:r>
            <a:endParaRPr lang="ru-RU" sz="3000" b="0" u="none" strike="noStrike" dirty="0">
              <a:solidFill>
                <a:schemeClr val="tx1">
                  <a:lumMod val="75000"/>
                </a:schemeClr>
              </a:solidFill>
              <a:uFillTx/>
              <a:latin typeface="Arial"/>
            </a:endParaRPr>
          </a:p>
        </p:txBody>
      </p:sp>
      <p:sp>
        <p:nvSpPr>
          <p:cNvPr id="66" name="PlaceHolder 2">
            <a:extLst>
              <a:ext uri="{FF2B5EF4-FFF2-40B4-BE49-F238E27FC236}">
                <a16:creationId xmlns:a16="http://schemas.microsoft.com/office/drawing/2014/main" id="{E0904B00-2BE3-B97F-90EB-ECB12C6A4D2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800" dirty="0">
                <a:solidFill>
                  <a:srgbClr val="000000"/>
                </a:solidFill>
                <a:effectLst/>
                <a:latin typeface="Oswald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При регистрации в компьютерной системе каждому пользователю </a:t>
            </a:r>
            <a:r>
              <a:rPr lang="ru-RU" sz="1800" dirty="0">
                <a:solidFill>
                  <a:srgbClr val="000000"/>
                </a:solidFill>
                <a:latin typeface="Oswald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присваивается </a:t>
            </a:r>
            <a:r>
              <a:rPr lang="ru-RU" sz="1800" dirty="0" err="1">
                <a:solidFill>
                  <a:srgbClr val="000000"/>
                </a:solidFill>
                <a:latin typeface="Oswald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индификатор</a:t>
            </a:r>
            <a:r>
              <a:rPr lang="ru-RU" sz="1800" dirty="0">
                <a:solidFill>
                  <a:srgbClr val="000000"/>
                </a:solidFill>
                <a:effectLst/>
                <a:latin typeface="Oswald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состоящий из 18 символов и содержащий только десятичные цифры и три специальных символа «#», «$», «@». В базе данных для хранения сведений о каждом пользователе отведено одинаковое и минимально возможное целое число байт. При этом используют посимвольное кодирование паролей, все символы кодируют одинаковым и минимально возможным количеством бит. Кроме собственно </a:t>
            </a:r>
            <a:r>
              <a:rPr lang="ru-RU" sz="1800" dirty="0" err="1">
                <a:solidFill>
                  <a:srgbClr val="000000"/>
                </a:solidFill>
                <a:latin typeface="Oswald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индификатора</a:t>
            </a:r>
            <a:r>
              <a:rPr lang="ru-RU" sz="1800" dirty="0">
                <a:solidFill>
                  <a:srgbClr val="000000"/>
                </a:solidFill>
                <a:effectLst/>
                <a:latin typeface="Oswald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для каждого пользователя в системе хранятся дополнительные сведения, для чего выделено целое 55 байт на один объект. Определите объем памяти в </a:t>
            </a:r>
            <a:r>
              <a:rPr lang="ru-RU" sz="1800" dirty="0" err="1">
                <a:solidFill>
                  <a:srgbClr val="000000"/>
                </a:solidFill>
                <a:effectLst/>
                <a:latin typeface="Oswald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Кбайтах</a:t>
            </a:r>
            <a:r>
              <a:rPr lang="ru-RU" sz="1800" dirty="0">
                <a:solidFill>
                  <a:srgbClr val="000000"/>
                </a:solidFill>
                <a:effectLst/>
                <a:latin typeface="Oswald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, необходимый для хранения сведений о 64 пользователях.</a:t>
            </a:r>
            <a:endParaRPr lang="ru-RU" sz="1800" b="0" u="none" strike="noStrike" dirty="0">
              <a:solidFill>
                <a:schemeClr val="dk2"/>
              </a:solidFill>
              <a:uFillTx/>
              <a:latin typeface="Oswald" panose="00000500000000000000" pitchFamily="2" charset="-52"/>
              <a:ea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3767333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E1C38-D582-768F-5C34-EB4F89630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>
            <a:extLst>
              <a:ext uri="{FF2B5EF4-FFF2-40B4-BE49-F238E27FC236}">
                <a16:creationId xmlns:a16="http://schemas.microsoft.com/office/drawing/2014/main" id="{33504D6A-873E-FED0-ADDD-1468F305A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" sz="3000" dirty="0">
                <a:solidFill>
                  <a:schemeClr val="tx1">
                    <a:lumMod val="75000"/>
                  </a:schemeClr>
                </a:solidFill>
                <a:latin typeface="Oswald"/>
              </a:rPr>
              <a:t>Для самостоятельного решения 2</a:t>
            </a:r>
            <a:endParaRPr lang="ru-RU" sz="3000" b="0" u="none" strike="noStrike" dirty="0">
              <a:solidFill>
                <a:schemeClr val="tx1">
                  <a:lumMod val="75000"/>
                </a:schemeClr>
              </a:solidFill>
              <a:uFillTx/>
              <a:latin typeface="Arial"/>
            </a:endParaRPr>
          </a:p>
        </p:txBody>
      </p:sp>
      <p:sp>
        <p:nvSpPr>
          <p:cNvPr id="66" name="PlaceHolder 2">
            <a:extLst>
              <a:ext uri="{FF2B5EF4-FFF2-40B4-BE49-F238E27FC236}">
                <a16:creationId xmlns:a16="http://schemas.microsoft.com/office/drawing/2014/main" id="{9AB8C9BE-C74C-7A3A-CAC1-17D2D0CD218E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Oswald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1800" dirty="0">
                <a:solidFill>
                  <a:srgbClr val="000000"/>
                </a:solidFill>
                <a:effectLst/>
                <a:latin typeface="Oswald" panose="00000500000000000000" pitchFamily="2" charset="-52"/>
                <a:ea typeface="Calibri" panose="020F0502020204030204" pitchFamily="34" charset="0"/>
                <a:cs typeface="Times New Roman" panose="02020603050405020304" pitchFamily="18" charset="0"/>
              </a:rPr>
              <a:t>Сколько секунд потребуется обычному модему, передающему сообщения со скоростью 65 536 бит/с, чтобы передать цветное растровое изображение размером 1024 на 768 пикселей, при условии, что цвет каждого пикселя кодируется 3 байтами?</a:t>
            </a:r>
            <a:endParaRPr lang="ru-RU" sz="1800" b="0" u="none" strike="noStrike" dirty="0">
              <a:solidFill>
                <a:schemeClr val="dk2"/>
              </a:solidFill>
              <a:uFillTx/>
              <a:latin typeface="Oswald" panose="00000500000000000000" pitchFamily="2" charset="-52"/>
              <a:ea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619878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4060D-7E0F-9A48-168F-4CB6E39EB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>
            <a:extLst>
              <a:ext uri="{FF2B5EF4-FFF2-40B4-BE49-F238E27FC236}">
                <a16:creationId xmlns:a16="http://schemas.microsoft.com/office/drawing/2014/main" id="{A86DFE50-EF81-7D9D-811F-FFC6D9593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" sz="3000" dirty="0">
                <a:solidFill>
                  <a:schemeClr val="tx1">
                    <a:lumMod val="75000"/>
                  </a:schemeClr>
                </a:solidFill>
                <a:latin typeface="Oswald"/>
              </a:rPr>
              <a:t>Для самостоятельного решения 3</a:t>
            </a:r>
            <a:endParaRPr lang="ru-RU" sz="3000" b="0" u="none" strike="noStrike" dirty="0">
              <a:solidFill>
                <a:schemeClr val="tx1">
                  <a:lumMod val="75000"/>
                </a:schemeClr>
              </a:solidFill>
              <a:uFillTx/>
              <a:latin typeface="Arial"/>
            </a:endParaRPr>
          </a:p>
        </p:txBody>
      </p:sp>
      <p:sp>
        <p:nvSpPr>
          <p:cNvPr id="66" name="PlaceHolder 2">
            <a:extLst>
              <a:ext uri="{FF2B5EF4-FFF2-40B4-BE49-F238E27FC236}">
                <a16:creationId xmlns:a16="http://schemas.microsoft.com/office/drawing/2014/main" id="{4E3D0043-F514-C040-ECC3-23F6BFF2A19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chemeClr val="bg2">
                    <a:lumMod val="75000"/>
                  </a:schemeClr>
                </a:solidFill>
                <a:effectLst/>
                <a:latin typeface="Oswald" panose="00000500000000000000" pitchFamily="2" charset="-52"/>
                <a:ea typeface="Calibri" panose="020F0502020204030204" pitchFamily="34" charset="0"/>
                <a:cs typeface="Courier New" panose="02070309020205020404" pitchFamily="49" charset="0"/>
              </a:rPr>
              <a:t>При кодировании растрового изображения размером 1920x1080 пикселей на каждый пиксель отводится несколько бит для кодирования цвета и один бит прозрачности. Коды пикселей записываются в файл один за другим без промежутков. Затем изображение сжимается на 20%. Какое максимальное количество цветов (без учета степени прозрачности) можно использовать в изображении, если для его хранения отведено 1215 Кбайт памяти без учёта размера заголовка файла?</a:t>
            </a:r>
            <a:endParaRPr lang="ru-RU" sz="1800" dirty="0">
              <a:solidFill>
                <a:schemeClr val="bg2">
                  <a:lumMod val="75000"/>
                </a:schemeClr>
              </a:solidFill>
              <a:effectLst/>
              <a:latin typeface="Oswald" panose="00000500000000000000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endParaRPr lang="ru-RU" sz="1800" b="0" u="none" strike="noStrike" dirty="0">
              <a:solidFill>
                <a:schemeClr val="dk2"/>
              </a:solidFill>
              <a:uFillTx/>
              <a:latin typeface="Source Code Pro"/>
              <a:ea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583578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AB2FA-2D27-9B97-F671-09838B5B9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>
            <a:extLst>
              <a:ext uri="{FF2B5EF4-FFF2-40B4-BE49-F238E27FC236}">
                <a16:creationId xmlns:a16="http://schemas.microsoft.com/office/drawing/2014/main" id="{F4CF6E15-73B4-BA5C-CF86-381F6B55F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" sz="3000" dirty="0">
                <a:solidFill>
                  <a:schemeClr val="tx1">
                    <a:lumMod val="75000"/>
                  </a:schemeClr>
                </a:solidFill>
                <a:latin typeface="Oswald"/>
              </a:rPr>
              <a:t>Для самостоятельного решения 4</a:t>
            </a:r>
            <a:endParaRPr lang="ru-RU" sz="3000" b="0" u="none" strike="noStrike" dirty="0">
              <a:solidFill>
                <a:schemeClr val="tx1">
                  <a:lumMod val="75000"/>
                </a:schemeClr>
              </a:solidFill>
              <a:uFillTx/>
              <a:latin typeface="Arial"/>
            </a:endParaRPr>
          </a:p>
        </p:txBody>
      </p:sp>
      <p:sp>
        <p:nvSpPr>
          <p:cNvPr id="66" name="PlaceHolder 2">
            <a:extLst>
              <a:ext uri="{FF2B5EF4-FFF2-40B4-BE49-F238E27FC236}">
                <a16:creationId xmlns:a16="http://schemas.microsoft.com/office/drawing/2014/main" id="{C8A37A12-06E2-7E7F-0F82-F3FDE7ACFDF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chemeClr val="bg2">
                    <a:lumMod val="75000"/>
                  </a:schemeClr>
                </a:solidFill>
                <a:effectLst/>
                <a:latin typeface="Oswald" panose="00000500000000000000" pitchFamily="2" charset="-52"/>
                <a:ea typeface="Calibri" panose="020F0502020204030204" pitchFamily="34" charset="0"/>
                <a:cs typeface="Courier New" panose="02070309020205020404" pitchFamily="49" charset="0"/>
              </a:rPr>
              <a:t>Производится звукозапись музыкального фрагмента в формате </a:t>
            </a:r>
            <a:r>
              <a:rPr lang="ru-RU" sz="1800" dirty="0" err="1">
                <a:solidFill>
                  <a:schemeClr val="bg2">
                    <a:lumMod val="75000"/>
                  </a:schemeClr>
                </a:solidFill>
                <a:effectLst/>
                <a:latin typeface="Oswald" panose="00000500000000000000" pitchFamily="2" charset="-52"/>
                <a:ea typeface="Calibri" panose="020F0502020204030204" pitchFamily="34" charset="0"/>
                <a:cs typeface="Courier New" panose="02070309020205020404" pitchFamily="49" charset="0"/>
              </a:rPr>
              <a:t>квадро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  <a:effectLst/>
                <a:latin typeface="Oswald" panose="00000500000000000000" pitchFamily="2" charset="-52"/>
                <a:ea typeface="Calibri" panose="020F0502020204030204" pitchFamily="34" charset="0"/>
                <a:cs typeface="Courier New" panose="02070309020205020404" pitchFamily="49" charset="0"/>
              </a:rPr>
              <a:t> (четырёхканальная запись) с частотой дискретизации 32 кГц и 16-битным разрешением. Результаты записываются в файл, производится сжатие данных, в результате получается файл, занимающий объем 50 Мб, что составляет 20% от размера несжатого файла. Определите приближённое время звучания записанного музыкального фрагмента в минутах.</a:t>
            </a:r>
            <a:endParaRPr lang="ru-RU" sz="1800" dirty="0">
              <a:solidFill>
                <a:schemeClr val="bg2">
                  <a:lumMod val="75000"/>
                </a:schemeClr>
              </a:solidFill>
              <a:effectLst/>
              <a:latin typeface="Oswald" panose="00000500000000000000" pitchFamily="2" charset="-5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endParaRPr lang="ru-RU" sz="1800" b="0" u="none" strike="noStrike" dirty="0">
              <a:solidFill>
                <a:schemeClr val="dk2"/>
              </a:solidFill>
              <a:uFillTx/>
              <a:latin typeface="Source Code Pro"/>
              <a:ea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628717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9A802-A58B-AAF4-CF00-BFF40CA80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>
            <a:extLst>
              <a:ext uri="{FF2B5EF4-FFF2-40B4-BE49-F238E27FC236}">
                <a16:creationId xmlns:a16="http://schemas.microsoft.com/office/drawing/2014/main" id="{B1C3DCE2-469C-0A37-7C00-99F372698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" sz="3000" dirty="0">
                <a:solidFill>
                  <a:schemeClr val="tx1">
                    <a:lumMod val="75000"/>
                  </a:schemeClr>
                </a:solidFill>
                <a:latin typeface="Oswald"/>
              </a:rPr>
              <a:t>Для самостоятельного решения 5</a:t>
            </a:r>
            <a:endParaRPr lang="ru-RU" sz="3000" b="0" u="none" strike="noStrike" dirty="0">
              <a:solidFill>
                <a:schemeClr val="tx1">
                  <a:lumMod val="75000"/>
                </a:schemeClr>
              </a:solidFill>
              <a:uFillTx/>
              <a:latin typeface="Arial"/>
            </a:endParaRPr>
          </a:p>
        </p:txBody>
      </p:sp>
      <p:sp>
        <p:nvSpPr>
          <p:cNvPr id="66" name="PlaceHolder 2">
            <a:extLst>
              <a:ext uri="{FF2B5EF4-FFF2-40B4-BE49-F238E27FC236}">
                <a16:creationId xmlns:a16="http://schemas.microsoft.com/office/drawing/2014/main" id="{4324004D-C027-7E0A-54FA-A2C39048FA7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chemeClr val="bg2">
                    <a:lumMod val="75000"/>
                  </a:schemeClr>
                </a:solidFill>
                <a:effectLst/>
                <a:latin typeface="Oswald" panose="00000500000000000000" pitchFamily="2" charset="-52"/>
                <a:ea typeface="Calibri" panose="020F0502020204030204" pitchFamily="34" charset="0"/>
                <a:cs typeface="Courier New" panose="02070309020205020404" pitchFamily="49" charset="0"/>
              </a:rPr>
              <a:t>Значение выражения 3∙3125</a:t>
            </a:r>
            <a:r>
              <a:rPr lang="ru-RU" sz="1800" baseline="30000" dirty="0">
                <a:solidFill>
                  <a:schemeClr val="bg2">
                    <a:lumMod val="75000"/>
                  </a:schemeClr>
                </a:solidFill>
                <a:effectLst/>
                <a:latin typeface="Oswald" panose="00000500000000000000" pitchFamily="2" charset="-52"/>
                <a:ea typeface="Calibri" panose="020F0502020204030204" pitchFamily="34" charset="0"/>
                <a:cs typeface="Courier New" panose="02070309020205020404" pitchFamily="49" charset="0"/>
              </a:rPr>
              <a:t>8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  <a:effectLst/>
                <a:latin typeface="Oswald" panose="00000500000000000000" pitchFamily="2" charset="-52"/>
                <a:ea typeface="Calibri" panose="020F0502020204030204" pitchFamily="34" charset="0"/>
                <a:cs typeface="Courier New" panose="02070309020205020404" pitchFamily="49" charset="0"/>
              </a:rPr>
              <a:t> + 2∙625</a:t>
            </a:r>
            <a:r>
              <a:rPr lang="ru-RU" sz="1800" baseline="30000" dirty="0">
                <a:solidFill>
                  <a:schemeClr val="bg2">
                    <a:lumMod val="75000"/>
                  </a:schemeClr>
                </a:solidFill>
                <a:effectLst/>
                <a:latin typeface="Oswald" panose="00000500000000000000" pitchFamily="2" charset="-52"/>
                <a:ea typeface="Calibri" panose="020F0502020204030204" pitchFamily="34" charset="0"/>
                <a:cs typeface="Courier New" panose="02070309020205020404" pitchFamily="49" charset="0"/>
              </a:rPr>
              <a:t>7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  <a:effectLst/>
                <a:latin typeface="Oswald" panose="00000500000000000000" pitchFamily="2" charset="-52"/>
                <a:ea typeface="Calibri" panose="020F0502020204030204" pitchFamily="34" charset="0"/>
                <a:cs typeface="Courier New" panose="02070309020205020404" pitchFamily="49" charset="0"/>
              </a:rPr>
              <a:t> – 4∙625</a:t>
            </a:r>
            <a:r>
              <a:rPr lang="ru-RU" sz="1800" baseline="30000" dirty="0">
                <a:solidFill>
                  <a:schemeClr val="bg2">
                    <a:lumMod val="75000"/>
                  </a:schemeClr>
                </a:solidFill>
                <a:effectLst/>
                <a:latin typeface="Oswald" panose="00000500000000000000" pitchFamily="2" charset="-52"/>
                <a:ea typeface="Calibri" panose="020F0502020204030204" pitchFamily="34" charset="0"/>
                <a:cs typeface="Courier New" panose="02070309020205020404" pitchFamily="49" charset="0"/>
              </a:rPr>
              <a:t>6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  <a:effectLst/>
                <a:latin typeface="Oswald" panose="00000500000000000000" pitchFamily="2" charset="-52"/>
                <a:ea typeface="Calibri" panose="020F0502020204030204" pitchFamily="34" charset="0"/>
                <a:cs typeface="Courier New" panose="02070309020205020404" pitchFamily="49" charset="0"/>
              </a:rPr>
              <a:t> + 3∙125</a:t>
            </a:r>
            <a:r>
              <a:rPr lang="ru-RU" sz="1800" baseline="30000" dirty="0">
                <a:solidFill>
                  <a:schemeClr val="bg2">
                    <a:lumMod val="75000"/>
                  </a:schemeClr>
                </a:solidFill>
                <a:effectLst/>
                <a:latin typeface="Oswald" panose="00000500000000000000" pitchFamily="2" charset="-52"/>
                <a:ea typeface="Calibri" panose="020F0502020204030204" pitchFamily="34" charset="0"/>
                <a:cs typeface="Courier New" panose="02070309020205020404" pitchFamily="49" charset="0"/>
              </a:rPr>
              <a:t>5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  <a:effectLst/>
                <a:latin typeface="Oswald" panose="00000500000000000000" pitchFamily="2" charset="-52"/>
                <a:ea typeface="Calibri" panose="020F0502020204030204" pitchFamily="34" charset="0"/>
                <a:cs typeface="Courier New" panose="02070309020205020404" pitchFamily="49" charset="0"/>
              </a:rPr>
              <a:t> – 2 ∙ 25</a:t>
            </a:r>
            <a:r>
              <a:rPr lang="ru-RU" sz="1800" baseline="30000" dirty="0">
                <a:solidFill>
                  <a:schemeClr val="bg2">
                    <a:lumMod val="75000"/>
                  </a:schemeClr>
                </a:solidFill>
                <a:effectLst/>
                <a:latin typeface="Oswald" panose="00000500000000000000" pitchFamily="2" charset="-52"/>
                <a:ea typeface="Calibri" panose="020F0502020204030204" pitchFamily="34" charset="0"/>
                <a:cs typeface="Courier New" panose="02070309020205020404" pitchFamily="49" charset="0"/>
              </a:rPr>
              <a:t>4</a:t>
            </a:r>
            <a:r>
              <a:rPr lang="ru-RU" sz="1800" dirty="0">
                <a:solidFill>
                  <a:schemeClr val="bg2">
                    <a:lumMod val="75000"/>
                  </a:schemeClr>
                </a:solidFill>
                <a:effectLst/>
                <a:latin typeface="Oswald" panose="00000500000000000000" pitchFamily="2" charset="-52"/>
                <a:ea typeface="Calibri" panose="020F0502020204030204" pitchFamily="34" charset="0"/>
                <a:cs typeface="Courier New" panose="02070309020205020404" pitchFamily="49" charset="0"/>
              </a:rPr>
              <a:t> -2024 записали в системе счисления с основанием 25. Определите количество значащих нулей в этой записи.</a:t>
            </a:r>
            <a:endParaRPr lang="ru-RU" sz="1800" b="0" u="none" strike="noStrike" dirty="0">
              <a:solidFill>
                <a:schemeClr val="dk2"/>
              </a:solidFill>
              <a:uFillTx/>
              <a:latin typeface="Source Code Pro"/>
              <a:ea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589418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5CF53-4CBB-48B9-6F08-E8D472CDD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>
            <a:extLst>
              <a:ext uri="{FF2B5EF4-FFF2-40B4-BE49-F238E27FC236}">
                <a16:creationId xmlns:a16="http://schemas.microsoft.com/office/drawing/2014/main" id="{871074F2-739C-F8EE-9AD9-8B522263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3000" dirty="0">
                <a:solidFill>
                  <a:schemeClr val="tx1">
                    <a:lumMod val="75000"/>
                  </a:schemeClr>
                </a:solidFill>
                <a:latin typeface="Oswald"/>
              </a:rPr>
              <a:t>Проверка</a:t>
            </a:r>
            <a:endParaRPr lang="ru-RU" sz="3000" b="0" u="none" strike="noStrike" dirty="0">
              <a:solidFill>
                <a:schemeClr val="tx1">
                  <a:lumMod val="75000"/>
                </a:schemeClr>
              </a:solidFill>
              <a:uFillTx/>
              <a:latin typeface="Arial"/>
            </a:endParaRPr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B54FC859-891F-0337-E4A7-4D10A1261E07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438574" y="1337446"/>
            <a:ext cx="2320971" cy="15417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7F59D5-D238-8C58-91AB-30E303B0D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29" y="3303854"/>
            <a:ext cx="1697783" cy="117538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EF9A5C9-1117-6730-255E-719F86E04A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674" y="1251409"/>
            <a:ext cx="1549142" cy="162777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EEA33D1-1C6B-501F-2A64-BE57319A1B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3382" y="1160564"/>
            <a:ext cx="2276657" cy="141118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BA365F5-09B4-E557-2D1D-06B8E18E26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6674" y="3323281"/>
            <a:ext cx="4838095" cy="1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3000" b="0" u="none" strike="noStrike" dirty="0">
                <a:solidFill>
                  <a:schemeClr val="dk2"/>
                </a:solidFill>
                <a:uFillTx/>
                <a:latin typeface="Oswald"/>
              </a:rPr>
              <a:t>Способы округления чисел в </a:t>
            </a:r>
            <a:r>
              <a:rPr lang="ru-RU" sz="3000" b="0" u="none" strike="noStrike" dirty="0" err="1">
                <a:solidFill>
                  <a:schemeClr val="dk2"/>
                </a:solidFill>
                <a:uFillTx/>
                <a:latin typeface="Oswald"/>
              </a:rPr>
              <a:t>python</a:t>
            </a:r>
            <a:endParaRPr lang="ru-RU" sz="3000" b="0" u="none" strike="noStrike" dirty="0">
              <a:solidFill>
                <a:schemeClr val="dk2"/>
              </a:solidFill>
              <a:uFillTx/>
              <a:latin typeface="Oswald"/>
              <a:ea typeface="Oswald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57200" indent="-343080">
              <a:lnSpc>
                <a:spcPct val="115000"/>
              </a:lnSpc>
              <a:buClr>
                <a:srgbClr val="424242"/>
              </a:buClr>
              <a:buFont typeface="Source Code Pro"/>
              <a:buChar char="●"/>
            </a:pPr>
            <a:r>
              <a:rPr lang="ru-RU" sz="2600" b="1" u="none" strike="noStrike" dirty="0" err="1">
                <a:solidFill>
                  <a:schemeClr val="dk2"/>
                </a:solidFill>
                <a:uFillTx/>
                <a:latin typeface="Source Code Pro"/>
              </a:rPr>
              <a:t>int</a:t>
            </a:r>
            <a:r>
              <a:rPr lang="ru-RU" sz="2600" b="1" u="none" strike="noStrike" dirty="0">
                <a:solidFill>
                  <a:schemeClr val="dk2"/>
                </a:solidFill>
                <a:uFillTx/>
                <a:latin typeface="Source Code Pro"/>
              </a:rPr>
              <a:t>() </a:t>
            </a:r>
            <a:r>
              <a:rPr lang="ru-RU" sz="2600" b="0" u="none" strike="noStrike" dirty="0">
                <a:solidFill>
                  <a:schemeClr val="dk2"/>
                </a:solidFill>
                <a:uFillTx/>
                <a:latin typeface="Source Code Pro"/>
              </a:rPr>
              <a:t>- отбрасывает дробную часть</a:t>
            </a:r>
            <a:endParaRPr lang="ru-RU" sz="2600" b="0" u="none" strike="noStrike" dirty="0">
              <a:solidFill>
                <a:schemeClr val="dk2"/>
              </a:solidFill>
              <a:uFillTx/>
              <a:latin typeface="Source Code Pro"/>
              <a:ea typeface="Source Code Pro"/>
            </a:endParaRPr>
          </a:p>
          <a:p>
            <a:pPr marL="457200" indent="-343080">
              <a:lnSpc>
                <a:spcPct val="115000"/>
              </a:lnSpc>
              <a:buClr>
                <a:srgbClr val="424242"/>
              </a:buClr>
              <a:buFont typeface="Source Code Pro"/>
              <a:buChar char="●"/>
            </a:pPr>
            <a:r>
              <a:rPr lang="ru-RU" sz="2600" b="1" u="none" strike="noStrike" dirty="0" err="1">
                <a:solidFill>
                  <a:schemeClr val="dk2"/>
                </a:solidFill>
                <a:uFillTx/>
                <a:latin typeface="Source Code Pro"/>
              </a:rPr>
              <a:t>round</a:t>
            </a:r>
            <a:r>
              <a:rPr lang="ru-RU" sz="2600" b="1" u="none" strike="noStrike" dirty="0">
                <a:solidFill>
                  <a:schemeClr val="dk2"/>
                </a:solidFill>
                <a:uFillTx/>
                <a:latin typeface="Source Code Pro"/>
              </a:rPr>
              <a:t>()</a:t>
            </a:r>
            <a:r>
              <a:rPr lang="ru-RU" sz="2600" b="0" u="none" strike="noStrike" dirty="0">
                <a:solidFill>
                  <a:schemeClr val="dk2"/>
                </a:solidFill>
                <a:uFillTx/>
                <a:latin typeface="Source Code Pro"/>
              </a:rPr>
              <a:t> - округляет до ближайшего целого</a:t>
            </a:r>
            <a:endParaRPr lang="ru-RU" sz="2600" b="0" u="none" strike="noStrike" dirty="0">
              <a:solidFill>
                <a:schemeClr val="dk2"/>
              </a:solidFill>
              <a:uFillTx/>
              <a:latin typeface="Source Code Pro"/>
              <a:ea typeface="Source Code Pro"/>
            </a:endParaRPr>
          </a:p>
          <a:p>
            <a:pPr marL="457200" indent="-343080">
              <a:lnSpc>
                <a:spcPct val="115000"/>
              </a:lnSpc>
              <a:buClr>
                <a:srgbClr val="424242"/>
              </a:buClr>
              <a:buFont typeface="Source Code Pro"/>
              <a:buChar char="●"/>
            </a:pPr>
            <a:r>
              <a:rPr lang="ru-RU" sz="2600" b="1" u="none" strike="noStrike" dirty="0" err="1">
                <a:solidFill>
                  <a:schemeClr val="dk2"/>
                </a:solidFill>
                <a:uFillTx/>
                <a:latin typeface="Source Code Pro"/>
              </a:rPr>
              <a:t>ceil</a:t>
            </a:r>
            <a:r>
              <a:rPr lang="ru-RU" sz="2600" b="1" u="none" strike="noStrike" dirty="0">
                <a:solidFill>
                  <a:schemeClr val="dk2"/>
                </a:solidFill>
                <a:uFillTx/>
                <a:latin typeface="Source Code Pro"/>
              </a:rPr>
              <a:t>() </a:t>
            </a:r>
            <a:r>
              <a:rPr lang="ru-RU" sz="2600" b="0" u="none" strike="noStrike" dirty="0">
                <a:solidFill>
                  <a:schemeClr val="dk2"/>
                </a:solidFill>
                <a:uFillTx/>
                <a:latin typeface="Source Code Pro"/>
              </a:rPr>
              <a:t>- округляет к большему </a:t>
            </a:r>
            <a:endParaRPr lang="ru-RU" sz="2600" b="0" u="none" strike="noStrike" dirty="0">
              <a:solidFill>
                <a:schemeClr val="dk2"/>
              </a:solidFill>
              <a:uFillTx/>
              <a:latin typeface="Source Code Pro"/>
              <a:ea typeface="Source Code Pro"/>
            </a:endParaRPr>
          </a:p>
          <a:p>
            <a:pPr marL="457200" indent="0">
              <a:lnSpc>
                <a:spcPct val="115000"/>
              </a:lnSpc>
              <a:buNone/>
            </a:pPr>
            <a:r>
              <a:rPr lang="ru-RU" sz="2600" b="0" i="1" u="none" strike="noStrike" dirty="0">
                <a:solidFill>
                  <a:schemeClr val="dk2"/>
                </a:solidFill>
                <a:uFillTx/>
                <a:latin typeface="Source Code Pro"/>
              </a:rPr>
              <a:t>(</a:t>
            </a:r>
            <a:r>
              <a:rPr lang="ru-RU" sz="2600" b="0" i="1" u="none" strike="noStrike" dirty="0" err="1">
                <a:solidFill>
                  <a:schemeClr val="dk2"/>
                </a:solidFill>
                <a:uFillTx/>
                <a:latin typeface="Source Code Pro"/>
              </a:rPr>
              <a:t>from</a:t>
            </a:r>
            <a:r>
              <a:rPr lang="ru-RU" sz="2600" b="0" i="1" u="none" strike="noStrike" dirty="0">
                <a:solidFill>
                  <a:schemeClr val="dk2"/>
                </a:solidFill>
                <a:uFillTx/>
                <a:latin typeface="Source Code Pro"/>
              </a:rPr>
              <a:t> </a:t>
            </a:r>
            <a:r>
              <a:rPr lang="ru-RU" sz="2600" b="0" i="1" u="none" strike="noStrike" dirty="0" err="1">
                <a:solidFill>
                  <a:schemeClr val="dk2"/>
                </a:solidFill>
                <a:uFillTx/>
                <a:latin typeface="Source Code Pro"/>
              </a:rPr>
              <a:t>math</a:t>
            </a:r>
            <a:r>
              <a:rPr lang="ru-RU" sz="2600" b="0" i="1" u="none" strike="noStrike" dirty="0">
                <a:solidFill>
                  <a:schemeClr val="dk2"/>
                </a:solidFill>
                <a:uFillTx/>
                <a:latin typeface="Source Code Pro"/>
              </a:rPr>
              <a:t> </a:t>
            </a:r>
            <a:r>
              <a:rPr lang="ru-RU" sz="2600" b="0" i="1" u="none" strike="noStrike" dirty="0" err="1">
                <a:solidFill>
                  <a:schemeClr val="dk2"/>
                </a:solidFill>
                <a:uFillTx/>
                <a:latin typeface="Source Code Pro"/>
              </a:rPr>
              <a:t>import</a:t>
            </a:r>
            <a:r>
              <a:rPr lang="ru-RU" sz="2600" b="0" i="1" u="none" strike="noStrike" dirty="0">
                <a:solidFill>
                  <a:schemeClr val="dk2"/>
                </a:solidFill>
                <a:uFillTx/>
                <a:latin typeface="Source Code Pro"/>
              </a:rPr>
              <a:t> </a:t>
            </a:r>
            <a:r>
              <a:rPr lang="ru-RU" sz="2600" b="0" i="1" u="none" strike="noStrike" dirty="0" err="1">
                <a:solidFill>
                  <a:schemeClr val="dk2"/>
                </a:solidFill>
                <a:uFillTx/>
                <a:latin typeface="Source Code Pro"/>
              </a:rPr>
              <a:t>ceil</a:t>
            </a:r>
            <a:r>
              <a:rPr lang="ru-RU" sz="2600" b="0" i="1" u="none" strike="noStrike" dirty="0">
                <a:solidFill>
                  <a:schemeClr val="dk2"/>
                </a:solidFill>
                <a:uFillTx/>
                <a:latin typeface="Source Code Pro"/>
              </a:rPr>
              <a:t>)</a:t>
            </a:r>
            <a:r>
              <a:rPr lang="ru-RU" sz="2600" b="0" u="none" strike="noStrike" dirty="0">
                <a:solidFill>
                  <a:schemeClr val="dk2"/>
                </a:solidFill>
                <a:uFillTx/>
                <a:latin typeface="Source Code Pro"/>
              </a:rPr>
              <a:t> </a:t>
            </a:r>
            <a:endParaRPr lang="ru-RU" sz="2600" b="0" u="none" strike="noStrike" dirty="0">
              <a:solidFill>
                <a:schemeClr val="dk2"/>
              </a:solidFill>
              <a:uFillTx/>
              <a:latin typeface="Source Code Pro"/>
              <a:ea typeface="Source Code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buNone/>
            </a:pPr>
            <a:r>
              <a:rPr lang="ru-RU" sz="3000" b="0" u="none" strike="noStrike" dirty="0">
                <a:solidFill>
                  <a:schemeClr val="dk2"/>
                </a:solidFill>
                <a:uFillTx/>
                <a:latin typeface="Oswald"/>
                <a:ea typeface="Oswald"/>
              </a:rPr>
              <a:t>Теория к задачам 7 и 11</a:t>
            </a: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600" b="0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С помощью i бит можно записать </a:t>
            </a:r>
            <a:r>
              <a:rPr lang="ru-RU" sz="2600" b="1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2</a:t>
            </a:r>
            <a:r>
              <a:rPr lang="ru-RU" sz="2600" b="1" u="none" strike="noStrike" baseline="33000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i</a:t>
            </a:r>
            <a:r>
              <a:rPr lang="ru-RU" sz="2600" b="0" u="none" strike="noStrike" baseline="33000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 </a:t>
            </a:r>
            <a:r>
              <a:rPr lang="ru-RU" sz="2600" b="0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различных кодов.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600" b="0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Если нужно закодировать N различных вариантов, то есть присвоить различные коды N символам некоторого </a:t>
            </a:r>
            <a:r>
              <a:rPr lang="ru-RU" sz="2600" b="0" u="none" strike="noStrike" dirty="0" err="1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алфавита,необходимо</a:t>
            </a:r>
            <a:r>
              <a:rPr lang="ru-RU" sz="2600" b="0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 выбрать целое значение i при условии, что </a:t>
            </a:r>
            <a:r>
              <a:rPr lang="ru-RU" sz="2600" b="1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2</a:t>
            </a:r>
            <a:r>
              <a:rPr lang="ru-RU" sz="2600" b="1" u="none" strike="noStrike" baseline="33000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i </a:t>
            </a:r>
            <a:r>
              <a:rPr lang="ru-RU" sz="2600" b="1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&gt;=N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600" b="1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2</a:t>
            </a:r>
            <a:r>
              <a:rPr lang="ru-RU" sz="2600" b="1" u="none" strike="noStrike" baseline="33000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i</a:t>
            </a:r>
            <a:r>
              <a:rPr lang="ru-RU" sz="2600" b="1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=N</a:t>
            </a:r>
            <a:r>
              <a:rPr lang="ru-RU" sz="2600" b="0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 это тоже самое, что </a:t>
            </a:r>
            <a:r>
              <a:rPr lang="ru-RU" sz="2600" b="1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log</a:t>
            </a:r>
            <a:r>
              <a:rPr lang="ru-RU" sz="2600" b="1" u="none" strike="noStrike" baseline="-8000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2</a:t>
            </a:r>
            <a:r>
              <a:rPr lang="ru-RU" sz="2600" b="1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N</a:t>
            </a:r>
          </a:p>
          <a:p>
            <a:pPr marL="432000" indent="0">
              <a:spcBef>
                <a:spcPts val="1417"/>
              </a:spcBef>
              <a:buNone/>
            </a:pPr>
            <a:r>
              <a:rPr lang="ru-RU" sz="2600" b="0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kumimoji="0" lang="ru-RU" sz="3000" b="0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Oswald"/>
                <a:ea typeface="Oswald"/>
                <a:cs typeface="+mj-cs"/>
              </a:rPr>
              <a:t>Теория к задачам 7 и 11</a:t>
            </a:r>
            <a:endParaRPr lang="ru-RU" sz="1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500"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Если мощность алфавита N не совпадает какой-либо степенью 2, то полученное дробное число нужно </a:t>
            </a:r>
            <a:r>
              <a:rPr lang="ru-RU" sz="2400" b="1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округлить до большего</a:t>
            </a:r>
            <a:r>
              <a:rPr lang="ru-RU" sz="2400" b="0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Все данные в памяти кодируются в двоичный код. Для сжатой записи используют 8ю и 16ю системы счисления.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1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3 цифры </a:t>
            </a:r>
            <a:r>
              <a:rPr lang="ru-RU" sz="2400" b="0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двоичного кода (3 бита) записывают как одну восьмеричную.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1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4 цифры </a:t>
            </a:r>
            <a:r>
              <a:rPr lang="ru-RU" sz="2400" b="0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двоичного кода (4 бита) записывают как одну шестнадцатеричную.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370080"/>
            <a:ext cx="8520120" cy="73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2600" b="0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Функции перевода в разные системы счисления в </a:t>
            </a:r>
            <a:r>
              <a:rPr lang="ru-RU" sz="2600" b="0" u="none" strike="noStrike" dirty="0" err="1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python</a:t>
            </a:r>
            <a:endParaRPr lang="ru-RU" sz="2600" b="0" u="none" strike="noStrike" dirty="0">
              <a:solidFill>
                <a:schemeClr val="bg2">
                  <a:lumMod val="75000"/>
                </a:schemeClr>
              </a:solidFill>
              <a:uFillTx/>
              <a:latin typeface="Oswald" panose="00000500000000000000" pitchFamily="2" charset="-52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008240" cy="309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600" b="0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Не забудь убрать первые два символа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600" b="1" u="none" strike="noStrike" dirty="0" err="1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bin</a:t>
            </a:r>
            <a:r>
              <a:rPr lang="ru-RU" sz="2600" b="1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() </a:t>
            </a:r>
            <a:r>
              <a:rPr lang="ru-RU" sz="2600" b="0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- 2cc 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600" b="1" u="none" strike="noStrike" dirty="0" err="1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oct</a:t>
            </a:r>
            <a:r>
              <a:rPr lang="ru-RU" sz="2600" b="1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() </a:t>
            </a:r>
            <a:r>
              <a:rPr lang="ru-RU" sz="2600" b="0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- 8cc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600" b="1" u="none" strike="noStrike" dirty="0" err="1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hex</a:t>
            </a:r>
            <a:r>
              <a:rPr lang="ru-RU" sz="2600" b="1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() </a:t>
            </a:r>
            <a:r>
              <a:rPr lang="ru-RU" sz="2600" b="0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- 16cc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06629" y="1108440"/>
            <a:ext cx="4937040" cy="188208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ru-RU" sz="1800" b="1" u="none" strike="noStrike" dirty="0">
                <a:solidFill>
                  <a:schemeClr val="tx1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Форматированные строки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f „{255:b}“ — 2 </a:t>
            </a:r>
            <a:r>
              <a:rPr lang="ru-RU" sz="1800" b="0" u="none" strike="noStrike" dirty="0" err="1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cc</a:t>
            </a:r>
            <a:r>
              <a:rPr lang="ru-RU" sz="1800" b="0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 #11111111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f „{255:o}“ — 8 </a:t>
            </a:r>
            <a:r>
              <a:rPr lang="ru-RU" sz="1800" b="0" u="none" strike="noStrike" dirty="0" err="1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cc</a:t>
            </a:r>
            <a:endParaRPr lang="ru-RU" sz="1800" b="0" u="none" strike="noStrike" dirty="0">
              <a:solidFill>
                <a:schemeClr val="bg2">
                  <a:lumMod val="75000"/>
                </a:schemeClr>
              </a:solidFill>
              <a:uFillTx/>
              <a:latin typeface="Oswald" panose="00000500000000000000" pitchFamily="2" charset="-52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f „{255:x}“ — 16 </a:t>
            </a:r>
            <a:r>
              <a:rPr lang="ru-RU" sz="1800" b="0" u="none" strike="noStrike" dirty="0" err="1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cc</a:t>
            </a:r>
            <a:endParaRPr lang="ru-RU" sz="1800" b="0" u="none" strike="noStrike" dirty="0">
              <a:solidFill>
                <a:schemeClr val="bg2">
                  <a:lumMod val="75000"/>
                </a:schemeClr>
              </a:solidFill>
              <a:uFillTx/>
              <a:latin typeface="Oswald" panose="00000500000000000000" pitchFamily="2" charset="-52"/>
            </a:endParaRPr>
          </a:p>
          <a:p>
            <a:pPr>
              <a:lnSpc>
                <a:spcPct val="100000"/>
              </a:lnSpc>
            </a:pPr>
            <a:endParaRPr lang="ru-RU" sz="1800" b="0" u="none" strike="noStrike" dirty="0">
              <a:solidFill>
                <a:schemeClr val="bg2">
                  <a:lumMod val="75000"/>
                </a:schemeClr>
              </a:solidFill>
              <a:uFillTx/>
              <a:latin typeface="Oswald" panose="00000500000000000000" pitchFamily="2" charset="-52"/>
            </a:endParaRPr>
          </a:p>
          <a:p>
            <a:pPr>
              <a:lnSpc>
                <a:spcPct val="100000"/>
              </a:lnSpc>
            </a:pPr>
            <a:r>
              <a:rPr lang="ru-RU" sz="1800" b="1" u="none" strike="noStrike" dirty="0">
                <a:solidFill>
                  <a:schemeClr val="tx1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В строке можно задать количество разрядов</a:t>
            </a:r>
          </a:p>
          <a:p>
            <a:pPr>
              <a:lnSpc>
                <a:spcPct val="100000"/>
              </a:lnSpc>
            </a:pPr>
            <a:r>
              <a:rPr lang="ru-RU" sz="1800" b="0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f „{255:o10b}“  #0011111111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26768" y="3240305"/>
            <a:ext cx="3240000" cy="180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lIns="90000" tIns="45000" rIns="90000" bIns="45000" anchor="t">
            <a:noAutofit/>
          </a:bodyPr>
          <a:lstStyle/>
          <a:p>
            <a:r>
              <a:rPr lang="ru-RU" sz="1800" b="1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Пример:</a:t>
            </a:r>
          </a:p>
          <a:p>
            <a:r>
              <a:rPr lang="ru-RU" sz="1800" b="1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k=4</a:t>
            </a:r>
          </a:p>
          <a:p>
            <a:r>
              <a:rPr lang="ru-RU" sz="1800" b="1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n=171</a:t>
            </a:r>
          </a:p>
          <a:p>
            <a:r>
              <a:rPr lang="ru-RU" sz="1800" b="1" u="none" strike="noStrike" dirty="0" err="1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base</a:t>
            </a:r>
            <a:r>
              <a:rPr lang="ru-RU" sz="1800" b="1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=“x’</a:t>
            </a:r>
          </a:p>
          <a:p>
            <a:r>
              <a:rPr lang="ru-RU" sz="1800" b="1" u="none" strike="noStrike" dirty="0" err="1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print</a:t>
            </a:r>
            <a:r>
              <a:rPr lang="ru-RU" sz="1800" b="1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(f’{n:0{k}{</a:t>
            </a:r>
            <a:r>
              <a:rPr lang="ru-RU" sz="1800" b="1" u="none" strike="noStrike" dirty="0" err="1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base</a:t>
            </a:r>
            <a:r>
              <a:rPr lang="ru-RU" sz="1800" b="1" u="none" strike="noStrike" dirty="0">
                <a:solidFill>
                  <a:schemeClr val="bg2">
                    <a:lumMod val="75000"/>
                  </a:schemeClr>
                </a:solidFill>
                <a:uFillTx/>
                <a:latin typeface="Oswald" panose="00000500000000000000" pitchFamily="2" charset="-52"/>
              </a:rPr>
              <a:t>}“)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" sz="3000" b="0" u="none" strike="noStrike">
                <a:solidFill>
                  <a:schemeClr val="dk2"/>
                </a:solidFill>
                <a:uFillTx/>
                <a:latin typeface="Oswald"/>
                <a:ea typeface="Oswald"/>
              </a:rPr>
              <a:t>Задача 1</a:t>
            </a:r>
            <a:endParaRPr lang="ru-RU" sz="3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 lnSpcReduction="9999"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ru" sz="1800" b="0" u="none" strike="noStrike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При регистрации в компьютерной системе каждому объекту сопоставляется</a:t>
            </a:r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pos="0" algn="l"/>
              </a:tabLst>
            </a:pPr>
            <a:r>
              <a:rPr lang="ru" sz="1800" b="0" u="none" strike="noStrike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идентификатор, состоящий из 60 символов и содержащий только десятичные цифры и символы из 250-символьного алфавита. В базе данных для хранения сведений о каждом объекте отведено одинаковое и минимально возможное целое число байт. При этом используют посимвольное кодирование идентификаторов, все символы кодируют одинаковым и минимально возможным количеством бит. Определите объём памяти (Кбайтах), необходимый для хранения сведений о 65536 объектах.</a:t>
            </a:r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" sz="3000" b="0" u="none" strike="noStrike">
                <a:solidFill>
                  <a:schemeClr val="dk2"/>
                </a:solidFill>
                <a:uFillTx/>
                <a:latin typeface="Oswald"/>
                <a:ea typeface="Oswald"/>
              </a:rPr>
              <a:t>Задача 2</a:t>
            </a:r>
            <a:endParaRPr lang="ru-RU" sz="3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ru" sz="1800" b="0" u="none" strike="noStrike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Прибор автоматической фиксации нарушений правил дорожного движения делает фотографии размером 1024 x 768 пикселей, используя палитру из 4096 цветов. Для передачи снимки группируются в пакеты по 256 штук. Определите максимальный размер одного пакета фотографий в Мбайтах.</a:t>
            </a:r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buNone/>
            </a:pPr>
            <a:r>
              <a:rPr lang="ru-RU" sz="3000" b="0" u="none" strike="noStrike" dirty="0">
                <a:solidFill>
                  <a:schemeClr val="dk2"/>
                </a:solidFill>
                <a:uFillTx/>
                <a:latin typeface="Oswald"/>
                <a:ea typeface="Oswald"/>
              </a:rPr>
              <a:t>Формулы для кодирования изображений </a:t>
            </a: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ru-RU" sz="3600" b="0" u="none" strike="noStrike" dirty="0">
                <a:solidFill>
                  <a:schemeClr val="dk2"/>
                </a:solidFill>
                <a:uFillTx/>
                <a:latin typeface="Oswald" panose="00000500000000000000" pitchFamily="2" charset="-52"/>
                <a:ea typeface="Source Code Pro"/>
              </a:rPr>
              <a:t>2</a:t>
            </a:r>
            <a:r>
              <a:rPr lang="en-US" sz="3600" b="0" u="none" strike="noStrike" baseline="30000" dirty="0" err="1">
                <a:solidFill>
                  <a:schemeClr val="dk2"/>
                </a:solidFill>
                <a:uFillTx/>
                <a:latin typeface="Oswald" panose="00000500000000000000" pitchFamily="2" charset="-52"/>
                <a:ea typeface="Source Code Pro"/>
              </a:rPr>
              <a:t>i</a:t>
            </a:r>
            <a:r>
              <a:rPr lang="en-US" sz="3600" dirty="0">
                <a:solidFill>
                  <a:schemeClr val="dk2"/>
                </a:solidFill>
                <a:latin typeface="Oswald" panose="00000500000000000000" pitchFamily="2" charset="-52"/>
                <a:ea typeface="Source Code Pro"/>
              </a:rPr>
              <a:t>=N </a:t>
            </a:r>
            <a:r>
              <a:rPr lang="ru-RU" sz="3600" dirty="0">
                <a:solidFill>
                  <a:schemeClr val="dk2"/>
                </a:solidFill>
                <a:latin typeface="Oswald" panose="00000500000000000000" pitchFamily="2" charset="-52"/>
                <a:ea typeface="Source Code Pro"/>
              </a:rPr>
              <a:t>, где </a:t>
            </a:r>
            <a:r>
              <a:rPr lang="en-US" sz="3600" dirty="0">
                <a:solidFill>
                  <a:schemeClr val="dk2"/>
                </a:solidFill>
                <a:latin typeface="Oswald" panose="00000500000000000000" pitchFamily="2" charset="-52"/>
                <a:ea typeface="Source Code Pro"/>
              </a:rPr>
              <a:t>N – </a:t>
            </a:r>
            <a:r>
              <a:rPr lang="ru-RU" sz="3600" dirty="0">
                <a:solidFill>
                  <a:schemeClr val="dk2"/>
                </a:solidFill>
                <a:latin typeface="Oswald" panose="00000500000000000000" pitchFamily="2" charset="-52"/>
                <a:ea typeface="Source Code Pro"/>
              </a:rPr>
              <a:t>кол-во цветов в палитре, </a:t>
            </a:r>
            <a:r>
              <a:rPr lang="en-US" sz="3600" dirty="0" err="1">
                <a:solidFill>
                  <a:schemeClr val="dk2"/>
                </a:solidFill>
                <a:latin typeface="Oswald" panose="00000500000000000000" pitchFamily="2" charset="-52"/>
                <a:ea typeface="Source Code Pro"/>
              </a:rPr>
              <a:t>i</a:t>
            </a:r>
            <a:r>
              <a:rPr lang="en-US" sz="3600" dirty="0">
                <a:solidFill>
                  <a:schemeClr val="dk2"/>
                </a:solidFill>
                <a:latin typeface="Oswald" panose="00000500000000000000" pitchFamily="2" charset="-52"/>
                <a:ea typeface="Source Code Pro"/>
              </a:rPr>
              <a:t> </a:t>
            </a:r>
            <a:r>
              <a:rPr lang="ru-RU" sz="3600" dirty="0">
                <a:solidFill>
                  <a:schemeClr val="dk2"/>
                </a:solidFill>
                <a:latin typeface="Oswald" panose="00000500000000000000" pitchFamily="2" charset="-52"/>
                <a:ea typeface="Source Code Pro"/>
              </a:rPr>
              <a:t>– бит на 1 цвет.</a:t>
            </a:r>
            <a:endParaRPr lang="en-US" sz="3600" dirty="0">
              <a:solidFill>
                <a:schemeClr val="dk2"/>
              </a:solidFill>
              <a:latin typeface="Oswald" panose="00000500000000000000" pitchFamily="2" charset="-52"/>
              <a:ea typeface="Source Code Pro"/>
            </a:endParaRPr>
          </a:p>
          <a:p>
            <a:pPr indent="0">
              <a:spcBef>
                <a:spcPts val="1417"/>
              </a:spcBef>
              <a:buNone/>
            </a:pPr>
            <a:endParaRPr lang="ru-RU" sz="3600" dirty="0">
              <a:solidFill>
                <a:schemeClr val="dk2"/>
              </a:solidFill>
              <a:latin typeface="Oswald" panose="00000500000000000000" pitchFamily="2" charset="-52"/>
              <a:ea typeface="Source Code Pro"/>
            </a:endParaRPr>
          </a:p>
          <a:p>
            <a:pPr indent="0">
              <a:spcBef>
                <a:spcPts val="1417"/>
              </a:spcBef>
              <a:buNone/>
            </a:pPr>
            <a:r>
              <a:rPr lang="en-US" sz="5400" b="0" u="none" strike="noStrike" baseline="30000" dirty="0">
                <a:solidFill>
                  <a:schemeClr val="dk2"/>
                </a:solidFill>
                <a:uFillTx/>
                <a:latin typeface="Oswald" panose="00000500000000000000" pitchFamily="2" charset="-52"/>
                <a:ea typeface="Source Code Pro"/>
              </a:rPr>
              <a:t>I=k*</a:t>
            </a:r>
            <a:r>
              <a:rPr lang="en-US" sz="5400" b="0" u="none" strike="noStrike" baseline="30000" dirty="0" err="1">
                <a:solidFill>
                  <a:schemeClr val="dk2"/>
                </a:solidFill>
                <a:uFillTx/>
                <a:latin typeface="Oswald" panose="00000500000000000000" pitchFamily="2" charset="-52"/>
                <a:ea typeface="Source Code Pro"/>
              </a:rPr>
              <a:t>i</a:t>
            </a:r>
            <a:r>
              <a:rPr lang="en-US" sz="5400" b="0" u="none" strike="noStrike" baseline="30000" dirty="0">
                <a:solidFill>
                  <a:schemeClr val="dk2"/>
                </a:solidFill>
                <a:uFillTx/>
                <a:latin typeface="Oswald" panose="00000500000000000000" pitchFamily="2" charset="-52"/>
                <a:ea typeface="Source Code Pro"/>
              </a:rPr>
              <a:t> </a:t>
            </a:r>
            <a:r>
              <a:rPr lang="ru-RU" sz="5400" b="0" u="none" strike="noStrike" baseline="30000" dirty="0">
                <a:solidFill>
                  <a:schemeClr val="dk2"/>
                </a:solidFill>
                <a:uFillTx/>
                <a:latin typeface="Oswald" panose="00000500000000000000" pitchFamily="2" charset="-52"/>
                <a:ea typeface="Source Code Pro"/>
              </a:rPr>
              <a:t>, где </a:t>
            </a:r>
            <a:r>
              <a:rPr lang="en-US" sz="5400" b="0" u="none" strike="noStrike" baseline="30000" dirty="0">
                <a:solidFill>
                  <a:schemeClr val="dk2"/>
                </a:solidFill>
                <a:uFillTx/>
                <a:latin typeface="Oswald" panose="00000500000000000000" pitchFamily="2" charset="-52"/>
                <a:ea typeface="Source Code Pro"/>
              </a:rPr>
              <a:t>k – </a:t>
            </a:r>
            <a:r>
              <a:rPr lang="ru-RU" sz="5400" b="0" u="none" strike="noStrike" baseline="30000" dirty="0">
                <a:solidFill>
                  <a:schemeClr val="dk2"/>
                </a:solidFill>
                <a:uFillTx/>
                <a:latin typeface="Oswald" panose="00000500000000000000" pitchFamily="2" charset="-52"/>
                <a:ea typeface="Source Code Pro"/>
              </a:rPr>
              <a:t>количество пикселей (то есть ширина * длину изображения)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" sz="3000" b="0" u="none" strike="noStrike">
                <a:solidFill>
                  <a:schemeClr val="dk2"/>
                </a:solidFill>
                <a:uFillTx/>
                <a:latin typeface="Oswald"/>
                <a:ea typeface="Oswald"/>
              </a:rPr>
              <a:t>Задача 3</a:t>
            </a:r>
            <a:endParaRPr lang="ru-RU" sz="3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ru" sz="1800" b="0" u="none" strike="noStrike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Производилась двухканальная (стерео) звукозапись с частотой дискретизации 44.1 кГц и 24-битным разрешением. В результате был получен файл размером 136 Мбайт, без учета размера заголовка и без сжатия данных. Определите длительность(в минутах). В качестве ответа укажите ближайшее к времени записи целое число.</a:t>
            </a:r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953</Words>
  <Application>Microsoft Office PowerPoint</Application>
  <PresentationFormat>Экран (16:9)</PresentationFormat>
  <Paragraphs>74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11</vt:i4>
      </vt:variant>
      <vt:variant>
        <vt:lpstr>Заголовки слайдов</vt:lpstr>
      </vt:variant>
      <vt:variant>
        <vt:i4>18</vt:i4>
      </vt:variant>
    </vt:vector>
  </HeadingPairs>
  <TitlesOfParts>
    <vt:vector size="36" baseType="lpstr">
      <vt:lpstr>Arial</vt:lpstr>
      <vt:lpstr>Calibri</vt:lpstr>
      <vt:lpstr>Oswald</vt:lpstr>
      <vt:lpstr>Source Code Pro</vt:lpstr>
      <vt:lpstr>Symbol</vt:lpstr>
      <vt:lpstr>Times New Roman</vt:lpstr>
      <vt:lpstr>Wingdings</vt:lpstr>
      <vt:lpstr>Modern Writer</vt:lpstr>
      <vt:lpstr>Modern Writer</vt:lpstr>
      <vt:lpstr>Modern Writer</vt:lpstr>
      <vt:lpstr>Modern Writer</vt:lpstr>
      <vt:lpstr>Modern Writer</vt:lpstr>
      <vt:lpstr>Modern Writer</vt:lpstr>
      <vt:lpstr>Modern Writer</vt:lpstr>
      <vt:lpstr>Modern Writer</vt:lpstr>
      <vt:lpstr>Modern Writer</vt:lpstr>
      <vt:lpstr>Modern Writer</vt:lpstr>
      <vt:lpstr>Modern Writer</vt:lpstr>
      <vt:lpstr>Простые вычисления</vt:lpstr>
      <vt:lpstr>Способы округления чисел в python</vt:lpstr>
      <vt:lpstr>Теория к задачам 7 и 11</vt:lpstr>
      <vt:lpstr>Теория к задачам 7 и 11</vt:lpstr>
      <vt:lpstr>Функции перевода в разные системы счисления в python</vt:lpstr>
      <vt:lpstr>Задача 1</vt:lpstr>
      <vt:lpstr>Задача 2</vt:lpstr>
      <vt:lpstr>Формулы для кодирования изображений </vt:lpstr>
      <vt:lpstr>Задача 3</vt:lpstr>
      <vt:lpstr>Кодирование звуковой информации</vt:lpstr>
      <vt:lpstr>Задача 4</vt:lpstr>
      <vt:lpstr>Функция для перевода из 10 СС в любую другую СС</vt:lpstr>
      <vt:lpstr>Для самостоятельного решения 1</vt:lpstr>
      <vt:lpstr>Для самостоятельного решения 2</vt:lpstr>
      <vt:lpstr>Для самостоятельного решения 3</vt:lpstr>
      <vt:lpstr>Для самостоятельного решения 4</vt:lpstr>
      <vt:lpstr>Для самостоятельного решения 5</vt:lpstr>
      <vt:lpstr>Проверка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Elena Postanogova</cp:lastModifiedBy>
  <cp:revision>4</cp:revision>
  <dcterms:modified xsi:type="dcterms:W3CDTF">2025-03-18T08:58:53Z</dcterms:modified>
  <dc:language>ru-RU</dc:language>
</cp:coreProperties>
</file>