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1"/>
  </p:sldMasterIdLst>
  <p:notesMasterIdLst>
    <p:notesMasterId r:id="rId125"/>
  </p:notesMasterIdLst>
  <p:sldIdLst>
    <p:sldId id="257" r:id="rId2"/>
    <p:sldId id="28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56" r:id="rId17"/>
    <p:sldId id="357" r:id="rId18"/>
    <p:sldId id="358" r:id="rId19"/>
    <p:sldId id="359" r:id="rId20"/>
    <p:sldId id="360" r:id="rId21"/>
    <p:sldId id="361"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6" r:id="rId37"/>
    <p:sldId id="397" r:id="rId38"/>
    <p:sldId id="396"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8" r:id="rId55"/>
    <p:sldId id="309"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8" r:id="rId72"/>
    <p:sldId id="329" r:id="rId73"/>
    <p:sldId id="330" r:id="rId74"/>
    <p:sldId id="331" r:id="rId75"/>
    <p:sldId id="332" r:id="rId76"/>
    <p:sldId id="341" r:id="rId77"/>
    <p:sldId id="342" r:id="rId78"/>
    <p:sldId id="343" r:id="rId79"/>
    <p:sldId id="344" r:id="rId80"/>
    <p:sldId id="345" r:id="rId81"/>
    <p:sldId id="346" r:id="rId82"/>
    <p:sldId id="352" r:id="rId83"/>
    <p:sldId id="353" r:id="rId84"/>
    <p:sldId id="401" r:id="rId85"/>
    <p:sldId id="362" r:id="rId86"/>
    <p:sldId id="363" r:id="rId87"/>
    <p:sldId id="364" r:id="rId88"/>
    <p:sldId id="365" r:id="rId89"/>
    <p:sldId id="366"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3" r:id="rId107"/>
    <p:sldId id="384" r:id="rId108"/>
    <p:sldId id="385" r:id="rId109"/>
    <p:sldId id="386" r:id="rId110"/>
    <p:sldId id="387" r:id="rId111"/>
    <p:sldId id="388" r:id="rId112"/>
    <p:sldId id="389" r:id="rId113"/>
    <p:sldId id="390" r:id="rId114"/>
    <p:sldId id="391" r:id="rId115"/>
    <p:sldId id="392" r:id="rId116"/>
    <p:sldId id="393" r:id="rId117"/>
    <p:sldId id="394" r:id="rId118"/>
    <p:sldId id="399" r:id="rId119"/>
    <p:sldId id="424" r:id="rId120"/>
    <p:sldId id="423" r:id="rId121"/>
    <p:sldId id="422" r:id="rId122"/>
    <p:sldId id="400" r:id="rId123"/>
    <p:sldId id="398" r:id="rId124"/>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876"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fr-FR"/>
  <c:roundedCorners val="0"/>
  <c:style val="2"/>
  <c:chart>
    <c:title>
      <c:tx>
        <c:rich>
          <a:bodyPr rot="0"/>
          <a:lstStyle/>
          <a:p>
            <a:pPr>
              <a:defRPr sz="1300" b="1" strike="noStrike" spc="-1">
                <a:solidFill>
                  <a:srgbClr val="000000"/>
                </a:solidFill>
                <a:uFill>
                  <a:solidFill>
                    <a:srgbClr val="FFFFFF"/>
                  </a:solidFill>
                </a:uFill>
                <a:latin typeface="Arial"/>
                <a:ea typeface="DejaVu Sans"/>
              </a:defRPr>
            </a:pPr>
            <a:r>
              <a:rPr lang="fr-FR" sz="1300" b="1" strike="noStrike" spc="-1">
                <a:solidFill>
                  <a:srgbClr val="000000"/>
                </a:solidFill>
                <a:uFill>
                  <a:solidFill>
                    <a:srgbClr val="FFFFFF"/>
                  </a:solidFill>
                </a:uFill>
                <a:latin typeface="Arial"/>
                <a:ea typeface="DejaVu Sans"/>
              </a:rPr>
              <a:t>Matrice des actions envisagées</a:t>
            </a:r>
          </a:p>
        </c:rich>
      </c:tx>
      <c:overlay val="0"/>
    </c:title>
    <c:autoTitleDeleted val="0"/>
    <c:plotArea>
      <c:layout/>
      <c:scatterChart>
        <c:scatterStyle val="lineMarker"/>
        <c:varyColors val="0"/>
        <c:ser>
          <c:idx val="0"/>
          <c:order val="0"/>
          <c:tx>
            <c:strRef>
              <c:f>label 0</c:f>
              <c:strCache>
                <c:ptCount val="1"/>
                <c:pt idx="0">
                  <c:v>Action</c:v>
                </c:pt>
              </c:strCache>
            </c:strRef>
          </c:tx>
          <c:spPr>
            <a:ln w="28800">
              <a:noFill/>
            </a:ln>
          </c:spPr>
          <c:marker>
            <c:symbol val="square"/>
            <c:size val="8"/>
            <c:spPr>
              <a:solidFill>
                <a:srgbClr val="004586"/>
              </a:solidFill>
            </c:spPr>
          </c:marker>
          <c:dLbls>
            <c:spPr>
              <a:noFill/>
              <a:ln>
                <a:noFill/>
              </a:ln>
              <a:effectLst/>
            </c:spPr>
            <c:dLblPos val="r"/>
            <c:showLegendKey val="0"/>
            <c:showVal val="0"/>
            <c:showCatName val="1"/>
            <c:showSerName val="0"/>
            <c:showPercent val="0"/>
            <c:showBubbleSize val="1"/>
            <c:showLeaderLines val="0"/>
            <c:extLst>
              <c:ext xmlns:c15="http://schemas.microsoft.com/office/drawing/2012/chart" uri="{CE6537A1-D6FC-4f65-9D91-7224C49458BB}">
                <c15:showLeaderLines val="0"/>
              </c:ext>
            </c:extLst>
          </c:dLbls>
          <c:xVal>
            <c:numRef>
              <c:f>1</c:f>
              <c:numCache>
                <c:formatCode>General</c:formatCode>
                <c:ptCount val="45"/>
                <c:pt idx="0">
                  <c:v>1.1000000000000001</c:v>
                </c:pt>
                <c:pt idx="1">
                  <c:v>1</c:v>
                </c:pt>
                <c:pt idx="2">
                  <c:v>0.8</c:v>
                </c:pt>
                <c:pt idx="3">
                  <c:v>1.2</c:v>
                </c:pt>
                <c:pt idx="4">
                  <c:v>1.3</c:v>
                </c:pt>
                <c:pt idx="5">
                  <c:v>0.7</c:v>
                </c:pt>
                <c:pt idx="6">
                  <c:v>1.3</c:v>
                </c:pt>
                <c:pt idx="7">
                  <c:v>0.5</c:v>
                </c:pt>
                <c:pt idx="8">
                  <c:v>1.2</c:v>
                </c:pt>
                <c:pt idx="9">
                  <c:v>1.4</c:v>
                </c:pt>
                <c:pt idx="10">
                  <c:v>0.9</c:v>
                </c:pt>
                <c:pt idx="11">
                  <c:v>1.5</c:v>
                </c:pt>
                <c:pt idx="12">
                  <c:v>2</c:v>
                </c:pt>
                <c:pt idx="13">
                  <c:v>1.2</c:v>
                </c:pt>
                <c:pt idx="14">
                  <c:v>0.8</c:v>
                </c:pt>
                <c:pt idx="15">
                  <c:v>0.7</c:v>
                </c:pt>
                <c:pt idx="16">
                  <c:v>0.7</c:v>
                </c:pt>
                <c:pt idx="17">
                  <c:v>0.6</c:v>
                </c:pt>
                <c:pt idx="18">
                  <c:v>1.4</c:v>
                </c:pt>
                <c:pt idx="19">
                  <c:v>1</c:v>
                </c:pt>
                <c:pt idx="20">
                  <c:v>1.2</c:v>
                </c:pt>
                <c:pt idx="21">
                  <c:v>1.1000000000000001</c:v>
                </c:pt>
                <c:pt idx="22">
                  <c:v>1</c:v>
                </c:pt>
                <c:pt idx="23">
                  <c:v>1.6</c:v>
                </c:pt>
                <c:pt idx="24">
                  <c:v>1.9</c:v>
                </c:pt>
                <c:pt idx="25">
                  <c:v>2</c:v>
                </c:pt>
                <c:pt idx="26">
                  <c:v>0.8</c:v>
                </c:pt>
                <c:pt idx="27">
                  <c:v>2</c:v>
                </c:pt>
                <c:pt idx="28">
                  <c:v>2.2999999999999998</c:v>
                </c:pt>
                <c:pt idx="29">
                  <c:v>1.8</c:v>
                </c:pt>
                <c:pt idx="30">
                  <c:v>1.5</c:v>
                </c:pt>
                <c:pt idx="31">
                  <c:v>2</c:v>
                </c:pt>
                <c:pt idx="32">
                  <c:v>0.7</c:v>
                </c:pt>
                <c:pt idx="33">
                  <c:v>2</c:v>
                </c:pt>
                <c:pt idx="34">
                  <c:v>2.4</c:v>
                </c:pt>
                <c:pt idx="35">
                  <c:v>1.7</c:v>
                </c:pt>
                <c:pt idx="36">
                  <c:v>2.7</c:v>
                </c:pt>
                <c:pt idx="37">
                  <c:v>1.8</c:v>
                </c:pt>
                <c:pt idx="38">
                  <c:v>2.2000000000000002</c:v>
                </c:pt>
                <c:pt idx="39">
                  <c:v>2</c:v>
                </c:pt>
                <c:pt idx="40">
                  <c:v>1.4</c:v>
                </c:pt>
                <c:pt idx="41">
                  <c:v>3</c:v>
                </c:pt>
                <c:pt idx="42">
                  <c:v>1</c:v>
                </c:pt>
                <c:pt idx="43">
                  <c:v>3</c:v>
                </c:pt>
                <c:pt idx="44">
                  <c:v>3</c:v>
                </c:pt>
              </c:numCache>
            </c:numRef>
          </c:xVal>
          <c:yVal>
            <c:numRef>
              <c:f>0</c:f>
              <c:numCache>
                <c:formatCode>General</c:formatCode>
                <c:ptCount val="45"/>
                <c:pt idx="0">
                  <c:v>1.9</c:v>
                </c:pt>
                <c:pt idx="1">
                  <c:v>2.2999999999999998</c:v>
                </c:pt>
                <c:pt idx="2">
                  <c:v>1.5</c:v>
                </c:pt>
                <c:pt idx="3">
                  <c:v>2.2000000000000002</c:v>
                </c:pt>
                <c:pt idx="4">
                  <c:v>2</c:v>
                </c:pt>
                <c:pt idx="5">
                  <c:v>1.8</c:v>
                </c:pt>
                <c:pt idx="6">
                  <c:v>2.6</c:v>
                </c:pt>
                <c:pt idx="7">
                  <c:v>2.6</c:v>
                </c:pt>
                <c:pt idx="8">
                  <c:v>3</c:v>
                </c:pt>
                <c:pt idx="9">
                  <c:v>3.4</c:v>
                </c:pt>
                <c:pt idx="10">
                  <c:v>3</c:v>
                </c:pt>
                <c:pt idx="11">
                  <c:v>3.8</c:v>
                </c:pt>
                <c:pt idx="12">
                  <c:v>2.2999999999999998</c:v>
                </c:pt>
                <c:pt idx="13">
                  <c:v>3.4</c:v>
                </c:pt>
                <c:pt idx="14">
                  <c:v>3.4</c:v>
                </c:pt>
                <c:pt idx="15">
                  <c:v>2.7</c:v>
                </c:pt>
                <c:pt idx="16">
                  <c:v>2.4</c:v>
                </c:pt>
                <c:pt idx="17">
                  <c:v>3</c:v>
                </c:pt>
                <c:pt idx="18">
                  <c:v>4</c:v>
                </c:pt>
                <c:pt idx="19">
                  <c:v>3.8</c:v>
                </c:pt>
                <c:pt idx="20">
                  <c:v>3.8</c:v>
                </c:pt>
                <c:pt idx="21">
                  <c:v>4.2</c:v>
                </c:pt>
                <c:pt idx="22">
                  <c:v>4</c:v>
                </c:pt>
                <c:pt idx="23">
                  <c:v>3</c:v>
                </c:pt>
                <c:pt idx="24">
                  <c:v>2.6</c:v>
                </c:pt>
                <c:pt idx="25">
                  <c:v>3.5</c:v>
                </c:pt>
                <c:pt idx="26">
                  <c:v>4.2</c:v>
                </c:pt>
                <c:pt idx="27">
                  <c:v>3</c:v>
                </c:pt>
                <c:pt idx="28">
                  <c:v>3.5</c:v>
                </c:pt>
                <c:pt idx="29">
                  <c:v>2.8</c:v>
                </c:pt>
                <c:pt idx="30">
                  <c:v>4.3</c:v>
                </c:pt>
                <c:pt idx="31">
                  <c:v>2.5</c:v>
                </c:pt>
                <c:pt idx="32">
                  <c:v>3.7</c:v>
                </c:pt>
                <c:pt idx="33">
                  <c:v>4</c:v>
                </c:pt>
                <c:pt idx="34">
                  <c:v>4</c:v>
                </c:pt>
                <c:pt idx="35">
                  <c:v>4</c:v>
                </c:pt>
                <c:pt idx="36">
                  <c:v>3.7</c:v>
                </c:pt>
                <c:pt idx="37">
                  <c:v>4.5</c:v>
                </c:pt>
                <c:pt idx="38">
                  <c:v>3.7</c:v>
                </c:pt>
                <c:pt idx="39">
                  <c:v>4.5</c:v>
                </c:pt>
                <c:pt idx="40">
                  <c:v>4.9000000000000004</c:v>
                </c:pt>
                <c:pt idx="41">
                  <c:v>4</c:v>
                </c:pt>
                <c:pt idx="42">
                  <c:v>6</c:v>
                </c:pt>
                <c:pt idx="43">
                  <c:v>4.2</c:v>
                </c:pt>
                <c:pt idx="44">
                  <c:v>4.5</c:v>
                </c:pt>
              </c:numCache>
            </c:numRef>
          </c:yVal>
          <c:smooth val="0"/>
          <c:extLst>
            <c:ext xmlns:c16="http://schemas.microsoft.com/office/drawing/2014/chart" uri="{C3380CC4-5D6E-409C-BE32-E72D297353CC}">
              <c16:uniqueId val="{00000025-BD33-4E54-8B47-0B1523925017}"/>
            </c:ext>
          </c:extLst>
        </c:ser>
        <c:dLbls>
          <c:showLegendKey val="0"/>
          <c:showVal val="0"/>
          <c:showCatName val="0"/>
          <c:showSerName val="0"/>
          <c:showPercent val="0"/>
          <c:showBubbleSize val="0"/>
        </c:dLbls>
        <c:axId val="96887947"/>
        <c:axId val="51028521"/>
      </c:scatterChart>
      <c:valAx>
        <c:axId val="96887947"/>
        <c:scaling>
          <c:orientation val="minMax"/>
        </c:scaling>
        <c:delete val="0"/>
        <c:axPos val="b"/>
        <c:majorGridlines>
          <c:spPr>
            <a:ln w="9360">
              <a:solidFill>
                <a:srgbClr val="B3B3B3"/>
              </a:solidFill>
              <a:round/>
            </a:ln>
          </c:spPr>
        </c:majorGridlines>
        <c:title>
          <c:tx>
            <c:rich>
              <a:bodyPr rot="0"/>
              <a:lstStyle/>
              <a:p>
                <a:pPr>
                  <a:defRPr sz="900" b="1" strike="noStrike" spc="-1">
                    <a:solidFill>
                      <a:srgbClr val="000000"/>
                    </a:solidFill>
                    <a:uFill>
                      <a:solidFill>
                        <a:srgbClr val="FFFFFF"/>
                      </a:solidFill>
                    </a:uFill>
                    <a:latin typeface="Arial"/>
                    <a:ea typeface="DejaVu Sans"/>
                  </a:defRPr>
                </a:pPr>
                <a:r>
                  <a:rPr lang="fr-FR" sz="900" b="1" strike="noStrike" spc="-1">
                    <a:solidFill>
                      <a:srgbClr val="000000"/>
                    </a:solidFill>
                    <a:uFill>
                      <a:solidFill>
                        <a:srgbClr val="FFFFFF"/>
                      </a:solidFill>
                    </a:uFill>
                    <a:latin typeface="Arial"/>
                    <a:ea typeface="DejaVu Sans"/>
                  </a:rPr>
                  <a:t>Difficulté</a:t>
                </a:r>
              </a:p>
            </c:rich>
          </c:tx>
          <c:overlay val="0"/>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uFill>
                  <a:solidFill>
                    <a:srgbClr val="FFFFFF"/>
                  </a:solidFill>
                </a:uFill>
                <a:latin typeface="Arial"/>
                <a:ea typeface="DejaVu Sans"/>
              </a:defRPr>
            </a:pPr>
            <a:endParaRPr lang="fr-FR"/>
          </a:p>
        </c:txPr>
        <c:crossAx val="51028521"/>
        <c:crosses val="autoZero"/>
        <c:crossBetween val="midCat"/>
      </c:valAx>
      <c:valAx>
        <c:axId val="51028521"/>
        <c:scaling>
          <c:orientation val="minMax"/>
        </c:scaling>
        <c:delete val="0"/>
        <c:axPos val="l"/>
        <c:majorGridlines>
          <c:spPr>
            <a:ln w="9360">
              <a:solidFill>
                <a:srgbClr val="B3B3B3"/>
              </a:solidFill>
              <a:round/>
            </a:ln>
          </c:spPr>
        </c:majorGridlines>
        <c:title>
          <c:tx>
            <c:rich>
              <a:bodyPr rot="-5400000"/>
              <a:lstStyle/>
              <a:p>
                <a:pPr>
                  <a:defRPr sz="900" b="1" strike="noStrike" spc="-1">
                    <a:solidFill>
                      <a:srgbClr val="000000"/>
                    </a:solidFill>
                    <a:uFill>
                      <a:solidFill>
                        <a:srgbClr val="FFFFFF"/>
                      </a:solidFill>
                    </a:uFill>
                    <a:latin typeface="Arial"/>
                    <a:ea typeface="DejaVu Sans"/>
                  </a:defRPr>
                </a:pPr>
                <a:r>
                  <a:rPr lang="fr-FR" sz="900" b="1" strike="noStrike" spc="-1">
                    <a:solidFill>
                      <a:srgbClr val="000000"/>
                    </a:solidFill>
                    <a:uFill>
                      <a:solidFill>
                        <a:srgbClr val="FFFFFF"/>
                      </a:solidFill>
                    </a:uFill>
                    <a:latin typeface="Arial"/>
                    <a:ea typeface="DejaVu Sans"/>
                  </a:rPr>
                  <a:t>Coût</a:t>
                </a:r>
              </a:p>
            </c:rich>
          </c:tx>
          <c:overlay val="0"/>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uFill>
                  <a:solidFill>
                    <a:srgbClr val="FFFFFF"/>
                  </a:solidFill>
                </a:uFill>
                <a:latin typeface="Arial"/>
                <a:ea typeface="DejaVu Sans"/>
              </a:defRPr>
            </a:pPr>
            <a:endParaRPr lang="fr-FR"/>
          </a:p>
        </c:txPr>
        <c:crossAx val="96887947"/>
        <c:crosses val="autoZero"/>
        <c:crossBetween val="midCat"/>
      </c:valAx>
      <c:spPr>
        <a:noFill/>
        <a:ln>
          <a:solidFill>
            <a:srgbClr val="B3B3B3"/>
          </a:solidFill>
        </a:ln>
      </c:spPr>
    </c:plotArea>
    <c:legend>
      <c:legendPos val="b"/>
      <c:overlay val="0"/>
      <c:spPr>
        <a:noFill/>
        <a:ln>
          <a:noFill/>
        </a:ln>
      </c:spPr>
    </c:legend>
    <c:plotVisOnly val="1"/>
    <c:dispBlanksAs val="span"/>
    <c:showDLblsOverMax val="1"/>
  </c:chart>
  <c:spPr>
    <a:solidFill>
      <a:srgbClr val="FFFFFF"/>
    </a:solid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fr-FR"/>
  <c:roundedCorners val="0"/>
  <c:style val="2"/>
  <c:chart>
    <c:title>
      <c:tx>
        <c:rich>
          <a:bodyPr rot="0"/>
          <a:lstStyle/>
          <a:p>
            <a:pPr>
              <a:defRPr sz="1300" b="1" strike="noStrike" spc="-1">
                <a:solidFill>
                  <a:srgbClr val="000000"/>
                </a:solidFill>
                <a:uFill>
                  <a:solidFill>
                    <a:srgbClr val="FFFFFF"/>
                  </a:solidFill>
                </a:uFill>
                <a:latin typeface="Arial"/>
                <a:ea typeface="DejaVu Sans"/>
              </a:defRPr>
            </a:pPr>
            <a:r>
              <a:rPr lang="fr-FR" sz="1300" b="1" strike="noStrike" spc="-1">
                <a:solidFill>
                  <a:srgbClr val="000000"/>
                </a:solidFill>
                <a:uFill>
                  <a:solidFill>
                    <a:srgbClr val="FFFFFF"/>
                  </a:solidFill>
                </a:uFill>
                <a:latin typeface="Arial"/>
                <a:ea typeface="DejaVu Sans"/>
              </a:rPr>
              <a:t>Matrice des actions envisagées</a:t>
            </a:r>
          </a:p>
        </c:rich>
      </c:tx>
      <c:overlay val="0"/>
    </c:title>
    <c:autoTitleDeleted val="0"/>
    <c:plotArea>
      <c:layout/>
      <c:scatterChart>
        <c:scatterStyle val="lineMarker"/>
        <c:varyColors val="0"/>
        <c:ser>
          <c:idx val="0"/>
          <c:order val="0"/>
          <c:tx>
            <c:strRef>
              <c:f>label 0</c:f>
              <c:strCache>
                <c:ptCount val="1"/>
                <c:pt idx="0">
                  <c:v>Action</c:v>
                </c:pt>
              </c:strCache>
            </c:strRef>
          </c:tx>
          <c:spPr>
            <a:ln w="28800">
              <a:noFill/>
            </a:ln>
          </c:spPr>
          <c:marker>
            <c:symbol val="square"/>
            <c:size val="8"/>
            <c:spPr>
              <a:solidFill>
                <a:srgbClr val="004586"/>
              </a:solidFill>
            </c:spPr>
          </c:marker>
          <c:dLbls>
            <c:spPr>
              <a:noFill/>
              <a:ln>
                <a:noFill/>
              </a:ln>
              <a:effectLst/>
            </c:spPr>
            <c:dLblPos val="r"/>
            <c:showLegendKey val="0"/>
            <c:showVal val="0"/>
            <c:showCatName val="1"/>
            <c:showSerName val="0"/>
            <c:showPercent val="0"/>
            <c:showBubbleSize val="1"/>
            <c:showLeaderLines val="0"/>
            <c:extLst>
              <c:ext xmlns:c15="http://schemas.microsoft.com/office/drawing/2012/chart" uri="{CE6537A1-D6FC-4f65-9D91-7224C49458BB}">
                <c15:showLeaderLines val="0"/>
              </c:ext>
            </c:extLst>
          </c:dLbls>
          <c:xVal>
            <c:numRef>
              <c:f>1</c:f>
              <c:numCache>
                <c:formatCode>General</c:formatCode>
                <c:ptCount val="45"/>
                <c:pt idx="0">
                  <c:v>1.1000000000000001</c:v>
                </c:pt>
                <c:pt idx="1">
                  <c:v>1</c:v>
                </c:pt>
                <c:pt idx="2">
                  <c:v>0.8</c:v>
                </c:pt>
                <c:pt idx="3">
                  <c:v>1.2</c:v>
                </c:pt>
                <c:pt idx="4">
                  <c:v>1.3</c:v>
                </c:pt>
                <c:pt idx="5">
                  <c:v>0.7</c:v>
                </c:pt>
                <c:pt idx="6">
                  <c:v>1.3</c:v>
                </c:pt>
                <c:pt idx="7">
                  <c:v>0.5</c:v>
                </c:pt>
                <c:pt idx="8">
                  <c:v>1.2</c:v>
                </c:pt>
                <c:pt idx="9">
                  <c:v>1.4</c:v>
                </c:pt>
                <c:pt idx="10">
                  <c:v>0.9</c:v>
                </c:pt>
                <c:pt idx="11">
                  <c:v>1.5</c:v>
                </c:pt>
                <c:pt idx="12">
                  <c:v>2</c:v>
                </c:pt>
                <c:pt idx="13">
                  <c:v>1.2</c:v>
                </c:pt>
                <c:pt idx="14">
                  <c:v>0.8</c:v>
                </c:pt>
                <c:pt idx="15">
                  <c:v>0.7</c:v>
                </c:pt>
                <c:pt idx="16">
                  <c:v>0.7</c:v>
                </c:pt>
                <c:pt idx="17">
                  <c:v>0.6</c:v>
                </c:pt>
                <c:pt idx="18">
                  <c:v>1.4</c:v>
                </c:pt>
                <c:pt idx="19">
                  <c:v>1</c:v>
                </c:pt>
                <c:pt idx="20">
                  <c:v>1.2</c:v>
                </c:pt>
                <c:pt idx="21">
                  <c:v>1.1000000000000001</c:v>
                </c:pt>
                <c:pt idx="22">
                  <c:v>1</c:v>
                </c:pt>
                <c:pt idx="23">
                  <c:v>1.6</c:v>
                </c:pt>
                <c:pt idx="24">
                  <c:v>1.9</c:v>
                </c:pt>
                <c:pt idx="25">
                  <c:v>2</c:v>
                </c:pt>
                <c:pt idx="26">
                  <c:v>0.8</c:v>
                </c:pt>
                <c:pt idx="27">
                  <c:v>2</c:v>
                </c:pt>
                <c:pt idx="28">
                  <c:v>2.2999999999999998</c:v>
                </c:pt>
                <c:pt idx="29">
                  <c:v>1.8</c:v>
                </c:pt>
                <c:pt idx="30">
                  <c:v>1.5</c:v>
                </c:pt>
                <c:pt idx="31">
                  <c:v>2</c:v>
                </c:pt>
                <c:pt idx="32">
                  <c:v>0.7</c:v>
                </c:pt>
                <c:pt idx="33">
                  <c:v>2</c:v>
                </c:pt>
                <c:pt idx="34">
                  <c:v>2.4</c:v>
                </c:pt>
                <c:pt idx="35">
                  <c:v>1.7</c:v>
                </c:pt>
                <c:pt idx="36">
                  <c:v>2.7</c:v>
                </c:pt>
                <c:pt idx="37">
                  <c:v>1.8</c:v>
                </c:pt>
                <c:pt idx="38">
                  <c:v>2.2000000000000002</c:v>
                </c:pt>
                <c:pt idx="39">
                  <c:v>2</c:v>
                </c:pt>
                <c:pt idx="40">
                  <c:v>1.4</c:v>
                </c:pt>
                <c:pt idx="41">
                  <c:v>3</c:v>
                </c:pt>
                <c:pt idx="42">
                  <c:v>1</c:v>
                </c:pt>
                <c:pt idx="43">
                  <c:v>3</c:v>
                </c:pt>
                <c:pt idx="44">
                  <c:v>3</c:v>
                </c:pt>
              </c:numCache>
            </c:numRef>
          </c:xVal>
          <c:yVal>
            <c:numRef>
              <c:f>0</c:f>
              <c:numCache>
                <c:formatCode>General</c:formatCode>
                <c:ptCount val="45"/>
                <c:pt idx="0">
                  <c:v>1.9</c:v>
                </c:pt>
                <c:pt idx="1">
                  <c:v>2.2999999999999998</c:v>
                </c:pt>
                <c:pt idx="2">
                  <c:v>1.5</c:v>
                </c:pt>
                <c:pt idx="3">
                  <c:v>2.2000000000000002</c:v>
                </c:pt>
                <c:pt idx="4">
                  <c:v>2</c:v>
                </c:pt>
                <c:pt idx="5">
                  <c:v>1.8</c:v>
                </c:pt>
                <c:pt idx="6">
                  <c:v>2.6</c:v>
                </c:pt>
                <c:pt idx="7">
                  <c:v>2.6</c:v>
                </c:pt>
                <c:pt idx="8">
                  <c:v>3</c:v>
                </c:pt>
                <c:pt idx="9">
                  <c:v>3.4</c:v>
                </c:pt>
                <c:pt idx="10">
                  <c:v>3</c:v>
                </c:pt>
                <c:pt idx="11">
                  <c:v>3.8</c:v>
                </c:pt>
                <c:pt idx="12">
                  <c:v>2.2999999999999998</c:v>
                </c:pt>
                <c:pt idx="13">
                  <c:v>3.4</c:v>
                </c:pt>
                <c:pt idx="14">
                  <c:v>3.4</c:v>
                </c:pt>
                <c:pt idx="15">
                  <c:v>2.7</c:v>
                </c:pt>
                <c:pt idx="16">
                  <c:v>2.4</c:v>
                </c:pt>
                <c:pt idx="17">
                  <c:v>3</c:v>
                </c:pt>
                <c:pt idx="18">
                  <c:v>4</c:v>
                </c:pt>
                <c:pt idx="19">
                  <c:v>3.8</c:v>
                </c:pt>
                <c:pt idx="20">
                  <c:v>3.8</c:v>
                </c:pt>
                <c:pt idx="21">
                  <c:v>4.2</c:v>
                </c:pt>
                <c:pt idx="22">
                  <c:v>4</c:v>
                </c:pt>
                <c:pt idx="23">
                  <c:v>3</c:v>
                </c:pt>
                <c:pt idx="24">
                  <c:v>2.6</c:v>
                </c:pt>
                <c:pt idx="25">
                  <c:v>3.5</c:v>
                </c:pt>
                <c:pt idx="26">
                  <c:v>4.2</c:v>
                </c:pt>
                <c:pt idx="27">
                  <c:v>3</c:v>
                </c:pt>
                <c:pt idx="28">
                  <c:v>3.5</c:v>
                </c:pt>
                <c:pt idx="29">
                  <c:v>2.8</c:v>
                </c:pt>
                <c:pt idx="30">
                  <c:v>4.3</c:v>
                </c:pt>
                <c:pt idx="31">
                  <c:v>2.5</c:v>
                </c:pt>
                <c:pt idx="32">
                  <c:v>3.7</c:v>
                </c:pt>
                <c:pt idx="33">
                  <c:v>4</c:v>
                </c:pt>
                <c:pt idx="34">
                  <c:v>4</c:v>
                </c:pt>
                <c:pt idx="35">
                  <c:v>4</c:v>
                </c:pt>
                <c:pt idx="36">
                  <c:v>3.7</c:v>
                </c:pt>
                <c:pt idx="37">
                  <c:v>4.5</c:v>
                </c:pt>
                <c:pt idx="38">
                  <c:v>3.7</c:v>
                </c:pt>
                <c:pt idx="39">
                  <c:v>4.5</c:v>
                </c:pt>
                <c:pt idx="40">
                  <c:v>4.9000000000000004</c:v>
                </c:pt>
                <c:pt idx="41">
                  <c:v>4</c:v>
                </c:pt>
                <c:pt idx="42">
                  <c:v>6</c:v>
                </c:pt>
                <c:pt idx="43">
                  <c:v>4.2</c:v>
                </c:pt>
                <c:pt idx="44">
                  <c:v>4.5</c:v>
                </c:pt>
              </c:numCache>
            </c:numRef>
          </c:yVal>
          <c:smooth val="0"/>
          <c:extLst>
            <c:ext xmlns:c16="http://schemas.microsoft.com/office/drawing/2014/chart" uri="{C3380CC4-5D6E-409C-BE32-E72D297353CC}">
              <c16:uniqueId val="{00000025-D526-4268-AE07-33E0A030F97B}"/>
            </c:ext>
          </c:extLst>
        </c:ser>
        <c:dLbls>
          <c:showLegendKey val="0"/>
          <c:showVal val="0"/>
          <c:showCatName val="0"/>
          <c:showSerName val="0"/>
          <c:showPercent val="0"/>
          <c:showBubbleSize val="0"/>
        </c:dLbls>
        <c:axId val="88159025"/>
        <c:axId val="67026535"/>
      </c:scatterChart>
      <c:valAx>
        <c:axId val="88159025"/>
        <c:scaling>
          <c:orientation val="minMax"/>
        </c:scaling>
        <c:delete val="0"/>
        <c:axPos val="b"/>
        <c:majorGridlines>
          <c:spPr>
            <a:ln w="9360">
              <a:solidFill>
                <a:srgbClr val="B3B3B3"/>
              </a:solidFill>
              <a:round/>
            </a:ln>
          </c:spPr>
        </c:majorGridlines>
        <c:title>
          <c:tx>
            <c:rich>
              <a:bodyPr rot="0"/>
              <a:lstStyle/>
              <a:p>
                <a:pPr>
                  <a:defRPr sz="900" b="1" strike="noStrike" spc="-1">
                    <a:solidFill>
                      <a:srgbClr val="000000"/>
                    </a:solidFill>
                    <a:uFill>
                      <a:solidFill>
                        <a:srgbClr val="FFFFFF"/>
                      </a:solidFill>
                    </a:uFill>
                    <a:latin typeface="Arial"/>
                    <a:ea typeface="DejaVu Sans"/>
                  </a:defRPr>
                </a:pPr>
                <a:r>
                  <a:rPr lang="fr-FR" sz="900" b="1" strike="noStrike" spc="-1">
                    <a:solidFill>
                      <a:srgbClr val="000000"/>
                    </a:solidFill>
                    <a:uFill>
                      <a:solidFill>
                        <a:srgbClr val="FFFFFF"/>
                      </a:solidFill>
                    </a:uFill>
                    <a:latin typeface="Arial"/>
                    <a:ea typeface="DejaVu Sans"/>
                  </a:rPr>
                  <a:t>Difficulté</a:t>
                </a:r>
              </a:p>
            </c:rich>
          </c:tx>
          <c:overlay val="0"/>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uFill>
                  <a:solidFill>
                    <a:srgbClr val="FFFFFF"/>
                  </a:solidFill>
                </a:uFill>
                <a:latin typeface="Arial"/>
                <a:ea typeface="DejaVu Sans"/>
              </a:defRPr>
            </a:pPr>
            <a:endParaRPr lang="fr-FR"/>
          </a:p>
        </c:txPr>
        <c:crossAx val="67026535"/>
        <c:crosses val="autoZero"/>
        <c:crossBetween val="midCat"/>
      </c:valAx>
      <c:valAx>
        <c:axId val="67026535"/>
        <c:scaling>
          <c:orientation val="minMax"/>
        </c:scaling>
        <c:delete val="0"/>
        <c:axPos val="l"/>
        <c:majorGridlines>
          <c:spPr>
            <a:ln w="9360">
              <a:solidFill>
                <a:srgbClr val="B3B3B3"/>
              </a:solidFill>
              <a:round/>
            </a:ln>
          </c:spPr>
        </c:majorGridlines>
        <c:title>
          <c:tx>
            <c:rich>
              <a:bodyPr rot="-5400000"/>
              <a:lstStyle/>
              <a:p>
                <a:pPr>
                  <a:defRPr sz="900" b="1" strike="noStrike" spc="-1">
                    <a:solidFill>
                      <a:srgbClr val="000000"/>
                    </a:solidFill>
                    <a:uFill>
                      <a:solidFill>
                        <a:srgbClr val="FFFFFF"/>
                      </a:solidFill>
                    </a:uFill>
                    <a:latin typeface="Arial"/>
                    <a:ea typeface="DejaVu Sans"/>
                  </a:defRPr>
                </a:pPr>
                <a:r>
                  <a:rPr lang="fr-FR" sz="900" b="1" strike="noStrike" spc="-1">
                    <a:solidFill>
                      <a:srgbClr val="000000"/>
                    </a:solidFill>
                    <a:uFill>
                      <a:solidFill>
                        <a:srgbClr val="FFFFFF"/>
                      </a:solidFill>
                    </a:uFill>
                    <a:latin typeface="Arial"/>
                    <a:ea typeface="DejaVu Sans"/>
                  </a:rPr>
                  <a:t>Coût</a:t>
                </a:r>
              </a:p>
            </c:rich>
          </c:tx>
          <c:overlay val="0"/>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uFill>
                  <a:solidFill>
                    <a:srgbClr val="FFFFFF"/>
                  </a:solidFill>
                </a:uFill>
                <a:latin typeface="Arial"/>
                <a:ea typeface="DejaVu Sans"/>
              </a:defRPr>
            </a:pPr>
            <a:endParaRPr lang="fr-FR"/>
          </a:p>
        </c:txPr>
        <c:crossAx val="88159025"/>
        <c:crosses val="autoZero"/>
        <c:crossBetween val="midCat"/>
      </c:valAx>
      <c:spPr>
        <a:noFill/>
        <a:ln>
          <a:solidFill>
            <a:srgbClr val="B3B3B3"/>
          </a:solidFill>
        </a:ln>
      </c:spPr>
    </c:plotArea>
    <c:legend>
      <c:legendPos val="b"/>
      <c:overlay val="0"/>
      <c:spPr>
        <a:noFill/>
        <a:ln>
          <a:noFill/>
        </a:ln>
      </c:spPr>
    </c:legend>
    <c:plotVisOnly val="1"/>
    <c:dispBlanksAs val="span"/>
    <c:showDLblsOverMax val="1"/>
  </c:chart>
  <c:spPr>
    <a:solidFill>
      <a:srgbClr val="FFFFFF"/>
    </a:solidFill>
    <a:ln>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CBB7449E-B11F-4D9E-B092-3C47097FA470}" type="datetimeFigureOut">
              <a:rPr lang="fr-FR" smtClean="0"/>
              <a:t>17/10/2020</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2AB108E-F7AC-4FE6-9E4F-98B78F6B2767}" type="slidenum">
              <a:rPr lang="fr-FR" smtClean="0"/>
              <a:t>‹N°›</a:t>
            </a:fld>
            <a:endParaRPr lang="fr-FR"/>
          </a:p>
        </p:txBody>
      </p:sp>
    </p:spTree>
    <p:extLst>
      <p:ext uri="{BB962C8B-B14F-4D97-AF65-F5344CB8AC3E}">
        <p14:creationId xmlns:p14="http://schemas.microsoft.com/office/powerpoint/2010/main" val="221048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fr.wikipedia.org/wiki/Unified_Modeling_Language" TargetMode="External"/><Relationship Id="rId3" Type="http://schemas.openxmlformats.org/officeDocument/2006/relationships/hyperlink" Target="http://fr.wikipedia.org/wiki/Anglais" TargetMode="External"/><Relationship Id="rId7" Type="http://schemas.openxmlformats.org/officeDocument/2006/relationships/hyperlink" Target="http://fr.wikipedia.org/wiki/Programmation_orient%C3%A9e_objet" TargetMode="External"/><Relationship Id="rId2" Type="http://schemas.openxmlformats.org/officeDocument/2006/relationships/slide" Target="../slides/slide72.xml"/><Relationship Id="rId1" Type="http://schemas.openxmlformats.org/officeDocument/2006/relationships/notesMaster" Target="../notesMasters/notesMaster1.xml"/><Relationship Id="rId6" Type="http://schemas.openxmlformats.org/officeDocument/2006/relationships/hyperlink" Target="http://fr.wikipedia.org/wiki/G%C3%A9nie_logiciel" TargetMode="External"/><Relationship Id="rId5" Type="http://schemas.openxmlformats.org/officeDocument/2006/relationships/hyperlink" Target="http://fr.wikipedia.org/wiki/Pictogramme" TargetMode="External"/><Relationship Id="rId4" Type="http://schemas.openxmlformats.org/officeDocument/2006/relationships/hyperlink" Target="http://fr.wikipedia.org/wiki/Langag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fr.wikipedia.org/wiki/Logiciel"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PlaceHolder 1"/>
          <p:cNvSpPr>
            <a:spLocks noGrp="1"/>
          </p:cNvSpPr>
          <p:nvPr>
            <p:ph type="body"/>
          </p:nvPr>
        </p:nvSpPr>
        <p:spPr>
          <a:xfrm>
            <a:off x="709920" y="4861440"/>
            <a:ext cx="5678640" cy="4604760"/>
          </a:xfrm>
          <a:prstGeom prst="rect">
            <a:avLst/>
          </a:prstGeom>
        </p:spPr>
        <p:txBody>
          <a:bodyPr lIns="99000" tIns="49680" rIns="99000" bIns="49680"/>
          <a:lstStyle/>
          <a:p>
            <a:r>
              <a:rPr lang="fr-FR" sz="2000" b="0" strike="noStrike" spc="-1">
                <a:solidFill>
                  <a:srgbClr val="000000"/>
                </a:solidFill>
                <a:uFill>
                  <a:solidFill>
                    <a:srgbClr val="FFFFFF"/>
                  </a:solidFill>
                </a:uFill>
                <a:latin typeface="Arial"/>
              </a:rPr>
              <a:t>Egalement appelées exigences de qualité</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PlaceHolder 1"/>
          <p:cNvSpPr>
            <a:spLocks noGrp="1"/>
          </p:cNvSpPr>
          <p:nvPr>
            <p:ph type="body"/>
          </p:nvPr>
        </p:nvSpPr>
        <p:spPr>
          <a:xfrm>
            <a:off x="709920" y="4861440"/>
            <a:ext cx="5678640" cy="4604760"/>
          </a:xfrm>
          <a:prstGeom prst="rect">
            <a:avLst/>
          </a:prstGeom>
        </p:spPr>
        <p:txBody>
          <a:bodyPr lIns="99000" tIns="49680" rIns="99000" bIns="49680"/>
          <a:lstStyle/>
          <a:p>
            <a:pPr marL="216000" indent="-216000">
              <a:lnSpc>
                <a:spcPct val="100000"/>
              </a:lnSpc>
            </a:pPr>
            <a:r>
              <a:rPr lang="fr-FR" sz="2000" b="0" strike="noStrike" spc="-1">
                <a:solidFill>
                  <a:srgbClr val="000000"/>
                </a:solidFill>
                <a:uFill>
                  <a:solidFill>
                    <a:srgbClr val="FFFFFF"/>
                  </a:solidFill>
                </a:uFill>
                <a:latin typeface="Arial"/>
              </a:rPr>
              <a:t>Il n’est pas pertinent de suivre l’ensemble des risques</a:t>
            </a:r>
          </a:p>
          <a:p>
            <a:pPr marL="216000" indent="-216000">
              <a:lnSpc>
                <a:spcPct val="100000"/>
              </a:lnSpc>
            </a:pPr>
            <a:r>
              <a:rPr lang="fr-FR" sz="2000" b="0" strike="noStrike" spc="-1">
                <a:solidFill>
                  <a:srgbClr val="000000"/>
                </a:solidFill>
                <a:uFill>
                  <a:solidFill>
                    <a:srgbClr val="FFFFFF"/>
                  </a:solidFill>
                </a:uFill>
                <a:latin typeface="Arial"/>
              </a:rPr>
              <a:t>Selon le contexte, on pourra décider de ne suivre que les risques à sévérité élevée et critique par exemple.</a:t>
            </a:r>
          </a:p>
          <a:p>
            <a:pPr marL="216000" indent="-216000">
              <a:lnSpc>
                <a:spcPct val="100000"/>
              </a:lnSpc>
            </a:pPr>
            <a:endParaRPr lang="fr-FR"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78797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PlaceHolder 1"/>
          <p:cNvSpPr>
            <a:spLocks noGrp="1"/>
          </p:cNvSpPr>
          <p:nvPr>
            <p:ph type="body"/>
          </p:nvPr>
        </p:nvSpPr>
        <p:spPr>
          <a:xfrm>
            <a:off x="709920" y="4861440"/>
            <a:ext cx="5678640" cy="4604760"/>
          </a:xfrm>
          <a:prstGeom prst="rect">
            <a:avLst/>
          </a:prstGeom>
        </p:spPr>
        <p:txBody>
          <a:bodyPr lIns="99000" tIns="49680" rIns="99000" bIns="49680"/>
          <a:lstStyle/>
          <a:p>
            <a:r>
              <a:rPr lang="fr-FR" sz="2000" b="0" strike="noStrike" spc="-1">
                <a:solidFill>
                  <a:srgbClr val="000000"/>
                </a:solidFill>
                <a:uFill>
                  <a:solidFill>
                    <a:srgbClr val="FFFFFF"/>
                  </a:solidFill>
                </a:uFill>
                <a:latin typeface="Arial"/>
              </a:rPr>
              <a:t>L’expression des besoins est traitée en 2 phases : la description des processus métier (processus concernées par le projet) et la description des exigences fonctionnelles (besoin à satisfaire par le projet)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PlaceHolder 1"/>
          <p:cNvSpPr>
            <a:spLocks noGrp="1"/>
          </p:cNvSpPr>
          <p:nvPr>
            <p:ph type="body"/>
          </p:nvPr>
        </p:nvSpPr>
        <p:spPr>
          <a:xfrm>
            <a:off x="709920" y="4861440"/>
            <a:ext cx="5678640" cy="4604760"/>
          </a:xfrm>
          <a:prstGeom prst="rect">
            <a:avLst/>
          </a:prstGeom>
        </p:spPr>
        <p:txBody>
          <a:bodyPr lIns="99000" tIns="49680" rIns="99000" bIns="49680"/>
          <a:lstStyle/>
          <a:p>
            <a:r>
              <a:rPr lang="fr-FR" sz="1200" b="1" strike="noStrike" spc="-1">
                <a:solidFill>
                  <a:srgbClr val="000000"/>
                </a:solidFill>
                <a:uFill>
                  <a:solidFill>
                    <a:srgbClr val="FFFFFF"/>
                  </a:solidFill>
                </a:uFill>
                <a:latin typeface="+mn-lt"/>
                <a:ea typeface="+mn-ea"/>
              </a:rPr>
              <a:t>UML</a:t>
            </a:r>
            <a:r>
              <a:rPr lang="fr-FR" sz="1200" b="0" strike="noStrike" spc="-1">
                <a:solidFill>
                  <a:srgbClr val="000000"/>
                </a:solidFill>
                <a:uFill>
                  <a:solidFill>
                    <a:srgbClr val="FFFFFF"/>
                  </a:solidFill>
                </a:uFill>
                <a:latin typeface="+mn-lt"/>
                <a:ea typeface="+mn-ea"/>
              </a:rPr>
              <a:t> (en </a:t>
            </a:r>
            <a:r>
              <a:rPr lang="fr-FR" sz="1200" b="0" u="sng" strike="noStrike" spc="-1">
                <a:solidFill>
                  <a:srgbClr val="000000"/>
                </a:solidFill>
                <a:uFill>
                  <a:solidFill>
                    <a:srgbClr val="FFFFFF"/>
                  </a:solidFill>
                </a:uFill>
                <a:latin typeface="+mn-lt"/>
                <a:ea typeface="+mn-ea"/>
                <a:hlinkClick r:id="rId3"/>
              </a:rPr>
              <a:t>anglais</a:t>
            </a:r>
            <a:r>
              <a:rPr lang="fr-FR" sz="1200" b="0" strike="noStrike" spc="-1">
                <a:solidFill>
                  <a:srgbClr val="000000"/>
                </a:solidFill>
                <a:uFill>
                  <a:solidFill>
                    <a:srgbClr val="FFFFFF"/>
                  </a:solidFill>
                </a:uFill>
                <a:latin typeface="+mn-lt"/>
                <a:ea typeface="+mn-ea"/>
              </a:rPr>
              <a:t> </a:t>
            </a:r>
            <a:r>
              <a:rPr lang="fr-FR" sz="1200" b="1" i="1" strike="noStrike" spc="-1">
                <a:solidFill>
                  <a:srgbClr val="000000"/>
                </a:solidFill>
                <a:uFill>
                  <a:solidFill>
                    <a:srgbClr val="FFFFFF"/>
                  </a:solidFill>
                </a:uFill>
                <a:latin typeface="+mn-lt"/>
                <a:ea typeface="+mn-ea"/>
              </a:rPr>
              <a:t>Unified Modeling Language</a:t>
            </a:r>
            <a:r>
              <a:rPr lang="fr-FR" sz="1200" b="0" strike="noStrike" spc="-1">
                <a:solidFill>
                  <a:srgbClr val="000000"/>
                </a:solidFill>
                <a:uFill>
                  <a:solidFill>
                    <a:srgbClr val="FFFFFF"/>
                  </a:solidFill>
                </a:uFill>
                <a:latin typeface="+mn-lt"/>
                <a:ea typeface="+mn-ea"/>
              </a:rPr>
              <a:t> ou « langage de modélisation unifié ») est un </a:t>
            </a:r>
            <a:r>
              <a:rPr lang="fr-FR" sz="1200" b="0" u="sng" strike="noStrike" spc="-1">
                <a:solidFill>
                  <a:srgbClr val="000000"/>
                </a:solidFill>
                <a:uFill>
                  <a:solidFill>
                    <a:srgbClr val="FFFFFF"/>
                  </a:solidFill>
                </a:uFill>
                <a:latin typeface="+mn-lt"/>
                <a:ea typeface="+mn-ea"/>
                <a:hlinkClick r:id="rId4"/>
              </a:rPr>
              <a:t>langage</a:t>
            </a:r>
            <a:r>
              <a:rPr lang="fr-FR" sz="1200" b="0" strike="noStrike" spc="-1">
                <a:solidFill>
                  <a:srgbClr val="000000"/>
                </a:solidFill>
                <a:uFill>
                  <a:solidFill>
                    <a:srgbClr val="FFFFFF"/>
                  </a:solidFill>
                </a:uFill>
                <a:latin typeface="+mn-lt"/>
                <a:ea typeface="+mn-ea"/>
              </a:rPr>
              <a:t> de modélisation graphique à base de </a:t>
            </a:r>
            <a:r>
              <a:rPr lang="fr-FR" sz="1200" b="0" u="sng" strike="noStrike" spc="-1">
                <a:solidFill>
                  <a:srgbClr val="000000"/>
                </a:solidFill>
                <a:uFill>
                  <a:solidFill>
                    <a:srgbClr val="FFFFFF"/>
                  </a:solidFill>
                </a:uFill>
                <a:latin typeface="+mn-lt"/>
                <a:ea typeface="+mn-ea"/>
                <a:hlinkClick r:id="rId5"/>
              </a:rPr>
              <a:t>pictogrammes</a:t>
            </a:r>
            <a:r>
              <a:rPr lang="fr-FR" sz="1200" b="0" strike="noStrike" spc="-1">
                <a:solidFill>
                  <a:srgbClr val="000000"/>
                </a:solidFill>
                <a:uFill>
                  <a:solidFill>
                    <a:srgbClr val="FFFFFF"/>
                  </a:solidFill>
                </a:uFill>
                <a:latin typeface="+mn-lt"/>
                <a:ea typeface="+mn-ea"/>
              </a:rPr>
              <a:t>. Il est apparu dans le monde du </a:t>
            </a:r>
            <a:r>
              <a:rPr lang="fr-FR" sz="1200" b="0" u="sng" strike="noStrike" spc="-1">
                <a:solidFill>
                  <a:srgbClr val="000000"/>
                </a:solidFill>
                <a:uFill>
                  <a:solidFill>
                    <a:srgbClr val="FFFFFF"/>
                  </a:solidFill>
                </a:uFill>
                <a:latin typeface="+mn-lt"/>
                <a:ea typeface="+mn-ea"/>
                <a:hlinkClick r:id="rId6"/>
              </a:rPr>
              <a:t>génie logiciel</a:t>
            </a:r>
            <a:r>
              <a:rPr lang="fr-FR" sz="1200" b="0" strike="noStrike" spc="-1">
                <a:solidFill>
                  <a:srgbClr val="000000"/>
                </a:solidFill>
                <a:uFill>
                  <a:solidFill>
                    <a:srgbClr val="FFFFFF"/>
                  </a:solidFill>
                </a:uFill>
                <a:latin typeface="+mn-lt"/>
                <a:ea typeface="+mn-ea"/>
              </a:rPr>
              <a:t>, dans le cadre de la « </a:t>
            </a:r>
            <a:r>
              <a:rPr lang="fr-FR" sz="1200" b="0" u="sng" strike="noStrike" spc="-1">
                <a:solidFill>
                  <a:srgbClr val="000000"/>
                </a:solidFill>
                <a:uFill>
                  <a:solidFill>
                    <a:srgbClr val="FFFFFF"/>
                  </a:solidFill>
                </a:uFill>
                <a:latin typeface="+mn-lt"/>
                <a:ea typeface="+mn-ea"/>
                <a:hlinkClick r:id="rId7"/>
              </a:rPr>
              <a:t>conception orientée objet</a:t>
            </a:r>
            <a:r>
              <a:rPr lang="fr-FR" sz="1200" b="0" strike="noStrike" spc="-1">
                <a:solidFill>
                  <a:srgbClr val="000000"/>
                </a:solidFill>
                <a:uFill>
                  <a:solidFill>
                    <a:srgbClr val="FFFFFF"/>
                  </a:solidFill>
                </a:uFill>
                <a:latin typeface="+mn-lt"/>
                <a:ea typeface="+mn-ea"/>
              </a:rPr>
              <a:t> ». Couramment utilisé dans les projets logiciels, il peut être appliqué à toutes sortes de systèmes ne se limitant pas au domaine informatique </a:t>
            </a:r>
            <a:r>
              <a:rPr lang="fr-FR" sz="1200" b="0" u="sng" strike="noStrike" spc="-1" baseline="30000">
                <a:solidFill>
                  <a:srgbClr val="000000"/>
                </a:solidFill>
                <a:uFill>
                  <a:solidFill>
                    <a:srgbClr val="FFFFFF"/>
                  </a:solidFill>
                </a:uFill>
                <a:latin typeface="+mn-lt"/>
                <a:ea typeface="+mn-ea"/>
                <a:hlinkClick r:id="rId8"/>
              </a:rPr>
              <a:t>1</a:t>
            </a:r>
            <a:r>
              <a:rPr lang="fr-FR" sz="1200" b="0" strike="noStrike" spc="-1">
                <a:solidFill>
                  <a:srgbClr val="000000"/>
                </a:solidFill>
                <a:uFill>
                  <a:solidFill>
                    <a:srgbClr val="FFFFFF"/>
                  </a:solidFill>
                </a:uFill>
                <a:latin typeface="+mn-lt"/>
                <a:ea typeface="+mn-ea"/>
              </a:rPr>
              <a:t>.</a:t>
            </a:r>
            <a:endParaRPr lang="fr-FR" sz="20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 name="PlaceHolder 1"/>
          <p:cNvSpPr>
            <a:spLocks noGrp="1"/>
          </p:cNvSpPr>
          <p:nvPr>
            <p:ph type="body"/>
          </p:nvPr>
        </p:nvSpPr>
        <p:spPr>
          <a:xfrm>
            <a:off x="709920" y="4861440"/>
            <a:ext cx="5678640" cy="4604760"/>
          </a:xfrm>
          <a:prstGeom prst="rect">
            <a:avLst/>
          </a:prstGeom>
        </p:spPr>
        <p:txBody>
          <a:bodyPr lIns="99000" tIns="49680" rIns="99000" bIns="49680"/>
          <a:lstStyle/>
          <a:p>
            <a:r>
              <a:rPr lang="fr-FR" sz="2000" b="0" strike="noStrike" spc="-1">
                <a:solidFill>
                  <a:srgbClr val="000000"/>
                </a:solidFill>
                <a:uFill>
                  <a:solidFill>
                    <a:srgbClr val="FFFFFF"/>
                  </a:solidFill>
                </a:uFill>
                <a:latin typeface="Arial"/>
              </a:rPr>
              <a:t>Employé : gère son activité et ses frais chaque mois (création, modification, consultation)</a:t>
            </a:r>
          </a:p>
          <a:p>
            <a:r>
              <a:rPr lang="fr-FR" sz="2000" b="0" strike="noStrike" spc="-1">
                <a:solidFill>
                  <a:srgbClr val="000000"/>
                </a:solidFill>
                <a:uFill>
                  <a:solidFill>
                    <a:srgbClr val="FFFFFF"/>
                  </a:solidFill>
                </a:uFill>
                <a:latin typeface="Arial"/>
              </a:rPr>
              <a:t>Secrétaire : relance les employés, communique l’activité et les frais des employés au système de facturation en fin de mois</a:t>
            </a:r>
          </a:p>
          <a:p>
            <a:r>
              <a:rPr lang="fr-FR" sz="2000" b="0" strike="noStrike" spc="-1">
                <a:solidFill>
                  <a:srgbClr val="000000"/>
                </a:solidFill>
                <a:uFill>
                  <a:solidFill>
                    <a:srgbClr val="FFFFFF"/>
                  </a:solidFill>
                </a:uFill>
                <a:latin typeface="Arial"/>
              </a:rPr>
              <a:t>Manager : pilote l’activité et les frais associés de des employés</a:t>
            </a:r>
          </a:p>
          <a:p>
            <a:endParaRPr lang="fr-FR" sz="2000" b="0" strike="noStrike" spc="-1">
              <a:solidFill>
                <a:srgbClr val="000000"/>
              </a:solidFill>
              <a:uFill>
                <a:solidFill>
                  <a:srgbClr val="FFFFFF"/>
                </a:solidFill>
              </a:uFill>
              <a:latin typeface="Arial"/>
            </a:endParaRPr>
          </a:p>
          <a:p>
            <a:r>
              <a:rPr lang="fr-FR" sz="2000" b="0" strike="noStrike" spc="-1">
                <a:solidFill>
                  <a:srgbClr val="000000"/>
                </a:solidFill>
                <a:uFill>
                  <a:solidFill>
                    <a:srgbClr val="FFFFFF"/>
                  </a:solidFill>
                </a:uFill>
                <a:latin typeface="Arial"/>
              </a:rPr>
              <a:t>Activité prise en charge par acteur : représentation par un rectangle à coins arrondis</a:t>
            </a:r>
          </a:p>
          <a:p>
            <a:r>
              <a:rPr lang="fr-FR" sz="2000" b="0" strike="noStrike" spc="-1">
                <a:solidFill>
                  <a:srgbClr val="000000"/>
                </a:solidFill>
                <a:uFill>
                  <a:solidFill>
                    <a:srgbClr val="FFFFFF"/>
                  </a:solidFill>
                </a:uFill>
                <a:latin typeface="Arial"/>
              </a:rPr>
              <a:t>Les objets de gestion créées ou mis à jour au niveau de chaque activité peuvent être représentés à l’aide d’un rectangle (le nom de l’objet est souligné)</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 name="PlaceHolder 1"/>
          <p:cNvSpPr>
            <a:spLocks noGrp="1"/>
          </p:cNvSpPr>
          <p:nvPr>
            <p:ph type="body"/>
          </p:nvPr>
        </p:nvSpPr>
        <p:spPr>
          <a:xfrm>
            <a:off x="709920" y="4861440"/>
            <a:ext cx="5678640" cy="4604760"/>
          </a:xfrm>
          <a:prstGeom prst="rect">
            <a:avLst/>
          </a:prstGeom>
        </p:spPr>
        <p:txBody>
          <a:bodyPr lIns="99000" tIns="49680" rIns="99000" bIns="49680"/>
          <a:lstStyle/>
          <a:p>
            <a:r>
              <a:rPr lang="fr-FR" sz="2000" b="0" strike="noStrike" spc="-1">
                <a:solidFill>
                  <a:srgbClr val="000000"/>
                </a:solidFill>
                <a:uFill>
                  <a:solidFill>
                    <a:srgbClr val="FFFFFF"/>
                  </a:solidFill>
                </a:uFill>
                <a:latin typeface="Arial"/>
              </a:rPr>
              <a:t>L’expression des besoins est traitée en 2 phases : la description des processus métier (processus concernées par le projet) et la description des exigences fonctionnelles (besoin à satisfaire par le projet)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PlaceHolder 1"/>
          <p:cNvSpPr>
            <a:spLocks noGrp="1"/>
          </p:cNvSpPr>
          <p:nvPr>
            <p:ph type="body"/>
          </p:nvPr>
        </p:nvSpPr>
        <p:spPr>
          <a:xfrm>
            <a:off x="709920" y="4861440"/>
            <a:ext cx="5678640" cy="4604760"/>
          </a:xfrm>
          <a:prstGeom prst="rect">
            <a:avLst/>
          </a:prstGeom>
        </p:spPr>
        <p:txBody>
          <a:bodyPr lIns="99000" tIns="49680" rIns="99000" bIns="49680"/>
          <a:lstStyle/>
          <a:p>
            <a:r>
              <a:rPr lang="fr-FR" sz="2000" b="0" strike="noStrike" spc="-1">
                <a:solidFill>
                  <a:srgbClr val="000000"/>
                </a:solidFill>
                <a:uFill>
                  <a:solidFill>
                    <a:srgbClr val="FFFFFF"/>
                  </a:solidFill>
                </a:uFill>
                <a:latin typeface="Arial"/>
              </a:rPr>
              <a:t>Niveau macro pertinent </a:t>
            </a:r>
            <a:r>
              <a:rPr lang="fr-FR" sz="1200" b="0" strike="noStrike" spc="-1">
                <a:solidFill>
                  <a:srgbClr val="000000"/>
                </a:solidFill>
                <a:uFill>
                  <a:solidFill>
                    <a:srgbClr val="FFFFFF"/>
                  </a:solidFill>
                </a:uFill>
                <a:latin typeface="+mn-lt"/>
                <a:ea typeface="+mn-ea"/>
              </a:rPr>
              <a:t>pour donner une vision globale du comportement fonctionnel d'un système </a:t>
            </a:r>
            <a:r>
              <a:rPr lang="fr-FR" sz="1200" b="0" u="sng" strike="noStrike" spc="-1">
                <a:solidFill>
                  <a:srgbClr val="000000"/>
                </a:solidFill>
                <a:uFill>
                  <a:solidFill>
                    <a:srgbClr val="FFFFFF"/>
                  </a:solidFill>
                </a:uFill>
                <a:latin typeface="+mn-lt"/>
                <a:ea typeface="+mn-ea"/>
                <a:hlinkClick r:id="rId3"/>
              </a:rPr>
              <a:t>logiciel</a:t>
            </a:r>
            <a:endParaRPr lang="fr-FR" sz="20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PlaceHolder 1"/>
          <p:cNvSpPr>
            <a:spLocks noGrp="1"/>
          </p:cNvSpPr>
          <p:nvPr>
            <p:ph type="body"/>
          </p:nvPr>
        </p:nvSpPr>
        <p:spPr>
          <a:xfrm>
            <a:off x="709920" y="4861440"/>
            <a:ext cx="5678640" cy="4604760"/>
          </a:xfrm>
          <a:prstGeom prst="rect">
            <a:avLst/>
          </a:prstGeom>
        </p:spPr>
        <p:txBody>
          <a:bodyPr lIns="99000" tIns="49680" rIns="99000" bIns="49680"/>
          <a:lstStyle/>
          <a:p>
            <a:r>
              <a:rPr lang="fr-FR" sz="2000" b="0" strike="noStrike" spc="-1">
                <a:solidFill>
                  <a:srgbClr val="000000"/>
                </a:solidFill>
                <a:uFill>
                  <a:solidFill>
                    <a:srgbClr val="FFFFFF"/>
                  </a:solidFill>
                </a:uFill>
                <a:latin typeface="Arial"/>
              </a:rPr>
              <a:t>Explique les finalités et les résultats attendus</a:t>
            </a:r>
          </a:p>
          <a:p>
            <a:endParaRPr lang="fr-FR" sz="2000" b="0" strike="noStrike" spc="-1">
              <a:solidFill>
                <a:srgbClr val="000000"/>
              </a:solidFill>
              <a:uFill>
                <a:solidFill>
                  <a:srgbClr val="FFFFFF"/>
                </a:solidFill>
              </a:uFill>
              <a:latin typeface="Arial"/>
            </a:endParaRPr>
          </a:p>
          <a:p>
            <a:r>
              <a:rPr lang="fr-FR" sz="2000" b="0" strike="noStrike" spc="-1">
                <a:solidFill>
                  <a:srgbClr val="000000"/>
                </a:solidFill>
                <a:uFill>
                  <a:solidFill>
                    <a:srgbClr val="FFFFFF"/>
                  </a:solidFill>
                </a:uFill>
                <a:latin typeface="Arial"/>
              </a:rPr>
              <a:t>. Consulter les tableaux de bord Le manager visualise des tableaux de bord sur I'activité, les frais, le taux d'activité pour un projet donné ou une division donnée et sur une période . donnée. Exporter les activités et frais Pour chaque mois traité, la secrétaire exporte les activités et les frais de tous les employés à destination du service facturation. Si la secrétaire ne peut exporter les activités et les frais, le manager peut le faire à sa place.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 name="PlaceHolder 1"/>
          <p:cNvSpPr>
            <a:spLocks noGrp="1"/>
          </p:cNvSpPr>
          <p:nvPr>
            <p:ph type="body"/>
          </p:nvPr>
        </p:nvSpPr>
        <p:spPr>
          <a:xfrm>
            <a:off x="709920" y="4861440"/>
            <a:ext cx="5678640" cy="4604760"/>
          </a:xfrm>
          <a:prstGeom prst="rect">
            <a:avLst/>
          </a:prstGeom>
        </p:spPr>
        <p:txBody>
          <a:bodyPr lIns="99000" tIns="49680" rIns="99000" bIns="49680"/>
          <a:lstStyle/>
          <a:p>
            <a:r>
              <a:rPr lang="fr-FR" sz="2000" b="0" strike="noStrike" spc="-1">
                <a:solidFill>
                  <a:srgbClr val="000000"/>
                </a:solidFill>
                <a:uFill>
                  <a:solidFill>
                    <a:srgbClr val="FFFFFF"/>
                  </a:solidFill>
                </a:uFill>
                <a:latin typeface="Arial"/>
              </a:rPr>
              <a:t>Ce niveau de description détaillée a permis d’apporter des précisions :</a:t>
            </a:r>
          </a:p>
          <a:p>
            <a:pPr marL="216000" indent="-215640">
              <a:lnSpc>
                <a:spcPct val="100000"/>
              </a:lnSpc>
              <a:buClr>
                <a:srgbClr val="000000"/>
              </a:buClr>
              <a:buFont typeface="Wingdings" charset="2"/>
              <a:buChar char=""/>
            </a:pPr>
            <a:r>
              <a:rPr lang="fr-FR" sz="2000" b="0" strike="noStrike" spc="-1">
                <a:solidFill>
                  <a:srgbClr val="000000"/>
                </a:solidFill>
                <a:uFill>
                  <a:solidFill>
                    <a:srgbClr val="FFFFFF"/>
                  </a:solidFill>
                </a:uFill>
                <a:latin typeface="Arial"/>
              </a:rPr>
              <a:t>Nouvel acteur (administrateur) ainsi que des nouveaux cas</a:t>
            </a:r>
          </a:p>
          <a:p>
            <a:pPr marL="216000" indent="-215640">
              <a:lnSpc>
                <a:spcPct val="100000"/>
              </a:lnSpc>
              <a:buClr>
                <a:srgbClr val="000000"/>
              </a:buClr>
              <a:buFont typeface="Wingdings" charset="2"/>
              <a:buChar char=""/>
            </a:pPr>
            <a:r>
              <a:rPr lang="fr-FR" sz="2000" b="0" strike="noStrike" spc="-1">
                <a:solidFill>
                  <a:srgbClr val="000000"/>
                </a:solidFill>
                <a:uFill>
                  <a:solidFill>
                    <a:srgbClr val="FFFFFF"/>
                  </a:solidFill>
                </a:uFill>
                <a:latin typeface="Arial"/>
              </a:rPr>
              <a:t>Le découpage des cas gérer activité et gérer frais en 3 sous cas chacun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PlaceHolder 1"/>
          <p:cNvSpPr>
            <a:spLocks noGrp="1"/>
          </p:cNvSpPr>
          <p:nvPr>
            <p:ph type="body"/>
          </p:nvPr>
        </p:nvSpPr>
        <p:spPr>
          <a:xfrm>
            <a:off x="709920" y="4861440"/>
            <a:ext cx="5678640" cy="4604760"/>
          </a:xfrm>
          <a:prstGeom prst="rect">
            <a:avLst/>
          </a:prstGeom>
        </p:spPr>
        <p:txBody>
          <a:bodyPr lIns="99000" tIns="49680" rIns="99000" bIns="49680"/>
          <a:lstStyle/>
          <a:p>
            <a:r>
              <a:rPr lang="fr-FR" sz="2000" b="1" strike="noStrike" spc="-1">
                <a:solidFill>
                  <a:srgbClr val="000000"/>
                </a:solidFill>
                <a:uFill>
                  <a:solidFill>
                    <a:srgbClr val="FFFFFF"/>
                  </a:solidFill>
                </a:uFill>
                <a:latin typeface="Arial"/>
              </a:rPr>
              <a:t>Maintenance corrective :</a:t>
            </a:r>
            <a:endParaRPr lang="fr-FR" sz="2000" b="0" strike="noStrike" spc="-1">
              <a:solidFill>
                <a:srgbClr val="000000"/>
              </a:solidFill>
              <a:uFill>
                <a:solidFill>
                  <a:srgbClr val="FFFFFF"/>
                </a:solidFill>
              </a:uFill>
              <a:latin typeface="Arial"/>
            </a:endParaRPr>
          </a:p>
          <a:p>
            <a:r>
              <a:rPr lang="fr-FR" sz="1200" b="0" strike="noStrike" spc="-1">
                <a:solidFill>
                  <a:srgbClr val="000000"/>
                </a:solidFill>
                <a:uFill>
                  <a:solidFill>
                    <a:srgbClr val="FFFFFF"/>
                  </a:solidFill>
                </a:uFill>
                <a:latin typeface="+mn-lt"/>
                <a:ea typeface="+mn-ea"/>
              </a:rPr>
              <a:t>Elle consiste à prendre en charge les anomalies applicatives ou incidents de fonctionnement de ces applications et d’en assurer la correction avec pour objectif de réduire au minimum la durée d’indisponibilité des applications.</a:t>
            </a:r>
            <a:endParaRPr lang="fr-FR" sz="2000" b="0" strike="noStrike" spc="-1">
              <a:solidFill>
                <a:srgbClr val="000000"/>
              </a:solidFill>
              <a:uFill>
                <a:solidFill>
                  <a:srgbClr val="FFFFFF"/>
                </a:solidFill>
              </a:uFill>
              <a:latin typeface="Arial"/>
            </a:endParaRPr>
          </a:p>
          <a:p>
            <a:endParaRPr lang="fr-FR" sz="2000" b="0" strike="noStrike" spc="-1">
              <a:solidFill>
                <a:srgbClr val="000000"/>
              </a:solidFill>
              <a:uFill>
                <a:solidFill>
                  <a:srgbClr val="FFFFFF"/>
                </a:solidFill>
              </a:uFill>
              <a:latin typeface="Arial"/>
            </a:endParaRPr>
          </a:p>
          <a:p>
            <a:r>
              <a:rPr lang="fr-FR" sz="2000" b="1" strike="noStrike" spc="-1">
                <a:solidFill>
                  <a:srgbClr val="000000"/>
                </a:solidFill>
                <a:uFill>
                  <a:solidFill>
                    <a:srgbClr val="FFFFFF"/>
                  </a:solidFill>
                </a:uFill>
                <a:latin typeface="+mn-lt"/>
                <a:ea typeface="+mn-ea"/>
              </a:rPr>
              <a:t>Maintenance adaptative :</a:t>
            </a:r>
            <a:endParaRPr lang="fr-FR" sz="2000" b="0" strike="noStrike" spc="-1">
              <a:solidFill>
                <a:srgbClr val="000000"/>
              </a:solidFill>
              <a:uFill>
                <a:solidFill>
                  <a:srgbClr val="FFFFFF"/>
                </a:solidFill>
              </a:uFill>
              <a:latin typeface="Arial"/>
            </a:endParaRPr>
          </a:p>
          <a:p>
            <a:r>
              <a:rPr lang="fr-FR" sz="2000" b="0" strike="noStrike" spc="-1">
                <a:solidFill>
                  <a:srgbClr val="000000"/>
                </a:solidFill>
                <a:uFill>
                  <a:solidFill>
                    <a:srgbClr val="FFFFFF"/>
                  </a:solidFill>
                </a:uFill>
                <a:latin typeface="+mn-lt"/>
                <a:ea typeface="+mn-ea"/>
              </a:rPr>
              <a:t>Sans changer la fonctionnalité du logiciel, elle consiste à adapter l'application afin que celle-ci continue de fonctionner sur des versions plus récentes des logiciels de base, voire à faire migrer l'application sur de nouveaux logiciels de base.</a:t>
            </a:r>
            <a:endParaRPr lang="fr-FR" sz="2000" b="0" strike="noStrike" spc="-1">
              <a:solidFill>
                <a:srgbClr val="000000"/>
              </a:solidFill>
              <a:uFill>
                <a:solidFill>
                  <a:srgbClr val="FFFFFF"/>
                </a:solidFill>
              </a:uFill>
              <a:latin typeface="Arial"/>
            </a:endParaRPr>
          </a:p>
          <a:p>
            <a:endParaRPr lang="fr-FR" sz="2000" b="0" strike="noStrike" spc="-1">
              <a:solidFill>
                <a:srgbClr val="000000"/>
              </a:solidFill>
              <a:uFill>
                <a:solidFill>
                  <a:srgbClr val="FFFFFF"/>
                </a:solidFill>
              </a:uFill>
              <a:latin typeface="Arial"/>
            </a:endParaRPr>
          </a:p>
          <a:p>
            <a:r>
              <a:rPr lang="fr-FR" sz="2000" b="1" strike="noStrike" spc="-1">
                <a:solidFill>
                  <a:srgbClr val="000000"/>
                </a:solidFill>
                <a:uFill>
                  <a:solidFill>
                    <a:srgbClr val="FFFFFF"/>
                  </a:solidFill>
                </a:uFill>
                <a:latin typeface="+mn-lt"/>
                <a:ea typeface="+mn-ea"/>
              </a:rPr>
              <a:t>Maintenance évolutive :</a:t>
            </a:r>
            <a:endParaRPr lang="fr-FR" sz="2000" b="0" strike="noStrike" spc="-1">
              <a:solidFill>
                <a:srgbClr val="000000"/>
              </a:solidFill>
              <a:uFill>
                <a:solidFill>
                  <a:srgbClr val="FFFFFF"/>
                </a:solidFill>
              </a:uFill>
              <a:latin typeface="Arial"/>
            </a:endParaRPr>
          </a:p>
          <a:p>
            <a:r>
              <a:rPr lang="fr-FR" sz="2000" b="0" strike="noStrike" spc="-1">
                <a:solidFill>
                  <a:srgbClr val="000000"/>
                </a:solidFill>
                <a:uFill>
                  <a:solidFill>
                    <a:srgbClr val="FFFFFF"/>
                  </a:solidFill>
                </a:uFill>
                <a:latin typeface="+mn-lt"/>
                <a:ea typeface="+mn-ea"/>
              </a:rPr>
              <a:t>Consiste à faire évoluer l'application en l'enrichissant de fonctions ou de modules supplémentaires, ou en remplaçant une fonction existante par une autre, voire en proposant une approche différente.</a:t>
            </a:r>
            <a:endParaRPr lang="fr-FR" sz="2000" b="0" strike="noStrike" spc="-1">
              <a:solidFill>
                <a:srgbClr val="000000"/>
              </a:solidFill>
              <a:uFill>
                <a:solidFill>
                  <a:srgbClr val="FFFFFF"/>
                </a:solidFill>
              </a:uFill>
              <a:latin typeface="Arial"/>
            </a:endParaRPr>
          </a:p>
          <a:p>
            <a:endParaRPr lang="fr-FR"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03105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fr-FR"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4058640"/>
            <a:ext cx="907200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fr-FR"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504000" y="1768680"/>
            <a:ext cx="442692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5152680" y="1768680"/>
            <a:ext cx="442692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5152680" y="4058640"/>
            <a:ext cx="442692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504000" y="4058640"/>
            <a:ext cx="442692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fr-FR"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504000" y="1768680"/>
            <a:ext cx="9072000" cy="43840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504000" y="1768680"/>
            <a:ext cx="9072000" cy="43840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pic>
        <p:nvPicPr>
          <p:cNvPr id="78" name="Image 77"/>
          <p:cNvPicPr/>
          <p:nvPr/>
        </p:nvPicPr>
        <p:blipFill>
          <a:blip r:embed="rId2"/>
          <a:stretch/>
        </p:blipFill>
        <p:spPr>
          <a:xfrm>
            <a:off x="2292480" y="1768680"/>
            <a:ext cx="5495040" cy="4384080"/>
          </a:xfrm>
          <a:prstGeom prst="rect">
            <a:avLst/>
          </a:prstGeom>
          <a:ln>
            <a:noFill/>
          </a:ln>
        </p:spPr>
      </p:pic>
      <p:pic>
        <p:nvPicPr>
          <p:cNvPr id="79" name="Image 78"/>
          <p:cNvPicPr/>
          <p:nvPr/>
        </p:nvPicPr>
        <p:blipFill>
          <a:blip r:embed="rId2"/>
          <a:stretch/>
        </p:blipFill>
        <p:spPr>
          <a:xfrm>
            <a:off x="2292480" y="1768680"/>
            <a:ext cx="549504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 texte en 2 colonnes">
    <p:spTree>
      <p:nvGrpSpPr>
        <p:cNvPr id="1" name=""/>
        <p:cNvGrpSpPr/>
        <p:nvPr/>
      </p:nvGrpSpPr>
      <p:grpSpPr>
        <a:xfrm>
          <a:off x="0" y="0"/>
          <a:ext cx="0" cy="0"/>
          <a:chOff x="0" y="0"/>
          <a:chExt cx="0" cy="0"/>
        </a:xfrm>
      </p:grpSpPr>
      <p:sp>
        <p:nvSpPr>
          <p:cNvPr id="8" name="Espace réservé du texte 9"/>
          <p:cNvSpPr>
            <a:spLocks noGrp="1"/>
          </p:cNvSpPr>
          <p:nvPr>
            <p:ph type="body" sz="quarter" idx="13"/>
          </p:nvPr>
        </p:nvSpPr>
        <p:spPr>
          <a:xfrm>
            <a:off x="553035" y="1776389"/>
            <a:ext cx="8986222" cy="4741518"/>
          </a:xfrm>
          <a:prstGeom prst="rect">
            <a:avLst/>
          </a:prstGeom>
        </p:spPr>
        <p:txBody>
          <a:bodyPr numCol="2" spcCol="540000"/>
          <a:lstStyle>
            <a:lvl1pPr>
              <a:lnSpc>
                <a:spcPct val="100000"/>
              </a:lnSpc>
              <a:spcAft>
                <a:spcPts val="496"/>
              </a:spcAft>
              <a:defRPr sz="1323" b="0" i="0">
                <a:solidFill>
                  <a:srgbClr val="273D54"/>
                </a:solidFill>
                <a:latin typeface="Lato" charset="0"/>
                <a:ea typeface="Lato" charset="0"/>
                <a:cs typeface="Lato" charset="0"/>
              </a:defRPr>
            </a:lvl1pPr>
            <a:lvl2pPr>
              <a:lnSpc>
                <a:spcPct val="100000"/>
              </a:lnSpc>
              <a:spcAft>
                <a:spcPts val="496"/>
              </a:spcAft>
              <a:defRPr sz="1323" b="0" i="0">
                <a:solidFill>
                  <a:srgbClr val="A8ACBF"/>
                </a:solidFill>
                <a:latin typeface="Lato" charset="0"/>
                <a:ea typeface="Lato" charset="0"/>
                <a:cs typeface="Lato" charset="0"/>
              </a:defRPr>
            </a:lvl2pPr>
            <a:lvl3pPr>
              <a:lnSpc>
                <a:spcPct val="100000"/>
              </a:lnSpc>
              <a:spcAft>
                <a:spcPts val="496"/>
              </a:spcAft>
              <a:defRPr sz="1323" b="0" i="0">
                <a:solidFill>
                  <a:srgbClr val="A8ACBF"/>
                </a:solidFill>
                <a:latin typeface="Lato" charset="0"/>
                <a:ea typeface="Lato" charset="0"/>
                <a:cs typeface="Lato" charset="0"/>
              </a:defRPr>
            </a:lvl3pPr>
            <a:lvl4pPr>
              <a:lnSpc>
                <a:spcPct val="100000"/>
              </a:lnSpc>
              <a:spcAft>
                <a:spcPts val="496"/>
              </a:spcAft>
              <a:defRPr sz="1323" b="0" i="0">
                <a:solidFill>
                  <a:srgbClr val="A8ACBF"/>
                </a:solidFill>
                <a:latin typeface="Lato" charset="0"/>
                <a:ea typeface="Lato" charset="0"/>
                <a:cs typeface="Lato" charset="0"/>
              </a:defRPr>
            </a:lvl4pPr>
            <a:lvl5pPr>
              <a:lnSpc>
                <a:spcPct val="100000"/>
              </a:lnSpc>
              <a:spcAft>
                <a:spcPts val="496"/>
              </a:spcAft>
              <a:defRPr sz="1323" b="0" i="0">
                <a:solidFill>
                  <a:srgbClr val="A8ACBF"/>
                </a:solidFill>
                <a:latin typeface="Lato" charset="0"/>
                <a:ea typeface="Lato" charset="0"/>
                <a:cs typeface="Lato"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0" name="Titre 1"/>
          <p:cNvSpPr>
            <a:spLocks noGrp="1"/>
          </p:cNvSpPr>
          <p:nvPr>
            <p:ph type="title" hasCustomPrompt="1"/>
          </p:nvPr>
        </p:nvSpPr>
        <p:spPr>
          <a:xfrm>
            <a:off x="553035" y="842068"/>
            <a:ext cx="8986222" cy="517742"/>
          </a:xfrm>
          <a:prstGeom prst="rect">
            <a:avLst/>
          </a:prstGeom>
        </p:spPr>
        <p:txBody>
          <a:bodyPr/>
          <a:lstStyle>
            <a:lvl1pPr>
              <a:defRPr sz="2315" b="0" i="0">
                <a:solidFill>
                  <a:srgbClr val="64B98C"/>
                </a:solidFill>
                <a:latin typeface="Lato Light" charset="0"/>
                <a:ea typeface="Lato Light" charset="0"/>
                <a:cs typeface="Lato Light" charset="0"/>
              </a:defRPr>
            </a:lvl1pPr>
          </a:lstStyle>
          <a:p>
            <a:r>
              <a:rPr lang="fr-FR" dirty="0"/>
              <a:t>Titre de la slide</a:t>
            </a:r>
          </a:p>
        </p:txBody>
      </p:sp>
      <p:sp>
        <p:nvSpPr>
          <p:cNvPr id="11" name="Espace réservé du texte 6"/>
          <p:cNvSpPr>
            <a:spLocks noGrp="1"/>
          </p:cNvSpPr>
          <p:nvPr>
            <p:ph type="body" sz="quarter" idx="12" hasCustomPrompt="1"/>
          </p:nvPr>
        </p:nvSpPr>
        <p:spPr>
          <a:xfrm>
            <a:off x="553035" y="627326"/>
            <a:ext cx="8986222" cy="214743"/>
          </a:xfrm>
          <a:prstGeom prst="rect">
            <a:avLst/>
          </a:prstGeom>
        </p:spPr>
        <p:txBody>
          <a:bodyPr/>
          <a:lstStyle>
            <a:lvl1pPr>
              <a:defRPr sz="827" b="1" i="0" baseline="0">
                <a:solidFill>
                  <a:srgbClr val="A8ACBF"/>
                </a:solidFill>
                <a:latin typeface="Lato" charset="0"/>
                <a:ea typeface="Lato" charset="0"/>
                <a:cs typeface="Lato" charset="0"/>
              </a:defRPr>
            </a:lvl1pPr>
            <a:lvl2pPr>
              <a:defRPr sz="1654" b="0" i="0">
                <a:solidFill>
                  <a:srgbClr val="273D54"/>
                </a:solidFill>
                <a:latin typeface="Lato Light" charset="0"/>
                <a:ea typeface="Lato Light" charset="0"/>
                <a:cs typeface="Lato Light" charset="0"/>
              </a:defRPr>
            </a:lvl2pPr>
            <a:lvl3pPr>
              <a:defRPr sz="1654" b="0" i="0">
                <a:solidFill>
                  <a:srgbClr val="273D54"/>
                </a:solidFill>
                <a:latin typeface="Lato Light" charset="0"/>
                <a:ea typeface="Lato Light" charset="0"/>
                <a:cs typeface="Lato Light" charset="0"/>
              </a:defRPr>
            </a:lvl3pPr>
            <a:lvl4pPr>
              <a:defRPr sz="1654" b="0" i="0">
                <a:solidFill>
                  <a:srgbClr val="273D54"/>
                </a:solidFill>
                <a:latin typeface="Lato Light" charset="0"/>
                <a:ea typeface="Lato Light" charset="0"/>
                <a:cs typeface="Lato Light" charset="0"/>
              </a:defRPr>
            </a:lvl4pPr>
            <a:lvl5pPr>
              <a:defRPr sz="1654" b="0" i="0">
                <a:solidFill>
                  <a:srgbClr val="273D54"/>
                </a:solidFill>
                <a:latin typeface="Lato Light" charset="0"/>
                <a:ea typeface="Lato Light" charset="0"/>
                <a:cs typeface="Lato Light" charset="0"/>
              </a:defRPr>
            </a:lvl5pPr>
          </a:lstStyle>
          <a:p>
            <a:pPr marL="189006" marR="0" lvl="0" indent="-189006" algn="l" defTabSz="756026" rtl="0" eaLnBrk="1" fontAlgn="auto" latinLnBrk="0" hangingPunct="1">
              <a:lnSpc>
                <a:spcPct val="90000"/>
              </a:lnSpc>
              <a:spcBef>
                <a:spcPts val="827"/>
              </a:spcBef>
              <a:spcAft>
                <a:spcPts val="0"/>
              </a:spcAft>
              <a:buClrTx/>
              <a:buSzTx/>
              <a:buFont typeface="Arial"/>
              <a:buNone/>
              <a:tabLst/>
              <a:defRPr/>
            </a:pPr>
            <a:r>
              <a:rPr lang="fr-FR" dirty="0"/>
              <a:t>3. NOM DE LA RUBRIQUE</a:t>
            </a:r>
          </a:p>
        </p:txBody>
      </p:sp>
      <p:sp>
        <p:nvSpPr>
          <p:cNvPr id="12" name="Espace réservé du pied de page 2"/>
          <p:cNvSpPr>
            <a:spLocks noGrp="1"/>
          </p:cNvSpPr>
          <p:nvPr>
            <p:ph type="ftr" sz="quarter" idx="10"/>
          </p:nvPr>
        </p:nvSpPr>
        <p:spPr>
          <a:xfrm>
            <a:off x="839560" y="6685165"/>
            <a:ext cx="5985371" cy="402483"/>
          </a:xfrm>
          <a:prstGeom prst="rect">
            <a:avLst/>
          </a:prstGeom>
        </p:spPr>
        <p:txBody>
          <a:bodyPr anchor="ctr"/>
          <a:lstStyle>
            <a:lvl1pPr>
              <a:defRPr sz="992">
                <a:solidFill>
                  <a:srgbClr val="A8ACBF"/>
                </a:solidFill>
                <a:latin typeface="Lato" charset="0"/>
                <a:ea typeface="Lato" charset="0"/>
                <a:cs typeface="Lato" charset="0"/>
              </a:defRPr>
            </a:lvl1pPr>
          </a:lstStyle>
          <a:p>
            <a:endParaRPr lang="fr-FR" dirty="0"/>
          </a:p>
        </p:txBody>
      </p:sp>
      <p:sp>
        <p:nvSpPr>
          <p:cNvPr id="16" name="Espace réservé du numéro de diapositive 3"/>
          <p:cNvSpPr>
            <a:spLocks noGrp="1"/>
          </p:cNvSpPr>
          <p:nvPr>
            <p:ph type="sldNum" sz="quarter" idx="11"/>
          </p:nvPr>
        </p:nvSpPr>
        <p:spPr>
          <a:xfrm>
            <a:off x="7493134" y="6685165"/>
            <a:ext cx="2268141" cy="402483"/>
          </a:xfrm>
          <a:prstGeom prst="rect">
            <a:avLst/>
          </a:prstGeom>
        </p:spPr>
        <p:txBody>
          <a:bodyPr/>
          <a:lstStyle>
            <a:lvl1pPr algn="r">
              <a:defRPr b="0" i="0">
                <a:solidFill>
                  <a:srgbClr val="A8ACBF"/>
                </a:solidFill>
                <a:latin typeface="Lato" charset="0"/>
                <a:ea typeface="Lato" charset="0"/>
                <a:cs typeface="Lato" charset="0"/>
              </a:defRPr>
            </a:lvl1pPr>
          </a:lstStyle>
          <a:p>
            <a:fld id="{1AE12920-B884-9B4E-A668-002547A8C9F2}" type="slidenum">
              <a:rPr lang="fr-FR" smtClean="0"/>
              <a:pPr/>
              <a:t>‹N°›</a:t>
            </a:fld>
            <a:endParaRPr lang="fr-FR"/>
          </a:p>
        </p:txBody>
      </p:sp>
      <p:pic>
        <p:nvPicPr>
          <p:cNvPr id="9" name="Imag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7251" y="6750476"/>
            <a:ext cx="203916" cy="271859"/>
          </a:xfrm>
          <a:prstGeom prst="rect">
            <a:avLst/>
          </a:prstGeom>
        </p:spPr>
      </p:pic>
    </p:spTree>
    <p:extLst>
      <p:ext uri="{BB962C8B-B14F-4D97-AF65-F5344CB8AC3E}">
        <p14:creationId xmlns:p14="http://schemas.microsoft.com/office/powerpoint/2010/main" val="349158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fr-FR" sz="4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fr-F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fr-FR"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504000" y="1768680"/>
            <a:ext cx="9072000" cy="43840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fr-FR"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504000" y="1768680"/>
            <a:ext cx="4426920" cy="43840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5152680" y="1768680"/>
            <a:ext cx="4426920" cy="43840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fr-FR"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fr-F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fr-FR"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04000" y="4058640"/>
            <a:ext cx="442692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1768680"/>
            <a:ext cx="4426920" cy="43840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fr-FR"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4426920" cy="43840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152680" y="4058640"/>
            <a:ext cx="442692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fr-FR"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768680"/>
            <a:ext cx="442692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152680" y="1768680"/>
            <a:ext cx="442692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504000" y="4058640"/>
            <a:ext cx="9072000" cy="2090880"/>
          </a:xfrm>
          <a:prstGeom prst="rect">
            <a:avLst/>
          </a:prstGeom>
        </p:spPr>
        <p:txBody>
          <a:bodyPr lIns="0" tIns="0" rIns="0" bIns="0"/>
          <a:lstStyle/>
          <a:p>
            <a:endParaRPr lang="fr-FR"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fr-FR" sz="4400" b="0" strike="noStrike" spc="-1">
                <a:solidFill>
                  <a:srgbClr val="000000"/>
                </a:solidFill>
                <a:uFill>
                  <a:solidFill>
                    <a:srgbClr val="FFFFFF"/>
                  </a:solidFill>
                </a:uFill>
                <a:latin typeface="Arial"/>
              </a:rPr>
              <a:t>Cliquez pour éditer le format du texte-titre</a:t>
            </a:r>
          </a:p>
        </p:txBody>
      </p:sp>
      <p:sp>
        <p:nvSpPr>
          <p:cNvPr id="45"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fr-FR" sz="3200" b="0" strike="noStrike" spc="-1">
                <a:solidFill>
                  <a:srgbClr val="000000"/>
                </a:solidFill>
                <a:uFill>
                  <a:solidFill>
                    <a:srgbClr val="FFFFFF"/>
                  </a:solidFill>
                </a:uFill>
                <a:latin typeface="Arial"/>
              </a:rPr>
              <a:t>Cliquez pour éditer le format du plan de texte</a:t>
            </a:r>
          </a:p>
          <a:p>
            <a:pPr marL="864000" lvl="1" indent="-324000">
              <a:buClr>
                <a:srgbClr val="000000"/>
              </a:buClr>
              <a:buSzPct val="75000"/>
              <a:buFont typeface="Symbol" charset="2"/>
              <a:buChar char=""/>
            </a:pPr>
            <a:r>
              <a:rPr lang="fr-FR" sz="2800" b="0" strike="noStrike" spc="-1">
                <a:solidFill>
                  <a:srgbClr val="000000"/>
                </a:solidFill>
                <a:uFill>
                  <a:solidFill>
                    <a:srgbClr val="FFFFFF"/>
                  </a:solidFill>
                </a:uFill>
                <a:latin typeface="Arial"/>
              </a:rPr>
              <a:t>Second niveau de plan</a:t>
            </a:r>
          </a:p>
          <a:p>
            <a:pPr marL="1296000" lvl="2" indent="-288000">
              <a:buClr>
                <a:srgbClr val="000000"/>
              </a:buClr>
              <a:buSzPct val="45000"/>
              <a:buFont typeface="Wingdings" charset="2"/>
              <a:buChar char=""/>
            </a:pPr>
            <a:r>
              <a:rPr lang="fr-FR" sz="2400" b="0" strike="noStrike" spc="-1">
                <a:solidFill>
                  <a:srgbClr val="000000"/>
                </a:solidFill>
                <a:uFill>
                  <a:solidFill>
                    <a:srgbClr val="FFFFFF"/>
                  </a:solidFill>
                </a:uFill>
                <a:latin typeface="Arial"/>
              </a:rPr>
              <a:t>Troisième niveau de plan</a:t>
            </a:r>
          </a:p>
          <a:p>
            <a:pPr marL="1728000" lvl="3" indent="-216000">
              <a:buClr>
                <a:srgbClr val="000000"/>
              </a:buClr>
              <a:buSzPct val="75000"/>
              <a:buFont typeface="Symbol" charset="2"/>
              <a:buChar char=""/>
            </a:pPr>
            <a:r>
              <a:rPr lang="fr-FR" sz="2000" b="0" strike="noStrike" spc="-1">
                <a:solidFill>
                  <a:srgbClr val="000000"/>
                </a:solidFill>
                <a:uFill>
                  <a:solidFill>
                    <a:srgbClr val="FFFFFF"/>
                  </a:solidFill>
                </a:uFill>
                <a:latin typeface="Arial"/>
              </a:rPr>
              <a:t>Quatrième niveau de plan</a:t>
            </a:r>
          </a:p>
          <a:p>
            <a:pPr marL="2160000" lvl="4" indent="-216000">
              <a:buClr>
                <a:srgbClr val="000000"/>
              </a:buClr>
              <a:buSzPct val="45000"/>
              <a:buFont typeface="Wingdings" charset="2"/>
              <a:buChar char=""/>
            </a:pPr>
            <a:r>
              <a:rPr lang="fr-FR" sz="2000" b="0" strike="noStrike" spc="-1">
                <a:solidFill>
                  <a:srgbClr val="000000"/>
                </a:solidFill>
                <a:uFill>
                  <a:solidFill>
                    <a:srgbClr val="FFFFFF"/>
                  </a:solidFill>
                </a:uFill>
                <a:latin typeface="Arial"/>
              </a:rPr>
              <a:t>Cinquième niveau de plan</a:t>
            </a:r>
          </a:p>
          <a:p>
            <a:pPr marL="2592000" lvl="5" indent="-216000">
              <a:buClr>
                <a:srgbClr val="000000"/>
              </a:buClr>
              <a:buSzPct val="45000"/>
              <a:buFont typeface="Wingdings" charset="2"/>
              <a:buChar char=""/>
            </a:pPr>
            <a:r>
              <a:rPr lang="fr-FR" sz="2000" b="0" strike="noStrike" spc="-1">
                <a:solidFill>
                  <a:srgbClr val="000000"/>
                </a:solidFill>
                <a:uFill>
                  <a:solidFill>
                    <a:srgbClr val="FFFFFF"/>
                  </a:solidFill>
                </a:uFill>
                <a:latin typeface="Arial"/>
              </a:rPr>
              <a:t>Sixième niveau de plan</a:t>
            </a:r>
          </a:p>
          <a:p>
            <a:pPr marL="3024000" lvl="6" indent="-216000">
              <a:buClr>
                <a:srgbClr val="000000"/>
              </a:buClr>
              <a:buSzPct val="45000"/>
              <a:buFont typeface="Wingdings" charset="2"/>
              <a:buChar char=""/>
            </a:pPr>
            <a:r>
              <a:rPr lang="fr-FR" sz="2000" b="0" strike="noStrike" spc="-1">
                <a:solidFill>
                  <a:srgbClr val="000000"/>
                </a:solidFill>
                <a:uFill>
                  <a:solidFill>
                    <a:srgbClr val="FFFFFF"/>
                  </a:solidFill>
                </a:u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6.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png"/><Relationship Id="rId7" Type="http://schemas.openxmlformats.org/officeDocument/2006/relationships/image" Target="../media/image20.wmf"/><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 Id="rId4" Type="http://schemas.openxmlformats.org/officeDocument/2006/relationships/image" Target="../media/image29.gif"/></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634500" y="2708100"/>
            <a:ext cx="9066960" cy="1269720"/>
          </a:xfrm>
          <a:prstGeom prst="rect">
            <a:avLst/>
          </a:prstGeom>
          <a:solidFill>
            <a:schemeClr val="tx2">
              <a:lumMod val="20000"/>
              <a:lumOff val="80000"/>
            </a:schemeClr>
          </a:solid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3600" b="0" strike="noStrike" spc="-1" dirty="0">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dirty="0">
              <a:solidFill>
                <a:srgbClr val="000000"/>
              </a:solidFill>
              <a:uFill>
                <a:solidFill>
                  <a:srgbClr val="FFFFFF"/>
                </a:solidFill>
              </a:uFill>
              <a:latin typeface="Arial"/>
            </a:endParaRPr>
          </a:p>
        </p:txBody>
      </p:sp>
      <p:sp>
        <p:nvSpPr>
          <p:cNvPr id="4" name="CustomShape 3">
            <a:extLst>
              <a:ext uri="{FF2B5EF4-FFF2-40B4-BE49-F238E27FC236}">
                <a16:creationId xmlns:a16="http://schemas.microsoft.com/office/drawing/2014/main" id="{411B14FB-9D93-4E47-91BF-35D687563E25}"/>
              </a:ext>
            </a:extLst>
          </p:cNvPr>
          <p:cNvSpPr/>
          <p:nvPr/>
        </p:nvSpPr>
        <p:spPr>
          <a:xfrm>
            <a:off x="1268280" y="4392000"/>
            <a:ext cx="7799400" cy="349920"/>
          </a:xfrm>
          <a:prstGeom prst="rect">
            <a:avLst/>
          </a:prstGeom>
          <a:solidFill>
            <a:srgbClr val="FFFF00"/>
          </a:solidFill>
          <a:ln>
            <a:noFill/>
          </a:ln>
        </p:spPr>
        <p:style>
          <a:lnRef idx="0">
            <a:scrgbClr r="0" g="0" b="0"/>
          </a:lnRef>
          <a:fillRef idx="0">
            <a:scrgbClr r="0" g="0" b="0"/>
          </a:fillRef>
          <a:effectRef idx="0">
            <a:scrgbClr r="0" g="0" b="0"/>
          </a:effectRef>
          <a:fontRef idx="minor"/>
        </p:style>
        <p:txBody>
          <a:bodyPr lIns="90000" tIns="45000" rIns="90000" bIns="45000"/>
          <a:lstStyle/>
          <a:p>
            <a:r>
              <a:rPr lang="fr-FR" sz="1800" b="1" strike="noStrike" spc="-1" dirty="0">
                <a:solidFill>
                  <a:srgbClr val="000000"/>
                </a:solidFill>
                <a:uFill>
                  <a:solidFill>
                    <a:srgbClr val="FFFFFF"/>
                  </a:solidFill>
                </a:uFill>
                <a:latin typeface="Arial"/>
                <a:ea typeface="DejaVu Sans"/>
              </a:rPr>
              <a:t>Ou comment donner à son projet les meilleures chances de réussite</a:t>
            </a:r>
            <a:endParaRPr lang="fr-FR" sz="1800" b="0" strike="noStrike" spc="-1" dirty="0">
              <a:solidFill>
                <a:srgbClr val="000000"/>
              </a:solidFill>
              <a:uFill>
                <a:solidFill>
                  <a:srgbClr val="FFFFFF"/>
                </a:solidFill>
              </a:uFill>
              <a:latin typeface="Arial"/>
            </a:endParaRPr>
          </a:p>
        </p:txBody>
      </p:sp>
      <p:sp>
        <p:nvSpPr>
          <p:cNvPr id="5" name="CustomShape 2">
            <a:extLst>
              <a:ext uri="{FF2B5EF4-FFF2-40B4-BE49-F238E27FC236}">
                <a16:creationId xmlns:a16="http://schemas.microsoft.com/office/drawing/2014/main" id="{5D725D81-08A6-4D7C-B823-89863F0FE437}"/>
              </a:ext>
            </a:extLst>
          </p:cNvPr>
          <p:cNvSpPr/>
          <p:nvPr/>
        </p:nvSpPr>
        <p:spPr>
          <a:xfrm>
            <a:off x="8166340" y="6653773"/>
            <a:ext cx="1615633" cy="3499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sz="1100" b="1" strike="noStrike" spc="-1" dirty="0">
                <a:solidFill>
                  <a:srgbClr val="675A52"/>
                </a:solidFill>
                <a:uFill>
                  <a:solidFill>
                    <a:srgbClr val="FFFFFF"/>
                  </a:solidFill>
                </a:uFill>
                <a:latin typeface="Calibri"/>
                <a:ea typeface="DejaVu Sans"/>
              </a:rPr>
              <a:t>Guilhem ROUVAREL</a:t>
            </a:r>
            <a:endParaRPr lang="fr-FR" sz="1800" b="0" strike="noStrike" spc="-1" dirty="0">
              <a:solidFill>
                <a:srgbClr val="000000"/>
              </a:solidFill>
              <a:uFill>
                <a:solidFill>
                  <a:srgbClr val="FFFFFF"/>
                </a:solidFill>
              </a:uFill>
              <a:latin typeface="Arial"/>
            </a:endParaRPr>
          </a:p>
        </p:txBody>
      </p:sp>
      <p:pic>
        <p:nvPicPr>
          <p:cNvPr id="6" name="Image 5">
            <a:extLst>
              <a:ext uri="{FF2B5EF4-FFF2-40B4-BE49-F238E27FC236}">
                <a16:creationId xmlns:a16="http://schemas.microsoft.com/office/drawing/2014/main" id="{B65DD0F4-D71B-4766-A30D-D359F1EE398C}"/>
              </a:ext>
            </a:extLst>
          </p:cNvPr>
          <p:cNvPicPr/>
          <p:nvPr/>
        </p:nvPicPr>
        <p:blipFill>
          <a:blip r:embed="rId2"/>
          <a:stretch/>
        </p:blipFill>
        <p:spPr>
          <a:xfrm>
            <a:off x="8534399" y="6874740"/>
            <a:ext cx="972117" cy="349920"/>
          </a:xfrm>
          <a:prstGeom prst="rect">
            <a:avLst/>
          </a:prstGeom>
          <a:ln>
            <a:noFill/>
          </a:ln>
        </p:spPr>
      </p:pic>
      <p:pic>
        <p:nvPicPr>
          <p:cNvPr id="3" name="Image 2">
            <a:extLst>
              <a:ext uri="{FF2B5EF4-FFF2-40B4-BE49-F238E27FC236}">
                <a16:creationId xmlns:a16="http://schemas.microsoft.com/office/drawing/2014/main" id="{9C322F27-C1A1-4954-9A91-FB1E554A8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01" y="328715"/>
            <a:ext cx="1194300" cy="73805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1- CADRAGE INITIAL DU PROJET</a:t>
            </a:r>
            <a:endParaRPr lang="fr-FR" sz="1800" b="0" strike="noStrike" spc="-1">
              <a:solidFill>
                <a:srgbClr val="000000"/>
              </a:solidFill>
              <a:uFill>
                <a:solidFill>
                  <a:srgbClr val="FFFFFF"/>
                </a:solidFill>
              </a:uFill>
              <a:latin typeface="Arial"/>
            </a:endParaRPr>
          </a:p>
        </p:txBody>
      </p:sp>
      <p:sp>
        <p:nvSpPr>
          <p:cNvPr id="108" name="CustomShape 2"/>
          <p:cNvSpPr/>
          <p:nvPr/>
        </p:nvSpPr>
        <p:spPr>
          <a:xfrm>
            <a:off x="574200" y="3566880"/>
            <a:ext cx="859320" cy="787320"/>
          </a:xfrm>
          <a:prstGeom prst="sun">
            <a:avLst>
              <a:gd name="adj" fmla="val 5400"/>
            </a:avLst>
          </a:pr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b="0" strike="noStrike" spc="-1" dirty="0">
                <a:solidFill>
                  <a:srgbClr val="000000"/>
                </a:solidFill>
                <a:uFill>
                  <a:solidFill>
                    <a:srgbClr val="FFFFFF"/>
                  </a:solidFill>
                </a:uFill>
                <a:latin typeface="Arial"/>
                <a:ea typeface="DejaVu Sans"/>
              </a:rPr>
              <a:t>Idée</a:t>
            </a:r>
            <a:endParaRPr lang="fr-FR" sz="1800" b="0" strike="noStrike" spc="-1" dirty="0">
              <a:solidFill>
                <a:srgbClr val="000000"/>
              </a:solidFill>
              <a:uFill>
                <a:solidFill>
                  <a:srgbClr val="FFFFFF"/>
                </a:solidFill>
              </a:uFill>
              <a:latin typeface="Arial"/>
            </a:endParaRPr>
          </a:p>
        </p:txBody>
      </p:sp>
      <p:sp>
        <p:nvSpPr>
          <p:cNvPr id="109" name="CustomShape 3"/>
          <p:cNvSpPr/>
          <p:nvPr/>
        </p:nvSpPr>
        <p:spPr>
          <a:xfrm>
            <a:off x="7161994" y="3599837"/>
            <a:ext cx="1003320" cy="71532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b="0" strike="noStrike" spc="-1">
                <a:solidFill>
                  <a:srgbClr val="000000"/>
                </a:solidFill>
                <a:uFill>
                  <a:solidFill>
                    <a:srgbClr val="FFFFFF"/>
                  </a:solidFill>
                </a:uFill>
                <a:latin typeface="Arial"/>
                <a:ea typeface="DejaVu Sans"/>
              </a:rPr>
              <a:t>Validation</a:t>
            </a:r>
            <a:endParaRPr lang="fr-FR" sz="1800" b="0" strike="noStrike" spc="-1">
              <a:solidFill>
                <a:srgbClr val="000000"/>
              </a:solidFill>
              <a:uFill>
                <a:solidFill>
                  <a:srgbClr val="FFFFFF"/>
                </a:solidFill>
              </a:uFill>
              <a:latin typeface="Arial"/>
            </a:endParaRPr>
          </a:p>
        </p:txBody>
      </p:sp>
      <p:sp>
        <p:nvSpPr>
          <p:cNvPr id="110" name="CustomShape 4"/>
          <p:cNvSpPr/>
          <p:nvPr/>
        </p:nvSpPr>
        <p:spPr>
          <a:xfrm>
            <a:off x="8207640" y="3635837"/>
            <a:ext cx="1363320" cy="643320"/>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r>
              <a:rPr lang="fr-FR" sz="1400" b="0" strike="noStrike" spc="-1" dirty="0">
                <a:solidFill>
                  <a:srgbClr val="000000"/>
                </a:solidFill>
                <a:uFill>
                  <a:solidFill>
                    <a:srgbClr val="FFFFFF"/>
                  </a:solidFill>
                </a:uFill>
                <a:latin typeface="Arial"/>
                <a:ea typeface="DejaVu Sans"/>
              </a:rPr>
              <a:t>Lancement</a:t>
            </a:r>
            <a:endParaRPr lang="fr-FR" sz="1800" b="0" strike="noStrike" spc="-1" dirty="0">
              <a:solidFill>
                <a:srgbClr val="000000"/>
              </a:solidFill>
              <a:uFill>
                <a:solidFill>
                  <a:srgbClr val="FFFFFF"/>
                </a:solidFill>
              </a:uFill>
              <a:latin typeface="Arial"/>
            </a:endParaRPr>
          </a:p>
          <a:p>
            <a:r>
              <a:rPr lang="fr-FR" sz="1400" b="0" strike="noStrike" spc="-1" dirty="0">
                <a:solidFill>
                  <a:srgbClr val="000000"/>
                </a:solidFill>
                <a:uFill>
                  <a:solidFill>
                    <a:srgbClr val="FFFFFF"/>
                  </a:solidFill>
                </a:uFill>
                <a:latin typeface="Arial"/>
                <a:ea typeface="DejaVu Sans"/>
              </a:rPr>
              <a:t>du projet</a:t>
            </a:r>
            <a:endParaRPr lang="fr-FR" sz="1800" b="0" strike="noStrike" spc="-1" dirty="0">
              <a:solidFill>
                <a:srgbClr val="000000"/>
              </a:solidFill>
              <a:uFill>
                <a:solidFill>
                  <a:srgbClr val="FFFFFF"/>
                </a:solidFill>
              </a:uFill>
              <a:latin typeface="Arial"/>
            </a:endParaRPr>
          </a:p>
        </p:txBody>
      </p:sp>
      <p:sp>
        <p:nvSpPr>
          <p:cNvPr id="111" name="CustomShape 5"/>
          <p:cNvSpPr/>
          <p:nvPr/>
        </p:nvSpPr>
        <p:spPr>
          <a:xfrm>
            <a:off x="1440000" y="3779837"/>
            <a:ext cx="5679668" cy="355320"/>
          </a:xfrm>
          <a:prstGeom prst="rect">
            <a:avLst/>
          </a:prstGeom>
          <a:solidFill>
            <a:srgbClr val="FFC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strike="noStrike" spc="-1" dirty="0">
                <a:solidFill>
                  <a:srgbClr val="000000"/>
                </a:solidFill>
                <a:uFill>
                  <a:solidFill>
                    <a:srgbClr val="FFFFFF"/>
                  </a:solidFill>
                </a:uFill>
                <a:latin typeface="Arial"/>
                <a:ea typeface="DejaVu Sans"/>
              </a:rPr>
              <a:t>Phase d’instruction du projet</a:t>
            </a:r>
            <a:endParaRPr lang="fr-FR" sz="1800" strike="noStrike" spc="-1" dirty="0">
              <a:solidFill>
                <a:srgbClr val="000000"/>
              </a:solidFill>
              <a:uFill>
                <a:solidFill>
                  <a:srgbClr val="FFFFFF"/>
                </a:solidFill>
              </a:uFill>
              <a:latin typeface="Arial"/>
            </a:endParaRPr>
          </a:p>
        </p:txBody>
      </p:sp>
      <p:sp>
        <p:nvSpPr>
          <p:cNvPr id="113" name="CustomShape 7"/>
          <p:cNvSpPr/>
          <p:nvPr/>
        </p:nvSpPr>
        <p:spPr>
          <a:xfrm>
            <a:off x="1443600" y="4303178"/>
            <a:ext cx="1436400" cy="284400"/>
          </a:xfrm>
          <a:prstGeom prst="rect">
            <a:avLst/>
          </a:prstGeom>
          <a:solidFill>
            <a:srgbClr val="FFFF6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dirty="0">
                <a:solidFill>
                  <a:srgbClr val="000000"/>
                </a:solidFill>
                <a:uFill>
                  <a:solidFill>
                    <a:srgbClr val="FFFFFF"/>
                  </a:solidFill>
                </a:uFill>
                <a:latin typeface="Arial"/>
                <a:ea typeface="DejaVu Sans"/>
              </a:rPr>
              <a:t>Cadrage</a:t>
            </a:r>
            <a:endParaRPr lang="fr-FR" sz="1800" b="1" strike="noStrike" spc="-1" dirty="0">
              <a:solidFill>
                <a:srgbClr val="000000"/>
              </a:solidFill>
              <a:uFill>
                <a:solidFill>
                  <a:srgbClr val="FFFFFF"/>
                </a:solidFill>
              </a:uFill>
              <a:latin typeface="Arial"/>
            </a:endParaRPr>
          </a:p>
        </p:txBody>
      </p:sp>
      <p:sp>
        <p:nvSpPr>
          <p:cNvPr id="114" name="CustomShape 8"/>
          <p:cNvSpPr/>
          <p:nvPr/>
        </p:nvSpPr>
        <p:spPr>
          <a:xfrm>
            <a:off x="2931698" y="4283869"/>
            <a:ext cx="356400" cy="3564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sp>
      <p:sp>
        <p:nvSpPr>
          <p:cNvPr id="115" name="CustomShape 9"/>
          <p:cNvSpPr/>
          <p:nvPr/>
        </p:nvSpPr>
        <p:spPr>
          <a:xfrm>
            <a:off x="2967698" y="4707900"/>
            <a:ext cx="284400" cy="35640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16" name="CustomShape 10"/>
          <p:cNvSpPr/>
          <p:nvPr/>
        </p:nvSpPr>
        <p:spPr>
          <a:xfrm>
            <a:off x="2880000" y="5131931"/>
            <a:ext cx="428400" cy="428400"/>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dirty="0">
                <a:solidFill>
                  <a:srgbClr val="000000"/>
                </a:solidFill>
                <a:uFill>
                  <a:solidFill>
                    <a:srgbClr val="FFFFFF"/>
                  </a:solidFill>
                </a:uFill>
                <a:latin typeface="Arial"/>
                <a:ea typeface="DejaVu Sans"/>
              </a:rPr>
              <a:t>KO</a:t>
            </a:r>
            <a:endParaRPr lang="fr-FR" sz="1800" b="0" strike="noStrike" spc="-1" dirty="0">
              <a:solidFill>
                <a:srgbClr val="000000"/>
              </a:solidFill>
              <a:uFill>
                <a:solidFill>
                  <a:srgbClr val="FFFFFF"/>
                </a:solidFill>
              </a:uFill>
              <a:latin typeface="Arial"/>
            </a:endParaRPr>
          </a:p>
        </p:txBody>
      </p:sp>
      <p:sp>
        <p:nvSpPr>
          <p:cNvPr id="117" name="CustomShape 11"/>
          <p:cNvSpPr/>
          <p:nvPr/>
        </p:nvSpPr>
        <p:spPr>
          <a:xfrm>
            <a:off x="4386883" y="4305480"/>
            <a:ext cx="2167560" cy="42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fr-FR" sz="1200" b="1" strike="noStrike" spc="-1" dirty="0">
                <a:solidFill>
                  <a:srgbClr val="000000"/>
                </a:solidFill>
                <a:uFill>
                  <a:solidFill>
                    <a:srgbClr val="FFFFFF"/>
                  </a:solidFill>
                </a:uFill>
                <a:latin typeface="Arial"/>
                <a:ea typeface="DejaVu Sans"/>
              </a:rPr>
              <a:t>Suite de l’instruction</a:t>
            </a:r>
            <a:endParaRPr lang="fr-FR" sz="1800" b="0" strike="noStrike" spc="-1" dirty="0">
              <a:solidFill>
                <a:srgbClr val="000000"/>
              </a:solidFill>
              <a:uFill>
                <a:solidFill>
                  <a:srgbClr val="FFFFFF"/>
                </a:solidFill>
              </a:uFill>
              <a:latin typeface="Arial"/>
            </a:endParaRPr>
          </a:p>
        </p:txBody>
      </p:sp>
      <p:sp>
        <p:nvSpPr>
          <p:cNvPr id="118" name="CustomShape 12"/>
          <p:cNvSpPr/>
          <p:nvPr/>
        </p:nvSpPr>
        <p:spPr>
          <a:xfrm>
            <a:off x="7521454" y="4354200"/>
            <a:ext cx="284400" cy="35640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19" name="CustomShape 13"/>
          <p:cNvSpPr/>
          <p:nvPr/>
        </p:nvSpPr>
        <p:spPr>
          <a:xfrm>
            <a:off x="7413454" y="4749643"/>
            <a:ext cx="500400" cy="500400"/>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a:solidFill>
                  <a:srgbClr val="000000"/>
                </a:solidFill>
                <a:uFill>
                  <a:solidFill>
                    <a:srgbClr val="FFFFFF"/>
                  </a:solidFill>
                </a:uFill>
                <a:latin typeface="Arial"/>
                <a:ea typeface="DejaVu Sans"/>
              </a:rPr>
              <a:t>KO</a:t>
            </a:r>
            <a:endParaRPr lang="fr-FR" sz="1800" b="0" strike="noStrike" spc="-1">
              <a:solidFill>
                <a:srgbClr val="000000"/>
              </a:solidFill>
              <a:uFill>
                <a:solidFill>
                  <a:srgbClr val="FFFFFF"/>
                </a:solidFill>
              </a:uFill>
              <a:latin typeface="Arial"/>
            </a:endParaRPr>
          </a:p>
        </p:txBody>
      </p:sp>
      <p:sp>
        <p:nvSpPr>
          <p:cNvPr id="120" name="CustomShape 14"/>
          <p:cNvSpPr/>
          <p:nvPr/>
        </p:nvSpPr>
        <p:spPr>
          <a:xfrm>
            <a:off x="3339797" y="4266998"/>
            <a:ext cx="1004760" cy="356760"/>
          </a:xfrm>
          <a:custGeom>
            <a:avLst/>
            <a:gdLst/>
            <a:ahLst/>
            <a:cxnLst/>
            <a:rect l="l" t="t" r="r" b="b"/>
            <a:pathLst>
              <a:path w="2802" h="1002">
                <a:moveTo>
                  <a:pt x="0" y="250"/>
                </a:moveTo>
                <a:lnTo>
                  <a:pt x="2100" y="250"/>
                </a:lnTo>
                <a:lnTo>
                  <a:pt x="2100" y="0"/>
                </a:lnTo>
                <a:lnTo>
                  <a:pt x="2801" y="500"/>
                </a:lnTo>
                <a:lnTo>
                  <a:pt x="2100" y="1001"/>
                </a:lnTo>
                <a:lnTo>
                  <a:pt x="2100" y="750"/>
                </a:lnTo>
                <a:lnTo>
                  <a:pt x="0" y="750"/>
                </a:lnTo>
                <a:lnTo>
                  <a:pt x="0" y="250"/>
                </a:lnTo>
              </a:path>
            </a:pathLst>
          </a:custGeom>
          <a:solidFill>
            <a:srgbClr val="CCFF00"/>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756"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d’une Tierce Maintenance Applicative (TMA)</a:t>
            </a:r>
            <a:endParaRPr lang="fr-FR" sz="1984" spc="-1">
              <a:solidFill>
                <a:srgbClr val="000000"/>
              </a:solidFill>
              <a:uFill>
                <a:solidFill>
                  <a:srgbClr val="FFFFFF"/>
                </a:solidFill>
              </a:uFill>
              <a:latin typeface="Arial"/>
            </a:endParaRPr>
          </a:p>
        </p:txBody>
      </p:sp>
      <p:sp>
        <p:nvSpPr>
          <p:cNvPr id="757" name="CustomShape 3"/>
          <p:cNvSpPr/>
          <p:nvPr/>
        </p:nvSpPr>
        <p:spPr>
          <a:xfrm>
            <a:off x="357678" y="1240501"/>
            <a:ext cx="9546549" cy="603067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646" spc="-1" dirty="0">
                <a:solidFill>
                  <a:srgbClr val="808080"/>
                </a:solidFill>
                <a:uFill>
                  <a:solidFill>
                    <a:srgbClr val="FFFFFF"/>
                  </a:solidFill>
                </a:uFill>
                <a:latin typeface="Calibri"/>
              </a:rPr>
              <a:t>Démarche spécifique d’un projet de TMA</a:t>
            </a: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marL="294050" indent="-293256">
              <a:buClr>
                <a:srgbClr val="808080"/>
              </a:buClr>
              <a:buFont typeface="Wingdings" charset="2"/>
              <a:buChar char=""/>
            </a:pPr>
            <a:r>
              <a:rPr lang="fr-FR" sz="2646" spc="-1" dirty="0">
                <a:solidFill>
                  <a:srgbClr val="808080"/>
                </a:solidFill>
                <a:uFill>
                  <a:solidFill>
                    <a:srgbClr val="FFFFFF"/>
                  </a:solidFill>
                </a:uFill>
                <a:latin typeface="Calibri"/>
              </a:rPr>
              <a:t>Objectifs : </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dirty="0">
                <a:solidFill>
                  <a:srgbClr val="808080"/>
                </a:solidFill>
                <a:uFill>
                  <a:solidFill>
                    <a:srgbClr val="FFFFFF"/>
                  </a:solidFill>
                </a:uFill>
                <a:latin typeface="Calibri"/>
              </a:rPr>
              <a:t>Une phase d’initialisation pour prendre connaissance du périmètre technique, fonctionnel et fixer le cadre des engagements</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dirty="0">
                <a:solidFill>
                  <a:srgbClr val="808080"/>
                </a:solidFill>
                <a:uFill>
                  <a:solidFill>
                    <a:srgbClr val="FFFFFF"/>
                  </a:solidFill>
                </a:uFill>
                <a:latin typeface="Calibri"/>
              </a:rPr>
              <a:t>Une phase probatoire pour roder le dispositif avant le passage dans la maintenance opérationnelle</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dirty="0">
                <a:solidFill>
                  <a:srgbClr val="808080"/>
                </a:solidFill>
                <a:uFill>
                  <a:solidFill>
                    <a:srgbClr val="FFFFFF"/>
                  </a:solidFill>
                </a:uFill>
                <a:latin typeface="Calibri"/>
              </a:rPr>
              <a:t>Une phase opérationnelle pendant laquelle le contrat s’exécute dans le cadre des engagements fixés</a:t>
            </a:r>
            <a:endParaRPr lang="fr-FR" sz="1984" spc="-1" dirty="0">
              <a:solidFill>
                <a:srgbClr val="000000"/>
              </a:solidFill>
              <a:uFill>
                <a:solidFill>
                  <a:srgbClr val="FFFFFF"/>
                </a:solidFill>
              </a:uFill>
              <a:latin typeface="Arial"/>
            </a:endParaRPr>
          </a:p>
        </p:txBody>
      </p:sp>
      <p:sp>
        <p:nvSpPr>
          <p:cNvPr id="758" name="CustomShape 4"/>
          <p:cNvSpPr/>
          <p:nvPr/>
        </p:nvSpPr>
        <p:spPr>
          <a:xfrm>
            <a:off x="515221" y="3169111"/>
            <a:ext cx="2360762" cy="837318"/>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Mise en place du dispositif</a:t>
            </a:r>
            <a:endParaRPr lang="fr-FR" sz="1984" spc="-1">
              <a:solidFill>
                <a:srgbClr val="000000"/>
              </a:solidFill>
              <a:uFill>
                <a:solidFill>
                  <a:srgbClr val="FFFFFF"/>
                </a:solidFill>
              </a:uFill>
              <a:latin typeface="Arial"/>
            </a:endParaRPr>
          </a:p>
          <a:p>
            <a:pPr algn="ctr">
              <a:lnSpc>
                <a:spcPct val="100000"/>
              </a:lnSpc>
            </a:pPr>
            <a:r>
              <a:rPr lang="fr-FR" sz="1213" spc="-1">
                <a:solidFill>
                  <a:srgbClr val="808080"/>
                </a:solidFill>
                <a:uFill>
                  <a:solidFill>
                    <a:srgbClr val="FFFFFF"/>
                  </a:solidFill>
                </a:uFill>
                <a:latin typeface="Verdana"/>
                <a:ea typeface="DejaVu Sans"/>
              </a:rPr>
              <a:t>Prise de connaissance</a:t>
            </a:r>
            <a:endParaRPr lang="fr-FR" sz="1984" spc="-1">
              <a:solidFill>
                <a:srgbClr val="000000"/>
              </a:solidFill>
              <a:uFill>
                <a:solidFill>
                  <a:srgbClr val="FFFFFF"/>
                </a:solidFill>
              </a:uFill>
              <a:latin typeface="Arial"/>
            </a:endParaRPr>
          </a:p>
          <a:p>
            <a:pPr algn="ctr">
              <a:lnSpc>
                <a:spcPct val="100000"/>
              </a:lnSpc>
            </a:pPr>
            <a:r>
              <a:rPr lang="fr-FR" sz="1213" spc="-1">
                <a:solidFill>
                  <a:srgbClr val="808080"/>
                </a:solidFill>
                <a:uFill>
                  <a:solidFill>
                    <a:srgbClr val="FFFFFF"/>
                  </a:solidFill>
                </a:uFill>
                <a:latin typeface="Verdana"/>
                <a:ea typeface="DejaVu Sans"/>
              </a:rPr>
              <a:t>Gestion des compétences</a:t>
            </a:r>
            <a:endParaRPr lang="fr-FR" sz="1984" spc="-1">
              <a:solidFill>
                <a:srgbClr val="000000"/>
              </a:solidFill>
              <a:uFill>
                <a:solidFill>
                  <a:srgbClr val="FFFFFF"/>
                </a:solidFill>
              </a:uFill>
              <a:latin typeface="Arial"/>
            </a:endParaRPr>
          </a:p>
          <a:p>
            <a:pPr algn="ctr">
              <a:lnSpc>
                <a:spcPct val="100000"/>
              </a:lnSpc>
            </a:pPr>
            <a:r>
              <a:rPr lang="fr-FR" sz="1213" spc="-1">
                <a:solidFill>
                  <a:srgbClr val="808080"/>
                </a:solidFill>
                <a:uFill>
                  <a:solidFill>
                    <a:srgbClr val="FFFFFF"/>
                  </a:solidFill>
                </a:uFill>
                <a:latin typeface="Verdana"/>
                <a:ea typeface="DejaVu Sans"/>
              </a:rPr>
              <a:t>Processus &amp; outillage</a:t>
            </a:r>
            <a:endParaRPr lang="fr-FR" sz="1984" spc="-1">
              <a:solidFill>
                <a:srgbClr val="000000"/>
              </a:solidFill>
              <a:uFill>
                <a:solidFill>
                  <a:srgbClr val="FFFFFF"/>
                </a:solidFill>
              </a:uFill>
              <a:latin typeface="Arial"/>
            </a:endParaRPr>
          </a:p>
        </p:txBody>
      </p:sp>
      <p:sp>
        <p:nvSpPr>
          <p:cNvPr id="759" name="CustomShape 5"/>
          <p:cNvSpPr/>
          <p:nvPr/>
        </p:nvSpPr>
        <p:spPr>
          <a:xfrm>
            <a:off x="595382" y="2217107"/>
            <a:ext cx="1975436"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Initialisation</a:t>
            </a:r>
            <a:endParaRPr lang="fr-FR" sz="1984" spc="-1">
              <a:solidFill>
                <a:srgbClr val="000000"/>
              </a:solidFill>
              <a:uFill>
                <a:solidFill>
                  <a:srgbClr val="FFFFFF"/>
                </a:solidFill>
              </a:uFill>
              <a:latin typeface="Arial"/>
            </a:endParaRPr>
          </a:p>
        </p:txBody>
      </p:sp>
      <p:sp>
        <p:nvSpPr>
          <p:cNvPr id="760" name="Line 6"/>
          <p:cNvSpPr/>
          <p:nvPr/>
        </p:nvSpPr>
        <p:spPr>
          <a:xfrm>
            <a:off x="2362877" y="2773468"/>
            <a:ext cx="397" cy="395643"/>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761" name="CustomShape 7"/>
          <p:cNvSpPr/>
          <p:nvPr/>
        </p:nvSpPr>
        <p:spPr>
          <a:xfrm>
            <a:off x="3055748" y="3169110"/>
            <a:ext cx="1665113" cy="652791"/>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Rodage du dispositif</a:t>
            </a:r>
            <a:endParaRPr lang="fr-FR" sz="1984" spc="-1">
              <a:solidFill>
                <a:srgbClr val="000000"/>
              </a:solidFill>
              <a:uFill>
                <a:solidFill>
                  <a:srgbClr val="FFFFFF"/>
                </a:solidFill>
              </a:uFill>
              <a:latin typeface="Arial"/>
            </a:endParaRPr>
          </a:p>
          <a:p>
            <a:pPr algn="ctr">
              <a:lnSpc>
                <a:spcPct val="100000"/>
              </a:lnSpc>
            </a:pPr>
            <a:r>
              <a:rPr lang="fr-FR" sz="1213" spc="-1">
                <a:solidFill>
                  <a:srgbClr val="808080"/>
                </a:solidFill>
                <a:uFill>
                  <a:solidFill>
                    <a:srgbClr val="FFFFFF"/>
                  </a:solidFill>
                </a:uFill>
                <a:latin typeface="Verdana"/>
                <a:ea typeface="DejaVu Sans"/>
              </a:rPr>
              <a:t>Ajustements</a:t>
            </a:r>
            <a:endParaRPr lang="fr-FR" sz="1984" spc="-1">
              <a:solidFill>
                <a:srgbClr val="000000"/>
              </a:solidFill>
              <a:uFill>
                <a:solidFill>
                  <a:srgbClr val="FFFFFF"/>
                </a:solidFill>
              </a:uFill>
              <a:latin typeface="Arial"/>
            </a:endParaRPr>
          </a:p>
        </p:txBody>
      </p:sp>
      <p:sp>
        <p:nvSpPr>
          <p:cNvPr id="762" name="CustomShape 8"/>
          <p:cNvSpPr/>
          <p:nvPr/>
        </p:nvSpPr>
        <p:spPr>
          <a:xfrm>
            <a:off x="2579548" y="2217107"/>
            <a:ext cx="2062343"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  Construction</a:t>
            </a:r>
            <a:endParaRPr lang="fr-FR" sz="1984" spc="-1">
              <a:solidFill>
                <a:srgbClr val="000000"/>
              </a:solidFill>
              <a:uFill>
                <a:solidFill>
                  <a:srgbClr val="FFFFFF"/>
                </a:solidFill>
              </a:uFill>
              <a:latin typeface="Arial"/>
            </a:endParaRPr>
          </a:p>
        </p:txBody>
      </p:sp>
      <p:sp>
        <p:nvSpPr>
          <p:cNvPr id="763" name="Line 9"/>
          <p:cNvSpPr/>
          <p:nvPr/>
        </p:nvSpPr>
        <p:spPr>
          <a:xfrm>
            <a:off x="3928782" y="2773468"/>
            <a:ext cx="397" cy="395643"/>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764" name="CustomShape 10"/>
          <p:cNvSpPr/>
          <p:nvPr/>
        </p:nvSpPr>
        <p:spPr>
          <a:xfrm>
            <a:off x="4881182" y="3169111"/>
            <a:ext cx="1745670" cy="837318"/>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Fonctionnement normal</a:t>
            </a:r>
            <a:endParaRPr lang="fr-FR" sz="1984" spc="-1">
              <a:solidFill>
                <a:srgbClr val="000000"/>
              </a:solidFill>
              <a:uFill>
                <a:solidFill>
                  <a:srgbClr val="FFFFFF"/>
                </a:solidFill>
              </a:uFill>
              <a:latin typeface="Arial"/>
            </a:endParaRPr>
          </a:p>
          <a:p>
            <a:pPr algn="ctr">
              <a:lnSpc>
                <a:spcPct val="100000"/>
              </a:lnSpc>
            </a:pPr>
            <a:r>
              <a:rPr lang="fr-FR" sz="1213" spc="-1">
                <a:solidFill>
                  <a:srgbClr val="808080"/>
                </a:solidFill>
                <a:uFill>
                  <a:solidFill>
                    <a:srgbClr val="FFFFFF"/>
                  </a:solidFill>
                </a:uFill>
                <a:latin typeface="Verdana"/>
                <a:ea typeface="DejaVu Sans"/>
              </a:rPr>
              <a:t>Amélioration du service</a:t>
            </a:r>
            <a:endParaRPr lang="fr-FR" sz="1984" spc="-1">
              <a:solidFill>
                <a:srgbClr val="000000"/>
              </a:solidFill>
              <a:uFill>
                <a:solidFill>
                  <a:srgbClr val="FFFFFF"/>
                </a:solidFill>
              </a:uFill>
              <a:latin typeface="Arial"/>
            </a:endParaRPr>
          </a:p>
        </p:txBody>
      </p:sp>
      <p:sp>
        <p:nvSpPr>
          <p:cNvPr id="765" name="CustomShape 11"/>
          <p:cNvSpPr/>
          <p:nvPr/>
        </p:nvSpPr>
        <p:spPr>
          <a:xfrm>
            <a:off x="4643082" y="2217107"/>
            <a:ext cx="2300443"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Opérationnelle</a:t>
            </a:r>
            <a:endParaRPr lang="fr-FR" sz="1984" spc="-1">
              <a:solidFill>
                <a:srgbClr val="000000"/>
              </a:solidFill>
              <a:uFill>
                <a:solidFill>
                  <a:srgbClr val="FFFFFF"/>
                </a:solidFill>
              </a:uFill>
              <a:latin typeface="Arial"/>
            </a:endParaRPr>
          </a:p>
        </p:txBody>
      </p:sp>
      <p:sp>
        <p:nvSpPr>
          <p:cNvPr id="766" name="Line 12"/>
          <p:cNvSpPr/>
          <p:nvPr/>
        </p:nvSpPr>
        <p:spPr>
          <a:xfrm>
            <a:off x="5516115" y="2773468"/>
            <a:ext cx="397" cy="395643"/>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767" name="CustomShape 13"/>
          <p:cNvSpPr/>
          <p:nvPr/>
        </p:nvSpPr>
        <p:spPr>
          <a:xfrm>
            <a:off x="7184006" y="3169111"/>
            <a:ext cx="1824243" cy="468263"/>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Transfert de</a:t>
            </a:r>
            <a:endParaRPr lang="fr-FR" sz="1984" spc="-1">
              <a:solidFill>
                <a:srgbClr val="000000"/>
              </a:solidFill>
              <a:uFill>
                <a:solidFill>
                  <a:srgbClr val="FFFFFF"/>
                </a:solidFill>
              </a:uFill>
              <a:latin typeface="Arial"/>
            </a:endParaRPr>
          </a:p>
          <a:p>
            <a:pPr algn="ctr">
              <a:lnSpc>
                <a:spcPct val="100000"/>
              </a:lnSpc>
            </a:pPr>
            <a:r>
              <a:rPr lang="fr-FR" sz="1213" spc="-1">
                <a:solidFill>
                  <a:srgbClr val="808080"/>
                </a:solidFill>
                <a:uFill>
                  <a:solidFill>
                    <a:srgbClr val="FFFFFF"/>
                  </a:solidFill>
                </a:uFill>
                <a:latin typeface="Verdana"/>
                <a:ea typeface="DejaVu Sans"/>
              </a:rPr>
              <a:t>Connaissances</a:t>
            </a:r>
            <a:endParaRPr lang="fr-FR" sz="1984" spc="-1">
              <a:solidFill>
                <a:srgbClr val="000000"/>
              </a:solidFill>
              <a:uFill>
                <a:solidFill>
                  <a:srgbClr val="FFFFFF"/>
                </a:solidFill>
              </a:uFill>
              <a:latin typeface="Arial"/>
            </a:endParaRPr>
          </a:p>
        </p:txBody>
      </p:sp>
      <p:sp>
        <p:nvSpPr>
          <p:cNvPr id="768" name="CustomShape 14"/>
          <p:cNvSpPr/>
          <p:nvPr/>
        </p:nvSpPr>
        <p:spPr>
          <a:xfrm>
            <a:off x="6945906" y="2217107"/>
            <a:ext cx="2142900"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Transfert</a:t>
            </a:r>
            <a:endParaRPr lang="fr-FR" sz="1984" spc="-1">
              <a:solidFill>
                <a:srgbClr val="000000"/>
              </a:solidFill>
              <a:uFill>
                <a:solidFill>
                  <a:srgbClr val="FFFFFF"/>
                </a:solidFill>
              </a:uFill>
              <a:latin typeface="Arial"/>
            </a:endParaRPr>
          </a:p>
        </p:txBody>
      </p:sp>
      <p:sp>
        <p:nvSpPr>
          <p:cNvPr id="769" name="Line 15"/>
          <p:cNvSpPr/>
          <p:nvPr/>
        </p:nvSpPr>
        <p:spPr>
          <a:xfrm>
            <a:off x="8398316" y="2773468"/>
            <a:ext cx="397" cy="395643"/>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770" name="CustomShape 16"/>
          <p:cNvSpPr/>
          <p:nvPr/>
        </p:nvSpPr>
        <p:spPr>
          <a:xfrm>
            <a:off x="674749" y="1715907"/>
            <a:ext cx="3809203" cy="283736"/>
          </a:xfrm>
          <a:prstGeom prst="rect">
            <a:avLst/>
          </a:prstGeom>
          <a:ln>
            <a:solidFill>
              <a:srgbClr val="BE4B48"/>
            </a:solidFill>
            <a:round/>
          </a:ln>
          <a:effectLst>
            <a:outerShdw blurRad="65500" dist="38100" dir="5400000" rotWithShape="0">
              <a:srgbClr val="000000">
                <a:alpha val="40000"/>
              </a:srgbClr>
            </a:outerShdw>
          </a:effectLst>
        </p:spPr>
        <p:style>
          <a:lnRef idx="1">
            <a:schemeClr val="accent2"/>
          </a:lnRef>
          <a:fillRef idx="2">
            <a:schemeClr val="accent2"/>
          </a:fillRef>
          <a:effectRef idx="1">
            <a:schemeClr val="accent2"/>
          </a:effectRef>
          <a:fontRef idx="minor"/>
        </p:style>
        <p:txBody>
          <a:bodyPr lIns="99208" tIns="49604" rIns="99208" bIns="49604"/>
          <a:lstStyle/>
          <a:p>
            <a:pPr algn="ctr">
              <a:lnSpc>
                <a:spcPct val="100000"/>
              </a:lnSpc>
            </a:pPr>
            <a:r>
              <a:rPr lang="fr-FR" sz="1213" b="1" spc="-1">
                <a:solidFill>
                  <a:srgbClr val="808080"/>
                </a:solidFill>
                <a:uFill>
                  <a:solidFill>
                    <a:srgbClr val="FFFFFF"/>
                  </a:solidFill>
                </a:uFill>
                <a:latin typeface="Verdana"/>
                <a:ea typeface="DejaVu Sans"/>
              </a:rPr>
              <a:t>Transition</a:t>
            </a:r>
            <a:endParaRPr lang="fr-FR" sz="1984" spc="-1">
              <a:solidFill>
                <a:srgbClr val="000000"/>
              </a:solidFill>
              <a:uFill>
                <a:solidFill>
                  <a:srgbClr val="FFFFFF"/>
                </a:solidFill>
              </a:uFill>
              <a:latin typeface="Arial"/>
            </a:endParaRPr>
          </a:p>
        </p:txBody>
      </p:sp>
      <p:sp>
        <p:nvSpPr>
          <p:cNvPr id="771" name="CustomShape 17"/>
          <p:cNvSpPr/>
          <p:nvPr/>
        </p:nvSpPr>
        <p:spPr>
          <a:xfrm>
            <a:off x="4722845" y="1715907"/>
            <a:ext cx="1983770" cy="283736"/>
          </a:xfrm>
          <a:prstGeom prst="rect">
            <a:avLst/>
          </a:prstGeom>
          <a:ln>
            <a:solidFill>
              <a:srgbClr val="BE4B48"/>
            </a:solidFill>
            <a:round/>
          </a:ln>
          <a:effectLst>
            <a:outerShdw blurRad="65500" dist="38100" dir="5400000" rotWithShape="0">
              <a:srgbClr val="000000">
                <a:alpha val="40000"/>
              </a:srgbClr>
            </a:outerShdw>
          </a:effectLst>
        </p:spPr>
        <p:style>
          <a:lnRef idx="1">
            <a:schemeClr val="accent2"/>
          </a:lnRef>
          <a:fillRef idx="2">
            <a:schemeClr val="accent2"/>
          </a:fillRef>
          <a:effectRef idx="1">
            <a:schemeClr val="accent2"/>
          </a:effectRef>
          <a:fontRef idx="minor"/>
        </p:style>
        <p:txBody>
          <a:bodyPr lIns="99208" tIns="49604" rIns="99208" bIns="49604"/>
          <a:lstStyle/>
          <a:p>
            <a:pPr algn="ctr">
              <a:lnSpc>
                <a:spcPct val="100000"/>
              </a:lnSpc>
            </a:pPr>
            <a:r>
              <a:rPr lang="fr-FR" sz="1213" b="1" spc="-1">
                <a:solidFill>
                  <a:srgbClr val="808080"/>
                </a:solidFill>
                <a:uFill>
                  <a:solidFill>
                    <a:srgbClr val="FFFFFF"/>
                  </a:solidFill>
                </a:uFill>
                <a:latin typeface="Verdana"/>
                <a:ea typeface="DejaVu Sans"/>
              </a:rPr>
              <a:t>Fonctionnement</a:t>
            </a:r>
            <a:endParaRPr lang="fr-FR" sz="1984" spc="-1">
              <a:solidFill>
                <a:srgbClr val="000000"/>
              </a:solidFill>
              <a:uFill>
                <a:solidFill>
                  <a:srgbClr val="FFFFFF"/>
                </a:solidFill>
              </a:uFill>
              <a:latin typeface="Arial"/>
            </a:endParaRPr>
          </a:p>
        </p:txBody>
      </p:sp>
      <p:sp>
        <p:nvSpPr>
          <p:cNvPr id="772" name="CustomShape 18"/>
          <p:cNvSpPr/>
          <p:nvPr/>
        </p:nvSpPr>
        <p:spPr>
          <a:xfrm>
            <a:off x="6866142" y="1715907"/>
            <a:ext cx="2142503" cy="283736"/>
          </a:xfrm>
          <a:prstGeom prst="rect">
            <a:avLst/>
          </a:prstGeom>
          <a:ln>
            <a:solidFill>
              <a:srgbClr val="BE4B48"/>
            </a:solidFill>
            <a:round/>
          </a:ln>
          <a:effectLst>
            <a:outerShdw blurRad="65500" dist="38100" dir="5400000" rotWithShape="0">
              <a:srgbClr val="000000">
                <a:alpha val="40000"/>
              </a:srgbClr>
            </a:outerShdw>
          </a:effectLst>
        </p:spPr>
        <p:style>
          <a:lnRef idx="1">
            <a:schemeClr val="accent2"/>
          </a:lnRef>
          <a:fillRef idx="2">
            <a:schemeClr val="accent2"/>
          </a:fillRef>
          <a:effectRef idx="1">
            <a:schemeClr val="accent2"/>
          </a:effectRef>
          <a:fontRef idx="minor"/>
        </p:style>
        <p:txBody>
          <a:bodyPr lIns="99208" tIns="49604" rIns="99208" bIns="49604"/>
          <a:lstStyle/>
          <a:p>
            <a:pPr algn="ctr">
              <a:lnSpc>
                <a:spcPct val="100000"/>
              </a:lnSpc>
            </a:pPr>
            <a:r>
              <a:rPr lang="fr-FR" sz="1213" b="1" spc="-1">
                <a:solidFill>
                  <a:srgbClr val="808080"/>
                </a:solidFill>
                <a:uFill>
                  <a:solidFill>
                    <a:srgbClr val="FFFFFF"/>
                  </a:solidFill>
                </a:uFill>
                <a:latin typeface="Verdana"/>
                <a:ea typeface="DejaVu Sans"/>
              </a:rPr>
              <a:t>Réversibilité</a:t>
            </a:r>
            <a:endParaRPr lang="fr-FR" sz="1984" spc="-1">
              <a:solidFill>
                <a:srgbClr val="000000"/>
              </a:solidFill>
              <a:uFill>
                <a:solidFill>
                  <a:srgbClr val="FFFFFF"/>
                </a:solidFill>
              </a:uFill>
              <a:latin typeface="Arial"/>
            </a:endParaRPr>
          </a:p>
        </p:txBody>
      </p:sp>
      <p:sp>
        <p:nvSpPr>
          <p:cNvPr id="774" name="CustomShape 20"/>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5D45B8AB-85CC-4064-8EE3-237EDE1BE960}" type="slidenum">
              <a:rPr lang="fr-FR" sz="1102" spc="-1">
                <a:solidFill>
                  <a:srgbClr val="A0A0A0"/>
                </a:solidFill>
                <a:uFill>
                  <a:solidFill>
                    <a:srgbClr val="FFFFFF"/>
                  </a:solidFill>
                </a:uFill>
                <a:latin typeface="Calibri"/>
              </a:rPr>
              <a:t>100</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054399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776"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d’une TMA – Rubriques CDC</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777"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Contexte du projet</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Présentation du projet</a:t>
            </a:r>
            <a:endParaRPr lang="fr-FR" sz="1984" spc="-1">
              <a:solidFill>
                <a:srgbClr val="000000"/>
              </a:solidFill>
              <a:uFill>
                <a:solidFill>
                  <a:srgbClr val="FFFFFF"/>
                </a:solidFill>
              </a:uFill>
              <a:latin typeface="Arial"/>
            </a:endParaRPr>
          </a:p>
          <a:p>
            <a:pPr marL="238097" indent="294050">
              <a:buClr>
                <a:srgbClr val="C00000"/>
              </a:buClr>
              <a:buFont typeface="Wingdings" charset="2"/>
              <a:buChar char=""/>
            </a:pPr>
            <a:r>
              <a:rPr lang="fr-FR" sz="2205" spc="-1">
                <a:solidFill>
                  <a:srgbClr val="C00000"/>
                </a:solidFill>
                <a:uFill>
                  <a:solidFill>
                    <a:srgbClr val="FFFFFF"/>
                  </a:solidFill>
                </a:uFill>
                <a:latin typeface="Calibri"/>
              </a:rPr>
              <a:t>Description du catalogue applicatif</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Prestations demandées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Organisation et gouvernance</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Clauses juridiques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Cadre de réponse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778" name="CustomShape 4"/>
          <p:cNvSpPr/>
          <p:nvPr/>
        </p:nvSpPr>
        <p:spPr>
          <a:xfrm>
            <a:off x="6739156" y="1874640"/>
            <a:ext cx="2618703" cy="872240"/>
          </a:xfrm>
          <a:prstGeom prst="accentCallout1">
            <a:avLst>
              <a:gd name="adj1" fmla="val 80079"/>
              <a:gd name="adj2" fmla="val -8333"/>
              <a:gd name="adj3" fmla="val 92760"/>
              <a:gd name="adj4" fmla="val -77220"/>
            </a:avLst>
          </a:prstGeom>
          <a:ln>
            <a:round/>
          </a:ln>
        </p:spPr>
        <p:style>
          <a:lnRef idx="2">
            <a:schemeClr val="accent1">
              <a:shade val="50000"/>
            </a:schemeClr>
          </a:lnRef>
          <a:fillRef idx="1">
            <a:schemeClr val="accent1"/>
          </a:fillRef>
          <a:effectRef idx="0">
            <a:schemeClr val="accent1"/>
          </a:effectRef>
          <a:fontRef idx="minor"/>
        </p:style>
        <p:txBody>
          <a:bodyPr lIns="99208" tIns="49604" rIns="99208" bIns="49604" anchor="ctr"/>
          <a:lstStyle/>
          <a:p>
            <a:pPr algn="ctr">
              <a:lnSpc>
                <a:spcPct val="100000"/>
              </a:lnSpc>
            </a:pPr>
            <a:r>
              <a:rPr lang="fr-FR" sz="1543" spc="-1">
                <a:solidFill>
                  <a:srgbClr val="FFFFFF"/>
                </a:solidFill>
                <a:uFill>
                  <a:solidFill>
                    <a:srgbClr val="FFFFFF"/>
                  </a:solidFill>
                </a:uFill>
                <a:latin typeface="Calibri"/>
                <a:ea typeface="DejaVu Sans"/>
              </a:rPr>
              <a:t>Nouveaux paragraphes</a:t>
            </a:r>
            <a:endParaRPr lang="fr-FR" sz="1984" spc="-1">
              <a:solidFill>
                <a:srgbClr val="000000"/>
              </a:solidFill>
              <a:uFill>
                <a:solidFill>
                  <a:srgbClr val="FFFFFF"/>
                </a:solidFill>
              </a:uFill>
              <a:latin typeface="Arial"/>
            </a:endParaRPr>
          </a:p>
        </p:txBody>
      </p:sp>
      <p:sp>
        <p:nvSpPr>
          <p:cNvPr id="779" name="CustomShape 5"/>
          <p:cNvSpPr/>
          <p:nvPr/>
        </p:nvSpPr>
        <p:spPr>
          <a:xfrm>
            <a:off x="6738759" y="3144904"/>
            <a:ext cx="2618703" cy="872240"/>
          </a:xfrm>
          <a:prstGeom prst="accentCallout1">
            <a:avLst>
              <a:gd name="adj1" fmla="val 18750"/>
              <a:gd name="adj2" fmla="val -8333"/>
              <a:gd name="adj3" fmla="val -2684"/>
              <a:gd name="adj4" fmla="val -116837"/>
            </a:avLst>
          </a:prstGeom>
          <a:ln>
            <a:round/>
          </a:ln>
        </p:spPr>
        <p:style>
          <a:lnRef idx="2">
            <a:schemeClr val="accent1">
              <a:shade val="50000"/>
            </a:schemeClr>
          </a:lnRef>
          <a:fillRef idx="1">
            <a:schemeClr val="accent1"/>
          </a:fillRef>
          <a:effectRef idx="0">
            <a:schemeClr val="accent1"/>
          </a:effectRef>
          <a:fontRef idx="minor"/>
        </p:style>
        <p:txBody>
          <a:bodyPr lIns="99208" tIns="49604" rIns="99208" bIns="49604" anchor="ctr"/>
          <a:lstStyle/>
          <a:p>
            <a:pPr>
              <a:lnSpc>
                <a:spcPct val="100000"/>
              </a:lnSpc>
            </a:pPr>
            <a:r>
              <a:rPr lang="fr-FR" sz="1543" spc="-1">
                <a:solidFill>
                  <a:srgbClr val="FFFFFF"/>
                </a:solidFill>
                <a:uFill>
                  <a:solidFill>
                    <a:srgbClr val="FFFFFF"/>
                  </a:solidFill>
                </a:uFill>
                <a:latin typeface="Calibri"/>
                <a:ea typeface="DejaVu Sans"/>
              </a:rPr>
              <a:t>TMA corrective / évolutive</a:t>
            </a:r>
            <a:endParaRPr lang="fr-FR" sz="1984" spc="-1">
              <a:solidFill>
                <a:srgbClr val="000000"/>
              </a:solidFill>
              <a:uFill>
                <a:solidFill>
                  <a:srgbClr val="FFFFFF"/>
                </a:solidFill>
              </a:uFill>
              <a:latin typeface="Arial"/>
            </a:endParaRPr>
          </a:p>
          <a:p>
            <a:pPr>
              <a:lnSpc>
                <a:spcPct val="100000"/>
              </a:lnSpc>
            </a:pPr>
            <a:r>
              <a:rPr lang="fr-FR" sz="1543" spc="-1">
                <a:solidFill>
                  <a:srgbClr val="FFFFFF"/>
                </a:solidFill>
                <a:uFill>
                  <a:solidFill>
                    <a:srgbClr val="FFFFFF"/>
                  </a:solidFill>
                </a:uFill>
                <a:latin typeface="Calibri"/>
                <a:ea typeface="DejaVu Sans"/>
              </a:rPr>
              <a:t>Engagements de prise en compte et de résolution</a:t>
            </a:r>
            <a:endParaRPr lang="fr-FR" sz="1984" spc="-1">
              <a:solidFill>
                <a:srgbClr val="000000"/>
              </a:solidFill>
              <a:uFill>
                <a:solidFill>
                  <a:srgbClr val="FFFFFF"/>
                </a:solidFill>
              </a:uFill>
              <a:latin typeface="Arial"/>
            </a:endParaRPr>
          </a:p>
        </p:txBody>
      </p:sp>
      <p:sp>
        <p:nvSpPr>
          <p:cNvPr id="781" name="CustomShape 7"/>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C53EAED2-FF50-49F6-8D1A-D030778379D4}" type="slidenum">
              <a:rPr lang="fr-FR" sz="1102" spc="-1">
                <a:solidFill>
                  <a:srgbClr val="A0A0A0"/>
                </a:solidFill>
                <a:uFill>
                  <a:solidFill>
                    <a:srgbClr val="FFFFFF"/>
                  </a:solidFill>
                </a:uFill>
                <a:latin typeface="Calibri"/>
              </a:rPr>
              <a:t>101</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0563785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78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d’une Tierce Maintenance Applicative (TMA)</a:t>
            </a:r>
            <a:endParaRPr lang="fr-FR" sz="1984" spc="-1">
              <a:solidFill>
                <a:srgbClr val="000000"/>
              </a:solidFill>
              <a:uFill>
                <a:solidFill>
                  <a:srgbClr val="FFFFFF"/>
                </a:solidFill>
              </a:uFill>
              <a:latin typeface="Arial"/>
            </a:endParaRPr>
          </a:p>
        </p:txBody>
      </p:sp>
      <p:sp>
        <p:nvSpPr>
          <p:cNvPr id="784"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Description du catalogue applicatif</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Domaine fonctionnel</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Architecture technique, technologie, framework,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Prestation de maintenance souhaitée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Corrective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Adaptative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Evolutive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Engagements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Délai de prise en compte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Délai de réponse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Délai de résolution</a:t>
            </a:r>
            <a:endParaRPr lang="fr-FR" sz="1984" spc="-1">
              <a:solidFill>
                <a:srgbClr val="000000"/>
              </a:solidFill>
              <a:uFill>
                <a:solidFill>
                  <a:srgbClr val="FFFFFF"/>
                </a:solidFill>
              </a:uFill>
              <a:latin typeface="Arial"/>
            </a:endParaRPr>
          </a:p>
        </p:txBody>
      </p:sp>
      <p:sp>
        <p:nvSpPr>
          <p:cNvPr id="78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DEFA8B8E-D834-4202-97F1-CD0CB0E8D601}" type="slidenum">
              <a:rPr lang="fr-FR" sz="1102" spc="-1">
                <a:solidFill>
                  <a:srgbClr val="A0A0A0"/>
                </a:solidFill>
                <a:uFill>
                  <a:solidFill>
                    <a:srgbClr val="FFFFFF"/>
                  </a:solidFill>
                </a:uFill>
                <a:latin typeface="Calibri"/>
              </a:rPr>
              <a:t>102</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483319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a:t>
            </a:r>
            <a:endParaRPr lang="fr-FR" sz="1984" spc="-1">
              <a:solidFill>
                <a:srgbClr val="000000"/>
              </a:solidFill>
              <a:uFill>
                <a:solidFill>
                  <a:srgbClr val="FFFFFF"/>
                </a:solidFill>
              </a:uFill>
              <a:latin typeface="Arial"/>
            </a:endParaRPr>
          </a:p>
        </p:txBody>
      </p:sp>
      <p:sp>
        <p:nvSpPr>
          <p:cNvPr id="788" name="CustomShape 2"/>
          <p:cNvSpPr/>
          <p:nvPr/>
        </p:nvSpPr>
        <p:spPr>
          <a:xfrm>
            <a:off x="277915" y="249163"/>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Sommaire</a:t>
            </a:r>
            <a:endParaRPr lang="fr-FR" sz="1984" spc="-1">
              <a:solidFill>
                <a:srgbClr val="000000"/>
              </a:solidFill>
              <a:uFill>
                <a:solidFill>
                  <a:srgbClr val="FFFFFF"/>
                </a:solidFill>
              </a:uFill>
              <a:latin typeface="Arial"/>
            </a:endParaRPr>
          </a:p>
        </p:txBody>
      </p:sp>
      <p:sp>
        <p:nvSpPr>
          <p:cNvPr id="789" name="CustomShape 3"/>
          <p:cNvSpPr/>
          <p:nvPr/>
        </p:nvSpPr>
        <p:spPr>
          <a:xfrm>
            <a:off x="357679" y="1240500"/>
            <a:ext cx="928590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BFBFBF"/>
              </a:buClr>
              <a:buFont typeface="Wingdings" charset="2"/>
              <a:buChar char=""/>
            </a:pPr>
            <a:r>
              <a:rPr lang="fr-FR" sz="2535" spc="-1">
                <a:solidFill>
                  <a:srgbClr val="BFBFBF"/>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Cahier des charges : objectifs et typologies</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Contenu du cahier des charges</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Cas d'un cahier des charges pour le développement d'un logiciel</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a:p>
            <a:pPr marL="238097" indent="294050">
              <a:buClr>
                <a:srgbClr val="595959"/>
              </a:buClr>
              <a:buFont typeface="Wingdings" charset="2"/>
              <a:buChar char=""/>
            </a:pPr>
            <a:r>
              <a:rPr lang="fr-FR" sz="2535" b="1" spc="-1">
                <a:solidFill>
                  <a:srgbClr val="595959"/>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a:p>
            <a:pPr>
              <a:lnSpc>
                <a:spcPct val="100000"/>
              </a:lnSpc>
            </a:pPr>
            <a:r>
              <a:rPr lang="fr-FR" sz="2535" b="1" spc="-1">
                <a:solidFill>
                  <a:srgbClr val="595959"/>
                </a:solidFill>
                <a:uFill>
                  <a:solidFill>
                    <a:srgbClr val="FFFFFF"/>
                  </a:solidFill>
                </a:uFill>
                <a:latin typeface="Calibri"/>
              </a:rPr>
              <a:t>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791"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1AFA7B71-717B-436F-8D0D-FC7045E1300D}" type="slidenum">
              <a:rPr lang="fr-FR" sz="1102" spc="-1">
                <a:solidFill>
                  <a:srgbClr val="A0A0A0"/>
                </a:solidFill>
                <a:uFill>
                  <a:solidFill>
                    <a:srgbClr val="FFFFFF"/>
                  </a:solidFill>
                </a:uFill>
                <a:latin typeface="Calibri"/>
              </a:rPr>
              <a:t>103</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890088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793" name="CustomShape 2"/>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Stratégie projet</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Plan de développement</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Cycle de vie du projet</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Planification et suivi de projet</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Gestion des risques</a:t>
            </a:r>
            <a:endParaRPr lang="fr-FR" sz="1984" spc="-1">
              <a:solidFill>
                <a:srgbClr val="000000"/>
              </a:solidFill>
              <a:uFill>
                <a:solidFill>
                  <a:srgbClr val="FFFFFF"/>
                </a:solidFill>
              </a:uFill>
              <a:latin typeface="Arial"/>
            </a:endParaRPr>
          </a:p>
        </p:txBody>
      </p:sp>
      <p:sp>
        <p:nvSpPr>
          <p:cNvPr id="795" name="CustomShape 4"/>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C0508BC8-30D3-4357-944F-0E6DD60B57F4}" type="slidenum">
              <a:rPr lang="fr-FR" sz="1102" spc="-1">
                <a:solidFill>
                  <a:srgbClr val="A0A0A0"/>
                </a:solidFill>
                <a:uFill>
                  <a:solidFill>
                    <a:srgbClr val="FFFFFF"/>
                  </a:solidFill>
                </a:uFill>
                <a:latin typeface="Calibri"/>
              </a:rPr>
              <a:t>104</a:t>
            </a:fld>
            <a:endParaRPr lang="fr-FR" sz="1984" spc="-1">
              <a:solidFill>
                <a:srgbClr val="000000"/>
              </a:solidFill>
              <a:uFill>
                <a:solidFill>
                  <a:srgbClr val="FFFFFF"/>
                </a:solidFill>
              </a:uFill>
              <a:latin typeface="Arial"/>
            </a:endParaRPr>
          </a:p>
        </p:txBody>
      </p:sp>
      <p:sp>
        <p:nvSpPr>
          <p:cNvPr id="2" name="CustomShape 2">
            <a:extLst>
              <a:ext uri="{FF2B5EF4-FFF2-40B4-BE49-F238E27FC236}">
                <a16:creationId xmlns:a16="http://schemas.microsoft.com/office/drawing/2014/main" id="{09020E7A-4A15-4C76-B54D-122C0A8077C9}"/>
              </a:ext>
            </a:extLst>
          </p:cNvPr>
          <p:cNvSpPr/>
          <p:nvPr/>
        </p:nvSpPr>
        <p:spPr>
          <a:xfrm>
            <a:off x="277915" y="249163"/>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dirty="0">
                <a:solidFill>
                  <a:srgbClr val="FFFFFF"/>
                </a:solidFill>
                <a:uFill>
                  <a:solidFill>
                    <a:srgbClr val="FFFFFF"/>
                  </a:solidFill>
                </a:uFill>
                <a:latin typeface="Calibri"/>
              </a:rPr>
              <a:t>Plan et stratégie de développement</a:t>
            </a:r>
            <a:endParaRPr lang="fr-FR" sz="1984"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3994639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797"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Stratégie et cohérence du SI</a:t>
            </a:r>
            <a:endParaRPr lang="fr-FR" sz="1984" spc="-1">
              <a:solidFill>
                <a:srgbClr val="000000"/>
              </a:solidFill>
              <a:uFill>
                <a:solidFill>
                  <a:srgbClr val="FFFFFF"/>
                </a:solidFill>
              </a:uFill>
              <a:latin typeface="Arial"/>
            </a:endParaRPr>
          </a:p>
        </p:txBody>
      </p:sp>
      <p:sp>
        <p:nvSpPr>
          <p:cNvPr id="798" name="CustomShape 3"/>
          <p:cNvSpPr/>
          <p:nvPr/>
        </p:nvSpPr>
        <p:spPr>
          <a:xfrm>
            <a:off x="357679" y="1240500"/>
            <a:ext cx="9336156"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dirty="0">
                <a:solidFill>
                  <a:srgbClr val="808080"/>
                </a:solidFill>
                <a:uFill>
                  <a:solidFill>
                    <a:srgbClr val="FFFFFF"/>
                  </a:solidFill>
                </a:uFill>
                <a:latin typeface="Calibri"/>
              </a:rPr>
              <a:t>Impact de la cohérence du SI sur la stratégie de mon projet :</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Le choix d’une solution éditeur ou d’un développement spécifique</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Les technologies de développement et </a:t>
            </a:r>
            <a:r>
              <a:rPr lang="fr-FR" sz="2425" spc="-1" dirty="0" err="1">
                <a:solidFill>
                  <a:srgbClr val="808080"/>
                </a:solidFill>
                <a:uFill>
                  <a:solidFill>
                    <a:srgbClr val="FFFFFF"/>
                  </a:solidFill>
                </a:uFill>
                <a:latin typeface="Calibri"/>
              </a:rPr>
              <a:t>framework</a:t>
            </a:r>
            <a:r>
              <a:rPr lang="fr-FR" sz="2425" spc="-1" dirty="0">
                <a:solidFill>
                  <a:srgbClr val="808080"/>
                </a:solidFill>
                <a:uFill>
                  <a:solidFill>
                    <a:srgbClr val="FFFFFF"/>
                  </a:solidFill>
                </a:uFill>
                <a:latin typeface="Calibri"/>
              </a:rPr>
              <a:t> utilisés</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L’infrastructure et le mode d’hébergement</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Le modèle Open Source</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Développement interne ou sous-traité</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a:t>
            </a: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p:txBody>
      </p:sp>
      <p:sp>
        <p:nvSpPr>
          <p:cNvPr id="800"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C9B65BB9-DBF3-4091-96A4-623EBCD2E207}" type="slidenum">
              <a:rPr lang="fr-FR" sz="1102" spc="-1">
                <a:solidFill>
                  <a:srgbClr val="A0A0A0"/>
                </a:solidFill>
                <a:uFill>
                  <a:solidFill>
                    <a:srgbClr val="FFFFFF"/>
                  </a:solidFill>
                </a:uFill>
                <a:latin typeface="Calibri"/>
              </a:rPr>
              <a:t>105</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079490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802"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Qu’est ce qu’un plan de développement ?</a:t>
            </a:r>
            <a:endParaRPr lang="fr-FR" sz="1984" spc="-1">
              <a:solidFill>
                <a:srgbClr val="000000"/>
              </a:solidFill>
              <a:uFill>
                <a:solidFill>
                  <a:srgbClr val="FFFFFF"/>
                </a:solidFill>
              </a:uFill>
              <a:latin typeface="Arial"/>
            </a:endParaRPr>
          </a:p>
        </p:txBody>
      </p:sp>
      <p:sp>
        <p:nvSpPr>
          <p:cNvPr id="803"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3086" spc="-1">
                <a:solidFill>
                  <a:srgbClr val="808080"/>
                </a:solidFill>
                <a:uFill>
                  <a:solidFill>
                    <a:srgbClr val="FFFFFF"/>
                  </a:solidFill>
                </a:uFill>
                <a:latin typeface="Calibri"/>
              </a:rPr>
              <a:t>Le plan de développement est un document qui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Fixe les objectifs du projet</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Définit le cycle de vie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Définit l’organisation et les moyens mis en œuvre pour l’atteinte des objectifs</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Démarche &amp; livrables</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Planification</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Acteurs et rôles</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Gestion des exigences</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Gestion de projet</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Assurance qualité</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Gestion des risques</a:t>
            </a:r>
            <a:endParaRPr lang="fr-FR" sz="1984" spc="-1">
              <a:solidFill>
                <a:srgbClr val="000000"/>
              </a:solidFill>
              <a:uFill>
                <a:solidFill>
                  <a:srgbClr val="FFFFFF"/>
                </a:solidFill>
              </a:uFill>
              <a:latin typeface="Arial"/>
            </a:endParaRPr>
          </a:p>
        </p:txBody>
      </p:sp>
      <p:sp>
        <p:nvSpPr>
          <p:cNvPr id="805"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A6F70DE4-3BFC-4050-B7B4-87AD3ABA5B1A}" type="slidenum">
              <a:rPr lang="fr-FR" sz="1102" spc="-1">
                <a:solidFill>
                  <a:srgbClr val="A0A0A0"/>
                </a:solidFill>
                <a:uFill>
                  <a:solidFill>
                    <a:srgbClr val="FFFFFF"/>
                  </a:solidFill>
                </a:uFill>
                <a:latin typeface="Calibri"/>
              </a:rPr>
              <a:t>106</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472409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807"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Cycles de vie projet</a:t>
            </a:r>
            <a:endParaRPr lang="fr-FR" sz="1984" spc="-1">
              <a:solidFill>
                <a:srgbClr val="000000"/>
              </a:solidFill>
              <a:uFill>
                <a:solidFill>
                  <a:srgbClr val="FFFFFF"/>
                </a:solidFill>
              </a:uFill>
              <a:latin typeface="Arial"/>
            </a:endParaRPr>
          </a:p>
        </p:txBody>
      </p:sp>
      <p:sp>
        <p:nvSpPr>
          <p:cNvPr id="808" name="CustomShape 3"/>
          <p:cNvSpPr/>
          <p:nvPr/>
        </p:nvSpPr>
        <p:spPr>
          <a:xfrm>
            <a:off x="47812" y="1240500"/>
            <a:ext cx="10031489"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646" spc="-1" dirty="0">
                <a:solidFill>
                  <a:srgbClr val="808080"/>
                </a:solidFill>
                <a:uFill>
                  <a:solidFill>
                    <a:srgbClr val="FFFFFF"/>
                  </a:solidFill>
                </a:uFill>
                <a:latin typeface="Calibri"/>
              </a:rPr>
              <a:t>Quelles sont les méthodes préconisées pour le projet / pourquoi ?</a:t>
            </a:r>
            <a:endParaRPr lang="fr-FR" sz="1984" spc="-1" dirty="0">
              <a:solidFill>
                <a:srgbClr val="000000"/>
              </a:solidFill>
              <a:uFill>
                <a:solidFill>
                  <a:srgbClr val="FFFFFF"/>
                </a:solidFill>
              </a:uFill>
              <a:latin typeface="Arial"/>
            </a:endParaRPr>
          </a:p>
        </p:txBody>
      </p:sp>
      <p:pic>
        <p:nvPicPr>
          <p:cNvPr id="809" name="Picture 4"/>
          <p:cNvPicPr/>
          <p:nvPr/>
        </p:nvPicPr>
        <p:blipFill>
          <a:blip r:embed="rId2"/>
          <a:stretch/>
        </p:blipFill>
        <p:spPr>
          <a:xfrm>
            <a:off x="8532842" y="5477490"/>
            <a:ext cx="725015" cy="738110"/>
          </a:xfrm>
          <a:prstGeom prst="rect">
            <a:avLst/>
          </a:prstGeom>
          <a:ln>
            <a:noFill/>
          </a:ln>
        </p:spPr>
      </p:pic>
      <p:sp>
        <p:nvSpPr>
          <p:cNvPr id="811"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9624C8C4-9592-4F01-9213-F49A386BA13F}" type="slidenum">
              <a:rPr lang="fr-FR" sz="1102" spc="-1">
                <a:solidFill>
                  <a:srgbClr val="A0A0A0"/>
                </a:solidFill>
                <a:uFill>
                  <a:solidFill>
                    <a:srgbClr val="FFFFFF"/>
                  </a:solidFill>
                </a:uFill>
                <a:latin typeface="Calibri"/>
              </a:rPr>
              <a:t>107</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3429934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81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Cycle en cascade</a:t>
            </a:r>
            <a:endParaRPr lang="fr-FR" sz="1984" spc="-1">
              <a:solidFill>
                <a:srgbClr val="000000"/>
              </a:solidFill>
              <a:uFill>
                <a:solidFill>
                  <a:srgbClr val="FFFFFF"/>
                </a:solidFill>
              </a:uFill>
              <a:latin typeface="Arial"/>
            </a:endParaRPr>
          </a:p>
        </p:txBody>
      </p:sp>
      <p:sp>
        <p:nvSpPr>
          <p:cNvPr id="814" name="CustomShape 3"/>
          <p:cNvSpPr/>
          <p:nvPr/>
        </p:nvSpPr>
        <p:spPr>
          <a:xfrm>
            <a:off x="5833979" y="842873"/>
            <a:ext cx="3571103"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Description</a:t>
            </a:r>
            <a:endParaRPr lang="fr-FR" sz="1984" spc="-1">
              <a:solidFill>
                <a:srgbClr val="000000"/>
              </a:solidFill>
              <a:uFill>
                <a:solidFill>
                  <a:srgbClr val="FFFFFF"/>
                </a:solidFill>
              </a:uFill>
              <a:latin typeface="Arial"/>
            </a:endParaRPr>
          </a:p>
          <a:p>
            <a:pPr marL="588099" lvl="1" indent="-195239">
              <a:buClr>
                <a:srgbClr val="808080"/>
              </a:buClr>
              <a:buFont typeface="Wingdings" charset="2"/>
              <a:buChar char=""/>
            </a:pPr>
            <a:r>
              <a:rPr lang="fr-FR" sz="1984" spc="-1">
                <a:solidFill>
                  <a:srgbClr val="808080"/>
                </a:solidFill>
                <a:uFill>
                  <a:solidFill>
                    <a:srgbClr val="FFFFFF"/>
                  </a:solidFill>
                </a:uFill>
                <a:latin typeface="Calibri"/>
              </a:rPr>
              <a:t>Passage à une étape après validation de la précédente.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Points forts</a:t>
            </a:r>
            <a:endParaRPr lang="fr-FR" sz="1984" spc="-1">
              <a:solidFill>
                <a:srgbClr val="000000"/>
              </a:solidFill>
              <a:uFill>
                <a:solidFill>
                  <a:srgbClr val="FFFFFF"/>
                </a:solidFill>
              </a:uFill>
              <a:latin typeface="Arial"/>
            </a:endParaRPr>
          </a:p>
          <a:p>
            <a:pPr marL="588099" lvl="1" indent="-195239">
              <a:buClr>
                <a:srgbClr val="808080"/>
              </a:buClr>
              <a:buFont typeface="Wingdings" charset="2"/>
              <a:buChar char=""/>
            </a:pPr>
            <a:r>
              <a:rPr lang="fr-FR" sz="1984" spc="-1">
                <a:solidFill>
                  <a:srgbClr val="808080"/>
                </a:solidFill>
                <a:uFill>
                  <a:solidFill>
                    <a:srgbClr val="FFFFFF"/>
                  </a:solidFill>
                </a:uFill>
                <a:latin typeface="Calibri"/>
              </a:rPr>
              <a:t>Adapté aux projets où le besoin est clair et stable.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Points faibles</a:t>
            </a:r>
            <a:endParaRPr lang="fr-FR" sz="1984" spc="-1">
              <a:solidFill>
                <a:srgbClr val="000000"/>
              </a:solidFill>
              <a:uFill>
                <a:solidFill>
                  <a:srgbClr val="FFFFFF"/>
                </a:solidFill>
              </a:uFill>
              <a:latin typeface="Arial"/>
            </a:endParaRPr>
          </a:p>
          <a:p>
            <a:pPr marL="588099" lvl="1" indent="-195239">
              <a:buClr>
                <a:srgbClr val="808080"/>
              </a:buClr>
              <a:buFont typeface="Wingdings" charset="2"/>
              <a:buChar char=""/>
            </a:pPr>
            <a:r>
              <a:rPr lang="fr-FR" sz="1984" spc="-1">
                <a:solidFill>
                  <a:srgbClr val="808080"/>
                </a:solidFill>
                <a:uFill>
                  <a:solidFill>
                    <a:srgbClr val="FFFFFF"/>
                  </a:solidFill>
                </a:uFill>
                <a:latin typeface="Calibri"/>
              </a:rPr>
              <a:t>Vérification du bon fonctionnement  trop tardive.</a:t>
            </a:r>
            <a:endParaRPr lang="fr-FR" sz="1984" spc="-1">
              <a:solidFill>
                <a:srgbClr val="000000"/>
              </a:solidFill>
              <a:uFill>
                <a:solidFill>
                  <a:srgbClr val="FFFFFF"/>
                </a:solidFill>
              </a:uFill>
              <a:latin typeface="Arial"/>
            </a:endParaRPr>
          </a:p>
          <a:p>
            <a:pPr marL="588099" lvl="1" indent="-195239">
              <a:buClr>
                <a:srgbClr val="808080"/>
              </a:buClr>
              <a:buFont typeface="Wingdings" charset="2"/>
              <a:buChar char=""/>
            </a:pPr>
            <a:r>
              <a:rPr lang="fr-FR" sz="1984" spc="-1">
                <a:solidFill>
                  <a:srgbClr val="808080"/>
                </a:solidFill>
                <a:uFill>
                  <a:solidFill>
                    <a:srgbClr val="FFFFFF"/>
                  </a:solidFill>
                </a:uFill>
                <a:latin typeface="Calibri"/>
              </a:rPr>
              <a:t>Les changements sont coûteux.</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pic>
        <p:nvPicPr>
          <p:cNvPr id="815" name="Image 12"/>
          <p:cNvPicPr/>
          <p:nvPr/>
        </p:nvPicPr>
        <p:blipFill>
          <a:blip r:embed="rId2"/>
          <a:stretch/>
        </p:blipFill>
        <p:spPr>
          <a:xfrm>
            <a:off x="394981" y="2039723"/>
            <a:ext cx="6152901" cy="5390584"/>
          </a:xfrm>
          <a:prstGeom prst="rect">
            <a:avLst/>
          </a:prstGeom>
          <a:ln>
            <a:noFill/>
          </a:ln>
        </p:spPr>
      </p:pic>
      <p:sp>
        <p:nvSpPr>
          <p:cNvPr id="816" name="CustomShape 4"/>
          <p:cNvSpPr/>
          <p:nvPr/>
        </p:nvSpPr>
        <p:spPr>
          <a:xfrm>
            <a:off x="119182" y="1398440"/>
            <a:ext cx="1825037" cy="560329"/>
          </a:xfrm>
          <a:prstGeom prst="flowChartTerminator">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nchor="ctr"/>
          <a:lstStyle/>
          <a:p>
            <a:pPr algn="ctr">
              <a:lnSpc>
                <a:spcPct val="100000"/>
              </a:lnSpc>
            </a:pPr>
            <a:r>
              <a:rPr lang="fr-FR" sz="1984" spc="-1">
                <a:solidFill>
                  <a:srgbClr val="000000"/>
                </a:solidFill>
                <a:uFill>
                  <a:solidFill>
                    <a:srgbClr val="FFFFFF"/>
                  </a:solidFill>
                </a:uFill>
                <a:latin typeface="Calibri"/>
                <a:ea typeface="DejaVu Sans"/>
              </a:rPr>
              <a:t>Recueil des besoins / CDC</a:t>
            </a:r>
            <a:endParaRPr lang="fr-FR" sz="1984" spc="-1">
              <a:solidFill>
                <a:srgbClr val="000000"/>
              </a:solidFill>
              <a:uFill>
                <a:solidFill>
                  <a:srgbClr val="FFFFFF"/>
                </a:solidFill>
              </a:uFill>
              <a:latin typeface="Arial"/>
            </a:endParaRPr>
          </a:p>
        </p:txBody>
      </p:sp>
      <p:sp>
        <p:nvSpPr>
          <p:cNvPr id="818" name="CustomShape 6"/>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7DB16FC8-7BD6-4811-9CE2-47C57A2C608E}" type="slidenum">
              <a:rPr lang="fr-FR" sz="1102" spc="-1">
                <a:solidFill>
                  <a:srgbClr val="A0A0A0"/>
                </a:solidFill>
                <a:uFill>
                  <a:solidFill>
                    <a:srgbClr val="FFFFFF"/>
                  </a:solidFill>
                </a:uFill>
                <a:latin typeface="Calibri"/>
              </a:rPr>
              <a:t>108</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727475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82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Cycle en V</a:t>
            </a:r>
            <a:endParaRPr lang="fr-FR" sz="1984" spc="-1">
              <a:solidFill>
                <a:srgbClr val="000000"/>
              </a:solidFill>
              <a:uFill>
                <a:solidFill>
                  <a:srgbClr val="FFFFFF"/>
                </a:solidFill>
              </a:uFill>
              <a:latin typeface="Arial"/>
            </a:endParaRPr>
          </a:p>
        </p:txBody>
      </p:sp>
      <p:sp>
        <p:nvSpPr>
          <p:cNvPr id="821" name="CustomShape 3"/>
          <p:cNvSpPr/>
          <p:nvPr/>
        </p:nvSpPr>
        <p:spPr>
          <a:xfrm>
            <a:off x="5516512" y="842873"/>
            <a:ext cx="38885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Description</a:t>
            </a:r>
            <a:endParaRPr lang="fr-FR" sz="1984" spc="-1">
              <a:solidFill>
                <a:srgbClr val="000000"/>
              </a:solidFill>
              <a:uFill>
                <a:solidFill>
                  <a:srgbClr val="FFFFFF"/>
                </a:solidFill>
              </a:uFill>
              <a:latin typeface="Arial"/>
            </a:endParaRPr>
          </a:p>
          <a:p>
            <a:pPr marL="588099" lvl="1" indent="-195239">
              <a:buClr>
                <a:srgbClr val="808080"/>
              </a:buClr>
              <a:buFont typeface="Wingdings" charset="2"/>
              <a:buChar char=""/>
            </a:pPr>
            <a:r>
              <a:rPr lang="fr-FR" sz="1984" spc="-1">
                <a:solidFill>
                  <a:srgbClr val="808080"/>
                </a:solidFill>
                <a:uFill>
                  <a:solidFill>
                    <a:srgbClr val="FFFFFF"/>
                  </a:solidFill>
                </a:uFill>
                <a:latin typeface="Calibri"/>
              </a:rPr>
              <a:t>Imaginé pour répondre à la rigidité du cycle en cascade.</a:t>
            </a:r>
            <a:endParaRPr lang="fr-FR" sz="1984" spc="-1">
              <a:solidFill>
                <a:srgbClr val="000000"/>
              </a:solidFill>
              <a:uFill>
                <a:solidFill>
                  <a:srgbClr val="FFFFFF"/>
                </a:solidFill>
              </a:uFill>
              <a:latin typeface="Arial"/>
            </a:endParaRPr>
          </a:p>
          <a:p>
            <a:pPr marL="588099" lvl="1" indent="-195239">
              <a:buClr>
                <a:srgbClr val="808080"/>
              </a:buClr>
              <a:buFont typeface="Wingdings" charset="2"/>
              <a:buChar char=""/>
            </a:pPr>
            <a:r>
              <a:rPr lang="fr-FR" sz="1984" spc="-1">
                <a:solidFill>
                  <a:srgbClr val="808080"/>
                </a:solidFill>
                <a:uFill>
                  <a:solidFill>
                    <a:srgbClr val="FFFFFF"/>
                  </a:solidFill>
                </a:uFill>
                <a:latin typeface="Calibri"/>
              </a:rPr>
              <a:t>Chaque phase a une phase de vérification correspondante.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Points forts</a:t>
            </a:r>
            <a:endParaRPr lang="fr-FR" sz="1984" spc="-1">
              <a:solidFill>
                <a:srgbClr val="000000"/>
              </a:solidFill>
              <a:uFill>
                <a:solidFill>
                  <a:srgbClr val="FFFFFF"/>
                </a:solidFill>
              </a:uFill>
              <a:latin typeface="Arial"/>
            </a:endParaRPr>
          </a:p>
          <a:p>
            <a:pPr marL="588099" lvl="1" indent="-195239">
              <a:buClr>
                <a:srgbClr val="808080"/>
              </a:buClr>
              <a:buFont typeface="Wingdings" charset="2"/>
              <a:buChar char=""/>
            </a:pPr>
            <a:r>
              <a:rPr lang="fr-FR" sz="1984" spc="-1">
                <a:solidFill>
                  <a:srgbClr val="808080"/>
                </a:solidFill>
                <a:uFill>
                  <a:solidFill>
                    <a:srgbClr val="FFFFFF"/>
                  </a:solidFill>
                </a:uFill>
                <a:latin typeface="Calibri"/>
              </a:rPr>
              <a:t>Amélioration du cycle en cascade.</a:t>
            </a:r>
            <a:endParaRPr lang="fr-FR" sz="1984" spc="-1">
              <a:solidFill>
                <a:srgbClr val="000000"/>
              </a:solidFill>
              <a:uFill>
                <a:solidFill>
                  <a:srgbClr val="FFFFFF"/>
                </a:solidFill>
              </a:uFill>
              <a:latin typeface="Arial"/>
            </a:endParaRPr>
          </a:p>
          <a:p>
            <a:pPr marL="588099" lvl="1" indent="-195239">
              <a:buClr>
                <a:srgbClr val="808080"/>
              </a:buClr>
              <a:buFont typeface="Wingdings" charset="2"/>
              <a:buChar char=""/>
            </a:pPr>
            <a:r>
              <a:rPr lang="fr-FR" sz="1984" spc="-1">
                <a:solidFill>
                  <a:srgbClr val="808080"/>
                </a:solidFill>
                <a:uFill>
                  <a:solidFill>
                    <a:srgbClr val="FFFFFF"/>
                  </a:solidFill>
                </a:uFill>
                <a:latin typeface="Calibri"/>
              </a:rPr>
              <a:t>Anticipation des attentes des phases montantes,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Points faibles</a:t>
            </a:r>
            <a:endParaRPr lang="fr-FR" sz="1984" spc="-1">
              <a:solidFill>
                <a:srgbClr val="000000"/>
              </a:solidFill>
              <a:uFill>
                <a:solidFill>
                  <a:srgbClr val="FFFFFF"/>
                </a:solidFill>
              </a:uFill>
              <a:latin typeface="Arial"/>
            </a:endParaRPr>
          </a:p>
          <a:p>
            <a:pPr marL="588099" lvl="1" indent="-195239">
              <a:buClr>
                <a:srgbClr val="808080"/>
              </a:buClr>
              <a:buFont typeface="Wingdings" charset="2"/>
              <a:buChar char=""/>
            </a:pPr>
            <a:r>
              <a:rPr lang="fr-FR" sz="1984" spc="-1">
                <a:solidFill>
                  <a:srgbClr val="808080"/>
                </a:solidFill>
                <a:uFill>
                  <a:solidFill>
                    <a:srgbClr val="FFFFFF"/>
                  </a:solidFill>
                </a:uFill>
                <a:latin typeface="Calibri"/>
              </a:rPr>
              <a:t>Vérification du bon fonctionnement  trop tardive.</a:t>
            </a:r>
            <a:endParaRPr lang="fr-FR" sz="1984" spc="-1">
              <a:solidFill>
                <a:srgbClr val="000000"/>
              </a:solidFill>
              <a:uFill>
                <a:solidFill>
                  <a:srgbClr val="FFFFFF"/>
                </a:solidFill>
              </a:uFill>
              <a:latin typeface="Arial"/>
            </a:endParaRPr>
          </a:p>
          <a:p>
            <a:pPr marL="588099" lvl="1" indent="-195239">
              <a:buClr>
                <a:srgbClr val="808080"/>
              </a:buClr>
              <a:buFont typeface="Wingdings" charset="2"/>
              <a:buChar char=""/>
            </a:pPr>
            <a:r>
              <a:rPr lang="fr-FR" sz="1984" spc="-1">
                <a:solidFill>
                  <a:srgbClr val="808080"/>
                </a:solidFill>
                <a:uFill>
                  <a:solidFill>
                    <a:srgbClr val="FFFFFF"/>
                  </a:solidFill>
                </a:uFill>
                <a:latin typeface="Calibri"/>
              </a:rPr>
              <a:t>Nécessite de documenter l’ensemble des étapes.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822" name="CustomShape 4"/>
          <p:cNvSpPr/>
          <p:nvPr/>
        </p:nvSpPr>
        <p:spPr>
          <a:xfrm>
            <a:off x="119182" y="1710748"/>
            <a:ext cx="1825037" cy="560329"/>
          </a:xfrm>
          <a:prstGeom prst="flowChartTerminator">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nchor="ctr"/>
          <a:lstStyle/>
          <a:p>
            <a:pPr algn="ctr">
              <a:lnSpc>
                <a:spcPct val="100000"/>
              </a:lnSpc>
            </a:pPr>
            <a:r>
              <a:rPr lang="fr-FR" sz="1984" spc="-1">
                <a:solidFill>
                  <a:srgbClr val="000000"/>
                </a:solidFill>
                <a:uFill>
                  <a:solidFill>
                    <a:srgbClr val="FFFFFF"/>
                  </a:solidFill>
                </a:uFill>
                <a:latin typeface="Calibri"/>
                <a:ea typeface="DejaVu Sans"/>
              </a:rPr>
              <a:t>Recueil des besoins / CDC</a:t>
            </a:r>
            <a:endParaRPr lang="fr-FR" sz="1984" spc="-1">
              <a:solidFill>
                <a:srgbClr val="000000"/>
              </a:solidFill>
              <a:uFill>
                <a:solidFill>
                  <a:srgbClr val="FFFFFF"/>
                </a:solidFill>
              </a:uFill>
              <a:latin typeface="Arial"/>
            </a:endParaRPr>
          </a:p>
        </p:txBody>
      </p:sp>
      <p:pic>
        <p:nvPicPr>
          <p:cNvPr id="823" name="Image 8"/>
          <p:cNvPicPr/>
          <p:nvPr/>
        </p:nvPicPr>
        <p:blipFill>
          <a:blip r:embed="rId2"/>
          <a:stretch/>
        </p:blipFill>
        <p:spPr>
          <a:xfrm>
            <a:off x="407680" y="2430604"/>
            <a:ext cx="5108039" cy="3244509"/>
          </a:xfrm>
          <a:prstGeom prst="rect">
            <a:avLst/>
          </a:prstGeom>
          <a:ln>
            <a:noFill/>
          </a:ln>
        </p:spPr>
      </p:pic>
      <p:sp>
        <p:nvSpPr>
          <p:cNvPr id="825" name="CustomShape 6"/>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3554C0F5-67E1-4D43-9F5E-151E7EA0001D}" type="slidenum">
              <a:rPr lang="fr-FR" sz="1102" spc="-1">
                <a:solidFill>
                  <a:srgbClr val="A0A0A0"/>
                </a:solidFill>
                <a:uFill>
                  <a:solidFill>
                    <a:srgbClr val="FFFFFF"/>
                  </a:solidFill>
                </a:uFill>
                <a:latin typeface="Calibri"/>
              </a:rPr>
              <a:t>109</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7102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1- CADRAGE INITIAL DU PROJET</a:t>
            </a:r>
            <a:endParaRPr lang="fr-FR" sz="1800" b="0" strike="noStrike" spc="-1">
              <a:solidFill>
                <a:srgbClr val="000000"/>
              </a:solidFill>
              <a:uFill>
                <a:solidFill>
                  <a:srgbClr val="FFFFFF"/>
                </a:solidFill>
              </a:uFill>
              <a:latin typeface="Arial"/>
            </a:endParaRPr>
          </a:p>
        </p:txBody>
      </p:sp>
      <p:sp>
        <p:nvSpPr>
          <p:cNvPr id="122" name="CustomShape 2"/>
          <p:cNvSpPr/>
          <p:nvPr/>
        </p:nvSpPr>
        <p:spPr>
          <a:xfrm>
            <a:off x="576000" y="2232000"/>
            <a:ext cx="9427680" cy="4749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fr-FR" sz="2400" b="0" strike="noStrike" spc="-1" dirty="0">
                <a:solidFill>
                  <a:srgbClr val="800000"/>
                </a:solidFill>
                <a:uFill>
                  <a:solidFill>
                    <a:srgbClr val="FFFFFF"/>
                  </a:solidFill>
                </a:uFill>
                <a:latin typeface="Wingdings"/>
                <a:ea typeface="Wingdings"/>
              </a:rPr>
              <a:t></a:t>
            </a:r>
            <a:r>
              <a:rPr lang="fr-FR" sz="2400" b="0" strike="noStrike" spc="-1" dirty="0">
                <a:solidFill>
                  <a:srgbClr val="800000"/>
                </a:solidFill>
                <a:uFill>
                  <a:solidFill>
                    <a:srgbClr val="FFFFFF"/>
                  </a:solidFill>
                </a:uFill>
                <a:latin typeface="Arial"/>
                <a:ea typeface="DejaVu Sans"/>
              </a:rPr>
              <a:t> Retour d’expérience : cas des petits projets (&lt; 3 mois)</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La phase instruction peut souvent se limiter au cadrage initial</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La note de cadrage fait office de mini cahier des charges sous réserve d’y préciser les spécifications générales du projet</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La validation de la note de cadrage permet alors de lancer le projet </a:t>
            </a:r>
            <a:endParaRPr lang="fr-FR" sz="1800" b="0" strike="noStrike" spc="-1" dirty="0">
              <a:solidFill>
                <a:srgbClr val="000000"/>
              </a:solidFill>
              <a:uFill>
                <a:solidFill>
                  <a:srgbClr val="FFFFFF"/>
                </a:solidFill>
              </a:uFill>
              <a:latin typeface="Arial"/>
            </a:endParaRPr>
          </a:p>
          <a:p>
            <a:pPr>
              <a:lnSpc>
                <a:spcPct val="100000"/>
              </a:lnSpc>
            </a:pPr>
            <a:r>
              <a:rPr lang="fr-FR" sz="2000" b="0" strike="noStrike" spc="-1" dirty="0">
                <a:solidFill>
                  <a:srgbClr val="000000"/>
                </a:solidFill>
                <a:uFill>
                  <a:solidFill>
                    <a:srgbClr val="FFFFFF"/>
                  </a:solidFill>
                </a:uFill>
                <a:latin typeface="Arial"/>
                <a:ea typeface="DejaVu Sans"/>
              </a:rPr>
              <a:t>(dans ce cas, il est même fréquent que la réunion de validation de la note de cadrage se confonde avec la réunion de lancement du projet)</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r>
              <a:rPr lang="fr-FR" sz="2400" b="1" i="1" strike="noStrike" spc="-1" dirty="0">
                <a:solidFill>
                  <a:srgbClr val="000000"/>
                </a:solidFill>
                <a:uFill>
                  <a:solidFill>
                    <a:srgbClr val="FFFFFF"/>
                  </a:solidFill>
                </a:uFill>
                <a:latin typeface="Arial"/>
                <a:ea typeface="Wingdings"/>
              </a:rPr>
              <a:t> </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827"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Cycle Agile (Scrum)</a:t>
            </a:r>
            <a:endParaRPr lang="fr-FR" sz="1984" spc="-1">
              <a:solidFill>
                <a:srgbClr val="000000"/>
              </a:solidFill>
              <a:uFill>
                <a:solidFill>
                  <a:srgbClr val="FFFFFF"/>
                </a:solidFill>
              </a:uFill>
              <a:latin typeface="Arial"/>
            </a:endParaRPr>
          </a:p>
        </p:txBody>
      </p:sp>
      <p:pic>
        <p:nvPicPr>
          <p:cNvPr id="828" name="Image 9"/>
          <p:cNvPicPr/>
          <p:nvPr/>
        </p:nvPicPr>
        <p:blipFill>
          <a:blip r:embed="rId2"/>
          <a:stretch/>
        </p:blipFill>
        <p:spPr>
          <a:xfrm>
            <a:off x="357282" y="2033770"/>
            <a:ext cx="8648189" cy="4047303"/>
          </a:xfrm>
          <a:prstGeom prst="rect">
            <a:avLst/>
          </a:prstGeom>
          <a:ln>
            <a:noFill/>
          </a:ln>
        </p:spPr>
      </p:pic>
      <p:sp>
        <p:nvSpPr>
          <p:cNvPr id="829" name="CustomShape 3"/>
          <p:cNvSpPr/>
          <p:nvPr/>
        </p:nvSpPr>
        <p:spPr>
          <a:xfrm>
            <a:off x="79895" y="3496498"/>
            <a:ext cx="1943293" cy="560329"/>
          </a:xfrm>
          <a:prstGeom prst="flowChartTerminator">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nchor="ctr"/>
          <a:lstStyle/>
          <a:p>
            <a:pPr algn="ctr">
              <a:lnSpc>
                <a:spcPct val="100000"/>
              </a:lnSpc>
            </a:pPr>
            <a:r>
              <a:rPr lang="fr-FR" sz="1984" spc="-1">
                <a:solidFill>
                  <a:srgbClr val="000000"/>
                </a:solidFill>
                <a:uFill>
                  <a:solidFill>
                    <a:srgbClr val="FFFFFF"/>
                  </a:solidFill>
                </a:uFill>
                <a:latin typeface="Calibri"/>
                <a:ea typeface="DejaVu Sans"/>
              </a:rPr>
              <a:t>Recueil des besoins / CDC*</a:t>
            </a:r>
            <a:endParaRPr lang="fr-FR" sz="1984" spc="-1">
              <a:solidFill>
                <a:srgbClr val="000000"/>
              </a:solidFill>
              <a:uFill>
                <a:solidFill>
                  <a:srgbClr val="FFFFFF"/>
                </a:solidFill>
              </a:uFill>
              <a:latin typeface="Arial"/>
            </a:endParaRPr>
          </a:p>
        </p:txBody>
      </p:sp>
      <p:sp>
        <p:nvSpPr>
          <p:cNvPr id="831"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04475D22-53E4-4DD9-9CE8-8BA246F2F939}" type="slidenum">
              <a:rPr lang="fr-FR" sz="1102" spc="-1">
                <a:solidFill>
                  <a:srgbClr val="A0A0A0"/>
                </a:solidFill>
                <a:uFill>
                  <a:solidFill>
                    <a:srgbClr val="FFFFFF"/>
                  </a:solidFill>
                </a:uFill>
                <a:latin typeface="Calibri"/>
              </a:rPr>
              <a:t>110</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716480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83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Cycle Agile (Scrum)</a:t>
            </a:r>
            <a:endParaRPr lang="fr-FR" sz="1984" spc="-1">
              <a:solidFill>
                <a:srgbClr val="000000"/>
              </a:solidFill>
              <a:uFill>
                <a:solidFill>
                  <a:srgbClr val="FFFFFF"/>
                </a:solidFill>
              </a:uFill>
              <a:latin typeface="Arial"/>
            </a:endParaRPr>
          </a:p>
        </p:txBody>
      </p:sp>
      <p:sp>
        <p:nvSpPr>
          <p:cNvPr id="834" name="CustomShape 3"/>
          <p:cNvSpPr/>
          <p:nvPr/>
        </p:nvSpPr>
        <p:spPr>
          <a:xfrm>
            <a:off x="357679" y="1240500"/>
            <a:ext cx="953338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dirty="0">
                <a:solidFill>
                  <a:srgbClr val="808080"/>
                </a:solidFill>
                <a:uFill>
                  <a:solidFill>
                    <a:srgbClr val="FFFFFF"/>
                  </a:solidFill>
                </a:uFill>
                <a:latin typeface="Calibri"/>
              </a:rPr>
              <a:t>Description</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Mise à part la phase de définition, l’ensemble des phases se font en mode itératif (conception, construction, réception, déploiement)</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Chaque itération (sprint) peut potentiellement aboutir à un produit livrable</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Flexibilité aux changements entre chaque sprint.</a:t>
            </a:r>
            <a:endParaRPr lang="fr-FR" sz="1984" spc="-1" dirty="0">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dirty="0">
                <a:solidFill>
                  <a:srgbClr val="808080"/>
                </a:solidFill>
                <a:uFill>
                  <a:solidFill>
                    <a:srgbClr val="FFFFFF"/>
                  </a:solidFill>
                </a:uFill>
                <a:latin typeface="Calibri"/>
              </a:rPr>
              <a:t>Points forts</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Itératif : cycle court. Pas d’effet tunnel.</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Théoriquement, on ne produit que ce qui est nécessaire</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Liens étroits entre l’équipe et le client.</a:t>
            </a:r>
            <a:endParaRPr lang="fr-FR" sz="1984" spc="-1" dirty="0">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dirty="0">
                <a:solidFill>
                  <a:srgbClr val="808080"/>
                </a:solidFill>
                <a:uFill>
                  <a:solidFill>
                    <a:srgbClr val="FFFFFF"/>
                  </a:solidFill>
                </a:uFill>
                <a:latin typeface="Calibri"/>
              </a:rPr>
              <a:t>Points faibles</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Relative visibilité au-delà du sprint</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Difficultés de mise en œuvre dans le cadre de gros projets </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Forte implication du client (Product </a:t>
            </a:r>
            <a:r>
              <a:rPr lang="fr-FR" sz="1984" spc="-1" dirty="0" err="1">
                <a:solidFill>
                  <a:srgbClr val="808080"/>
                </a:solidFill>
                <a:uFill>
                  <a:solidFill>
                    <a:srgbClr val="FFFFFF"/>
                  </a:solidFill>
                </a:uFill>
                <a:latin typeface="Calibri"/>
              </a:rPr>
              <a:t>Owner</a:t>
            </a:r>
            <a:r>
              <a:rPr lang="fr-FR" sz="1984" spc="-1" dirty="0">
                <a:solidFill>
                  <a:srgbClr val="808080"/>
                </a:solidFill>
                <a:uFill>
                  <a:solidFill>
                    <a:srgbClr val="FFFFFF"/>
                  </a:solidFill>
                </a:uFill>
                <a:latin typeface="Calibri"/>
              </a:rPr>
              <a:t> notamment)</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Contractualisation en mode forfait (secteur public notamment)</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Culture et mentalité des acteurs (client et prestataire)</a:t>
            </a:r>
            <a:endParaRPr lang="fr-FR" sz="1984" spc="-1" dirty="0">
              <a:solidFill>
                <a:srgbClr val="000000"/>
              </a:solidFill>
              <a:uFill>
                <a:solidFill>
                  <a:srgbClr val="FFFFFF"/>
                </a:solidFill>
              </a:uFill>
              <a:latin typeface="Arial"/>
            </a:endParaRPr>
          </a:p>
        </p:txBody>
      </p:sp>
      <p:sp>
        <p:nvSpPr>
          <p:cNvPr id="83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0E17AB7F-8BC2-42EC-AF84-4EA2AEC54BBA}" type="slidenum">
              <a:rPr lang="fr-FR" sz="1102" spc="-1">
                <a:solidFill>
                  <a:srgbClr val="A0A0A0"/>
                </a:solidFill>
                <a:uFill>
                  <a:solidFill>
                    <a:srgbClr val="FFFFFF"/>
                  </a:solidFill>
                </a:uFill>
                <a:latin typeface="Calibri"/>
              </a:rPr>
              <a:t>111</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74367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838"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La planification</a:t>
            </a:r>
            <a:endParaRPr lang="fr-FR" sz="1984" spc="-1">
              <a:solidFill>
                <a:srgbClr val="000000"/>
              </a:solidFill>
              <a:uFill>
                <a:solidFill>
                  <a:srgbClr val="FFFFFF"/>
                </a:solidFill>
              </a:uFill>
              <a:latin typeface="Arial"/>
            </a:endParaRPr>
          </a:p>
        </p:txBody>
      </p:sp>
      <p:sp>
        <p:nvSpPr>
          <p:cNvPr id="839"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La planification est l'organisation dans le temps de la réalisation d'objectifs dans un domaine, avec des moyens, et sur une durée (et des étapes) précise(s).</a:t>
            </a: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Le planning doit être revu et ajusté périodiquement.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Source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A partir du référentiel des exigences</a:t>
            </a: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Cycle de vie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Phase de cadrage et suivantes</a:t>
            </a: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Rôle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Saisie et ordonnancement des tâches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Affectations des ressources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Identification des jalons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Optimisation de la planification</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Révision du planning</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Visibilité sur l’avancement (réalisé, RAF,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841"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AD5DBDAD-3F9D-4CA9-851E-EA65BEA05C13}" type="slidenum">
              <a:rPr lang="fr-FR" sz="1102" spc="-1">
                <a:solidFill>
                  <a:srgbClr val="A0A0A0"/>
                </a:solidFill>
                <a:uFill>
                  <a:solidFill>
                    <a:srgbClr val="FFFFFF"/>
                  </a:solidFill>
                </a:uFill>
                <a:latin typeface="Calibri"/>
              </a:rPr>
              <a:t>112</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98355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84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Instances de suivi de projet</a:t>
            </a:r>
            <a:endParaRPr lang="fr-FR" sz="1984" spc="-1">
              <a:solidFill>
                <a:srgbClr val="000000"/>
              </a:solidFill>
              <a:uFill>
                <a:solidFill>
                  <a:srgbClr val="FFFFFF"/>
                </a:solidFill>
              </a:uFill>
              <a:latin typeface="Arial"/>
            </a:endParaRPr>
          </a:p>
        </p:txBody>
      </p:sp>
      <p:sp>
        <p:nvSpPr>
          <p:cNvPr id="844"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Comité projet</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C’est l’instance opérationnelle du projet pour le suivi de l’avancement, les décisions fonctionnelles et techniques, la synchronisation des actions et des intervenants.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b="1" spc="-1">
                <a:solidFill>
                  <a:srgbClr val="808080"/>
                </a:solidFill>
                <a:uFill>
                  <a:solidFill>
                    <a:srgbClr val="FFFFFF"/>
                  </a:solidFill>
                </a:uFill>
                <a:latin typeface="Calibri"/>
              </a:rPr>
              <a:t>Fréquence</a:t>
            </a:r>
            <a:r>
              <a:rPr lang="fr-FR" sz="1984" spc="-1">
                <a:solidFill>
                  <a:srgbClr val="808080"/>
                </a:solidFill>
                <a:uFill>
                  <a:solidFill>
                    <a:srgbClr val="FFFFFF"/>
                  </a:solidFill>
                </a:uFill>
                <a:latin typeface="Calibri"/>
              </a:rPr>
              <a:t> : ~ Hebdomadaire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b="1" spc="-1">
                <a:solidFill>
                  <a:srgbClr val="808080"/>
                </a:solidFill>
                <a:uFill>
                  <a:solidFill>
                    <a:srgbClr val="FFFFFF"/>
                  </a:solidFill>
                </a:uFill>
                <a:latin typeface="Calibri"/>
              </a:rPr>
              <a:t>Acteurs</a:t>
            </a:r>
            <a:r>
              <a:rPr lang="fr-FR" sz="1984" spc="-1">
                <a:solidFill>
                  <a:srgbClr val="808080"/>
                </a:solidFill>
                <a:uFill>
                  <a:solidFill>
                    <a:srgbClr val="FFFFFF"/>
                  </a:solidFill>
                </a:uFill>
                <a:latin typeface="Calibri"/>
              </a:rPr>
              <a:t> : CPs, autres (en fonction de la phase)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b="1" spc="-1">
                <a:solidFill>
                  <a:srgbClr val="808080"/>
                </a:solidFill>
                <a:uFill>
                  <a:solidFill>
                    <a:srgbClr val="FFFFFF"/>
                  </a:solidFill>
                </a:uFill>
                <a:latin typeface="Calibri"/>
              </a:rPr>
              <a:t>Livrables</a:t>
            </a:r>
            <a:r>
              <a:rPr lang="fr-FR" sz="1984" spc="-1">
                <a:solidFill>
                  <a:srgbClr val="808080"/>
                </a:solidFill>
                <a:uFill>
                  <a:solidFill>
                    <a:srgbClr val="FFFFFF"/>
                  </a:solidFill>
                </a:uFill>
                <a:latin typeface="Calibri"/>
              </a:rPr>
              <a:t> : Compte rendu du comité projet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Comité de pilotage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C’est l’instance décisionnelle et de coordination pour tout ce qui concerne la stratégie (choix de cycle de vie, de lignes directrices…), la validation des choix principaux, les décisions budgétaires et le suivi de l’avancement du projet.</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b="1" spc="-1">
                <a:solidFill>
                  <a:srgbClr val="808080"/>
                </a:solidFill>
                <a:uFill>
                  <a:solidFill>
                    <a:srgbClr val="FFFFFF"/>
                  </a:solidFill>
                </a:uFill>
                <a:latin typeface="Calibri"/>
              </a:rPr>
              <a:t>Fréquence</a:t>
            </a:r>
            <a:r>
              <a:rPr lang="fr-FR" sz="1984" spc="-1">
                <a:solidFill>
                  <a:srgbClr val="808080"/>
                </a:solidFill>
                <a:uFill>
                  <a:solidFill>
                    <a:srgbClr val="FFFFFF"/>
                  </a:solidFill>
                </a:uFill>
                <a:latin typeface="Calibri"/>
              </a:rPr>
              <a:t> : ~ Mensuelle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b="1" spc="-1">
                <a:solidFill>
                  <a:srgbClr val="808080"/>
                </a:solidFill>
                <a:uFill>
                  <a:solidFill>
                    <a:srgbClr val="FFFFFF"/>
                  </a:solidFill>
                </a:uFill>
                <a:latin typeface="Calibri"/>
              </a:rPr>
              <a:t>Acteurs</a:t>
            </a:r>
            <a:r>
              <a:rPr lang="fr-FR" sz="1984" spc="-1">
                <a:solidFill>
                  <a:srgbClr val="808080"/>
                </a:solidFill>
                <a:uFill>
                  <a:solidFill>
                    <a:srgbClr val="FFFFFF"/>
                  </a:solidFill>
                </a:uFill>
                <a:latin typeface="Calibri"/>
              </a:rPr>
              <a:t> : DSI, Sponsor, DP, CPs, représentant utilisateurs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b="1" spc="-1">
                <a:solidFill>
                  <a:srgbClr val="808080"/>
                </a:solidFill>
                <a:uFill>
                  <a:solidFill>
                    <a:srgbClr val="FFFFFF"/>
                  </a:solidFill>
                </a:uFill>
                <a:latin typeface="Calibri"/>
              </a:rPr>
              <a:t>Livrables</a:t>
            </a:r>
            <a:r>
              <a:rPr lang="fr-FR" sz="1984" spc="-1">
                <a:solidFill>
                  <a:srgbClr val="808080"/>
                </a:solidFill>
                <a:uFill>
                  <a:solidFill>
                    <a:srgbClr val="FFFFFF"/>
                  </a:solidFill>
                </a:uFill>
                <a:latin typeface="Calibri"/>
              </a:rPr>
              <a:t> : Compte rendu du comité de pilotage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84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9295940E-B3E3-46E2-A25C-206F75FA498B}" type="slidenum">
              <a:rPr lang="fr-FR" sz="1102" spc="-1">
                <a:solidFill>
                  <a:srgbClr val="A0A0A0"/>
                </a:solidFill>
                <a:uFill>
                  <a:solidFill>
                    <a:srgbClr val="FFFFFF"/>
                  </a:solidFill>
                </a:uFill>
                <a:latin typeface="Calibri"/>
              </a:rPr>
              <a:t>113</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19788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dirty="0">
                <a:solidFill>
                  <a:srgbClr val="FFFFFF"/>
                </a:solidFill>
                <a:uFill>
                  <a:solidFill>
                    <a:srgbClr val="FFFFFF"/>
                  </a:solidFill>
                </a:uFill>
                <a:latin typeface="Calibri"/>
              </a:rPr>
              <a:t>Plan et Stratégie de développement</a:t>
            </a:r>
            <a:endParaRPr lang="fr-FR" sz="1984" spc="-1" dirty="0">
              <a:solidFill>
                <a:srgbClr val="000000"/>
              </a:solidFill>
              <a:uFill>
                <a:solidFill>
                  <a:srgbClr val="FFFFFF"/>
                </a:solidFill>
              </a:uFill>
              <a:latin typeface="Arial"/>
            </a:endParaRPr>
          </a:p>
        </p:txBody>
      </p:sp>
      <p:sp>
        <p:nvSpPr>
          <p:cNvPr id="848"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Gestion des risques - Définition</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849"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dirty="0">
                <a:solidFill>
                  <a:srgbClr val="808080"/>
                </a:solidFill>
                <a:uFill>
                  <a:solidFill>
                    <a:srgbClr val="FFFFFF"/>
                  </a:solidFill>
                </a:uFill>
                <a:latin typeface="Calibri"/>
              </a:rPr>
              <a:t>Problème :</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dirty="0">
                <a:solidFill>
                  <a:srgbClr val="808080"/>
                </a:solidFill>
                <a:uFill>
                  <a:solidFill>
                    <a:srgbClr val="FFFFFF"/>
                  </a:solidFill>
                </a:uFill>
                <a:latin typeface="Calibri"/>
              </a:rPr>
              <a:t>C’est  un événement qui survient au cours du projet et qui impacte le délai, le coût et/ou le périmètre du projet</a:t>
            </a: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dirty="0">
                <a:solidFill>
                  <a:srgbClr val="808080"/>
                </a:solidFill>
                <a:uFill>
                  <a:solidFill>
                    <a:srgbClr val="FFFFFF"/>
                  </a:solidFill>
                </a:uFill>
                <a:latin typeface="Calibri"/>
              </a:rPr>
              <a:t>Risque :</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dirty="0">
                <a:solidFill>
                  <a:srgbClr val="808080"/>
                </a:solidFill>
                <a:uFill>
                  <a:solidFill>
                    <a:srgbClr val="FFFFFF"/>
                  </a:solidFill>
                </a:uFill>
                <a:latin typeface="Calibri"/>
              </a:rPr>
              <a:t>C’est un événement « aléatoire » qui lorsqu’il se produit impacte le délai, le coût et/ou le périmètre du projet</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dirty="0">
                <a:solidFill>
                  <a:srgbClr val="808080"/>
                </a:solidFill>
                <a:uFill>
                  <a:solidFill>
                    <a:srgbClr val="FFFFFF"/>
                  </a:solidFill>
                </a:uFill>
                <a:latin typeface="Calibri"/>
              </a:rPr>
              <a:t>Si rien n’est fait, le risque peut devenir un problème</a:t>
            </a: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p:txBody>
      </p:sp>
      <p:sp>
        <p:nvSpPr>
          <p:cNvPr id="850" name="CustomShape 4"/>
          <p:cNvSpPr/>
          <p:nvPr/>
        </p:nvSpPr>
        <p:spPr>
          <a:xfrm>
            <a:off x="436649" y="1814719"/>
            <a:ext cx="8194608" cy="1627810"/>
          </a:xfrm>
          <a:prstGeom prst="notchedRightArrow">
            <a:avLst>
              <a:gd name="adj1" fmla="val 50000"/>
              <a:gd name="adj2" fmla="val 50000"/>
            </a:avLst>
          </a:prstGeom>
          <a:solidFill>
            <a:schemeClr val="accent3">
              <a:tint val="40000"/>
              <a:hueOff val="0"/>
              <a:satOff val="0"/>
              <a:lumOff val="0"/>
              <a:alphaOff val="0"/>
            </a:schemeClr>
          </a:solidFill>
          <a:ln>
            <a:noFill/>
          </a:ln>
          <a:scene3d>
            <a:camera prst="orthographicFront"/>
            <a:lightRig rig="threePt" dir="t"/>
          </a:scene3d>
          <a:sp3d z="-227350" prstMaterial="matte"/>
        </p:spPr>
        <p:style>
          <a:lnRef idx="0">
            <a:scrgbClr r="0" g="0" b="0"/>
          </a:lnRef>
          <a:fillRef idx="0">
            <a:scrgbClr r="0" g="0" b="0"/>
          </a:fillRef>
          <a:effectRef idx="0">
            <a:scrgbClr r="0" g="0" b="0"/>
          </a:effectRef>
          <a:fontRef idx="minor"/>
        </p:style>
      </p:sp>
      <p:sp>
        <p:nvSpPr>
          <p:cNvPr id="851" name="CustomShape 5"/>
          <p:cNvSpPr/>
          <p:nvPr/>
        </p:nvSpPr>
        <p:spPr>
          <a:xfrm>
            <a:off x="439823" y="593266"/>
            <a:ext cx="1416298" cy="1627810"/>
          </a:xfrm>
          <a:prstGeom prst="rect">
            <a:avLst/>
          </a:prstGeom>
          <a:noFill/>
          <a:ln>
            <a:noFill/>
          </a:ln>
        </p:spPr>
        <p:style>
          <a:lnRef idx="0">
            <a:scrgbClr r="0" g="0" b="0"/>
          </a:lnRef>
          <a:fillRef idx="0">
            <a:scrgbClr r="0" g="0" b="0"/>
          </a:fillRef>
          <a:effectRef idx="0">
            <a:scrgbClr r="0" g="0" b="0"/>
          </a:effectRef>
          <a:fontRef idx="minor"/>
        </p:style>
      </p:sp>
      <p:sp>
        <p:nvSpPr>
          <p:cNvPr id="852" name="CustomShape 6"/>
          <p:cNvSpPr/>
          <p:nvPr/>
        </p:nvSpPr>
        <p:spPr>
          <a:xfrm>
            <a:off x="961262" y="2425445"/>
            <a:ext cx="373420" cy="406357"/>
          </a:xfrm>
          <a:prstGeom prst="ellipse">
            <a:avLst/>
          </a:prstGeom>
          <a:solidFill>
            <a:schemeClr val="accent3">
              <a:hueOff val="0"/>
              <a:satOff val="0"/>
              <a:lumOff val="0"/>
              <a:alphaOff val="0"/>
            </a:schemeClr>
          </a:solidFill>
          <a:ln>
            <a:noFill/>
          </a:ln>
          <a:effectLst>
            <a:outerShdw blurRad="65500" dist="38100" dir="5400000" rotWithShape="0">
              <a:srgbClr val="000000">
                <a:alpha val="40000"/>
              </a:srgbClr>
            </a:outerShdw>
          </a:effectLst>
          <a:scene3d>
            <a:camera prst="orthographicFront"/>
            <a:lightRig rig="threePt" dir="t"/>
          </a:scene3d>
          <a:sp3d extrusionH="152250" prstMaterial="matte">
            <a:bevelT w="165100" prst="coolSlant"/>
          </a:sp3d>
        </p:spPr>
        <p:style>
          <a:lnRef idx="0">
            <a:scrgbClr r="0" g="0" b="0"/>
          </a:lnRef>
          <a:fillRef idx="0">
            <a:scrgbClr r="0" g="0" b="0"/>
          </a:fillRef>
          <a:effectRef idx="2">
            <a:scrgbClr r="0" g="0" b="0"/>
          </a:effectRef>
          <a:fontRef idx="minor"/>
        </p:style>
      </p:sp>
      <p:sp>
        <p:nvSpPr>
          <p:cNvPr id="853" name="CustomShape 7"/>
          <p:cNvSpPr/>
          <p:nvPr/>
        </p:nvSpPr>
        <p:spPr>
          <a:xfrm>
            <a:off x="1927948" y="3036172"/>
            <a:ext cx="1416298" cy="1627810"/>
          </a:xfrm>
          <a:prstGeom prst="rect">
            <a:avLst/>
          </a:prstGeom>
          <a:noFill/>
          <a:ln>
            <a:noFill/>
          </a:ln>
        </p:spPr>
        <p:style>
          <a:lnRef idx="0">
            <a:scrgbClr r="0" g="0" b="0"/>
          </a:lnRef>
          <a:fillRef idx="0">
            <a:scrgbClr r="0" g="0" b="0"/>
          </a:fillRef>
          <a:effectRef idx="0">
            <a:scrgbClr r="0" g="0" b="0"/>
          </a:effectRef>
          <a:fontRef idx="minor"/>
        </p:style>
      </p:sp>
      <p:sp>
        <p:nvSpPr>
          <p:cNvPr id="854" name="CustomShape 8"/>
          <p:cNvSpPr/>
          <p:nvPr/>
        </p:nvSpPr>
        <p:spPr>
          <a:xfrm>
            <a:off x="2449387" y="2425445"/>
            <a:ext cx="373420" cy="406357"/>
          </a:xfrm>
          <a:prstGeom prst="ellipse">
            <a:avLst/>
          </a:prstGeom>
          <a:solidFill>
            <a:schemeClr val="accent3">
              <a:hueOff val="0"/>
              <a:satOff val="0"/>
              <a:lumOff val="0"/>
              <a:alphaOff val="0"/>
            </a:schemeClr>
          </a:solidFill>
          <a:ln>
            <a:noFill/>
          </a:ln>
          <a:effectLst>
            <a:outerShdw blurRad="65500" dist="38100" dir="5400000" rotWithShape="0">
              <a:srgbClr val="000000">
                <a:alpha val="40000"/>
              </a:srgbClr>
            </a:outerShdw>
          </a:effectLst>
          <a:scene3d>
            <a:camera prst="orthographicFront"/>
            <a:lightRig rig="threePt" dir="t"/>
          </a:scene3d>
          <a:sp3d extrusionH="152250" prstMaterial="matte">
            <a:bevelT w="165100" prst="coolSlant"/>
          </a:sp3d>
        </p:spPr>
        <p:style>
          <a:lnRef idx="0">
            <a:scrgbClr r="0" g="0" b="0"/>
          </a:lnRef>
          <a:fillRef idx="0">
            <a:scrgbClr r="0" g="0" b="0"/>
          </a:fillRef>
          <a:effectRef idx="2">
            <a:scrgbClr r="0" g="0" b="0"/>
          </a:effectRef>
          <a:fontRef idx="minor"/>
        </p:style>
      </p:sp>
      <p:sp>
        <p:nvSpPr>
          <p:cNvPr id="855" name="CustomShape 9"/>
          <p:cNvSpPr/>
          <p:nvPr/>
        </p:nvSpPr>
        <p:spPr>
          <a:xfrm>
            <a:off x="3416073" y="593266"/>
            <a:ext cx="1416298" cy="1627810"/>
          </a:xfrm>
          <a:prstGeom prst="rect">
            <a:avLst/>
          </a:prstGeom>
          <a:noFill/>
          <a:ln>
            <a:noFill/>
          </a:ln>
        </p:spPr>
        <p:style>
          <a:lnRef idx="0">
            <a:scrgbClr r="0" g="0" b="0"/>
          </a:lnRef>
          <a:fillRef idx="0">
            <a:scrgbClr r="0" g="0" b="0"/>
          </a:fillRef>
          <a:effectRef idx="0">
            <a:scrgbClr r="0" g="0" b="0"/>
          </a:effectRef>
          <a:fontRef idx="minor"/>
        </p:style>
      </p:sp>
      <p:sp>
        <p:nvSpPr>
          <p:cNvPr id="856" name="CustomShape 10"/>
          <p:cNvSpPr/>
          <p:nvPr/>
        </p:nvSpPr>
        <p:spPr>
          <a:xfrm>
            <a:off x="3937512" y="2425445"/>
            <a:ext cx="373420" cy="406357"/>
          </a:xfrm>
          <a:prstGeom prst="ellipse">
            <a:avLst/>
          </a:prstGeom>
          <a:solidFill>
            <a:schemeClr val="accent3">
              <a:hueOff val="0"/>
              <a:satOff val="0"/>
              <a:lumOff val="0"/>
              <a:alphaOff val="0"/>
            </a:schemeClr>
          </a:solidFill>
          <a:ln>
            <a:noFill/>
          </a:ln>
          <a:effectLst>
            <a:outerShdw blurRad="65500" dist="38100" dir="5400000" rotWithShape="0">
              <a:srgbClr val="000000">
                <a:alpha val="40000"/>
              </a:srgbClr>
            </a:outerShdw>
          </a:effectLst>
          <a:scene3d>
            <a:camera prst="orthographicFront"/>
            <a:lightRig rig="threePt" dir="t"/>
          </a:scene3d>
          <a:sp3d extrusionH="152250" prstMaterial="matte">
            <a:bevelT w="165100" prst="coolSlant"/>
          </a:sp3d>
        </p:spPr>
        <p:style>
          <a:lnRef idx="0">
            <a:scrgbClr r="0" g="0" b="0"/>
          </a:lnRef>
          <a:fillRef idx="0">
            <a:scrgbClr r="0" g="0" b="0"/>
          </a:fillRef>
          <a:effectRef idx="2">
            <a:scrgbClr r="0" g="0" b="0"/>
          </a:effectRef>
          <a:fontRef idx="minor"/>
        </p:style>
      </p:sp>
      <p:sp>
        <p:nvSpPr>
          <p:cNvPr id="857" name="CustomShape 11"/>
          <p:cNvSpPr/>
          <p:nvPr/>
        </p:nvSpPr>
        <p:spPr>
          <a:xfrm>
            <a:off x="4903801" y="3036172"/>
            <a:ext cx="1416298" cy="1627810"/>
          </a:xfrm>
          <a:prstGeom prst="rect">
            <a:avLst/>
          </a:prstGeom>
          <a:noFill/>
          <a:ln>
            <a:noFill/>
          </a:ln>
        </p:spPr>
        <p:style>
          <a:lnRef idx="0">
            <a:scrgbClr r="0" g="0" b="0"/>
          </a:lnRef>
          <a:fillRef idx="0">
            <a:scrgbClr r="0" g="0" b="0"/>
          </a:fillRef>
          <a:effectRef idx="0">
            <a:scrgbClr r="0" g="0" b="0"/>
          </a:effectRef>
          <a:fontRef idx="minor"/>
        </p:style>
      </p:sp>
      <p:sp>
        <p:nvSpPr>
          <p:cNvPr id="858" name="CustomShape 12"/>
          <p:cNvSpPr/>
          <p:nvPr/>
        </p:nvSpPr>
        <p:spPr>
          <a:xfrm>
            <a:off x="5425240" y="2425445"/>
            <a:ext cx="373420" cy="406357"/>
          </a:xfrm>
          <a:prstGeom prst="ellipse">
            <a:avLst/>
          </a:prstGeom>
          <a:solidFill>
            <a:schemeClr val="accent3">
              <a:hueOff val="0"/>
              <a:satOff val="0"/>
              <a:lumOff val="0"/>
              <a:alphaOff val="0"/>
            </a:schemeClr>
          </a:solidFill>
          <a:ln>
            <a:noFill/>
          </a:ln>
          <a:effectLst>
            <a:outerShdw blurRad="65500" dist="38100" dir="5400000" rotWithShape="0">
              <a:srgbClr val="000000">
                <a:alpha val="40000"/>
              </a:srgbClr>
            </a:outerShdw>
          </a:effectLst>
          <a:scene3d>
            <a:camera prst="orthographicFront"/>
            <a:lightRig rig="threePt" dir="t"/>
          </a:scene3d>
          <a:sp3d extrusionH="152250" prstMaterial="matte">
            <a:bevelT w="165100" prst="coolSlant"/>
          </a:sp3d>
        </p:spPr>
        <p:style>
          <a:lnRef idx="0">
            <a:scrgbClr r="0" g="0" b="0"/>
          </a:lnRef>
          <a:fillRef idx="0">
            <a:scrgbClr r="0" g="0" b="0"/>
          </a:fillRef>
          <a:effectRef idx="2">
            <a:scrgbClr r="0" g="0" b="0"/>
          </a:effectRef>
          <a:fontRef idx="minor"/>
        </p:style>
      </p:sp>
      <p:sp>
        <p:nvSpPr>
          <p:cNvPr id="859" name="CustomShape 13"/>
          <p:cNvSpPr/>
          <p:nvPr/>
        </p:nvSpPr>
        <p:spPr>
          <a:xfrm>
            <a:off x="6391926" y="593266"/>
            <a:ext cx="1416298" cy="1627810"/>
          </a:xfrm>
          <a:prstGeom prst="rect">
            <a:avLst/>
          </a:prstGeom>
          <a:noFill/>
          <a:ln>
            <a:noFill/>
          </a:ln>
        </p:spPr>
        <p:style>
          <a:lnRef idx="0">
            <a:scrgbClr r="0" g="0" b="0"/>
          </a:lnRef>
          <a:fillRef idx="0">
            <a:scrgbClr r="0" g="0" b="0"/>
          </a:fillRef>
          <a:effectRef idx="0">
            <a:scrgbClr r="0" g="0" b="0"/>
          </a:effectRef>
          <a:fontRef idx="minor"/>
        </p:style>
      </p:sp>
      <p:sp>
        <p:nvSpPr>
          <p:cNvPr id="860" name="CustomShape 14"/>
          <p:cNvSpPr/>
          <p:nvPr/>
        </p:nvSpPr>
        <p:spPr>
          <a:xfrm>
            <a:off x="6913365" y="2425445"/>
            <a:ext cx="373420" cy="406357"/>
          </a:xfrm>
          <a:prstGeom prst="ellipse">
            <a:avLst/>
          </a:prstGeom>
          <a:solidFill>
            <a:schemeClr val="accent3">
              <a:hueOff val="0"/>
              <a:satOff val="0"/>
              <a:lumOff val="0"/>
              <a:alphaOff val="0"/>
            </a:schemeClr>
          </a:solidFill>
          <a:ln>
            <a:noFill/>
          </a:ln>
          <a:effectLst>
            <a:outerShdw blurRad="65500" dist="38100" dir="5400000" rotWithShape="0">
              <a:srgbClr val="000000">
                <a:alpha val="40000"/>
              </a:srgbClr>
            </a:outerShdw>
          </a:effectLst>
          <a:scene3d>
            <a:camera prst="orthographicFront"/>
            <a:lightRig rig="threePt" dir="t"/>
          </a:scene3d>
          <a:sp3d extrusionH="152250" prstMaterial="matte">
            <a:bevelT w="165100" prst="coolSlant"/>
          </a:sp3d>
        </p:spPr>
        <p:style>
          <a:lnRef idx="0">
            <a:scrgbClr r="0" g="0" b="0"/>
          </a:lnRef>
          <a:fillRef idx="0">
            <a:scrgbClr r="0" g="0" b="0"/>
          </a:fillRef>
          <a:effectRef idx="2">
            <a:scrgbClr r="0" g="0" b="0"/>
          </a:effectRef>
          <a:fontRef idx="minor"/>
        </p:style>
      </p:sp>
      <p:pic>
        <p:nvPicPr>
          <p:cNvPr id="861" name="RenderedShapes"/>
          <p:cNvPicPr/>
          <p:nvPr/>
        </p:nvPicPr>
        <p:blipFill>
          <a:blip r:embed="rId2"/>
          <a:stretch/>
        </p:blipFill>
        <p:spPr>
          <a:xfrm>
            <a:off x="528" y="-1"/>
            <a:ext cx="39287" cy="39287"/>
          </a:xfrm>
          <a:prstGeom prst="rect">
            <a:avLst/>
          </a:prstGeom>
          <a:ln>
            <a:noFill/>
          </a:ln>
        </p:spPr>
      </p:pic>
      <p:sp>
        <p:nvSpPr>
          <p:cNvPr id="862" name="CustomShape 15"/>
          <p:cNvSpPr/>
          <p:nvPr/>
        </p:nvSpPr>
        <p:spPr>
          <a:xfrm>
            <a:off x="802529" y="2026231"/>
            <a:ext cx="365087" cy="795254"/>
          </a:xfrm>
          <a:prstGeom prst="lightningBolt">
            <a:avLst/>
          </a:prstGeom>
          <a:ln>
            <a:round/>
          </a:ln>
          <a:effectLst>
            <a:outerShdw blurRad="65500" dist="38100" dir="5400000" rotWithShape="0">
              <a:srgbClr val="000000">
                <a:alpha val="40000"/>
              </a:srgbClr>
            </a:outerShdw>
          </a:effectLst>
        </p:spPr>
        <p:style>
          <a:lnRef idx="1">
            <a:schemeClr val="dk1"/>
          </a:lnRef>
          <a:fillRef idx="2">
            <a:schemeClr val="dk1"/>
          </a:fillRef>
          <a:effectRef idx="1">
            <a:schemeClr val="dk1"/>
          </a:effectRef>
          <a:fontRef idx="minor"/>
        </p:style>
      </p:sp>
      <p:sp>
        <p:nvSpPr>
          <p:cNvPr id="864" name="CustomShape 17"/>
          <p:cNvSpPr/>
          <p:nvPr/>
        </p:nvSpPr>
        <p:spPr>
          <a:xfrm>
            <a:off x="4534349" y="1628207"/>
            <a:ext cx="365087" cy="795254"/>
          </a:xfrm>
          <a:prstGeom prst="lightningBolt">
            <a:avLst/>
          </a:prstGeom>
          <a:ln>
            <a:round/>
          </a:ln>
          <a:effectLst>
            <a:outerShdw blurRad="65500" dist="38100" dir="5400000" rotWithShape="0">
              <a:srgbClr val="000000">
                <a:alpha val="40000"/>
              </a:srgbClr>
            </a:outerShdw>
          </a:effectLst>
        </p:spPr>
        <p:style>
          <a:lnRef idx="1">
            <a:schemeClr val="dk1"/>
          </a:lnRef>
          <a:fillRef idx="2">
            <a:schemeClr val="dk1"/>
          </a:fillRef>
          <a:effectRef idx="1">
            <a:schemeClr val="dk1"/>
          </a:effectRef>
          <a:fontRef idx="minor"/>
        </p:style>
      </p:sp>
      <p:sp>
        <p:nvSpPr>
          <p:cNvPr id="865" name="CustomShape 18"/>
          <p:cNvSpPr/>
          <p:nvPr/>
        </p:nvSpPr>
        <p:spPr>
          <a:xfrm>
            <a:off x="1826755" y="1743685"/>
            <a:ext cx="584536" cy="1077403"/>
          </a:xfrm>
          <a:prstGeom prst="lightningBolt">
            <a:avLst/>
          </a:prstGeom>
          <a:solidFill>
            <a:srgbClr val="FF0000"/>
          </a:solidFill>
          <a:ln>
            <a:round/>
          </a:ln>
          <a:effectLst>
            <a:outerShdw blurRad="65500" dist="38100" dir="5400000" rotWithShape="0">
              <a:srgbClr val="000000">
                <a:alpha val="40000"/>
              </a:srgbClr>
            </a:outerShdw>
          </a:effectLst>
        </p:spPr>
        <p:style>
          <a:lnRef idx="1">
            <a:schemeClr val="dk1"/>
          </a:lnRef>
          <a:fillRef idx="2">
            <a:schemeClr val="dk1"/>
          </a:fillRef>
          <a:effectRef idx="1">
            <a:schemeClr val="dk1"/>
          </a:effectRef>
          <a:fontRef idx="minor"/>
        </p:style>
      </p:sp>
      <p:sp>
        <p:nvSpPr>
          <p:cNvPr id="866" name="CustomShape 19"/>
          <p:cNvSpPr/>
          <p:nvPr/>
        </p:nvSpPr>
        <p:spPr>
          <a:xfrm>
            <a:off x="3363294" y="1735352"/>
            <a:ext cx="365087" cy="795254"/>
          </a:xfrm>
          <a:prstGeom prst="lightningBolt">
            <a:avLst/>
          </a:prstGeom>
          <a:ln>
            <a:round/>
          </a:ln>
          <a:effectLst>
            <a:outerShdw blurRad="65500" dist="38100" dir="5400000" rotWithShape="0">
              <a:srgbClr val="000000">
                <a:alpha val="40000"/>
              </a:srgbClr>
            </a:outerShdw>
          </a:effectLst>
        </p:spPr>
        <p:style>
          <a:lnRef idx="1">
            <a:schemeClr val="dk1"/>
          </a:lnRef>
          <a:fillRef idx="2">
            <a:schemeClr val="dk1"/>
          </a:fillRef>
          <a:effectRef idx="1">
            <a:schemeClr val="dk1"/>
          </a:effectRef>
          <a:fontRef idx="minor"/>
        </p:style>
      </p:sp>
      <p:sp>
        <p:nvSpPr>
          <p:cNvPr id="867" name="CustomShape 20"/>
          <p:cNvSpPr/>
          <p:nvPr/>
        </p:nvSpPr>
        <p:spPr>
          <a:xfrm>
            <a:off x="5339127" y="1243675"/>
            <a:ext cx="365087" cy="795254"/>
          </a:xfrm>
          <a:prstGeom prst="lightningBolt">
            <a:avLst/>
          </a:prstGeom>
          <a:ln>
            <a:round/>
          </a:ln>
          <a:effectLst>
            <a:outerShdw blurRad="65500" dist="38100" dir="5400000" rotWithShape="0">
              <a:srgbClr val="000000">
                <a:alpha val="40000"/>
              </a:srgbClr>
            </a:outerShdw>
          </a:effectLst>
        </p:spPr>
        <p:style>
          <a:lnRef idx="1">
            <a:schemeClr val="dk1"/>
          </a:lnRef>
          <a:fillRef idx="2">
            <a:schemeClr val="dk1"/>
          </a:fillRef>
          <a:effectRef idx="1">
            <a:schemeClr val="dk1"/>
          </a:effectRef>
          <a:fontRef idx="minor"/>
        </p:style>
      </p:sp>
      <p:sp>
        <p:nvSpPr>
          <p:cNvPr id="868" name="CustomShape 21"/>
          <p:cNvSpPr/>
          <p:nvPr/>
        </p:nvSpPr>
        <p:spPr>
          <a:xfrm>
            <a:off x="6729631" y="991289"/>
            <a:ext cx="548027" cy="1034148"/>
          </a:xfrm>
          <a:prstGeom prst="lightningBolt">
            <a:avLst/>
          </a:prstGeom>
          <a:solidFill>
            <a:srgbClr val="FFC000"/>
          </a:solidFill>
          <a:ln>
            <a:round/>
          </a:ln>
          <a:effectLst>
            <a:outerShdw blurRad="65500" dist="38100" dir="5400000" rotWithShape="0">
              <a:srgbClr val="000000">
                <a:alpha val="40000"/>
              </a:srgbClr>
            </a:outerShdw>
          </a:effectLst>
        </p:spPr>
        <p:style>
          <a:lnRef idx="1">
            <a:schemeClr val="dk1"/>
          </a:lnRef>
          <a:fillRef idx="2">
            <a:schemeClr val="dk1"/>
          </a:fillRef>
          <a:effectRef idx="1">
            <a:schemeClr val="dk1"/>
          </a:effectRef>
          <a:fontRef idx="minor"/>
        </p:style>
      </p:sp>
      <p:sp>
        <p:nvSpPr>
          <p:cNvPr id="873" name="CustomShape 26"/>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B410EC3C-C666-4746-85E3-5AF37ADBE5B5}" type="slidenum">
              <a:rPr lang="fr-FR" sz="1102" spc="-1">
                <a:solidFill>
                  <a:srgbClr val="A0A0A0"/>
                </a:solidFill>
                <a:uFill>
                  <a:solidFill>
                    <a:srgbClr val="FFFFFF"/>
                  </a:solidFill>
                </a:uFill>
                <a:latin typeface="Calibri"/>
              </a:rPr>
              <a:t>114</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8644294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875"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Gestion des risques - Objectifs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876" name="CustomShape 3"/>
          <p:cNvSpPr/>
          <p:nvPr/>
        </p:nvSpPr>
        <p:spPr>
          <a:xfrm>
            <a:off x="357678" y="1240500"/>
            <a:ext cx="9445031"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425" spc="-1" dirty="0">
                <a:solidFill>
                  <a:srgbClr val="808080"/>
                </a:solidFill>
                <a:uFill>
                  <a:solidFill>
                    <a:srgbClr val="FFFFFF"/>
                  </a:solidFill>
                </a:uFill>
                <a:latin typeface="Calibri"/>
              </a:rPr>
              <a:t>La gestion des risques permet :</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dirty="0">
                <a:solidFill>
                  <a:srgbClr val="808080"/>
                </a:solidFill>
                <a:uFill>
                  <a:solidFill>
                    <a:srgbClr val="FFFFFF"/>
                  </a:solidFill>
                </a:uFill>
                <a:latin typeface="Calibri"/>
              </a:rPr>
              <a:t>D’identifier et de suivre les événements pouvant survenir tout au long du projet</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dirty="0">
                <a:solidFill>
                  <a:srgbClr val="808080"/>
                </a:solidFill>
                <a:uFill>
                  <a:solidFill>
                    <a:srgbClr val="FFFFFF"/>
                  </a:solidFill>
                </a:uFill>
                <a:latin typeface="Calibri"/>
              </a:rPr>
              <a:t>D’agir de manière préventive et proactive pour réduire leur probabilité d’apparition et réduire leur impact</a:t>
            </a:r>
            <a:endParaRPr lang="fr-FR" sz="1984" spc="-1" dirty="0">
              <a:solidFill>
                <a:srgbClr val="000000"/>
              </a:solidFill>
              <a:uFill>
                <a:solidFill>
                  <a:srgbClr val="FFFFFF"/>
                </a:solidFill>
              </a:uFill>
              <a:latin typeface="Arial"/>
            </a:endParaRPr>
          </a:p>
        </p:txBody>
      </p:sp>
      <p:sp>
        <p:nvSpPr>
          <p:cNvPr id="877" name="CustomShape 4"/>
          <p:cNvSpPr/>
          <p:nvPr/>
        </p:nvSpPr>
        <p:spPr>
          <a:xfrm>
            <a:off x="1230315" y="4097304"/>
            <a:ext cx="7381100" cy="1007163"/>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9208" tIns="49604" rIns="99208" bIns="49604" anchor="ctr"/>
          <a:lstStyle/>
          <a:p>
            <a:pPr marL="503972" algn="ctr"/>
            <a:r>
              <a:rPr lang="fr-FR" sz="2205" spc="-1">
                <a:solidFill>
                  <a:srgbClr val="000000"/>
                </a:solidFill>
                <a:uFill>
                  <a:solidFill>
                    <a:srgbClr val="FFFFFF"/>
                  </a:solidFill>
                </a:uFill>
                <a:latin typeface="Calibri"/>
                <a:ea typeface="DejaVu Sans"/>
              </a:rPr>
              <a:t>La gestion des risques permet de piloter le projet, d’anticiper et de gérer les événements au lieu de les subir</a:t>
            </a:r>
            <a:endParaRPr lang="fr-FR" sz="1984" spc="-1">
              <a:solidFill>
                <a:srgbClr val="000000"/>
              </a:solidFill>
              <a:uFill>
                <a:solidFill>
                  <a:srgbClr val="FFFFFF"/>
                </a:solidFill>
              </a:uFill>
              <a:latin typeface="Arial"/>
            </a:endParaRPr>
          </a:p>
        </p:txBody>
      </p:sp>
      <p:pic>
        <p:nvPicPr>
          <p:cNvPr id="878" name="Picture 2"/>
          <p:cNvPicPr/>
          <p:nvPr/>
        </p:nvPicPr>
        <p:blipFill>
          <a:blip r:embed="rId2"/>
          <a:stretch/>
        </p:blipFill>
        <p:spPr>
          <a:xfrm>
            <a:off x="277915" y="4176670"/>
            <a:ext cx="792873" cy="792873"/>
          </a:xfrm>
          <a:prstGeom prst="rect">
            <a:avLst/>
          </a:prstGeom>
          <a:ln>
            <a:noFill/>
          </a:ln>
        </p:spPr>
      </p:pic>
      <p:sp>
        <p:nvSpPr>
          <p:cNvPr id="879" name="CustomShape 5"/>
          <p:cNvSpPr/>
          <p:nvPr/>
        </p:nvSpPr>
        <p:spPr>
          <a:xfrm>
            <a:off x="1230315" y="5550111"/>
            <a:ext cx="7381100" cy="1007163"/>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9208" tIns="49604" rIns="99208" bIns="49604" anchor="ctr"/>
          <a:lstStyle/>
          <a:p>
            <a:pPr marL="503972" algn="ctr"/>
            <a:r>
              <a:rPr lang="fr-FR" sz="2205" spc="-1">
                <a:solidFill>
                  <a:srgbClr val="000000"/>
                </a:solidFill>
                <a:uFill>
                  <a:solidFill>
                    <a:srgbClr val="FFFFFF"/>
                  </a:solidFill>
                </a:uFill>
                <a:latin typeface="Calibri"/>
                <a:ea typeface="DejaVu Sans"/>
              </a:rPr>
              <a:t>Gérer des problèmes coûte plus cher que gérer des risques</a:t>
            </a:r>
            <a:endParaRPr lang="fr-FR" sz="1984" spc="-1">
              <a:solidFill>
                <a:srgbClr val="000000"/>
              </a:solidFill>
              <a:uFill>
                <a:solidFill>
                  <a:srgbClr val="FFFFFF"/>
                </a:solidFill>
              </a:uFill>
              <a:latin typeface="Arial"/>
            </a:endParaRPr>
          </a:p>
        </p:txBody>
      </p:sp>
      <p:pic>
        <p:nvPicPr>
          <p:cNvPr id="880" name="Picture 2"/>
          <p:cNvPicPr/>
          <p:nvPr/>
        </p:nvPicPr>
        <p:blipFill>
          <a:blip r:embed="rId2"/>
          <a:stretch/>
        </p:blipFill>
        <p:spPr>
          <a:xfrm>
            <a:off x="277915" y="5629477"/>
            <a:ext cx="792873" cy="792873"/>
          </a:xfrm>
          <a:prstGeom prst="rect">
            <a:avLst/>
          </a:prstGeom>
          <a:ln>
            <a:noFill/>
          </a:ln>
        </p:spPr>
      </p:pic>
      <p:sp>
        <p:nvSpPr>
          <p:cNvPr id="882" name="CustomShape 7"/>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A20566BC-2B15-4F32-A041-59DF497B15FC}" type="slidenum">
              <a:rPr lang="fr-FR" sz="1102" spc="-1">
                <a:solidFill>
                  <a:srgbClr val="A0A0A0"/>
                </a:solidFill>
                <a:uFill>
                  <a:solidFill>
                    <a:srgbClr val="FFFFFF"/>
                  </a:solidFill>
                </a:uFill>
                <a:latin typeface="Calibri"/>
              </a:rPr>
              <a:t>115</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020288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884"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Qualification des risques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graphicFrame>
        <p:nvGraphicFramePr>
          <p:cNvPr id="885" name="Table 3"/>
          <p:cNvGraphicFramePr/>
          <p:nvPr/>
        </p:nvGraphicFramePr>
        <p:xfrm>
          <a:off x="516015" y="1001607"/>
          <a:ext cx="8553345" cy="3342562"/>
        </p:xfrm>
        <a:graphic>
          <a:graphicData uri="http://schemas.openxmlformats.org/drawingml/2006/table">
            <a:tbl>
              <a:tblPr/>
              <a:tblGrid>
                <a:gridCol w="2173059">
                  <a:extLst>
                    <a:ext uri="{9D8B030D-6E8A-4147-A177-3AD203B41FA5}">
                      <a16:colId xmlns:a16="http://schemas.microsoft.com/office/drawing/2014/main" val="20000"/>
                    </a:ext>
                  </a:extLst>
                </a:gridCol>
                <a:gridCol w="6380286">
                  <a:extLst>
                    <a:ext uri="{9D8B030D-6E8A-4147-A177-3AD203B41FA5}">
                      <a16:colId xmlns:a16="http://schemas.microsoft.com/office/drawing/2014/main" val="20001"/>
                    </a:ext>
                  </a:extLst>
                </a:gridCol>
              </a:tblGrid>
              <a:tr h="648823">
                <a:tc>
                  <a:txBody>
                    <a:bodyPr/>
                    <a:lstStyle/>
                    <a:p>
                      <a:pPr>
                        <a:lnSpc>
                          <a:spcPct val="100000"/>
                        </a:lnSpc>
                      </a:pPr>
                      <a:r>
                        <a:rPr lang="fr-FR" sz="2000" b="1" strike="noStrike" spc="-1">
                          <a:solidFill>
                            <a:srgbClr val="000000"/>
                          </a:solidFill>
                          <a:uFill>
                            <a:solidFill>
                              <a:srgbClr val="FFFFFF"/>
                            </a:solidFill>
                          </a:uFill>
                          <a:latin typeface="Calibri"/>
                        </a:rPr>
                        <a:t>Risque</a:t>
                      </a:r>
                      <a:endParaRPr lang="fr-FR" sz="2000" b="0" strike="noStrike" spc="-1">
                        <a:solidFill>
                          <a:srgbClr val="000000"/>
                        </a:solidFill>
                        <a:uFill>
                          <a:solidFill>
                            <a:srgbClr val="FFFFFF"/>
                          </a:solidFill>
                        </a:uFill>
                        <a:latin typeface="Arial"/>
                      </a:endParaRPr>
                    </a:p>
                  </a:txBody>
                  <a:tcPr marL="100796" marR="100796" marT="50398" marB="50398">
                    <a:noFill/>
                  </a:tcPr>
                </a:tc>
                <a:tc>
                  <a:txBody>
                    <a:bodyPr/>
                    <a:lstStyle/>
                    <a:p>
                      <a:pPr>
                        <a:lnSpc>
                          <a:spcPct val="100000"/>
                        </a:lnSpc>
                      </a:pPr>
                      <a:r>
                        <a:rPr lang="fr-FR" sz="1800" b="0" strike="noStrike" spc="-1">
                          <a:solidFill>
                            <a:srgbClr val="000000"/>
                          </a:solidFill>
                          <a:uFill>
                            <a:solidFill>
                              <a:srgbClr val="FFFFFF"/>
                            </a:solidFill>
                          </a:uFill>
                          <a:latin typeface="Calibri"/>
                        </a:rPr>
                        <a:t>Événement redouté dont l’apparition a un impact sur les objectifs du projet.</a:t>
                      </a:r>
                      <a:endParaRPr lang="fr-FR" sz="2000" b="0" strike="noStrike" spc="-1">
                        <a:solidFill>
                          <a:srgbClr val="000000"/>
                        </a:solidFill>
                        <a:uFill>
                          <a:solidFill>
                            <a:srgbClr val="FFFFFF"/>
                          </a:solidFill>
                        </a:uFill>
                        <a:latin typeface="Arial"/>
                      </a:endParaRPr>
                    </a:p>
                  </a:txBody>
                  <a:tcPr marL="100796" marR="100796" marT="50398" marB="50398">
                    <a:noFill/>
                  </a:tcPr>
                </a:tc>
                <a:extLst>
                  <a:ext uri="{0D108BD9-81ED-4DB2-BD59-A6C34878D82A}">
                    <a16:rowId xmlns:a16="http://schemas.microsoft.com/office/drawing/2014/main" val="10000"/>
                  </a:ext>
                </a:extLst>
              </a:tr>
              <a:tr h="408738">
                <a:tc>
                  <a:txBody>
                    <a:bodyPr/>
                    <a:lstStyle/>
                    <a:p>
                      <a:pPr>
                        <a:lnSpc>
                          <a:spcPct val="100000"/>
                        </a:lnSpc>
                      </a:pPr>
                      <a:r>
                        <a:rPr lang="fr-FR" sz="2000" b="1" strike="noStrike" spc="-1">
                          <a:solidFill>
                            <a:srgbClr val="000000"/>
                          </a:solidFill>
                          <a:uFill>
                            <a:solidFill>
                              <a:srgbClr val="FFFFFF"/>
                            </a:solidFill>
                          </a:uFill>
                          <a:latin typeface="Calibri"/>
                        </a:rPr>
                        <a:t>Conséquence</a:t>
                      </a:r>
                      <a:endParaRPr lang="fr-FR" sz="2000" b="0" strike="noStrike" spc="-1">
                        <a:solidFill>
                          <a:srgbClr val="000000"/>
                        </a:solidFill>
                        <a:uFill>
                          <a:solidFill>
                            <a:srgbClr val="FFFFFF"/>
                          </a:solidFill>
                        </a:uFill>
                        <a:latin typeface="Arial"/>
                      </a:endParaRPr>
                    </a:p>
                  </a:txBody>
                  <a:tcPr marL="100796" marR="100796" marT="50398" marB="50398">
                    <a:noFill/>
                  </a:tcPr>
                </a:tc>
                <a:tc>
                  <a:txBody>
                    <a:bodyPr/>
                    <a:lstStyle/>
                    <a:p>
                      <a:pPr>
                        <a:lnSpc>
                          <a:spcPct val="100000"/>
                        </a:lnSpc>
                      </a:pPr>
                      <a:r>
                        <a:rPr lang="fr-FR" sz="1800" b="0" strike="noStrike" spc="-1">
                          <a:solidFill>
                            <a:srgbClr val="000000"/>
                          </a:solidFill>
                          <a:uFill>
                            <a:solidFill>
                              <a:srgbClr val="FFFFFF"/>
                            </a:solidFill>
                          </a:uFill>
                          <a:latin typeface="Calibri"/>
                        </a:rPr>
                        <a:t>Événements en cascade suite à l’événement redouté.</a:t>
                      </a:r>
                      <a:endParaRPr lang="fr-FR" sz="2000" b="0" strike="noStrike" spc="-1">
                        <a:solidFill>
                          <a:srgbClr val="000000"/>
                        </a:solidFill>
                        <a:uFill>
                          <a:solidFill>
                            <a:srgbClr val="FFFFFF"/>
                          </a:solidFill>
                        </a:uFill>
                        <a:latin typeface="Arial"/>
                      </a:endParaRPr>
                    </a:p>
                  </a:txBody>
                  <a:tcPr marL="100796" marR="100796" marT="50398" marB="50398">
                    <a:noFill/>
                  </a:tcPr>
                </a:tc>
                <a:extLst>
                  <a:ext uri="{0D108BD9-81ED-4DB2-BD59-A6C34878D82A}">
                    <a16:rowId xmlns:a16="http://schemas.microsoft.com/office/drawing/2014/main" val="10001"/>
                  </a:ext>
                </a:extLst>
              </a:tr>
              <a:tr h="408738">
                <a:tc>
                  <a:txBody>
                    <a:bodyPr/>
                    <a:lstStyle/>
                    <a:p>
                      <a:pPr>
                        <a:lnSpc>
                          <a:spcPct val="100000"/>
                        </a:lnSpc>
                      </a:pPr>
                      <a:r>
                        <a:rPr lang="fr-FR" sz="2000" b="1" strike="noStrike" spc="-1">
                          <a:solidFill>
                            <a:srgbClr val="000000"/>
                          </a:solidFill>
                          <a:uFill>
                            <a:solidFill>
                              <a:srgbClr val="FFFFFF"/>
                            </a:solidFill>
                          </a:uFill>
                          <a:latin typeface="Calibri"/>
                        </a:rPr>
                        <a:t>Impact (1 à 3)</a:t>
                      </a:r>
                      <a:endParaRPr lang="fr-FR" sz="2000" b="0" strike="noStrike" spc="-1">
                        <a:solidFill>
                          <a:srgbClr val="000000"/>
                        </a:solidFill>
                        <a:uFill>
                          <a:solidFill>
                            <a:srgbClr val="FFFFFF"/>
                          </a:solidFill>
                        </a:uFill>
                        <a:latin typeface="Arial"/>
                      </a:endParaRPr>
                    </a:p>
                  </a:txBody>
                  <a:tcPr marL="100796" marR="100796" marT="50398" marB="50398">
                    <a:noFill/>
                  </a:tcPr>
                </a:tc>
                <a:tc>
                  <a:txBody>
                    <a:bodyPr/>
                    <a:lstStyle/>
                    <a:p>
                      <a:pPr>
                        <a:lnSpc>
                          <a:spcPct val="100000"/>
                        </a:lnSpc>
                      </a:pPr>
                      <a:r>
                        <a:rPr lang="fr-FR" sz="1800" b="0" strike="noStrike" spc="-1">
                          <a:solidFill>
                            <a:srgbClr val="000000"/>
                          </a:solidFill>
                          <a:uFill>
                            <a:solidFill>
                              <a:srgbClr val="FFFFFF"/>
                            </a:solidFill>
                          </a:uFill>
                          <a:latin typeface="Calibri"/>
                        </a:rPr>
                        <a:t>Impact sur les objectifs du projet.</a:t>
                      </a:r>
                      <a:endParaRPr lang="fr-FR" sz="2000" b="0" strike="noStrike" spc="-1">
                        <a:solidFill>
                          <a:srgbClr val="000000"/>
                        </a:solidFill>
                        <a:uFill>
                          <a:solidFill>
                            <a:srgbClr val="FFFFFF"/>
                          </a:solidFill>
                        </a:uFill>
                        <a:latin typeface="Arial"/>
                      </a:endParaRPr>
                    </a:p>
                  </a:txBody>
                  <a:tcPr marL="100796" marR="100796" marT="50398" marB="50398">
                    <a:noFill/>
                  </a:tcPr>
                </a:tc>
                <a:extLst>
                  <a:ext uri="{0D108BD9-81ED-4DB2-BD59-A6C34878D82A}">
                    <a16:rowId xmlns:a16="http://schemas.microsoft.com/office/drawing/2014/main" val="10002"/>
                  </a:ext>
                </a:extLst>
              </a:tr>
              <a:tr h="408738">
                <a:tc>
                  <a:txBody>
                    <a:bodyPr/>
                    <a:lstStyle/>
                    <a:p>
                      <a:pPr>
                        <a:lnSpc>
                          <a:spcPct val="100000"/>
                        </a:lnSpc>
                      </a:pPr>
                      <a:r>
                        <a:rPr lang="fr-FR" sz="2000" b="1" strike="noStrike" spc="-1">
                          <a:solidFill>
                            <a:srgbClr val="000000"/>
                          </a:solidFill>
                          <a:uFill>
                            <a:solidFill>
                              <a:srgbClr val="FFFFFF"/>
                            </a:solidFill>
                          </a:uFill>
                          <a:latin typeface="Calibri"/>
                        </a:rPr>
                        <a:t>Probabilité (0 à 3)</a:t>
                      </a:r>
                      <a:endParaRPr lang="fr-FR" sz="2000" b="0" strike="noStrike" spc="-1">
                        <a:solidFill>
                          <a:srgbClr val="000000"/>
                        </a:solidFill>
                        <a:uFill>
                          <a:solidFill>
                            <a:srgbClr val="FFFFFF"/>
                          </a:solidFill>
                        </a:uFill>
                        <a:latin typeface="Arial"/>
                      </a:endParaRPr>
                    </a:p>
                  </a:txBody>
                  <a:tcPr marL="100796" marR="100796" marT="50398" marB="50398">
                    <a:noFill/>
                  </a:tcPr>
                </a:tc>
                <a:tc>
                  <a:txBody>
                    <a:bodyPr/>
                    <a:lstStyle/>
                    <a:p>
                      <a:pPr>
                        <a:lnSpc>
                          <a:spcPct val="100000"/>
                        </a:lnSpc>
                      </a:pPr>
                      <a:r>
                        <a:rPr lang="fr-FR" sz="1800" b="0" strike="noStrike" spc="-1">
                          <a:solidFill>
                            <a:srgbClr val="000000"/>
                          </a:solidFill>
                          <a:uFill>
                            <a:solidFill>
                              <a:srgbClr val="FFFFFF"/>
                            </a:solidFill>
                          </a:uFill>
                          <a:latin typeface="Calibri"/>
                        </a:rPr>
                        <a:t>Probabilité d’occurrence du risque.</a:t>
                      </a:r>
                      <a:endParaRPr lang="fr-FR" sz="2000" b="0" strike="noStrike" spc="-1">
                        <a:solidFill>
                          <a:srgbClr val="000000"/>
                        </a:solidFill>
                        <a:uFill>
                          <a:solidFill>
                            <a:srgbClr val="FFFFFF"/>
                          </a:solidFill>
                        </a:uFill>
                        <a:latin typeface="Arial"/>
                      </a:endParaRPr>
                    </a:p>
                  </a:txBody>
                  <a:tcPr marL="100796" marR="100796" marT="50398" marB="50398">
                    <a:noFill/>
                  </a:tcPr>
                </a:tc>
                <a:extLst>
                  <a:ext uri="{0D108BD9-81ED-4DB2-BD59-A6C34878D82A}">
                    <a16:rowId xmlns:a16="http://schemas.microsoft.com/office/drawing/2014/main" val="10003"/>
                  </a:ext>
                </a:extLst>
              </a:tr>
              <a:tr h="648823">
                <a:tc>
                  <a:txBody>
                    <a:bodyPr/>
                    <a:lstStyle/>
                    <a:p>
                      <a:pPr>
                        <a:lnSpc>
                          <a:spcPct val="100000"/>
                        </a:lnSpc>
                      </a:pPr>
                      <a:r>
                        <a:rPr lang="fr-FR" sz="2000" b="1" strike="noStrike" spc="-1">
                          <a:solidFill>
                            <a:srgbClr val="000000"/>
                          </a:solidFill>
                          <a:uFill>
                            <a:solidFill>
                              <a:srgbClr val="FFFFFF"/>
                            </a:solidFill>
                          </a:uFill>
                          <a:latin typeface="Calibri"/>
                        </a:rPr>
                        <a:t>Sévérité (0 à 9)</a:t>
                      </a:r>
                      <a:endParaRPr lang="fr-FR" sz="2000" b="0" strike="noStrike" spc="-1">
                        <a:solidFill>
                          <a:srgbClr val="000000"/>
                        </a:solidFill>
                        <a:uFill>
                          <a:solidFill>
                            <a:srgbClr val="FFFFFF"/>
                          </a:solidFill>
                        </a:uFill>
                        <a:latin typeface="Arial"/>
                      </a:endParaRPr>
                    </a:p>
                  </a:txBody>
                  <a:tcPr marL="100796" marR="100796" marT="50398" marB="50398">
                    <a:noFill/>
                  </a:tcPr>
                </a:tc>
                <a:tc>
                  <a:txBody>
                    <a:bodyPr/>
                    <a:lstStyle/>
                    <a:p>
                      <a:pPr>
                        <a:lnSpc>
                          <a:spcPct val="100000"/>
                        </a:lnSpc>
                      </a:pPr>
                      <a:r>
                        <a:rPr lang="fr-FR" sz="1800" b="0" strike="noStrike" spc="-1">
                          <a:solidFill>
                            <a:srgbClr val="000000"/>
                          </a:solidFill>
                          <a:uFill>
                            <a:solidFill>
                              <a:srgbClr val="FFFFFF"/>
                            </a:solidFill>
                          </a:uFill>
                          <a:latin typeface="Calibri"/>
                        </a:rPr>
                        <a:t>Importance du risque : calculé comme étant le produit de la probabilité par l’impact.</a:t>
                      </a:r>
                      <a:endParaRPr lang="fr-FR" sz="2000" b="0" strike="noStrike" spc="-1">
                        <a:solidFill>
                          <a:srgbClr val="000000"/>
                        </a:solidFill>
                        <a:uFill>
                          <a:solidFill>
                            <a:srgbClr val="FFFFFF"/>
                          </a:solidFill>
                        </a:uFill>
                        <a:latin typeface="Arial"/>
                      </a:endParaRPr>
                    </a:p>
                  </a:txBody>
                  <a:tcPr marL="100796" marR="100796" marT="50398" marB="50398">
                    <a:noFill/>
                  </a:tcPr>
                </a:tc>
                <a:extLst>
                  <a:ext uri="{0D108BD9-81ED-4DB2-BD59-A6C34878D82A}">
                    <a16:rowId xmlns:a16="http://schemas.microsoft.com/office/drawing/2014/main" val="10004"/>
                  </a:ext>
                </a:extLst>
              </a:tr>
              <a:tr h="408738">
                <a:tc>
                  <a:txBody>
                    <a:bodyPr/>
                    <a:lstStyle/>
                    <a:p>
                      <a:pPr>
                        <a:lnSpc>
                          <a:spcPct val="100000"/>
                        </a:lnSpc>
                      </a:pPr>
                      <a:r>
                        <a:rPr lang="fr-FR" sz="2000" b="1" strike="noStrike" spc="-1">
                          <a:solidFill>
                            <a:srgbClr val="000000"/>
                          </a:solidFill>
                          <a:uFill>
                            <a:solidFill>
                              <a:srgbClr val="FFFFFF"/>
                            </a:solidFill>
                          </a:uFill>
                          <a:latin typeface="Calibri"/>
                        </a:rPr>
                        <a:t>Actions</a:t>
                      </a:r>
                      <a:endParaRPr lang="fr-FR" sz="2000" b="0" strike="noStrike" spc="-1">
                        <a:solidFill>
                          <a:srgbClr val="000000"/>
                        </a:solidFill>
                        <a:uFill>
                          <a:solidFill>
                            <a:srgbClr val="FFFFFF"/>
                          </a:solidFill>
                        </a:uFill>
                        <a:latin typeface="Arial"/>
                      </a:endParaRPr>
                    </a:p>
                  </a:txBody>
                  <a:tcPr marL="100796" marR="100796" marT="50398" marB="50398">
                    <a:noFill/>
                  </a:tcPr>
                </a:tc>
                <a:tc>
                  <a:txBody>
                    <a:bodyPr/>
                    <a:lstStyle/>
                    <a:p>
                      <a:pPr>
                        <a:lnSpc>
                          <a:spcPct val="100000"/>
                        </a:lnSpc>
                      </a:pPr>
                      <a:r>
                        <a:rPr lang="fr-FR" sz="1800" b="0" strike="noStrike" spc="-1">
                          <a:solidFill>
                            <a:srgbClr val="000000"/>
                          </a:solidFill>
                          <a:uFill>
                            <a:solidFill>
                              <a:srgbClr val="FFFFFF"/>
                            </a:solidFill>
                          </a:uFill>
                          <a:latin typeface="Calibri"/>
                        </a:rPr>
                        <a:t>Préventives et correctives</a:t>
                      </a:r>
                      <a:endParaRPr lang="fr-FR" sz="2000" b="0" strike="noStrike" spc="-1">
                        <a:solidFill>
                          <a:srgbClr val="000000"/>
                        </a:solidFill>
                        <a:uFill>
                          <a:solidFill>
                            <a:srgbClr val="FFFFFF"/>
                          </a:solidFill>
                        </a:uFill>
                        <a:latin typeface="Arial"/>
                      </a:endParaRPr>
                    </a:p>
                  </a:txBody>
                  <a:tcPr marL="100796" marR="100796" marT="50398" marB="50398">
                    <a:noFill/>
                  </a:tcPr>
                </a:tc>
                <a:extLst>
                  <a:ext uri="{0D108BD9-81ED-4DB2-BD59-A6C34878D82A}">
                    <a16:rowId xmlns:a16="http://schemas.microsoft.com/office/drawing/2014/main" val="10005"/>
                  </a:ext>
                </a:extLst>
              </a:tr>
              <a:tr h="408738">
                <a:tc>
                  <a:txBody>
                    <a:bodyPr/>
                    <a:lstStyle/>
                    <a:p>
                      <a:pPr>
                        <a:lnSpc>
                          <a:spcPct val="100000"/>
                        </a:lnSpc>
                      </a:pPr>
                      <a:r>
                        <a:rPr lang="fr-FR" sz="2000" b="1" strike="noStrike" spc="-1">
                          <a:solidFill>
                            <a:srgbClr val="000000"/>
                          </a:solidFill>
                          <a:uFill>
                            <a:solidFill>
                              <a:srgbClr val="FFFFFF"/>
                            </a:solidFill>
                          </a:uFill>
                          <a:latin typeface="Calibri"/>
                        </a:rPr>
                        <a:t>Coût</a:t>
                      </a:r>
                      <a:endParaRPr lang="fr-FR" sz="2000" b="0" strike="noStrike" spc="-1">
                        <a:solidFill>
                          <a:srgbClr val="000000"/>
                        </a:solidFill>
                        <a:uFill>
                          <a:solidFill>
                            <a:srgbClr val="FFFFFF"/>
                          </a:solidFill>
                        </a:uFill>
                        <a:latin typeface="Arial"/>
                      </a:endParaRPr>
                    </a:p>
                  </a:txBody>
                  <a:tcPr marL="100796" marR="100796" marT="50398" marB="50398">
                    <a:noFill/>
                  </a:tcPr>
                </a:tc>
                <a:tc>
                  <a:txBody>
                    <a:bodyPr/>
                    <a:lstStyle/>
                    <a:p>
                      <a:pPr>
                        <a:lnSpc>
                          <a:spcPct val="100000"/>
                        </a:lnSpc>
                      </a:pPr>
                      <a:r>
                        <a:rPr lang="fr-FR" sz="1800" b="0" strike="noStrike" spc="-1">
                          <a:solidFill>
                            <a:srgbClr val="000000"/>
                          </a:solidFill>
                          <a:uFill>
                            <a:solidFill>
                              <a:srgbClr val="FFFFFF"/>
                            </a:solidFill>
                          </a:uFill>
                          <a:latin typeface="Calibri"/>
                        </a:rPr>
                        <a:t>Coût de la mise en place des actions</a:t>
                      </a:r>
                      <a:endParaRPr lang="fr-FR" sz="2000" b="0" strike="noStrike" spc="-1">
                        <a:solidFill>
                          <a:srgbClr val="000000"/>
                        </a:solidFill>
                        <a:uFill>
                          <a:solidFill>
                            <a:srgbClr val="FFFFFF"/>
                          </a:solidFill>
                        </a:uFill>
                        <a:latin typeface="Arial"/>
                      </a:endParaRPr>
                    </a:p>
                  </a:txBody>
                  <a:tcPr marL="100796" marR="100796" marT="50398" marB="50398">
                    <a:noFill/>
                  </a:tcPr>
                </a:tc>
                <a:extLst>
                  <a:ext uri="{0D108BD9-81ED-4DB2-BD59-A6C34878D82A}">
                    <a16:rowId xmlns:a16="http://schemas.microsoft.com/office/drawing/2014/main" val="10006"/>
                  </a:ext>
                </a:extLst>
              </a:tr>
            </a:tbl>
          </a:graphicData>
        </a:graphic>
      </p:graphicFrame>
      <p:pic>
        <p:nvPicPr>
          <p:cNvPr id="886" name="Picture 1"/>
          <p:cNvPicPr/>
          <p:nvPr/>
        </p:nvPicPr>
        <p:blipFill>
          <a:blip r:embed="rId3"/>
          <a:stretch/>
        </p:blipFill>
        <p:spPr>
          <a:xfrm>
            <a:off x="516015" y="4895336"/>
            <a:ext cx="2221870" cy="2058771"/>
          </a:xfrm>
          <a:prstGeom prst="rect">
            <a:avLst/>
          </a:prstGeom>
          <a:ln>
            <a:noFill/>
          </a:ln>
        </p:spPr>
      </p:pic>
      <p:sp>
        <p:nvSpPr>
          <p:cNvPr id="887" name="CustomShape 4"/>
          <p:cNvSpPr/>
          <p:nvPr/>
        </p:nvSpPr>
        <p:spPr>
          <a:xfrm>
            <a:off x="1071582" y="4563186"/>
            <a:ext cx="1665906" cy="401595"/>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1984" b="1" spc="-1">
                <a:solidFill>
                  <a:srgbClr val="000000"/>
                </a:solidFill>
                <a:uFill>
                  <a:solidFill>
                    <a:srgbClr val="FFFFFF"/>
                  </a:solidFill>
                </a:uFill>
                <a:latin typeface="Calibri"/>
                <a:ea typeface="DejaVu Sans"/>
              </a:rPr>
              <a:t>Impact</a:t>
            </a:r>
            <a:endParaRPr lang="fr-FR" sz="1984" spc="-1">
              <a:solidFill>
                <a:srgbClr val="000000"/>
              </a:solidFill>
              <a:uFill>
                <a:solidFill>
                  <a:srgbClr val="FFFFFF"/>
                </a:solidFill>
              </a:uFill>
              <a:latin typeface="Arial"/>
            </a:endParaRPr>
          </a:p>
        </p:txBody>
      </p:sp>
      <p:sp>
        <p:nvSpPr>
          <p:cNvPr id="888" name="CustomShape 5"/>
          <p:cNvSpPr/>
          <p:nvPr/>
        </p:nvSpPr>
        <p:spPr>
          <a:xfrm rot="16200000">
            <a:off x="-522498" y="5942182"/>
            <a:ext cx="1665906" cy="401595"/>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1984" b="1" spc="-1">
                <a:solidFill>
                  <a:srgbClr val="000000"/>
                </a:solidFill>
                <a:uFill>
                  <a:solidFill>
                    <a:srgbClr val="FFFFFF"/>
                  </a:solidFill>
                </a:uFill>
                <a:latin typeface="Calibri"/>
                <a:ea typeface="DejaVu Sans"/>
              </a:rPr>
              <a:t>Probabilité</a:t>
            </a:r>
            <a:endParaRPr lang="fr-FR" sz="1984" spc="-1">
              <a:solidFill>
                <a:srgbClr val="000000"/>
              </a:solidFill>
              <a:uFill>
                <a:solidFill>
                  <a:srgbClr val="FFFFFF"/>
                </a:solidFill>
              </a:uFill>
              <a:latin typeface="Arial"/>
            </a:endParaRPr>
          </a:p>
        </p:txBody>
      </p:sp>
      <p:pic>
        <p:nvPicPr>
          <p:cNvPr id="889" name="Picture 4"/>
          <p:cNvPicPr/>
          <p:nvPr/>
        </p:nvPicPr>
        <p:blipFill>
          <a:blip r:embed="rId4"/>
          <a:stretch/>
        </p:blipFill>
        <p:spPr>
          <a:xfrm>
            <a:off x="3135115" y="5316376"/>
            <a:ext cx="6212029" cy="1161531"/>
          </a:xfrm>
          <a:prstGeom prst="rect">
            <a:avLst/>
          </a:prstGeom>
          <a:ln>
            <a:noFill/>
          </a:ln>
        </p:spPr>
      </p:pic>
      <p:sp>
        <p:nvSpPr>
          <p:cNvPr id="891" name="CustomShape 7"/>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99BC6AC5-76F7-4637-8361-093FA0C30FCE}" type="slidenum">
              <a:rPr lang="fr-FR" sz="1102" spc="-1">
                <a:solidFill>
                  <a:srgbClr val="A0A0A0"/>
                </a:solidFill>
                <a:uFill>
                  <a:solidFill>
                    <a:srgbClr val="FFFFFF"/>
                  </a:solidFill>
                </a:uFill>
                <a:latin typeface="Calibri"/>
              </a:rPr>
              <a:t>116</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0862050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89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Gestion des risques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894" name="CustomShape 3"/>
          <p:cNvSpPr/>
          <p:nvPr/>
        </p:nvSpPr>
        <p:spPr>
          <a:xfrm>
            <a:off x="357679" y="1240500"/>
            <a:ext cx="8888670" cy="58719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300796" indent="-300002">
              <a:buClr>
                <a:srgbClr val="808080"/>
              </a:buClr>
              <a:buFont typeface="Wingdings" charset="2"/>
              <a:buChar char=""/>
            </a:pPr>
            <a:r>
              <a:rPr lang="fr-FR" sz="3086" spc="-1">
                <a:solidFill>
                  <a:srgbClr val="808080"/>
                </a:solidFill>
                <a:uFill>
                  <a:solidFill>
                    <a:srgbClr val="FFFFFF"/>
                  </a:solidFill>
                </a:uFill>
                <a:latin typeface="Calibri"/>
              </a:rPr>
              <a:t>Pour chaque risque suivi il faut identifier :</a:t>
            </a:r>
            <a:endParaRPr lang="fr-FR" sz="1984" spc="-1">
              <a:solidFill>
                <a:srgbClr val="000000"/>
              </a:solidFill>
              <a:uFill>
                <a:solidFill>
                  <a:srgbClr val="FFFFFF"/>
                </a:solidFill>
              </a:uFill>
              <a:latin typeface="Arial"/>
            </a:endParaRPr>
          </a:p>
          <a:p>
            <a:pPr marL="1119849" lvl="1" indent="-300002">
              <a:buClr>
                <a:srgbClr val="808080"/>
              </a:buClr>
              <a:buFont typeface="Wingdings" charset="2"/>
              <a:buChar char=""/>
            </a:pPr>
            <a:r>
              <a:rPr lang="fr-FR" sz="2425" spc="-1">
                <a:solidFill>
                  <a:srgbClr val="808080"/>
                </a:solidFill>
                <a:uFill>
                  <a:solidFill>
                    <a:srgbClr val="FFFFFF"/>
                  </a:solidFill>
                </a:uFill>
                <a:latin typeface="Calibri"/>
              </a:rPr>
              <a:t>Action préventive : Action à mettre en œuvre pour réduire le risque</a:t>
            </a:r>
            <a:endParaRPr lang="fr-FR" sz="1984" spc="-1">
              <a:solidFill>
                <a:srgbClr val="000000"/>
              </a:solidFill>
              <a:uFill>
                <a:solidFill>
                  <a:srgbClr val="FFFFFF"/>
                </a:solidFill>
              </a:uFill>
              <a:latin typeface="Arial"/>
            </a:endParaRPr>
          </a:p>
          <a:p>
            <a:pPr marL="1119849" lvl="1" indent="-300002">
              <a:buClr>
                <a:srgbClr val="808080"/>
              </a:buClr>
              <a:buFont typeface="Wingdings" charset="2"/>
              <a:buChar char=""/>
            </a:pPr>
            <a:r>
              <a:rPr lang="fr-FR" sz="2425" spc="-1">
                <a:solidFill>
                  <a:srgbClr val="808080"/>
                </a:solidFill>
                <a:uFill>
                  <a:solidFill>
                    <a:srgbClr val="FFFFFF"/>
                  </a:solidFill>
                </a:uFill>
                <a:latin typeface="Calibri"/>
              </a:rPr>
              <a:t>Action corrective : Action à mettre en œuvre si l’action préventive ne suffit pas ou si la sévérité du risque augmente</a:t>
            </a:r>
            <a:endParaRPr lang="fr-FR" sz="1984" spc="-1">
              <a:solidFill>
                <a:srgbClr val="000000"/>
              </a:solidFill>
              <a:uFill>
                <a:solidFill>
                  <a:srgbClr val="FFFFFF"/>
                </a:solidFill>
              </a:uFill>
              <a:latin typeface="Arial"/>
            </a:endParaRPr>
          </a:p>
          <a:p>
            <a:pPr marL="1119849" lvl="1" indent="-300002">
              <a:buClr>
                <a:srgbClr val="808080"/>
              </a:buClr>
              <a:buFont typeface="Wingdings" charset="2"/>
              <a:buChar char=""/>
            </a:pPr>
            <a:r>
              <a:rPr lang="fr-FR" sz="2425" spc="-1">
                <a:solidFill>
                  <a:srgbClr val="808080"/>
                </a:solidFill>
                <a:uFill>
                  <a:solidFill>
                    <a:srgbClr val="FFFFFF"/>
                  </a:solidFill>
                </a:uFill>
                <a:latin typeface="Calibri"/>
              </a:rPr>
              <a:t>Le coût de la mise ne place des actions (permet de juger de la pertinence du suivi d’un risque)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300796" indent="-300002">
              <a:buClr>
                <a:srgbClr val="808080"/>
              </a:buClr>
              <a:buFont typeface="Wingdings" charset="2"/>
              <a:buChar char=""/>
            </a:pPr>
            <a:r>
              <a:rPr lang="fr-FR" sz="3086" spc="-1">
                <a:solidFill>
                  <a:srgbClr val="808080"/>
                </a:solidFill>
                <a:uFill>
                  <a:solidFill>
                    <a:srgbClr val="FFFFFF"/>
                  </a:solidFill>
                </a:uFill>
                <a:latin typeface="Calibri"/>
              </a:rPr>
              <a:t>Le plan de gestion des risques doit être revu périodiquement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89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F765BF8A-F42E-48BA-8167-FC0C52C12C80}" type="slidenum">
              <a:rPr lang="fr-FR" sz="1102" spc="-1">
                <a:solidFill>
                  <a:srgbClr val="A0A0A0"/>
                </a:solidFill>
                <a:uFill>
                  <a:solidFill>
                    <a:srgbClr val="FFFFFF"/>
                  </a:solidFill>
                </a:uFill>
                <a:latin typeface="Calibri"/>
              </a:rPr>
              <a:t>117</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75506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1"/>
          </p:nvPr>
        </p:nvSpPr>
        <p:spPr>
          <a:prstGeom prst="rect">
            <a:avLst/>
          </a:prstGeom>
        </p:spPr>
        <p:txBody>
          <a:bodyPr/>
          <a:lstStyle/>
          <a:p>
            <a:fld id="{1AE12920-B884-9B4E-A668-002547A8C9F2}" type="slidenum">
              <a:rPr lang="fr-FR" smtClean="0"/>
              <a:pPr/>
              <a:t>118</a:t>
            </a:fld>
            <a:endParaRPr lang="fr-FR" dirty="0"/>
          </a:p>
        </p:txBody>
      </p:sp>
      <p:sp>
        <p:nvSpPr>
          <p:cNvPr id="9" name="Titre 6">
            <a:extLst>
              <a:ext uri="{FF2B5EF4-FFF2-40B4-BE49-F238E27FC236}">
                <a16:creationId xmlns:a16="http://schemas.microsoft.com/office/drawing/2014/main" id="{5B84AF0B-C36A-44DB-AE41-D0540A9109C2}"/>
              </a:ext>
            </a:extLst>
          </p:cNvPr>
          <p:cNvSpPr>
            <a:spLocks noGrp="1"/>
          </p:cNvSpPr>
          <p:nvPr>
            <p:ph type="title"/>
          </p:nvPr>
        </p:nvSpPr>
        <p:spPr>
          <a:xfrm>
            <a:off x="553034" y="1352864"/>
            <a:ext cx="8986222" cy="388347"/>
          </a:xfrm>
        </p:spPr>
        <p:txBody>
          <a:bodyPr/>
          <a:lstStyle/>
          <a:p>
            <a:r>
              <a:rPr lang="fr-FR" dirty="0"/>
              <a:t>Synthèse &amp; comparaison Classique / Agile</a:t>
            </a:r>
          </a:p>
        </p:txBody>
      </p:sp>
      <p:sp>
        <p:nvSpPr>
          <p:cNvPr id="14" name="Flèche : pentagone 13">
            <a:extLst>
              <a:ext uri="{FF2B5EF4-FFF2-40B4-BE49-F238E27FC236}">
                <a16:creationId xmlns:a16="http://schemas.microsoft.com/office/drawing/2014/main" id="{E140A8E9-8068-46F8-A93B-8E42F1D53927}"/>
              </a:ext>
            </a:extLst>
          </p:cNvPr>
          <p:cNvSpPr/>
          <p:nvPr/>
        </p:nvSpPr>
        <p:spPr>
          <a:xfrm>
            <a:off x="2708667" y="6066781"/>
            <a:ext cx="4406273" cy="388347"/>
          </a:xfrm>
          <a:prstGeom prst="homePlate">
            <a:avLst>
              <a:gd name="adj" fmla="val 32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b="1" dirty="0"/>
              <a:t>PHASE DEFINITION DU BESOIN</a:t>
            </a:r>
          </a:p>
        </p:txBody>
      </p:sp>
      <p:sp>
        <p:nvSpPr>
          <p:cNvPr id="6" name="CustomShape 2">
            <a:extLst>
              <a:ext uri="{FF2B5EF4-FFF2-40B4-BE49-F238E27FC236}">
                <a16:creationId xmlns:a16="http://schemas.microsoft.com/office/drawing/2014/main" id="{4068A66B-248A-4825-ADAF-9F087BBE8DF5}"/>
              </a:ext>
            </a:extLst>
          </p:cNvPr>
          <p:cNvSpPr/>
          <p:nvPr/>
        </p:nvSpPr>
        <p:spPr>
          <a:xfrm>
            <a:off x="1383819" y="2300731"/>
            <a:ext cx="710505" cy="650974"/>
          </a:xfrm>
          <a:prstGeom prst="sun">
            <a:avLst>
              <a:gd name="adj" fmla="val 5400"/>
            </a:avLst>
          </a:pr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b="1" spc="-1" dirty="0">
                <a:solidFill>
                  <a:srgbClr val="000000"/>
                </a:solidFill>
                <a:uFill>
                  <a:solidFill>
                    <a:srgbClr val="FFFFFF"/>
                  </a:solidFill>
                </a:uFill>
                <a:latin typeface="Arial"/>
                <a:ea typeface="DejaVu Sans"/>
              </a:rPr>
              <a:t>Idée</a:t>
            </a:r>
            <a:endParaRPr lang="fr-FR" sz="1488" b="1" spc="-1" dirty="0">
              <a:solidFill>
                <a:srgbClr val="000000"/>
              </a:solidFill>
              <a:uFill>
                <a:solidFill>
                  <a:srgbClr val="FFFFFF"/>
                </a:solidFill>
              </a:uFill>
              <a:latin typeface="Arial"/>
            </a:endParaRPr>
          </a:p>
        </p:txBody>
      </p:sp>
      <p:sp>
        <p:nvSpPr>
          <p:cNvPr id="7" name="CustomShape 3">
            <a:extLst>
              <a:ext uri="{FF2B5EF4-FFF2-40B4-BE49-F238E27FC236}">
                <a16:creationId xmlns:a16="http://schemas.microsoft.com/office/drawing/2014/main" id="{4BABDE26-8816-4CD7-B3DB-B03ECE0D0EFC}"/>
              </a:ext>
            </a:extLst>
          </p:cNvPr>
          <p:cNvSpPr/>
          <p:nvPr/>
        </p:nvSpPr>
        <p:spPr>
          <a:xfrm>
            <a:off x="6848490" y="2335813"/>
            <a:ext cx="829568" cy="591443"/>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spc="-1">
                <a:solidFill>
                  <a:srgbClr val="000000"/>
                </a:solidFill>
                <a:uFill>
                  <a:solidFill>
                    <a:srgbClr val="FFFFFF"/>
                  </a:solidFill>
                </a:uFill>
                <a:latin typeface="Arial"/>
                <a:ea typeface="DejaVu Sans"/>
              </a:rPr>
              <a:t>Validation</a:t>
            </a:r>
            <a:endParaRPr lang="fr-FR" sz="1488" spc="-1">
              <a:solidFill>
                <a:srgbClr val="000000"/>
              </a:solidFill>
              <a:uFill>
                <a:solidFill>
                  <a:srgbClr val="FFFFFF"/>
                </a:solidFill>
              </a:uFill>
              <a:latin typeface="Arial"/>
            </a:endParaRPr>
          </a:p>
        </p:txBody>
      </p:sp>
      <p:sp>
        <p:nvSpPr>
          <p:cNvPr id="10" name="CustomShape 4">
            <a:extLst>
              <a:ext uri="{FF2B5EF4-FFF2-40B4-BE49-F238E27FC236}">
                <a16:creationId xmlns:a16="http://schemas.microsoft.com/office/drawing/2014/main" id="{2814E40D-0302-4937-BC72-AD6329990B3D}"/>
              </a:ext>
            </a:extLst>
          </p:cNvPr>
          <p:cNvSpPr/>
          <p:nvPr/>
        </p:nvSpPr>
        <p:spPr>
          <a:xfrm>
            <a:off x="7726031" y="2395344"/>
            <a:ext cx="1127224" cy="531912"/>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r>
              <a:rPr lang="fr-FR" sz="1158" b="1" spc="-1" dirty="0">
                <a:solidFill>
                  <a:srgbClr val="000000"/>
                </a:solidFill>
                <a:uFill>
                  <a:solidFill>
                    <a:srgbClr val="FFFFFF"/>
                  </a:solidFill>
                </a:uFill>
                <a:latin typeface="Arial"/>
                <a:ea typeface="DejaVu Sans"/>
              </a:rPr>
              <a:t>Lancement</a:t>
            </a:r>
            <a:endParaRPr lang="fr-FR" sz="1488" b="1" spc="-1" dirty="0">
              <a:solidFill>
                <a:srgbClr val="000000"/>
              </a:solidFill>
              <a:uFill>
                <a:solidFill>
                  <a:srgbClr val="FFFFFF"/>
                </a:solidFill>
              </a:uFill>
              <a:latin typeface="Arial"/>
            </a:endParaRPr>
          </a:p>
          <a:p>
            <a:r>
              <a:rPr lang="fr-FR" sz="1158" b="1" spc="-1" dirty="0">
                <a:solidFill>
                  <a:srgbClr val="000000"/>
                </a:solidFill>
                <a:uFill>
                  <a:solidFill>
                    <a:srgbClr val="FFFFFF"/>
                  </a:solidFill>
                </a:uFill>
                <a:latin typeface="Arial"/>
                <a:ea typeface="DejaVu Sans"/>
              </a:rPr>
              <a:t>du projet</a:t>
            </a:r>
            <a:endParaRPr lang="fr-FR" sz="1488" b="1" spc="-1" dirty="0">
              <a:solidFill>
                <a:srgbClr val="000000"/>
              </a:solidFill>
              <a:uFill>
                <a:solidFill>
                  <a:srgbClr val="FFFFFF"/>
                </a:solidFill>
              </a:uFill>
              <a:latin typeface="Arial"/>
            </a:endParaRPr>
          </a:p>
        </p:txBody>
      </p:sp>
      <p:sp>
        <p:nvSpPr>
          <p:cNvPr id="11" name="CustomShape 5">
            <a:extLst>
              <a:ext uri="{FF2B5EF4-FFF2-40B4-BE49-F238E27FC236}">
                <a16:creationId xmlns:a16="http://schemas.microsoft.com/office/drawing/2014/main" id="{E133B4CF-7B92-4B1C-893C-EB3F1EF71077}"/>
              </a:ext>
            </a:extLst>
          </p:cNvPr>
          <p:cNvSpPr/>
          <p:nvPr/>
        </p:nvSpPr>
        <p:spPr>
          <a:xfrm>
            <a:off x="2099683" y="2476809"/>
            <a:ext cx="4700835" cy="293787"/>
          </a:xfrm>
          <a:prstGeom prst="rect">
            <a:avLst/>
          </a:prstGeom>
          <a:solidFill>
            <a:schemeClr val="accent1">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b="1" spc="-1" dirty="0">
                <a:solidFill>
                  <a:srgbClr val="000000"/>
                </a:solidFill>
                <a:uFill>
                  <a:solidFill>
                    <a:srgbClr val="FFFFFF"/>
                  </a:solidFill>
                </a:uFill>
                <a:latin typeface="Arial"/>
                <a:ea typeface="DejaVu Sans"/>
              </a:rPr>
              <a:t>Instruction / cadrage du projet</a:t>
            </a:r>
            <a:endParaRPr lang="fr-FR" sz="1488" b="1" spc="-1" dirty="0">
              <a:solidFill>
                <a:srgbClr val="000000"/>
              </a:solidFill>
              <a:uFill>
                <a:solidFill>
                  <a:srgbClr val="FFFFFF"/>
                </a:solidFill>
              </a:uFill>
              <a:latin typeface="Arial"/>
            </a:endParaRPr>
          </a:p>
        </p:txBody>
      </p:sp>
      <p:sp>
        <p:nvSpPr>
          <p:cNvPr id="17" name="CustomShape 11">
            <a:extLst>
              <a:ext uri="{FF2B5EF4-FFF2-40B4-BE49-F238E27FC236}">
                <a16:creationId xmlns:a16="http://schemas.microsoft.com/office/drawing/2014/main" id="{03E764C2-4AB2-4B86-AEDD-000AC0F8E4D3}"/>
              </a:ext>
            </a:extLst>
          </p:cNvPr>
          <p:cNvSpPr/>
          <p:nvPr/>
        </p:nvSpPr>
        <p:spPr>
          <a:xfrm>
            <a:off x="7145700" y="2953933"/>
            <a:ext cx="235148" cy="29468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8" name="CustomShape 12">
            <a:extLst>
              <a:ext uri="{FF2B5EF4-FFF2-40B4-BE49-F238E27FC236}">
                <a16:creationId xmlns:a16="http://schemas.microsoft.com/office/drawing/2014/main" id="{96E1873D-C85D-441C-AB47-3147DE4127F1}"/>
              </a:ext>
            </a:extLst>
          </p:cNvPr>
          <p:cNvSpPr/>
          <p:nvPr/>
        </p:nvSpPr>
        <p:spPr>
          <a:xfrm>
            <a:off x="7056403" y="3275289"/>
            <a:ext cx="413742" cy="413742"/>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b="1" spc="-1">
                <a:solidFill>
                  <a:srgbClr val="000000"/>
                </a:solidFill>
                <a:uFill>
                  <a:solidFill>
                    <a:srgbClr val="FFFFFF"/>
                  </a:solidFill>
                </a:uFill>
                <a:latin typeface="Arial"/>
                <a:ea typeface="DejaVu Sans"/>
              </a:rPr>
              <a:t>KO</a:t>
            </a:r>
            <a:endParaRPr lang="fr-FR" sz="1488"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592611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1"/>
          </p:nvPr>
        </p:nvSpPr>
        <p:spPr>
          <a:prstGeom prst="rect">
            <a:avLst/>
          </a:prstGeom>
        </p:spPr>
        <p:txBody>
          <a:bodyPr/>
          <a:lstStyle/>
          <a:p>
            <a:fld id="{1AE12920-B884-9B4E-A668-002547A8C9F2}" type="slidenum">
              <a:rPr lang="fr-FR" smtClean="0"/>
              <a:pPr/>
              <a:t>119</a:t>
            </a:fld>
            <a:endParaRPr lang="fr-FR" dirty="0"/>
          </a:p>
        </p:txBody>
      </p:sp>
      <p:sp>
        <p:nvSpPr>
          <p:cNvPr id="14" name="Flèche : pentagone 13">
            <a:extLst>
              <a:ext uri="{FF2B5EF4-FFF2-40B4-BE49-F238E27FC236}">
                <a16:creationId xmlns:a16="http://schemas.microsoft.com/office/drawing/2014/main" id="{E140A8E9-8068-46F8-A93B-8E42F1D53927}"/>
              </a:ext>
            </a:extLst>
          </p:cNvPr>
          <p:cNvSpPr/>
          <p:nvPr/>
        </p:nvSpPr>
        <p:spPr>
          <a:xfrm>
            <a:off x="2708667" y="6066781"/>
            <a:ext cx="4406273" cy="388347"/>
          </a:xfrm>
          <a:prstGeom prst="homePlate">
            <a:avLst>
              <a:gd name="adj" fmla="val 32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b="1" dirty="0"/>
              <a:t>PHASE DEFINITION DU BESOIN</a:t>
            </a:r>
          </a:p>
        </p:txBody>
      </p:sp>
      <p:sp>
        <p:nvSpPr>
          <p:cNvPr id="6" name="CustomShape 2">
            <a:extLst>
              <a:ext uri="{FF2B5EF4-FFF2-40B4-BE49-F238E27FC236}">
                <a16:creationId xmlns:a16="http://schemas.microsoft.com/office/drawing/2014/main" id="{4068A66B-248A-4825-ADAF-9F087BBE8DF5}"/>
              </a:ext>
            </a:extLst>
          </p:cNvPr>
          <p:cNvSpPr/>
          <p:nvPr/>
        </p:nvSpPr>
        <p:spPr>
          <a:xfrm>
            <a:off x="1383819" y="2300731"/>
            <a:ext cx="710505" cy="650974"/>
          </a:xfrm>
          <a:prstGeom prst="sun">
            <a:avLst>
              <a:gd name="adj" fmla="val 5400"/>
            </a:avLst>
          </a:pr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b="1" spc="-1" dirty="0">
                <a:solidFill>
                  <a:srgbClr val="000000"/>
                </a:solidFill>
                <a:uFill>
                  <a:solidFill>
                    <a:srgbClr val="FFFFFF"/>
                  </a:solidFill>
                </a:uFill>
                <a:latin typeface="Arial"/>
                <a:ea typeface="DejaVu Sans"/>
              </a:rPr>
              <a:t>Idée</a:t>
            </a:r>
            <a:endParaRPr lang="fr-FR" sz="1488" b="1" spc="-1" dirty="0">
              <a:solidFill>
                <a:srgbClr val="000000"/>
              </a:solidFill>
              <a:uFill>
                <a:solidFill>
                  <a:srgbClr val="FFFFFF"/>
                </a:solidFill>
              </a:uFill>
              <a:latin typeface="Arial"/>
            </a:endParaRPr>
          </a:p>
        </p:txBody>
      </p:sp>
      <p:sp>
        <p:nvSpPr>
          <p:cNvPr id="7" name="CustomShape 3">
            <a:extLst>
              <a:ext uri="{FF2B5EF4-FFF2-40B4-BE49-F238E27FC236}">
                <a16:creationId xmlns:a16="http://schemas.microsoft.com/office/drawing/2014/main" id="{4BABDE26-8816-4CD7-B3DB-B03ECE0D0EFC}"/>
              </a:ext>
            </a:extLst>
          </p:cNvPr>
          <p:cNvSpPr/>
          <p:nvPr/>
        </p:nvSpPr>
        <p:spPr>
          <a:xfrm>
            <a:off x="6848490" y="2335813"/>
            <a:ext cx="829568" cy="591443"/>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spc="-1">
                <a:solidFill>
                  <a:srgbClr val="000000"/>
                </a:solidFill>
                <a:uFill>
                  <a:solidFill>
                    <a:srgbClr val="FFFFFF"/>
                  </a:solidFill>
                </a:uFill>
                <a:latin typeface="Arial"/>
                <a:ea typeface="DejaVu Sans"/>
              </a:rPr>
              <a:t>Validation</a:t>
            </a:r>
            <a:endParaRPr lang="fr-FR" sz="1488" spc="-1">
              <a:solidFill>
                <a:srgbClr val="000000"/>
              </a:solidFill>
              <a:uFill>
                <a:solidFill>
                  <a:srgbClr val="FFFFFF"/>
                </a:solidFill>
              </a:uFill>
              <a:latin typeface="Arial"/>
            </a:endParaRPr>
          </a:p>
        </p:txBody>
      </p:sp>
      <p:sp>
        <p:nvSpPr>
          <p:cNvPr id="10" name="CustomShape 4">
            <a:extLst>
              <a:ext uri="{FF2B5EF4-FFF2-40B4-BE49-F238E27FC236}">
                <a16:creationId xmlns:a16="http://schemas.microsoft.com/office/drawing/2014/main" id="{2814E40D-0302-4937-BC72-AD6329990B3D}"/>
              </a:ext>
            </a:extLst>
          </p:cNvPr>
          <p:cNvSpPr/>
          <p:nvPr/>
        </p:nvSpPr>
        <p:spPr>
          <a:xfrm>
            <a:off x="7726031" y="2395344"/>
            <a:ext cx="1127224" cy="531912"/>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r>
              <a:rPr lang="fr-FR" sz="1158" b="1" spc="-1" dirty="0">
                <a:solidFill>
                  <a:srgbClr val="000000"/>
                </a:solidFill>
                <a:uFill>
                  <a:solidFill>
                    <a:srgbClr val="FFFFFF"/>
                  </a:solidFill>
                </a:uFill>
                <a:latin typeface="Arial"/>
                <a:ea typeface="DejaVu Sans"/>
              </a:rPr>
              <a:t>Lancement</a:t>
            </a:r>
            <a:endParaRPr lang="fr-FR" sz="1488" b="1" spc="-1" dirty="0">
              <a:solidFill>
                <a:srgbClr val="000000"/>
              </a:solidFill>
              <a:uFill>
                <a:solidFill>
                  <a:srgbClr val="FFFFFF"/>
                </a:solidFill>
              </a:uFill>
              <a:latin typeface="Arial"/>
            </a:endParaRPr>
          </a:p>
          <a:p>
            <a:r>
              <a:rPr lang="fr-FR" sz="1158" b="1" spc="-1" dirty="0">
                <a:solidFill>
                  <a:srgbClr val="000000"/>
                </a:solidFill>
                <a:uFill>
                  <a:solidFill>
                    <a:srgbClr val="FFFFFF"/>
                  </a:solidFill>
                </a:uFill>
                <a:latin typeface="Arial"/>
                <a:ea typeface="DejaVu Sans"/>
              </a:rPr>
              <a:t>du projet</a:t>
            </a:r>
            <a:endParaRPr lang="fr-FR" sz="1488" b="1" spc="-1" dirty="0">
              <a:solidFill>
                <a:srgbClr val="000000"/>
              </a:solidFill>
              <a:uFill>
                <a:solidFill>
                  <a:srgbClr val="FFFFFF"/>
                </a:solidFill>
              </a:uFill>
              <a:latin typeface="Arial"/>
            </a:endParaRPr>
          </a:p>
        </p:txBody>
      </p:sp>
      <p:sp>
        <p:nvSpPr>
          <p:cNvPr id="11" name="CustomShape 5">
            <a:extLst>
              <a:ext uri="{FF2B5EF4-FFF2-40B4-BE49-F238E27FC236}">
                <a16:creationId xmlns:a16="http://schemas.microsoft.com/office/drawing/2014/main" id="{E133B4CF-7B92-4B1C-893C-EB3F1EF71077}"/>
              </a:ext>
            </a:extLst>
          </p:cNvPr>
          <p:cNvSpPr/>
          <p:nvPr/>
        </p:nvSpPr>
        <p:spPr>
          <a:xfrm>
            <a:off x="2099683" y="2476809"/>
            <a:ext cx="4700835" cy="293787"/>
          </a:xfrm>
          <a:prstGeom prst="rect">
            <a:avLst/>
          </a:prstGeom>
          <a:solidFill>
            <a:schemeClr val="accent1">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b="1" spc="-1" dirty="0">
                <a:solidFill>
                  <a:srgbClr val="000000"/>
                </a:solidFill>
                <a:uFill>
                  <a:solidFill>
                    <a:srgbClr val="FFFFFF"/>
                  </a:solidFill>
                </a:uFill>
                <a:latin typeface="Arial"/>
                <a:ea typeface="DejaVu Sans"/>
              </a:rPr>
              <a:t>Instruction / cadrage du projet</a:t>
            </a:r>
            <a:endParaRPr lang="fr-FR" sz="1488" b="1" spc="-1" dirty="0">
              <a:solidFill>
                <a:srgbClr val="000000"/>
              </a:solidFill>
              <a:uFill>
                <a:solidFill>
                  <a:srgbClr val="FFFFFF"/>
                </a:solidFill>
              </a:uFill>
              <a:latin typeface="Arial"/>
            </a:endParaRPr>
          </a:p>
        </p:txBody>
      </p:sp>
      <p:sp>
        <p:nvSpPr>
          <p:cNvPr id="12" name="CustomShape 7">
            <a:extLst>
              <a:ext uri="{FF2B5EF4-FFF2-40B4-BE49-F238E27FC236}">
                <a16:creationId xmlns:a16="http://schemas.microsoft.com/office/drawing/2014/main" id="{CD8B494B-3CD9-4C79-9974-7AF94CC442CD}"/>
              </a:ext>
            </a:extLst>
          </p:cNvPr>
          <p:cNvSpPr/>
          <p:nvPr/>
        </p:nvSpPr>
        <p:spPr>
          <a:xfrm>
            <a:off x="2090172" y="3091211"/>
            <a:ext cx="1187648"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a:solidFill>
                  <a:srgbClr val="000000"/>
                </a:solidFill>
                <a:uFill>
                  <a:solidFill>
                    <a:srgbClr val="FFFFFF"/>
                  </a:solidFill>
                </a:uFill>
                <a:latin typeface="Arial"/>
                <a:ea typeface="DejaVu Sans"/>
              </a:rPr>
              <a:t>Cadrage</a:t>
            </a:r>
            <a:endParaRPr lang="fr-FR" sz="1488" spc="-1">
              <a:solidFill>
                <a:srgbClr val="000000"/>
              </a:solidFill>
              <a:uFill>
                <a:solidFill>
                  <a:srgbClr val="FFFFFF"/>
                </a:solidFill>
              </a:uFill>
              <a:latin typeface="Arial"/>
            </a:endParaRPr>
          </a:p>
        </p:txBody>
      </p:sp>
      <p:sp>
        <p:nvSpPr>
          <p:cNvPr id="13" name="CustomShape 8">
            <a:extLst>
              <a:ext uri="{FF2B5EF4-FFF2-40B4-BE49-F238E27FC236}">
                <a16:creationId xmlns:a16="http://schemas.microsoft.com/office/drawing/2014/main" id="{77BAF00E-F1D9-45CA-982A-2EE141C150D1}"/>
              </a:ext>
            </a:extLst>
          </p:cNvPr>
          <p:cNvSpPr/>
          <p:nvPr/>
        </p:nvSpPr>
        <p:spPr>
          <a:xfrm>
            <a:off x="3280797" y="3091211"/>
            <a:ext cx="294680" cy="29468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sp>
      <p:sp>
        <p:nvSpPr>
          <p:cNvPr id="15" name="CustomShape 9">
            <a:extLst>
              <a:ext uri="{FF2B5EF4-FFF2-40B4-BE49-F238E27FC236}">
                <a16:creationId xmlns:a16="http://schemas.microsoft.com/office/drawing/2014/main" id="{A5AB065C-A6D0-4BAA-B28A-C2F9F452771A}"/>
              </a:ext>
            </a:extLst>
          </p:cNvPr>
          <p:cNvSpPr/>
          <p:nvPr/>
        </p:nvSpPr>
        <p:spPr>
          <a:xfrm>
            <a:off x="3310563" y="3401100"/>
            <a:ext cx="235148" cy="181601"/>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6" name="CustomShape 10">
            <a:extLst>
              <a:ext uri="{FF2B5EF4-FFF2-40B4-BE49-F238E27FC236}">
                <a16:creationId xmlns:a16="http://schemas.microsoft.com/office/drawing/2014/main" id="{77715AAB-F3F6-4330-B786-6E5322DCA9B1}"/>
              </a:ext>
            </a:extLst>
          </p:cNvPr>
          <p:cNvSpPr/>
          <p:nvPr/>
        </p:nvSpPr>
        <p:spPr>
          <a:xfrm>
            <a:off x="3260032" y="3601130"/>
            <a:ext cx="354211" cy="354211"/>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b="1" spc="-1" dirty="0">
                <a:solidFill>
                  <a:srgbClr val="000000"/>
                </a:solidFill>
                <a:uFill>
                  <a:solidFill>
                    <a:srgbClr val="FFFFFF"/>
                  </a:solidFill>
                </a:uFill>
                <a:latin typeface="Arial"/>
                <a:ea typeface="DejaVu Sans"/>
              </a:rPr>
              <a:t>KO</a:t>
            </a:r>
            <a:endParaRPr lang="fr-FR" sz="1488" spc="-1" dirty="0">
              <a:solidFill>
                <a:srgbClr val="000000"/>
              </a:solidFill>
              <a:uFill>
                <a:solidFill>
                  <a:srgbClr val="FFFFFF"/>
                </a:solidFill>
              </a:uFill>
              <a:latin typeface="Arial"/>
            </a:endParaRPr>
          </a:p>
        </p:txBody>
      </p:sp>
      <p:sp>
        <p:nvSpPr>
          <p:cNvPr id="17" name="CustomShape 11">
            <a:extLst>
              <a:ext uri="{FF2B5EF4-FFF2-40B4-BE49-F238E27FC236}">
                <a16:creationId xmlns:a16="http://schemas.microsoft.com/office/drawing/2014/main" id="{03E764C2-4AB2-4B86-AEDD-000AC0F8E4D3}"/>
              </a:ext>
            </a:extLst>
          </p:cNvPr>
          <p:cNvSpPr/>
          <p:nvPr/>
        </p:nvSpPr>
        <p:spPr>
          <a:xfrm>
            <a:off x="7145700" y="2953933"/>
            <a:ext cx="235148" cy="29468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8" name="CustomShape 12">
            <a:extLst>
              <a:ext uri="{FF2B5EF4-FFF2-40B4-BE49-F238E27FC236}">
                <a16:creationId xmlns:a16="http://schemas.microsoft.com/office/drawing/2014/main" id="{96E1873D-C85D-441C-AB47-3147DE4127F1}"/>
              </a:ext>
            </a:extLst>
          </p:cNvPr>
          <p:cNvSpPr/>
          <p:nvPr/>
        </p:nvSpPr>
        <p:spPr>
          <a:xfrm>
            <a:off x="7056403" y="3275289"/>
            <a:ext cx="413742" cy="413742"/>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b="1" spc="-1">
                <a:solidFill>
                  <a:srgbClr val="000000"/>
                </a:solidFill>
                <a:uFill>
                  <a:solidFill>
                    <a:srgbClr val="FFFFFF"/>
                  </a:solidFill>
                </a:uFill>
                <a:latin typeface="Arial"/>
                <a:ea typeface="DejaVu Sans"/>
              </a:rPr>
              <a:t>KO</a:t>
            </a:r>
            <a:endParaRPr lang="fr-FR" sz="1488" spc="-1">
              <a:solidFill>
                <a:srgbClr val="000000"/>
              </a:solidFill>
              <a:uFill>
                <a:solidFill>
                  <a:srgbClr val="FFFFFF"/>
                </a:solidFill>
              </a:uFill>
              <a:latin typeface="Arial"/>
            </a:endParaRPr>
          </a:p>
        </p:txBody>
      </p:sp>
      <p:sp>
        <p:nvSpPr>
          <p:cNvPr id="19" name="CustomShape 13">
            <a:extLst>
              <a:ext uri="{FF2B5EF4-FFF2-40B4-BE49-F238E27FC236}">
                <a16:creationId xmlns:a16="http://schemas.microsoft.com/office/drawing/2014/main" id="{526A524D-87CC-41BE-A80C-87DFE601243C}"/>
              </a:ext>
            </a:extLst>
          </p:cNvPr>
          <p:cNvSpPr/>
          <p:nvPr/>
        </p:nvSpPr>
        <p:spPr>
          <a:xfrm>
            <a:off x="3596380" y="3091211"/>
            <a:ext cx="1068586"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a:solidFill>
                  <a:srgbClr val="000000"/>
                </a:solidFill>
                <a:uFill>
                  <a:solidFill>
                    <a:srgbClr val="FFFFFF"/>
                  </a:solidFill>
                </a:uFill>
                <a:latin typeface="Arial"/>
                <a:ea typeface="DejaVu Sans"/>
              </a:rPr>
              <a:t>Recueil</a:t>
            </a:r>
            <a:endParaRPr lang="fr-FR" sz="1488" spc="-1">
              <a:solidFill>
                <a:srgbClr val="000000"/>
              </a:solidFill>
              <a:uFill>
                <a:solidFill>
                  <a:srgbClr val="FFFFFF"/>
                </a:solidFill>
              </a:uFill>
              <a:latin typeface="Arial"/>
            </a:endParaRPr>
          </a:p>
        </p:txBody>
      </p:sp>
      <p:sp>
        <p:nvSpPr>
          <p:cNvPr id="20" name="CustomShape 14">
            <a:extLst>
              <a:ext uri="{FF2B5EF4-FFF2-40B4-BE49-F238E27FC236}">
                <a16:creationId xmlns:a16="http://schemas.microsoft.com/office/drawing/2014/main" id="{5625DDEA-B8BB-4688-BD2A-74125C804FFE}"/>
              </a:ext>
            </a:extLst>
          </p:cNvPr>
          <p:cNvSpPr/>
          <p:nvPr/>
        </p:nvSpPr>
        <p:spPr>
          <a:xfrm>
            <a:off x="4667942" y="3091211"/>
            <a:ext cx="1068586"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a:solidFill>
                  <a:srgbClr val="000000"/>
                </a:solidFill>
                <a:uFill>
                  <a:solidFill>
                    <a:srgbClr val="FFFFFF"/>
                  </a:solidFill>
                </a:uFill>
                <a:latin typeface="Arial"/>
                <a:ea typeface="DejaVu Sans"/>
              </a:rPr>
              <a:t>Analyse</a:t>
            </a:r>
            <a:endParaRPr lang="fr-FR" sz="1488" spc="-1">
              <a:solidFill>
                <a:srgbClr val="000000"/>
              </a:solidFill>
              <a:uFill>
                <a:solidFill>
                  <a:srgbClr val="FFFFFF"/>
                </a:solidFill>
              </a:uFill>
              <a:latin typeface="Arial"/>
            </a:endParaRPr>
          </a:p>
        </p:txBody>
      </p:sp>
      <p:sp>
        <p:nvSpPr>
          <p:cNvPr id="21" name="CustomShape 15">
            <a:extLst>
              <a:ext uri="{FF2B5EF4-FFF2-40B4-BE49-F238E27FC236}">
                <a16:creationId xmlns:a16="http://schemas.microsoft.com/office/drawing/2014/main" id="{F995F78D-CC56-4D39-9EA8-76DF3C4412B7}"/>
              </a:ext>
            </a:extLst>
          </p:cNvPr>
          <p:cNvSpPr/>
          <p:nvPr/>
        </p:nvSpPr>
        <p:spPr>
          <a:xfrm>
            <a:off x="5727599" y="3092402"/>
            <a:ext cx="1068586" cy="413742"/>
          </a:xfrm>
          <a:prstGeom prst="rect">
            <a:avLst/>
          </a:prstGeom>
          <a:solidFill>
            <a:srgbClr val="FFFF66"/>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b="1" spc="-1" dirty="0">
                <a:solidFill>
                  <a:srgbClr val="000000"/>
                </a:solidFill>
                <a:uFill>
                  <a:solidFill>
                    <a:srgbClr val="FFFFFF"/>
                  </a:solidFill>
                </a:uFill>
                <a:latin typeface="Arial"/>
                <a:ea typeface="DejaVu Sans"/>
              </a:rPr>
              <a:t>Cahier des</a:t>
            </a:r>
            <a:endParaRPr lang="fr-FR" sz="1488" b="1" spc="-1" dirty="0">
              <a:solidFill>
                <a:srgbClr val="000000"/>
              </a:solidFill>
              <a:uFill>
                <a:solidFill>
                  <a:srgbClr val="FFFFFF"/>
                </a:solidFill>
              </a:uFill>
              <a:latin typeface="Arial"/>
            </a:endParaRPr>
          </a:p>
          <a:p>
            <a:pPr algn="ctr">
              <a:lnSpc>
                <a:spcPct val="100000"/>
              </a:lnSpc>
            </a:pPr>
            <a:r>
              <a:rPr lang="fr-FR" sz="1323" b="1" spc="-1" dirty="0">
                <a:solidFill>
                  <a:srgbClr val="000000"/>
                </a:solidFill>
                <a:uFill>
                  <a:solidFill>
                    <a:srgbClr val="FFFFFF"/>
                  </a:solidFill>
                </a:uFill>
                <a:latin typeface="Arial"/>
                <a:ea typeface="DejaVu Sans"/>
              </a:rPr>
              <a:t>Charges</a:t>
            </a:r>
            <a:endParaRPr lang="fr-FR" sz="1488" b="1" spc="-1" dirty="0">
              <a:solidFill>
                <a:srgbClr val="000000"/>
              </a:solidFill>
              <a:uFill>
                <a:solidFill>
                  <a:srgbClr val="FFFFFF"/>
                </a:solidFill>
              </a:uFill>
              <a:latin typeface="Arial"/>
            </a:endParaRPr>
          </a:p>
        </p:txBody>
      </p:sp>
      <p:sp>
        <p:nvSpPr>
          <p:cNvPr id="27" name="CustomShape 4">
            <a:extLst>
              <a:ext uri="{FF2B5EF4-FFF2-40B4-BE49-F238E27FC236}">
                <a16:creationId xmlns:a16="http://schemas.microsoft.com/office/drawing/2014/main" id="{87FF91DD-B129-4B60-A83C-C1099681E47E}"/>
              </a:ext>
            </a:extLst>
          </p:cNvPr>
          <p:cNvSpPr/>
          <p:nvPr/>
        </p:nvSpPr>
        <p:spPr>
          <a:xfrm>
            <a:off x="7726031" y="3097304"/>
            <a:ext cx="1127224" cy="531912"/>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chemeClr val="accent1">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r>
              <a:rPr lang="fr-FR" sz="1158" b="1" spc="-1" dirty="0">
                <a:solidFill>
                  <a:srgbClr val="000000"/>
                </a:solidFill>
                <a:uFill>
                  <a:solidFill>
                    <a:srgbClr val="FFFFFF"/>
                  </a:solidFill>
                </a:uFill>
                <a:latin typeface="Arial"/>
              </a:rPr>
              <a:t>Cycle en V</a:t>
            </a:r>
            <a:endParaRPr lang="fr-FR" sz="1488" b="1" spc="-1" dirty="0">
              <a:solidFill>
                <a:srgbClr val="000000"/>
              </a:solidFill>
              <a:uFill>
                <a:solidFill>
                  <a:srgbClr val="FFFFFF"/>
                </a:solidFill>
              </a:uFill>
              <a:latin typeface="Arial"/>
            </a:endParaRPr>
          </a:p>
        </p:txBody>
      </p:sp>
      <p:sp>
        <p:nvSpPr>
          <p:cNvPr id="23" name="Titre 6">
            <a:extLst>
              <a:ext uri="{FF2B5EF4-FFF2-40B4-BE49-F238E27FC236}">
                <a16:creationId xmlns:a16="http://schemas.microsoft.com/office/drawing/2014/main" id="{43948BF2-8A81-447D-996B-E93DCDF85994}"/>
              </a:ext>
            </a:extLst>
          </p:cNvPr>
          <p:cNvSpPr txBox="1">
            <a:spLocks/>
          </p:cNvSpPr>
          <p:nvPr/>
        </p:nvSpPr>
        <p:spPr>
          <a:xfrm>
            <a:off x="553034" y="1352864"/>
            <a:ext cx="8986222" cy="388347"/>
          </a:xfrm>
          <a:prstGeom prst="rect">
            <a:avLst/>
          </a:prstGeom>
        </p:spPr>
        <p:txBody>
          <a:bodyPr lIns="0" tIns="0" rIns="0" bIns="0" anchor="ctr"/>
          <a:lstStyle>
            <a:lvl1pPr algn="l" defTabSz="914400" rtl="0" eaLnBrk="1" latinLnBrk="0" hangingPunct="1">
              <a:lnSpc>
                <a:spcPct val="90000"/>
              </a:lnSpc>
              <a:spcBef>
                <a:spcPct val="0"/>
              </a:spcBef>
              <a:buNone/>
              <a:defRPr sz="2315" b="0" i="0" kern="1200">
                <a:solidFill>
                  <a:srgbClr val="64B98C"/>
                </a:solidFill>
                <a:latin typeface="Lato Light" charset="0"/>
                <a:ea typeface="Lato Light" charset="0"/>
                <a:cs typeface="Lato Light" charset="0"/>
              </a:defRPr>
            </a:lvl1pPr>
          </a:lstStyle>
          <a:p>
            <a:r>
              <a:rPr lang="fr-FR"/>
              <a:t>Synthèse &amp; comparaison Classique / Agile</a:t>
            </a:r>
            <a:endParaRPr lang="fr-FR" dirty="0"/>
          </a:p>
        </p:txBody>
      </p:sp>
      <p:pic>
        <p:nvPicPr>
          <p:cNvPr id="22" name="Image 21" descr="Une image contenant table&#10;&#10;Description générée automatiquement">
            <a:extLst>
              <a:ext uri="{FF2B5EF4-FFF2-40B4-BE49-F238E27FC236}">
                <a16:creationId xmlns:a16="http://schemas.microsoft.com/office/drawing/2014/main" id="{C2075A51-F755-4C6A-807D-1A24FD8B40D9}"/>
              </a:ext>
            </a:extLst>
          </p:cNvPr>
          <p:cNvPicPr>
            <a:picLocks noChangeAspect="1"/>
          </p:cNvPicPr>
          <p:nvPr/>
        </p:nvPicPr>
        <p:blipFill rotWithShape="1">
          <a:blip r:embed="rId2"/>
          <a:srcRect l="12586" t="19085" r="10596" b="37330"/>
          <a:stretch/>
        </p:blipFill>
        <p:spPr>
          <a:xfrm>
            <a:off x="227106" y="2972151"/>
            <a:ext cx="1602848" cy="437436"/>
          </a:xfrm>
          <a:prstGeom prst="rect">
            <a:avLst/>
          </a:prstGeom>
        </p:spPr>
      </p:pic>
      <p:sp>
        <p:nvSpPr>
          <p:cNvPr id="29" name="ZoneTexte 28">
            <a:extLst>
              <a:ext uri="{FF2B5EF4-FFF2-40B4-BE49-F238E27FC236}">
                <a16:creationId xmlns:a16="http://schemas.microsoft.com/office/drawing/2014/main" id="{CB5251BD-3606-413E-8CD9-38DC3F90757B}"/>
              </a:ext>
            </a:extLst>
          </p:cNvPr>
          <p:cNvSpPr txBox="1"/>
          <p:nvPr/>
        </p:nvSpPr>
        <p:spPr>
          <a:xfrm>
            <a:off x="264232" y="3057360"/>
            <a:ext cx="1494136" cy="321306"/>
          </a:xfrm>
          <a:prstGeom prst="rect">
            <a:avLst/>
          </a:prstGeom>
          <a:noFill/>
        </p:spPr>
        <p:txBody>
          <a:bodyPr wrap="square" rtlCol="0">
            <a:spAutoFit/>
          </a:bodyPr>
          <a:lstStyle/>
          <a:p>
            <a:pPr algn="ctr"/>
            <a:r>
              <a:rPr lang="fr-FR" sz="1488" b="1" dirty="0"/>
              <a:t>CLASSIQUE</a:t>
            </a:r>
          </a:p>
        </p:txBody>
      </p:sp>
    </p:spTree>
    <p:extLst>
      <p:ext uri="{BB962C8B-B14F-4D97-AF65-F5344CB8AC3E}">
        <p14:creationId xmlns:p14="http://schemas.microsoft.com/office/powerpoint/2010/main" val="303974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1- CADRAGE INITIAL DU PROJET</a:t>
            </a:r>
            <a:endParaRPr lang="fr-FR" sz="1800" b="0" strike="noStrike" spc="-1">
              <a:solidFill>
                <a:srgbClr val="000000"/>
              </a:solidFill>
              <a:uFill>
                <a:solidFill>
                  <a:srgbClr val="FFFFFF"/>
                </a:solidFill>
              </a:uFill>
              <a:latin typeface="Arial"/>
            </a:endParaRPr>
          </a:p>
        </p:txBody>
      </p:sp>
      <p:sp>
        <p:nvSpPr>
          <p:cNvPr id="124" name="CustomShape 2"/>
          <p:cNvSpPr/>
          <p:nvPr/>
        </p:nvSpPr>
        <p:spPr>
          <a:xfrm>
            <a:off x="576000" y="2232000"/>
            <a:ext cx="9427680" cy="4966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fr-FR" sz="2400" b="0" strike="noStrike" spc="-1" dirty="0">
                <a:solidFill>
                  <a:srgbClr val="800000"/>
                </a:solidFill>
                <a:uFill>
                  <a:solidFill>
                    <a:srgbClr val="FFFFFF"/>
                  </a:solidFill>
                </a:uFill>
                <a:latin typeface="Wingdings"/>
                <a:ea typeface="Wingdings"/>
              </a:rPr>
              <a:t></a:t>
            </a:r>
            <a:r>
              <a:rPr lang="fr-FR" sz="2400" b="0" strike="noStrike" spc="-1" dirty="0">
                <a:solidFill>
                  <a:srgbClr val="800000"/>
                </a:solidFill>
                <a:uFill>
                  <a:solidFill>
                    <a:srgbClr val="FFFFFF"/>
                  </a:solidFill>
                </a:uFill>
                <a:latin typeface="Arial"/>
                <a:ea typeface="DejaVu Sans"/>
              </a:rPr>
              <a:t> Retour d’expérience : méthodes agiles &amp; instruction du projet</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a:t>
            </a:r>
            <a:r>
              <a:rPr lang="fr-FR" sz="2400" b="0" u="sng" strike="noStrike" spc="-1" dirty="0">
                <a:solidFill>
                  <a:srgbClr val="000000"/>
                </a:solidFill>
                <a:uFill>
                  <a:solidFill>
                    <a:srgbClr val="FFFFFF"/>
                  </a:solidFill>
                </a:uFill>
                <a:latin typeface="Arial"/>
                <a:ea typeface="DejaVu Sans"/>
              </a:rPr>
              <a:t>Attention,  ne pas confondre :</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 instruction du projet » </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(en amont de la décision de lancer le projet) et</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 méthode de conduite du projet, agile ou classique » </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(en aval de la décision de lancer le projet)</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r>
              <a:rPr lang="fr-FR" sz="2000" b="0" strike="noStrike" spc="-1" dirty="0">
                <a:solidFill>
                  <a:srgbClr val="000000"/>
                </a:solidFill>
                <a:uFill>
                  <a:solidFill>
                    <a:srgbClr val="FFFFFF"/>
                  </a:solidFill>
                </a:uFill>
                <a:latin typeface="Arial"/>
                <a:ea typeface="DejaVu Sans"/>
              </a:rPr>
              <a:t>En particulier les méthodes agiles, qui permettent d’adapter un projet en cours de route, ne permettent pas de s’affranchir de la définition initiale même du projet (phase d’instruction et cadrage). </a:t>
            </a:r>
            <a:r>
              <a:rPr lang="fr-FR" sz="2000" b="1" spc="-1" dirty="0">
                <a:solidFill>
                  <a:srgbClr val="000000"/>
                </a:solidFill>
                <a:uFill>
                  <a:solidFill>
                    <a:srgbClr val="FFFFFF"/>
                  </a:solidFill>
                </a:uFill>
                <a:latin typeface="Arial"/>
                <a:ea typeface="DejaVu Sans"/>
              </a:rPr>
              <a:t>NE PAS</a:t>
            </a:r>
            <a:r>
              <a:rPr lang="fr-FR" sz="2000" b="1" strike="noStrike" spc="-1" dirty="0">
                <a:solidFill>
                  <a:srgbClr val="000000"/>
                </a:solidFill>
                <a:uFill>
                  <a:solidFill>
                    <a:srgbClr val="FFFFFF"/>
                  </a:solidFill>
                </a:uFill>
                <a:latin typeface="Arial"/>
                <a:ea typeface="DejaVu Sans"/>
              </a:rPr>
              <a:t> bâcler cette phase !</a:t>
            </a:r>
            <a:endParaRPr lang="fr-FR" sz="1800" b="1"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1"/>
          </p:nvPr>
        </p:nvSpPr>
        <p:spPr>
          <a:prstGeom prst="rect">
            <a:avLst/>
          </a:prstGeom>
        </p:spPr>
        <p:txBody>
          <a:bodyPr/>
          <a:lstStyle/>
          <a:p>
            <a:fld id="{1AE12920-B884-9B4E-A668-002547A8C9F2}" type="slidenum">
              <a:rPr lang="fr-FR" smtClean="0"/>
              <a:pPr/>
              <a:t>120</a:t>
            </a:fld>
            <a:endParaRPr lang="fr-FR" dirty="0"/>
          </a:p>
        </p:txBody>
      </p:sp>
      <p:sp>
        <p:nvSpPr>
          <p:cNvPr id="14" name="Flèche : pentagone 13">
            <a:extLst>
              <a:ext uri="{FF2B5EF4-FFF2-40B4-BE49-F238E27FC236}">
                <a16:creationId xmlns:a16="http://schemas.microsoft.com/office/drawing/2014/main" id="{E140A8E9-8068-46F8-A93B-8E42F1D53927}"/>
              </a:ext>
            </a:extLst>
          </p:cNvPr>
          <p:cNvSpPr/>
          <p:nvPr/>
        </p:nvSpPr>
        <p:spPr>
          <a:xfrm>
            <a:off x="2708667" y="6066781"/>
            <a:ext cx="4406273" cy="388347"/>
          </a:xfrm>
          <a:prstGeom prst="homePlate">
            <a:avLst>
              <a:gd name="adj" fmla="val 32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b="1" dirty="0"/>
              <a:t>PHASE DEFINITION DU BESOIN</a:t>
            </a:r>
          </a:p>
        </p:txBody>
      </p:sp>
      <p:sp>
        <p:nvSpPr>
          <p:cNvPr id="6" name="CustomShape 2">
            <a:extLst>
              <a:ext uri="{FF2B5EF4-FFF2-40B4-BE49-F238E27FC236}">
                <a16:creationId xmlns:a16="http://schemas.microsoft.com/office/drawing/2014/main" id="{4068A66B-248A-4825-ADAF-9F087BBE8DF5}"/>
              </a:ext>
            </a:extLst>
          </p:cNvPr>
          <p:cNvSpPr/>
          <p:nvPr/>
        </p:nvSpPr>
        <p:spPr>
          <a:xfrm>
            <a:off x="1383819" y="2300731"/>
            <a:ext cx="710505" cy="650974"/>
          </a:xfrm>
          <a:prstGeom prst="sun">
            <a:avLst>
              <a:gd name="adj" fmla="val 5400"/>
            </a:avLst>
          </a:pr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b="1" spc="-1" dirty="0">
                <a:solidFill>
                  <a:srgbClr val="000000"/>
                </a:solidFill>
                <a:uFill>
                  <a:solidFill>
                    <a:srgbClr val="FFFFFF"/>
                  </a:solidFill>
                </a:uFill>
                <a:latin typeface="Arial"/>
                <a:ea typeface="DejaVu Sans"/>
              </a:rPr>
              <a:t>Idée</a:t>
            </a:r>
            <a:endParaRPr lang="fr-FR" sz="1488" b="1" spc="-1" dirty="0">
              <a:solidFill>
                <a:srgbClr val="000000"/>
              </a:solidFill>
              <a:uFill>
                <a:solidFill>
                  <a:srgbClr val="FFFFFF"/>
                </a:solidFill>
              </a:uFill>
              <a:latin typeface="Arial"/>
            </a:endParaRPr>
          </a:p>
        </p:txBody>
      </p:sp>
      <p:sp>
        <p:nvSpPr>
          <p:cNvPr id="7" name="CustomShape 3">
            <a:extLst>
              <a:ext uri="{FF2B5EF4-FFF2-40B4-BE49-F238E27FC236}">
                <a16:creationId xmlns:a16="http://schemas.microsoft.com/office/drawing/2014/main" id="{4BABDE26-8816-4CD7-B3DB-B03ECE0D0EFC}"/>
              </a:ext>
            </a:extLst>
          </p:cNvPr>
          <p:cNvSpPr/>
          <p:nvPr/>
        </p:nvSpPr>
        <p:spPr>
          <a:xfrm>
            <a:off x="6848490" y="2335813"/>
            <a:ext cx="829568" cy="591443"/>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spc="-1">
                <a:solidFill>
                  <a:srgbClr val="000000"/>
                </a:solidFill>
                <a:uFill>
                  <a:solidFill>
                    <a:srgbClr val="FFFFFF"/>
                  </a:solidFill>
                </a:uFill>
                <a:latin typeface="Arial"/>
                <a:ea typeface="DejaVu Sans"/>
              </a:rPr>
              <a:t>Validation</a:t>
            </a:r>
            <a:endParaRPr lang="fr-FR" sz="1488" spc="-1">
              <a:solidFill>
                <a:srgbClr val="000000"/>
              </a:solidFill>
              <a:uFill>
                <a:solidFill>
                  <a:srgbClr val="FFFFFF"/>
                </a:solidFill>
              </a:uFill>
              <a:latin typeface="Arial"/>
            </a:endParaRPr>
          </a:p>
        </p:txBody>
      </p:sp>
      <p:sp>
        <p:nvSpPr>
          <p:cNvPr id="10" name="CustomShape 4">
            <a:extLst>
              <a:ext uri="{FF2B5EF4-FFF2-40B4-BE49-F238E27FC236}">
                <a16:creationId xmlns:a16="http://schemas.microsoft.com/office/drawing/2014/main" id="{2814E40D-0302-4937-BC72-AD6329990B3D}"/>
              </a:ext>
            </a:extLst>
          </p:cNvPr>
          <p:cNvSpPr/>
          <p:nvPr/>
        </p:nvSpPr>
        <p:spPr>
          <a:xfrm>
            <a:off x="7726031" y="2395344"/>
            <a:ext cx="1127224" cy="531912"/>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r>
              <a:rPr lang="fr-FR" sz="1158" b="1" spc="-1" dirty="0">
                <a:solidFill>
                  <a:srgbClr val="000000"/>
                </a:solidFill>
                <a:uFill>
                  <a:solidFill>
                    <a:srgbClr val="FFFFFF"/>
                  </a:solidFill>
                </a:uFill>
                <a:latin typeface="Arial"/>
                <a:ea typeface="DejaVu Sans"/>
              </a:rPr>
              <a:t>Lancement</a:t>
            </a:r>
            <a:endParaRPr lang="fr-FR" sz="1488" b="1" spc="-1" dirty="0">
              <a:solidFill>
                <a:srgbClr val="000000"/>
              </a:solidFill>
              <a:uFill>
                <a:solidFill>
                  <a:srgbClr val="FFFFFF"/>
                </a:solidFill>
              </a:uFill>
              <a:latin typeface="Arial"/>
            </a:endParaRPr>
          </a:p>
          <a:p>
            <a:r>
              <a:rPr lang="fr-FR" sz="1158" b="1" spc="-1" dirty="0">
                <a:solidFill>
                  <a:srgbClr val="000000"/>
                </a:solidFill>
                <a:uFill>
                  <a:solidFill>
                    <a:srgbClr val="FFFFFF"/>
                  </a:solidFill>
                </a:uFill>
                <a:latin typeface="Arial"/>
                <a:ea typeface="DejaVu Sans"/>
              </a:rPr>
              <a:t>du projet</a:t>
            </a:r>
            <a:endParaRPr lang="fr-FR" sz="1488" b="1" spc="-1" dirty="0">
              <a:solidFill>
                <a:srgbClr val="000000"/>
              </a:solidFill>
              <a:uFill>
                <a:solidFill>
                  <a:srgbClr val="FFFFFF"/>
                </a:solidFill>
              </a:uFill>
              <a:latin typeface="Arial"/>
            </a:endParaRPr>
          </a:p>
        </p:txBody>
      </p:sp>
      <p:sp>
        <p:nvSpPr>
          <p:cNvPr id="11" name="CustomShape 5">
            <a:extLst>
              <a:ext uri="{FF2B5EF4-FFF2-40B4-BE49-F238E27FC236}">
                <a16:creationId xmlns:a16="http://schemas.microsoft.com/office/drawing/2014/main" id="{E133B4CF-7B92-4B1C-893C-EB3F1EF71077}"/>
              </a:ext>
            </a:extLst>
          </p:cNvPr>
          <p:cNvSpPr/>
          <p:nvPr/>
        </p:nvSpPr>
        <p:spPr>
          <a:xfrm>
            <a:off x="2099683" y="2476809"/>
            <a:ext cx="4700835" cy="293787"/>
          </a:xfrm>
          <a:prstGeom prst="rect">
            <a:avLst/>
          </a:prstGeom>
          <a:solidFill>
            <a:schemeClr val="accent1">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b="1" spc="-1" dirty="0">
                <a:solidFill>
                  <a:srgbClr val="000000"/>
                </a:solidFill>
                <a:uFill>
                  <a:solidFill>
                    <a:srgbClr val="FFFFFF"/>
                  </a:solidFill>
                </a:uFill>
                <a:latin typeface="Arial"/>
                <a:ea typeface="DejaVu Sans"/>
              </a:rPr>
              <a:t>Instruction / cadrage du projet</a:t>
            </a:r>
            <a:endParaRPr lang="fr-FR" sz="1488" b="1" spc="-1" dirty="0">
              <a:solidFill>
                <a:srgbClr val="000000"/>
              </a:solidFill>
              <a:uFill>
                <a:solidFill>
                  <a:srgbClr val="FFFFFF"/>
                </a:solidFill>
              </a:uFill>
              <a:latin typeface="Arial"/>
            </a:endParaRPr>
          </a:p>
        </p:txBody>
      </p:sp>
      <p:sp>
        <p:nvSpPr>
          <p:cNvPr id="12" name="CustomShape 7">
            <a:extLst>
              <a:ext uri="{FF2B5EF4-FFF2-40B4-BE49-F238E27FC236}">
                <a16:creationId xmlns:a16="http://schemas.microsoft.com/office/drawing/2014/main" id="{CD8B494B-3CD9-4C79-9974-7AF94CC442CD}"/>
              </a:ext>
            </a:extLst>
          </p:cNvPr>
          <p:cNvSpPr/>
          <p:nvPr/>
        </p:nvSpPr>
        <p:spPr>
          <a:xfrm>
            <a:off x="2090172" y="3091211"/>
            <a:ext cx="1187648"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a:solidFill>
                  <a:srgbClr val="000000"/>
                </a:solidFill>
                <a:uFill>
                  <a:solidFill>
                    <a:srgbClr val="FFFFFF"/>
                  </a:solidFill>
                </a:uFill>
                <a:latin typeface="Arial"/>
                <a:ea typeface="DejaVu Sans"/>
              </a:rPr>
              <a:t>Cadrage</a:t>
            </a:r>
            <a:endParaRPr lang="fr-FR" sz="1488" spc="-1">
              <a:solidFill>
                <a:srgbClr val="000000"/>
              </a:solidFill>
              <a:uFill>
                <a:solidFill>
                  <a:srgbClr val="FFFFFF"/>
                </a:solidFill>
              </a:uFill>
              <a:latin typeface="Arial"/>
            </a:endParaRPr>
          </a:p>
        </p:txBody>
      </p:sp>
      <p:sp>
        <p:nvSpPr>
          <p:cNvPr id="13" name="CustomShape 8">
            <a:extLst>
              <a:ext uri="{FF2B5EF4-FFF2-40B4-BE49-F238E27FC236}">
                <a16:creationId xmlns:a16="http://schemas.microsoft.com/office/drawing/2014/main" id="{77BAF00E-F1D9-45CA-982A-2EE141C150D1}"/>
              </a:ext>
            </a:extLst>
          </p:cNvPr>
          <p:cNvSpPr/>
          <p:nvPr/>
        </p:nvSpPr>
        <p:spPr>
          <a:xfrm>
            <a:off x="3280797" y="3091211"/>
            <a:ext cx="294680" cy="29468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sp>
      <p:sp>
        <p:nvSpPr>
          <p:cNvPr id="15" name="CustomShape 9">
            <a:extLst>
              <a:ext uri="{FF2B5EF4-FFF2-40B4-BE49-F238E27FC236}">
                <a16:creationId xmlns:a16="http://schemas.microsoft.com/office/drawing/2014/main" id="{A5AB065C-A6D0-4BAA-B28A-C2F9F452771A}"/>
              </a:ext>
            </a:extLst>
          </p:cNvPr>
          <p:cNvSpPr/>
          <p:nvPr/>
        </p:nvSpPr>
        <p:spPr>
          <a:xfrm>
            <a:off x="3310563" y="3401100"/>
            <a:ext cx="235148" cy="181601"/>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6" name="CustomShape 10">
            <a:extLst>
              <a:ext uri="{FF2B5EF4-FFF2-40B4-BE49-F238E27FC236}">
                <a16:creationId xmlns:a16="http://schemas.microsoft.com/office/drawing/2014/main" id="{77715AAB-F3F6-4330-B786-6E5322DCA9B1}"/>
              </a:ext>
            </a:extLst>
          </p:cNvPr>
          <p:cNvSpPr/>
          <p:nvPr/>
        </p:nvSpPr>
        <p:spPr>
          <a:xfrm>
            <a:off x="3260032" y="3601130"/>
            <a:ext cx="354211" cy="354211"/>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b="1" spc="-1" dirty="0">
                <a:solidFill>
                  <a:srgbClr val="000000"/>
                </a:solidFill>
                <a:uFill>
                  <a:solidFill>
                    <a:srgbClr val="FFFFFF"/>
                  </a:solidFill>
                </a:uFill>
                <a:latin typeface="Arial"/>
                <a:ea typeface="DejaVu Sans"/>
              </a:rPr>
              <a:t>KO</a:t>
            </a:r>
            <a:endParaRPr lang="fr-FR" sz="1488" spc="-1" dirty="0">
              <a:solidFill>
                <a:srgbClr val="000000"/>
              </a:solidFill>
              <a:uFill>
                <a:solidFill>
                  <a:srgbClr val="FFFFFF"/>
                </a:solidFill>
              </a:uFill>
              <a:latin typeface="Arial"/>
            </a:endParaRPr>
          </a:p>
        </p:txBody>
      </p:sp>
      <p:sp>
        <p:nvSpPr>
          <p:cNvPr id="17" name="CustomShape 11">
            <a:extLst>
              <a:ext uri="{FF2B5EF4-FFF2-40B4-BE49-F238E27FC236}">
                <a16:creationId xmlns:a16="http://schemas.microsoft.com/office/drawing/2014/main" id="{03E764C2-4AB2-4B86-AEDD-000AC0F8E4D3}"/>
              </a:ext>
            </a:extLst>
          </p:cNvPr>
          <p:cNvSpPr/>
          <p:nvPr/>
        </p:nvSpPr>
        <p:spPr>
          <a:xfrm>
            <a:off x="7145700" y="2953933"/>
            <a:ext cx="235148" cy="29468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8" name="CustomShape 12">
            <a:extLst>
              <a:ext uri="{FF2B5EF4-FFF2-40B4-BE49-F238E27FC236}">
                <a16:creationId xmlns:a16="http://schemas.microsoft.com/office/drawing/2014/main" id="{96E1873D-C85D-441C-AB47-3147DE4127F1}"/>
              </a:ext>
            </a:extLst>
          </p:cNvPr>
          <p:cNvSpPr/>
          <p:nvPr/>
        </p:nvSpPr>
        <p:spPr>
          <a:xfrm>
            <a:off x="7056403" y="3275289"/>
            <a:ext cx="413742" cy="413742"/>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b="1" spc="-1">
                <a:solidFill>
                  <a:srgbClr val="000000"/>
                </a:solidFill>
                <a:uFill>
                  <a:solidFill>
                    <a:srgbClr val="FFFFFF"/>
                  </a:solidFill>
                </a:uFill>
                <a:latin typeface="Arial"/>
                <a:ea typeface="DejaVu Sans"/>
              </a:rPr>
              <a:t>KO</a:t>
            </a:r>
            <a:endParaRPr lang="fr-FR" sz="1488" spc="-1">
              <a:solidFill>
                <a:srgbClr val="000000"/>
              </a:solidFill>
              <a:uFill>
                <a:solidFill>
                  <a:srgbClr val="FFFFFF"/>
                </a:solidFill>
              </a:uFill>
              <a:latin typeface="Arial"/>
            </a:endParaRPr>
          </a:p>
        </p:txBody>
      </p:sp>
      <p:sp>
        <p:nvSpPr>
          <p:cNvPr id="19" name="CustomShape 13">
            <a:extLst>
              <a:ext uri="{FF2B5EF4-FFF2-40B4-BE49-F238E27FC236}">
                <a16:creationId xmlns:a16="http://schemas.microsoft.com/office/drawing/2014/main" id="{526A524D-87CC-41BE-A80C-87DFE601243C}"/>
              </a:ext>
            </a:extLst>
          </p:cNvPr>
          <p:cNvSpPr/>
          <p:nvPr/>
        </p:nvSpPr>
        <p:spPr>
          <a:xfrm>
            <a:off x="3596380" y="3091211"/>
            <a:ext cx="1068586"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a:solidFill>
                  <a:srgbClr val="000000"/>
                </a:solidFill>
                <a:uFill>
                  <a:solidFill>
                    <a:srgbClr val="FFFFFF"/>
                  </a:solidFill>
                </a:uFill>
                <a:latin typeface="Arial"/>
                <a:ea typeface="DejaVu Sans"/>
              </a:rPr>
              <a:t>Recueil</a:t>
            </a:r>
            <a:endParaRPr lang="fr-FR" sz="1488" spc="-1">
              <a:solidFill>
                <a:srgbClr val="000000"/>
              </a:solidFill>
              <a:uFill>
                <a:solidFill>
                  <a:srgbClr val="FFFFFF"/>
                </a:solidFill>
              </a:uFill>
              <a:latin typeface="Arial"/>
            </a:endParaRPr>
          </a:p>
        </p:txBody>
      </p:sp>
      <p:sp>
        <p:nvSpPr>
          <p:cNvPr id="20" name="CustomShape 14">
            <a:extLst>
              <a:ext uri="{FF2B5EF4-FFF2-40B4-BE49-F238E27FC236}">
                <a16:creationId xmlns:a16="http://schemas.microsoft.com/office/drawing/2014/main" id="{5625DDEA-B8BB-4688-BD2A-74125C804FFE}"/>
              </a:ext>
            </a:extLst>
          </p:cNvPr>
          <p:cNvSpPr/>
          <p:nvPr/>
        </p:nvSpPr>
        <p:spPr>
          <a:xfrm>
            <a:off x="4667942" y="3091211"/>
            <a:ext cx="1068586"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a:solidFill>
                  <a:srgbClr val="000000"/>
                </a:solidFill>
                <a:uFill>
                  <a:solidFill>
                    <a:srgbClr val="FFFFFF"/>
                  </a:solidFill>
                </a:uFill>
                <a:latin typeface="Arial"/>
                <a:ea typeface="DejaVu Sans"/>
              </a:rPr>
              <a:t>Analyse</a:t>
            </a:r>
            <a:endParaRPr lang="fr-FR" sz="1488" spc="-1">
              <a:solidFill>
                <a:srgbClr val="000000"/>
              </a:solidFill>
              <a:uFill>
                <a:solidFill>
                  <a:srgbClr val="FFFFFF"/>
                </a:solidFill>
              </a:uFill>
              <a:latin typeface="Arial"/>
            </a:endParaRPr>
          </a:p>
        </p:txBody>
      </p:sp>
      <p:sp>
        <p:nvSpPr>
          <p:cNvPr id="21" name="CustomShape 15">
            <a:extLst>
              <a:ext uri="{FF2B5EF4-FFF2-40B4-BE49-F238E27FC236}">
                <a16:creationId xmlns:a16="http://schemas.microsoft.com/office/drawing/2014/main" id="{F995F78D-CC56-4D39-9EA8-76DF3C4412B7}"/>
              </a:ext>
            </a:extLst>
          </p:cNvPr>
          <p:cNvSpPr/>
          <p:nvPr/>
        </p:nvSpPr>
        <p:spPr>
          <a:xfrm>
            <a:off x="5727599" y="3092402"/>
            <a:ext cx="1068586" cy="413742"/>
          </a:xfrm>
          <a:prstGeom prst="rect">
            <a:avLst/>
          </a:prstGeom>
          <a:solidFill>
            <a:srgbClr val="FFFF66"/>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b="1" spc="-1" dirty="0">
                <a:solidFill>
                  <a:srgbClr val="000000"/>
                </a:solidFill>
                <a:uFill>
                  <a:solidFill>
                    <a:srgbClr val="FFFFFF"/>
                  </a:solidFill>
                </a:uFill>
                <a:latin typeface="Arial"/>
                <a:ea typeface="DejaVu Sans"/>
              </a:rPr>
              <a:t>Cahier des</a:t>
            </a:r>
            <a:endParaRPr lang="fr-FR" sz="1488" b="1" spc="-1" dirty="0">
              <a:solidFill>
                <a:srgbClr val="000000"/>
              </a:solidFill>
              <a:uFill>
                <a:solidFill>
                  <a:srgbClr val="FFFFFF"/>
                </a:solidFill>
              </a:uFill>
              <a:latin typeface="Arial"/>
            </a:endParaRPr>
          </a:p>
          <a:p>
            <a:pPr algn="ctr">
              <a:lnSpc>
                <a:spcPct val="100000"/>
              </a:lnSpc>
            </a:pPr>
            <a:r>
              <a:rPr lang="fr-FR" sz="1323" b="1" spc="-1" dirty="0">
                <a:solidFill>
                  <a:srgbClr val="000000"/>
                </a:solidFill>
                <a:uFill>
                  <a:solidFill>
                    <a:srgbClr val="FFFFFF"/>
                  </a:solidFill>
                </a:uFill>
                <a:latin typeface="Arial"/>
                <a:ea typeface="DejaVu Sans"/>
              </a:rPr>
              <a:t>Charges</a:t>
            </a:r>
            <a:endParaRPr lang="fr-FR" sz="1488" b="1" spc="-1" dirty="0">
              <a:solidFill>
                <a:srgbClr val="000000"/>
              </a:solidFill>
              <a:uFill>
                <a:solidFill>
                  <a:srgbClr val="FFFFFF"/>
                </a:solidFill>
              </a:uFill>
              <a:latin typeface="Arial"/>
            </a:endParaRPr>
          </a:p>
        </p:txBody>
      </p:sp>
      <p:sp>
        <p:nvSpPr>
          <p:cNvPr id="22" name="CustomShape 7">
            <a:extLst>
              <a:ext uri="{FF2B5EF4-FFF2-40B4-BE49-F238E27FC236}">
                <a16:creationId xmlns:a16="http://schemas.microsoft.com/office/drawing/2014/main" id="{D9B279BA-70EE-431A-9017-84F45A367FF3}"/>
              </a:ext>
            </a:extLst>
          </p:cNvPr>
          <p:cNvSpPr/>
          <p:nvPr/>
        </p:nvSpPr>
        <p:spPr>
          <a:xfrm>
            <a:off x="2094325" y="4233316"/>
            <a:ext cx="1187648"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dirty="0">
                <a:solidFill>
                  <a:srgbClr val="000000"/>
                </a:solidFill>
                <a:uFill>
                  <a:solidFill>
                    <a:srgbClr val="FFFFFF"/>
                  </a:solidFill>
                </a:uFill>
                <a:latin typeface="Arial"/>
              </a:rPr>
              <a:t>Vision</a:t>
            </a:r>
            <a:endParaRPr lang="fr-FR" sz="1488" spc="-1" dirty="0">
              <a:solidFill>
                <a:srgbClr val="000000"/>
              </a:solidFill>
              <a:uFill>
                <a:solidFill>
                  <a:srgbClr val="FFFFFF"/>
                </a:solidFill>
              </a:uFill>
              <a:latin typeface="Arial"/>
            </a:endParaRPr>
          </a:p>
        </p:txBody>
      </p:sp>
      <p:sp>
        <p:nvSpPr>
          <p:cNvPr id="23" name="CustomShape 13">
            <a:extLst>
              <a:ext uri="{FF2B5EF4-FFF2-40B4-BE49-F238E27FC236}">
                <a16:creationId xmlns:a16="http://schemas.microsoft.com/office/drawing/2014/main" id="{4ADAD796-32CF-4372-80B5-2E4B538AC981}"/>
              </a:ext>
            </a:extLst>
          </p:cNvPr>
          <p:cNvSpPr/>
          <p:nvPr/>
        </p:nvSpPr>
        <p:spPr>
          <a:xfrm>
            <a:off x="3574329" y="4233316"/>
            <a:ext cx="2153270"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dirty="0">
                <a:solidFill>
                  <a:srgbClr val="000000"/>
                </a:solidFill>
                <a:uFill>
                  <a:solidFill>
                    <a:srgbClr val="FFFFFF"/>
                  </a:solidFill>
                </a:uFill>
                <a:latin typeface="Arial"/>
              </a:rPr>
              <a:t>Story Mapping</a:t>
            </a:r>
            <a:endParaRPr lang="fr-FR" sz="1488" spc="-1" dirty="0">
              <a:solidFill>
                <a:srgbClr val="000000"/>
              </a:solidFill>
              <a:uFill>
                <a:solidFill>
                  <a:srgbClr val="FFFFFF"/>
                </a:solidFill>
              </a:uFill>
              <a:latin typeface="Arial"/>
            </a:endParaRPr>
          </a:p>
        </p:txBody>
      </p:sp>
      <p:sp>
        <p:nvSpPr>
          <p:cNvPr id="24" name="CustomShape 15">
            <a:extLst>
              <a:ext uri="{FF2B5EF4-FFF2-40B4-BE49-F238E27FC236}">
                <a16:creationId xmlns:a16="http://schemas.microsoft.com/office/drawing/2014/main" id="{D7B49009-66F9-4754-9501-AB12201F9650}"/>
              </a:ext>
            </a:extLst>
          </p:cNvPr>
          <p:cNvSpPr/>
          <p:nvPr/>
        </p:nvSpPr>
        <p:spPr>
          <a:xfrm>
            <a:off x="5736528" y="4233316"/>
            <a:ext cx="1068586" cy="413742"/>
          </a:xfrm>
          <a:prstGeom prst="rect">
            <a:avLst/>
          </a:prstGeom>
          <a:solidFill>
            <a:srgbClr val="FFFF66"/>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b="1" spc="-1" dirty="0">
                <a:solidFill>
                  <a:srgbClr val="000000"/>
                </a:solidFill>
                <a:uFill>
                  <a:solidFill>
                    <a:srgbClr val="FFFFFF"/>
                  </a:solidFill>
                </a:uFill>
                <a:latin typeface="Arial"/>
              </a:rPr>
              <a:t>Product </a:t>
            </a:r>
          </a:p>
          <a:p>
            <a:pPr algn="ctr">
              <a:lnSpc>
                <a:spcPct val="100000"/>
              </a:lnSpc>
            </a:pPr>
            <a:r>
              <a:rPr lang="fr-FR" sz="1323" b="1" spc="-1" dirty="0" err="1">
                <a:solidFill>
                  <a:srgbClr val="000000"/>
                </a:solidFill>
                <a:uFill>
                  <a:solidFill>
                    <a:srgbClr val="FFFFFF"/>
                  </a:solidFill>
                </a:uFill>
                <a:latin typeface="Arial"/>
              </a:rPr>
              <a:t>Backlog</a:t>
            </a:r>
            <a:endParaRPr lang="fr-FR" sz="1488" b="1" spc="-1" dirty="0">
              <a:solidFill>
                <a:srgbClr val="000000"/>
              </a:solidFill>
              <a:uFill>
                <a:solidFill>
                  <a:srgbClr val="FFFFFF"/>
                </a:solidFill>
              </a:uFill>
              <a:latin typeface="Arial"/>
            </a:endParaRPr>
          </a:p>
        </p:txBody>
      </p:sp>
      <p:sp>
        <p:nvSpPr>
          <p:cNvPr id="25" name="CustomShape 3">
            <a:extLst>
              <a:ext uri="{FF2B5EF4-FFF2-40B4-BE49-F238E27FC236}">
                <a16:creationId xmlns:a16="http://schemas.microsoft.com/office/drawing/2014/main" id="{6AC91E8E-259A-4E11-8544-26D29810091C}"/>
              </a:ext>
            </a:extLst>
          </p:cNvPr>
          <p:cNvSpPr/>
          <p:nvPr/>
        </p:nvSpPr>
        <p:spPr>
          <a:xfrm>
            <a:off x="6848490" y="4144465"/>
            <a:ext cx="829568" cy="591443"/>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spc="-1">
                <a:solidFill>
                  <a:srgbClr val="000000"/>
                </a:solidFill>
                <a:uFill>
                  <a:solidFill>
                    <a:srgbClr val="FFFFFF"/>
                  </a:solidFill>
                </a:uFill>
                <a:latin typeface="Arial"/>
                <a:ea typeface="DejaVu Sans"/>
              </a:rPr>
              <a:t>Validation</a:t>
            </a:r>
            <a:endParaRPr lang="fr-FR" sz="1488" spc="-1">
              <a:solidFill>
                <a:srgbClr val="000000"/>
              </a:solidFill>
              <a:uFill>
                <a:solidFill>
                  <a:srgbClr val="FFFFFF"/>
                </a:solidFill>
              </a:uFill>
              <a:latin typeface="Arial"/>
            </a:endParaRPr>
          </a:p>
        </p:txBody>
      </p:sp>
      <p:sp>
        <p:nvSpPr>
          <p:cNvPr id="26" name="CustomShape 8">
            <a:extLst>
              <a:ext uri="{FF2B5EF4-FFF2-40B4-BE49-F238E27FC236}">
                <a16:creationId xmlns:a16="http://schemas.microsoft.com/office/drawing/2014/main" id="{F9B4FD43-BD8D-4057-9425-C673C3D89002}"/>
              </a:ext>
            </a:extLst>
          </p:cNvPr>
          <p:cNvSpPr/>
          <p:nvPr/>
        </p:nvSpPr>
        <p:spPr>
          <a:xfrm>
            <a:off x="3286145" y="4177901"/>
            <a:ext cx="294680" cy="29468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sp>
      <p:sp>
        <p:nvSpPr>
          <p:cNvPr id="27" name="CustomShape 4">
            <a:extLst>
              <a:ext uri="{FF2B5EF4-FFF2-40B4-BE49-F238E27FC236}">
                <a16:creationId xmlns:a16="http://schemas.microsoft.com/office/drawing/2014/main" id="{87FF91DD-B129-4B60-A83C-C1099681E47E}"/>
              </a:ext>
            </a:extLst>
          </p:cNvPr>
          <p:cNvSpPr/>
          <p:nvPr/>
        </p:nvSpPr>
        <p:spPr>
          <a:xfrm>
            <a:off x="7726031" y="3097304"/>
            <a:ext cx="1127224" cy="531912"/>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chemeClr val="accent1">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r>
              <a:rPr lang="fr-FR" sz="1158" b="1" spc="-1" dirty="0">
                <a:solidFill>
                  <a:srgbClr val="000000"/>
                </a:solidFill>
                <a:uFill>
                  <a:solidFill>
                    <a:srgbClr val="FFFFFF"/>
                  </a:solidFill>
                </a:uFill>
                <a:latin typeface="Arial"/>
              </a:rPr>
              <a:t>Cycle en V</a:t>
            </a:r>
            <a:endParaRPr lang="fr-FR" sz="1488" b="1" spc="-1" dirty="0">
              <a:solidFill>
                <a:srgbClr val="000000"/>
              </a:solidFill>
              <a:uFill>
                <a:solidFill>
                  <a:srgbClr val="FFFFFF"/>
                </a:solidFill>
              </a:uFill>
              <a:latin typeface="Arial"/>
            </a:endParaRPr>
          </a:p>
        </p:txBody>
      </p:sp>
      <p:sp>
        <p:nvSpPr>
          <p:cNvPr id="28" name="CustomShape 4">
            <a:extLst>
              <a:ext uri="{FF2B5EF4-FFF2-40B4-BE49-F238E27FC236}">
                <a16:creationId xmlns:a16="http://schemas.microsoft.com/office/drawing/2014/main" id="{40C11859-C985-4A2E-8A5F-C47DBE332317}"/>
              </a:ext>
            </a:extLst>
          </p:cNvPr>
          <p:cNvSpPr/>
          <p:nvPr/>
        </p:nvSpPr>
        <p:spPr>
          <a:xfrm>
            <a:off x="7727007" y="4144465"/>
            <a:ext cx="1127224" cy="531912"/>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chemeClr val="accent1">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r>
              <a:rPr lang="fr-FR" sz="1158" b="1" spc="-1" dirty="0">
                <a:solidFill>
                  <a:srgbClr val="000000"/>
                </a:solidFill>
                <a:uFill>
                  <a:solidFill>
                    <a:srgbClr val="FFFFFF"/>
                  </a:solidFill>
                </a:uFill>
                <a:latin typeface="Arial"/>
              </a:rPr>
              <a:t>Cycle Scrum</a:t>
            </a:r>
            <a:endParaRPr lang="fr-FR" sz="1488" b="1" spc="-1" dirty="0">
              <a:solidFill>
                <a:srgbClr val="000000"/>
              </a:solidFill>
              <a:uFill>
                <a:solidFill>
                  <a:srgbClr val="FFFFFF"/>
                </a:solidFill>
              </a:uFill>
              <a:latin typeface="Arial"/>
            </a:endParaRPr>
          </a:p>
        </p:txBody>
      </p:sp>
      <p:sp>
        <p:nvSpPr>
          <p:cNvPr id="29" name="CustomShape 9">
            <a:extLst>
              <a:ext uri="{FF2B5EF4-FFF2-40B4-BE49-F238E27FC236}">
                <a16:creationId xmlns:a16="http://schemas.microsoft.com/office/drawing/2014/main" id="{CEF68A3E-2A56-4BCC-A0D2-96BED31B68B8}"/>
              </a:ext>
            </a:extLst>
          </p:cNvPr>
          <p:cNvSpPr/>
          <p:nvPr/>
        </p:nvSpPr>
        <p:spPr>
          <a:xfrm rot="10800000">
            <a:off x="3315911" y="3971048"/>
            <a:ext cx="235148" cy="181601"/>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30" name="CustomShape 11">
            <a:extLst>
              <a:ext uri="{FF2B5EF4-FFF2-40B4-BE49-F238E27FC236}">
                <a16:creationId xmlns:a16="http://schemas.microsoft.com/office/drawing/2014/main" id="{809F999D-A2D5-44A7-B339-3CEA49FAEA7F}"/>
              </a:ext>
            </a:extLst>
          </p:cNvPr>
          <p:cNvSpPr/>
          <p:nvPr/>
        </p:nvSpPr>
        <p:spPr>
          <a:xfrm rot="10800000">
            <a:off x="7154134" y="3769408"/>
            <a:ext cx="235148" cy="29468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35" name="Titre 6">
            <a:extLst>
              <a:ext uri="{FF2B5EF4-FFF2-40B4-BE49-F238E27FC236}">
                <a16:creationId xmlns:a16="http://schemas.microsoft.com/office/drawing/2014/main" id="{B9E660F8-E96F-4EB6-9977-8A0C1E02C6BA}"/>
              </a:ext>
            </a:extLst>
          </p:cNvPr>
          <p:cNvSpPr txBox="1">
            <a:spLocks/>
          </p:cNvSpPr>
          <p:nvPr/>
        </p:nvSpPr>
        <p:spPr>
          <a:xfrm>
            <a:off x="553034" y="1352864"/>
            <a:ext cx="8986222" cy="388347"/>
          </a:xfrm>
          <a:prstGeom prst="rect">
            <a:avLst/>
          </a:prstGeom>
        </p:spPr>
        <p:txBody>
          <a:bodyPr lIns="0" tIns="0" rIns="0" bIns="0" anchor="ctr"/>
          <a:lstStyle>
            <a:lvl1pPr algn="l" defTabSz="914400" rtl="0" eaLnBrk="1" latinLnBrk="0" hangingPunct="1">
              <a:lnSpc>
                <a:spcPct val="90000"/>
              </a:lnSpc>
              <a:spcBef>
                <a:spcPct val="0"/>
              </a:spcBef>
              <a:buNone/>
              <a:defRPr sz="2315" b="0" i="0" kern="1200">
                <a:solidFill>
                  <a:srgbClr val="64B98C"/>
                </a:solidFill>
                <a:latin typeface="Lato Light" charset="0"/>
                <a:ea typeface="Lato Light" charset="0"/>
                <a:cs typeface="Lato Light" charset="0"/>
              </a:defRPr>
            </a:lvl1pPr>
          </a:lstStyle>
          <a:p>
            <a:r>
              <a:rPr lang="fr-FR"/>
              <a:t>Synthèse &amp; comparaison Classique / Agile</a:t>
            </a:r>
            <a:endParaRPr lang="fr-FR" dirty="0"/>
          </a:p>
        </p:txBody>
      </p:sp>
      <p:pic>
        <p:nvPicPr>
          <p:cNvPr id="31" name="Image 30" descr="Une image contenant table&#10;&#10;Description générée automatiquement">
            <a:extLst>
              <a:ext uri="{FF2B5EF4-FFF2-40B4-BE49-F238E27FC236}">
                <a16:creationId xmlns:a16="http://schemas.microsoft.com/office/drawing/2014/main" id="{BFC9A34B-5AB8-42E9-ABC7-EF043764308D}"/>
              </a:ext>
            </a:extLst>
          </p:cNvPr>
          <p:cNvPicPr>
            <a:picLocks noChangeAspect="1"/>
          </p:cNvPicPr>
          <p:nvPr/>
        </p:nvPicPr>
        <p:blipFill rotWithShape="1">
          <a:blip r:embed="rId2"/>
          <a:srcRect l="12586" t="19085" r="10596" b="37330"/>
          <a:stretch/>
        </p:blipFill>
        <p:spPr>
          <a:xfrm>
            <a:off x="227106" y="2972151"/>
            <a:ext cx="1602848" cy="437436"/>
          </a:xfrm>
          <a:prstGeom prst="rect">
            <a:avLst/>
          </a:prstGeom>
        </p:spPr>
      </p:pic>
      <p:pic>
        <p:nvPicPr>
          <p:cNvPr id="32" name="Image 31" descr="Une image contenant table&#10;&#10;Description générée automatiquement">
            <a:extLst>
              <a:ext uri="{FF2B5EF4-FFF2-40B4-BE49-F238E27FC236}">
                <a16:creationId xmlns:a16="http://schemas.microsoft.com/office/drawing/2014/main" id="{019C583C-B3CC-431C-BC53-957F9A26F15C}"/>
              </a:ext>
            </a:extLst>
          </p:cNvPr>
          <p:cNvPicPr>
            <a:picLocks noChangeAspect="1"/>
          </p:cNvPicPr>
          <p:nvPr/>
        </p:nvPicPr>
        <p:blipFill rotWithShape="1">
          <a:blip r:embed="rId2"/>
          <a:srcRect l="12586" t="19085" r="10596" b="37330"/>
          <a:stretch/>
        </p:blipFill>
        <p:spPr>
          <a:xfrm>
            <a:off x="227105" y="4120544"/>
            <a:ext cx="1602848" cy="437436"/>
          </a:xfrm>
          <a:prstGeom prst="rect">
            <a:avLst/>
          </a:prstGeom>
        </p:spPr>
      </p:pic>
      <p:sp>
        <p:nvSpPr>
          <p:cNvPr id="39" name="ZoneTexte 38">
            <a:extLst>
              <a:ext uri="{FF2B5EF4-FFF2-40B4-BE49-F238E27FC236}">
                <a16:creationId xmlns:a16="http://schemas.microsoft.com/office/drawing/2014/main" id="{034309A4-691C-4841-8243-099B7E59F2E1}"/>
              </a:ext>
            </a:extLst>
          </p:cNvPr>
          <p:cNvSpPr txBox="1"/>
          <p:nvPr/>
        </p:nvSpPr>
        <p:spPr>
          <a:xfrm>
            <a:off x="264232" y="3057360"/>
            <a:ext cx="1494136" cy="321306"/>
          </a:xfrm>
          <a:prstGeom prst="rect">
            <a:avLst/>
          </a:prstGeom>
          <a:noFill/>
        </p:spPr>
        <p:txBody>
          <a:bodyPr wrap="square" rtlCol="0">
            <a:spAutoFit/>
          </a:bodyPr>
          <a:lstStyle/>
          <a:p>
            <a:pPr algn="ctr"/>
            <a:r>
              <a:rPr lang="fr-FR" sz="1488" b="1" dirty="0"/>
              <a:t>CLASSIQUE</a:t>
            </a:r>
          </a:p>
        </p:txBody>
      </p:sp>
      <p:sp>
        <p:nvSpPr>
          <p:cNvPr id="41" name="ZoneTexte 40">
            <a:extLst>
              <a:ext uri="{FF2B5EF4-FFF2-40B4-BE49-F238E27FC236}">
                <a16:creationId xmlns:a16="http://schemas.microsoft.com/office/drawing/2014/main" id="{ADB436F9-62A4-4C83-B38C-86C51DBE25AC}"/>
              </a:ext>
            </a:extLst>
          </p:cNvPr>
          <p:cNvSpPr txBox="1"/>
          <p:nvPr/>
        </p:nvSpPr>
        <p:spPr>
          <a:xfrm>
            <a:off x="463355" y="4178609"/>
            <a:ext cx="996057" cy="321306"/>
          </a:xfrm>
          <a:prstGeom prst="rect">
            <a:avLst/>
          </a:prstGeom>
          <a:noFill/>
        </p:spPr>
        <p:txBody>
          <a:bodyPr wrap="square" rtlCol="0">
            <a:spAutoFit/>
          </a:bodyPr>
          <a:lstStyle/>
          <a:p>
            <a:pPr algn="ctr"/>
            <a:r>
              <a:rPr lang="fr-FR" sz="1488" b="1" dirty="0"/>
              <a:t>AGILE</a:t>
            </a:r>
          </a:p>
        </p:txBody>
      </p:sp>
    </p:spTree>
    <p:extLst>
      <p:ext uri="{BB962C8B-B14F-4D97-AF65-F5344CB8AC3E}">
        <p14:creationId xmlns:p14="http://schemas.microsoft.com/office/powerpoint/2010/main" val="5135907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1"/>
          </p:nvPr>
        </p:nvSpPr>
        <p:spPr>
          <a:prstGeom prst="rect">
            <a:avLst/>
          </a:prstGeom>
        </p:spPr>
        <p:txBody>
          <a:bodyPr/>
          <a:lstStyle/>
          <a:p>
            <a:fld id="{1AE12920-B884-9B4E-A668-002547A8C9F2}" type="slidenum">
              <a:rPr lang="fr-FR" smtClean="0"/>
              <a:pPr/>
              <a:t>121</a:t>
            </a:fld>
            <a:endParaRPr lang="fr-FR" dirty="0"/>
          </a:p>
        </p:txBody>
      </p:sp>
      <p:sp>
        <p:nvSpPr>
          <p:cNvPr id="14" name="Flèche : pentagone 13">
            <a:extLst>
              <a:ext uri="{FF2B5EF4-FFF2-40B4-BE49-F238E27FC236}">
                <a16:creationId xmlns:a16="http://schemas.microsoft.com/office/drawing/2014/main" id="{E140A8E9-8068-46F8-A93B-8E42F1D53927}"/>
              </a:ext>
            </a:extLst>
          </p:cNvPr>
          <p:cNvSpPr/>
          <p:nvPr/>
        </p:nvSpPr>
        <p:spPr>
          <a:xfrm>
            <a:off x="2708667" y="6066781"/>
            <a:ext cx="4406273" cy="388347"/>
          </a:xfrm>
          <a:prstGeom prst="homePlate">
            <a:avLst>
              <a:gd name="adj" fmla="val 32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b="1" dirty="0"/>
              <a:t>PHASE DEFINITION DU BESOIN</a:t>
            </a:r>
          </a:p>
        </p:txBody>
      </p:sp>
      <p:sp>
        <p:nvSpPr>
          <p:cNvPr id="6" name="CustomShape 2">
            <a:extLst>
              <a:ext uri="{FF2B5EF4-FFF2-40B4-BE49-F238E27FC236}">
                <a16:creationId xmlns:a16="http://schemas.microsoft.com/office/drawing/2014/main" id="{4068A66B-248A-4825-ADAF-9F087BBE8DF5}"/>
              </a:ext>
            </a:extLst>
          </p:cNvPr>
          <p:cNvSpPr/>
          <p:nvPr/>
        </p:nvSpPr>
        <p:spPr>
          <a:xfrm>
            <a:off x="1383819" y="2300731"/>
            <a:ext cx="710505" cy="650974"/>
          </a:xfrm>
          <a:prstGeom prst="sun">
            <a:avLst>
              <a:gd name="adj" fmla="val 5400"/>
            </a:avLst>
          </a:pr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b="1" spc="-1" dirty="0">
                <a:solidFill>
                  <a:srgbClr val="000000"/>
                </a:solidFill>
                <a:uFill>
                  <a:solidFill>
                    <a:srgbClr val="FFFFFF"/>
                  </a:solidFill>
                </a:uFill>
                <a:latin typeface="Arial"/>
                <a:ea typeface="DejaVu Sans"/>
              </a:rPr>
              <a:t>Idée</a:t>
            </a:r>
            <a:endParaRPr lang="fr-FR" sz="1488" b="1" spc="-1" dirty="0">
              <a:solidFill>
                <a:srgbClr val="000000"/>
              </a:solidFill>
              <a:uFill>
                <a:solidFill>
                  <a:srgbClr val="FFFFFF"/>
                </a:solidFill>
              </a:uFill>
              <a:latin typeface="Arial"/>
            </a:endParaRPr>
          </a:p>
        </p:txBody>
      </p:sp>
      <p:sp>
        <p:nvSpPr>
          <p:cNvPr id="7" name="CustomShape 3">
            <a:extLst>
              <a:ext uri="{FF2B5EF4-FFF2-40B4-BE49-F238E27FC236}">
                <a16:creationId xmlns:a16="http://schemas.microsoft.com/office/drawing/2014/main" id="{4BABDE26-8816-4CD7-B3DB-B03ECE0D0EFC}"/>
              </a:ext>
            </a:extLst>
          </p:cNvPr>
          <p:cNvSpPr/>
          <p:nvPr/>
        </p:nvSpPr>
        <p:spPr>
          <a:xfrm>
            <a:off x="6848490" y="2335813"/>
            <a:ext cx="829568" cy="591443"/>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spc="-1">
                <a:solidFill>
                  <a:srgbClr val="000000"/>
                </a:solidFill>
                <a:uFill>
                  <a:solidFill>
                    <a:srgbClr val="FFFFFF"/>
                  </a:solidFill>
                </a:uFill>
                <a:latin typeface="Arial"/>
                <a:ea typeface="DejaVu Sans"/>
              </a:rPr>
              <a:t>Validation</a:t>
            </a:r>
            <a:endParaRPr lang="fr-FR" sz="1488" spc="-1">
              <a:solidFill>
                <a:srgbClr val="000000"/>
              </a:solidFill>
              <a:uFill>
                <a:solidFill>
                  <a:srgbClr val="FFFFFF"/>
                </a:solidFill>
              </a:uFill>
              <a:latin typeface="Arial"/>
            </a:endParaRPr>
          </a:p>
        </p:txBody>
      </p:sp>
      <p:sp>
        <p:nvSpPr>
          <p:cNvPr id="10" name="CustomShape 4">
            <a:extLst>
              <a:ext uri="{FF2B5EF4-FFF2-40B4-BE49-F238E27FC236}">
                <a16:creationId xmlns:a16="http://schemas.microsoft.com/office/drawing/2014/main" id="{2814E40D-0302-4937-BC72-AD6329990B3D}"/>
              </a:ext>
            </a:extLst>
          </p:cNvPr>
          <p:cNvSpPr/>
          <p:nvPr/>
        </p:nvSpPr>
        <p:spPr>
          <a:xfrm>
            <a:off x="7726031" y="2395344"/>
            <a:ext cx="1127224" cy="531912"/>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r>
              <a:rPr lang="fr-FR" sz="1158" b="1" spc="-1" dirty="0">
                <a:solidFill>
                  <a:srgbClr val="000000"/>
                </a:solidFill>
                <a:uFill>
                  <a:solidFill>
                    <a:srgbClr val="FFFFFF"/>
                  </a:solidFill>
                </a:uFill>
                <a:latin typeface="Arial"/>
                <a:ea typeface="DejaVu Sans"/>
              </a:rPr>
              <a:t>Lancement</a:t>
            </a:r>
            <a:endParaRPr lang="fr-FR" sz="1488" b="1" spc="-1" dirty="0">
              <a:solidFill>
                <a:srgbClr val="000000"/>
              </a:solidFill>
              <a:uFill>
                <a:solidFill>
                  <a:srgbClr val="FFFFFF"/>
                </a:solidFill>
              </a:uFill>
              <a:latin typeface="Arial"/>
            </a:endParaRPr>
          </a:p>
          <a:p>
            <a:r>
              <a:rPr lang="fr-FR" sz="1158" b="1" spc="-1" dirty="0">
                <a:solidFill>
                  <a:srgbClr val="000000"/>
                </a:solidFill>
                <a:uFill>
                  <a:solidFill>
                    <a:srgbClr val="FFFFFF"/>
                  </a:solidFill>
                </a:uFill>
                <a:latin typeface="Arial"/>
                <a:ea typeface="DejaVu Sans"/>
              </a:rPr>
              <a:t>du projet</a:t>
            </a:r>
            <a:endParaRPr lang="fr-FR" sz="1488" b="1" spc="-1" dirty="0">
              <a:solidFill>
                <a:srgbClr val="000000"/>
              </a:solidFill>
              <a:uFill>
                <a:solidFill>
                  <a:srgbClr val="FFFFFF"/>
                </a:solidFill>
              </a:uFill>
              <a:latin typeface="Arial"/>
            </a:endParaRPr>
          </a:p>
        </p:txBody>
      </p:sp>
      <p:sp>
        <p:nvSpPr>
          <p:cNvPr id="11" name="CustomShape 5">
            <a:extLst>
              <a:ext uri="{FF2B5EF4-FFF2-40B4-BE49-F238E27FC236}">
                <a16:creationId xmlns:a16="http://schemas.microsoft.com/office/drawing/2014/main" id="{E133B4CF-7B92-4B1C-893C-EB3F1EF71077}"/>
              </a:ext>
            </a:extLst>
          </p:cNvPr>
          <p:cNvSpPr/>
          <p:nvPr/>
        </p:nvSpPr>
        <p:spPr>
          <a:xfrm>
            <a:off x="2099683" y="2476809"/>
            <a:ext cx="4700835" cy="293787"/>
          </a:xfrm>
          <a:prstGeom prst="rect">
            <a:avLst/>
          </a:prstGeom>
          <a:solidFill>
            <a:schemeClr val="accent1">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b="1" spc="-1" dirty="0">
                <a:solidFill>
                  <a:srgbClr val="000000"/>
                </a:solidFill>
                <a:uFill>
                  <a:solidFill>
                    <a:srgbClr val="FFFFFF"/>
                  </a:solidFill>
                </a:uFill>
                <a:latin typeface="Arial"/>
                <a:ea typeface="DejaVu Sans"/>
              </a:rPr>
              <a:t>Instruction / cadrage du projet</a:t>
            </a:r>
            <a:endParaRPr lang="fr-FR" sz="1488" b="1" spc="-1" dirty="0">
              <a:solidFill>
                <a:srgbClr val="000000"/>
              </a:solidFill>
              <a:uFill>
                <a:solidFill>
                  <a:srgbClr val="FFFFFF"/>
                </a:solidFill>
              </a:uFill>
              <a:latin typeface="Arial"/>
            </a:endParaRPr>
          </a:p>
        </p:txBody>
      </p:sp>
      <p:sp>
        <p:nvSpPr>
          <p:cNvPr id="12" name="CustomShape 7">
            <a:extLst>
              <a:ext uri="{FF2B5EF4-FFF2-40B4-BE49-F238E27FC236}">
                <a16:creationId xmlns:a16="http://schemas.microsoft.com/office/drawing/2014/main" id="{CD8B494B-3CD9-4C79-9974-7AF94CC442CD}"/>
              </a:ext>
            </a:extLst>
          </p:cNvPr>
          <p:cNvSpPr/>
          <p:nvPr/>
        </p:nvSpPr>
        <p:spPr>
          <a:xfrm>
            <a:off x="2090172" y="3091211"/>
            <a:ext cx="1187648"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a:solidFill>
                  <a:srgbClr val="000000"/>
                </a:solidFill>
                <a:uFill>
                  <a:solidFill>
                    <a:srgbClr val="FFFFFF"/>
                  </a:solidFill>
                </a:uFill>
                <a:latin typeface="Arial"/>
                <a:ea typeface="DejaVu Sans"/>
              </a:rPr>
              <a:t>Cadrage</a:t>
            </a:r>
            <a:endParaRPr lang="fr-FR" sz="1488" spc="-1">
              <a:solidFill>
                <a:srgbClr val="000000"/>
              </a:solidFill>
              <a:uFill>
                <a:solidFill>
                  <a:srgbClr val="FFFFFF"/>
                </a:solidFill>
              </a:uFill>
              <a:latin typeface="Arial"/>
            </a:endParaRPr>
          </a:p>
        </p:txBody>
      </p:sp>
      <p:sp>
        <p:nvSpPr>
          <p:cNvPr id="13" name="CustomShape 8">
            <a:extLst>
              <a:ext uri="{FF2B5EF4-FFF2-40B4-BE49-F238E27FC236}">
                <a16:creationId xmlns:a16="http://schemas.microsoft.com/office/drawing/2014/main" id="{77BAF00E-F1D9-45CA-982A-2EE141C150D1}"/>
              </a:ext>
            </a:extLst>
          </p:cNvPr>
          <p:cNvSpPr/>
          <p:nvPr/>
        </p:nvSpPr>
        <p:spPr>
          <a:xfrm>
            <a:off x="3280797" y="3091211"/>
            <a:ext cx="294680" cy="29468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sp>
      <p:sp>
        <p:nvSpPr>
          <p:cNvPr id="15" name="CustomShape 9">
            <a:extLst>
              <a:ext uri="{FF2B5EF4-FFF2-40B4-BE49-F238E27FC236}">
                <a16:creationId xmlns:a16="http://schemas.microsoft.com/office/drawing/2014/main" id="{A5AB065C-A6D0-4BAA-B28A-C2F9F452771A}"/>
              </a:ext>
            </a:extLst>
          </p:cNvPr>
          <p:cNvSpPr/>
          <p:nvPr/>
        </p:nvSpPr>
        <p:spPr>
          <a:xfrm>
            <a:off x="3310563" y="3401100"/>
            <a:ext cx="235148" cy="181601"/>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6" name="CustomShape 10">
            <a:extLst>
              <a:ext uri="{FF2B5EF4-FFF2-40B4-BE49-F238E27FC236}">
                <a16:creationId xmlns:a16="http://schemas.microsoft.com/office/drawing/2014/main" id="{77715AAB-F3F6-4330-B786-6E5322DCA9B1}"/>
              </a:ext>
            </a:extLst>
          </p:cNvPr>
          <p:cNvSpPr/>
          <p:nvPr/>
        </p:nvSpPr>
        <p:spPr>
          <a:xfrm>
            <a:off x="3260032" y="3601130"/>
            <a:ext cx="354211" cy="354211"/>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b="1" spc="-1" dirty="0">
                <a:solidFill>
                  <a:srgbClr val="000000"/>
                </a:solidFill>
                <a:uFill>
                  <a:solidFill>
                    <a:srgbClr val="FFFFFF"/>
                  </a:solidFill>
                </a:uFill>
                <a:latin typeface="Arial"/>
                <a:ea typeface="DejaVu Sans"/>
              </a:rPr>
              <a:t>KO</a:t>
            </a:r>
            <a:endParaRPr lang="fr-FR" sz="1488" spc="-1" dirty="0">
              <a:solidFill>
                <a:srgbClr val="000000"/>
              </a:solidFill>
              <a:uFill>
                <a:solidFill>
                  <a:srgbClr val="FFFFFF"/>
                </a:solidFill>
              </a:uFill>
              <a:latin typeface="Arial"/>
            </a:endParaRPr>
          </a:p>
        </p:txBody>
      </p:sp>
      <p:sp>
        <p:nvSpPr>
          <p:cNvPr id="17" name="CustomShape 11">
            <a:extLst>
              <a:ext uri="{FF2B5EF4-FFF2-40B4-BE49-F238E27FC236}">
                <a16:creationId xmlns:a16="http://schemas.microsoft.com/office/drawing/2014/main" id="{03E764C2-4AB2-4B86-AEDD-000AC0F8E4D3}"/>
              </a:ext>
            </a:extLst>
          </p:cNvPr>
          <p:cNvSpPr/>
          <p:nvPr/>
        </p:nvSpPr>
        <p:spPr>
          <a:xfrm>
            <a:off x="7145700" y="2953933"/>
            <a:ext cx="235148" cy="29468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8" name="CustomShape 12">
            <a:extLst>
              <a:ext uri="{FF2B5EF4-FFF2-40B4-BE49-F238E27FC236}">
                <a16:creationId xmlns:a16="http://schemas.microsoft.com/office/drawing/2014/main" id="{96E1873D-C85D-441C-AB47-3147DE4127F1}"/>
              </a:ext>
            </a:extLst>
          </p:cNvPr>
          <p:cNvSpPr/>
          <p:nvPr/>
        </p:nvSpPr>
        <p:spPr>
          <a:xfrm>
            <a:off x="7056403" y="3275289"/>
            <a:ext cx="413742" cy="413742"/>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b="1" spc="-1">
                <a:solidFill>
                  <a:srgbClr val="000000"/>
                </a:solidFill>
                <a:uFill>
                  <a:solidFill>
                    <a:srgbClr val="FFFFFF"/>
                  </a:solidFill>
                </a:uFill>
                <a:latin typeface="Arial"/>
                <a:ea typeface="DejaVu Sans"/>
              </a:rPr>
              <a:t>KO</a:t>
            </a:r>
            <a:endParaRPr lang="fr-FR" sz="1488" spc="-1">
              <a:solidFill>
                <a:srgbClr val="000000"/>
              </a:solidFill>
              <a:uFill>
                <a:solidFill>
                  <a:srgbClr val="FFFFFF"/>
                </a:solidFill>
              </a:uFill>
              <a:latin typeface="Arial"/>
            </a:endParaRPr>
          </a:p>
        </p:txBody>
      </p:sp>
      <p:sp>
        <p:nvSpPr>
          <p:cNvPr id="19" name="CustomShape 13">
            <a:extLst>
              <a:ext uri="{FF2B5EF4-FFF2-40B4-BE49-F238E27FC236}">
                <a16:creationId xmlns:a16="http://schemas.microsoft.com/office/drawing/2014/main" id="{526A524D-87CC-41BE-A80C-87DFE601243C}"/>
              </a:ext>
            </a:extLst>
          </p:cNvPr>
          <p:cNvSpPr/>
          <p:nvPr/>
        </p:nvSpPr>
        <p:spPr>
          <a:xfrm>
            <a:off x="3596380" y="3091211"/>
            <a:ext cx="1068586"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a:solidFill>
                  <a:srgbClr val="000000"/>
                </a:solidFill>
                <a:uFill>
                  <a:solidFill>
                    <a:srgbClr val="FFFFFF"/>
                  </a:solidFill>
                </a:uFill>
                <a:latin typeface="Arial"/>
                <a:ea typeface="DejaVu Sans"/>
              </a:rPr>
              <a:t>Recueil</a:t>
            </a:r>
            <a:endParaRPr lang="fr-FR" sz="1488" spc="-1">
              <a:solidFill>
                <a:srgbClr val="000000"/>
              </a:solidFill>
              <a:uFill>
                <a:solidFill>
                  <a:srgbClr val="FFFFFF"/>
                </a:solidFill>
              </a:uFill>
              <a:latin typeface="Arial"/>
            </a:endParaRPr>
          </a:p>
        </p:txBody>
      </p:sp>
      <p:sp>
        <p:nvSpPr>
          <p:cNvPr id="20" name="CustomShape 14">
            <a:extLst>
              <a:ext uri="{FF2B5EF4-FFF2-40B4-BE49-F238E27FC236}">
                <a16:creationId xmlns:a16="http://schemas.microsoft.com/office/drawing/2014/main" id="{5625DDEA-B8BB-4688-BD2A-74125C804FFE}"/>
              </a:ext>
            </a:extLst>
          </p:cNvPr>
          <p:cNvSpPr/>
          <p:nvPr/>
        </p:nvSpPr>
        <p:spPr>
          <a:xfrm>
            <a:off x="4667942" y="3091211"/>
            <a:ext cx="1068586"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a:solidFill>
                  <a:srgbClr val="000000"/>
                </a:solidFill>
                <a:uFill>
                  <a:solidFill>
                    <a:srgbClr val="FFFFFF"/>
                  </a:solidFill>
                </a:uFill>
                <a:latin typeface="Arial"/>
                <a:ea typeface="DejaVu Sans"/>
              </a:rPr>
              <a:t>Analyse</a:t>
            </a:r>
            <a:endParaRPr lang="fr-FR" sz="1488" spc="-1">
              <a:solidFill>
                <a:srgbClr val="000000"/>
              </a:solidFill>
              <a:uFill>
                <a:solidFill>
                  <a:srgbClr val="FFFFFF"/>
                </a:solidFill>
              </a:uFill>
              <a:latin typeface="Arial"/>
            </a:endParaRPr>
          </a:p>
        </p:txBody>
      </p:sp>
      <p:sp>
        <p:nvSpPr>
          <p:cNvPr id="21" name="CustomShape 15">
            <a:extLst>
              <a:ext uri="{FF2B5EF4-FFF2-40B4-BE49-F238E27FC236}">
                <a16:creationId xmlns:a16="http://schemas.microsoft.com/office/drawing/2014/main" id="{F995F78D-CC56-4D39-9EA8-76DF3C4412B7}"/>
              </a:ext>
            </a:extLst>
          </p:cNvPr>
          <p:cNvSpPr/>
          <p:nvPr/>
        </p:nvSpPr>
        <p:spPr>
          <a:xfrm>
            <a:off x="5727599" y="3092402"/>
            <a:ext cx="1068586" cy="413742"/>
          </a:xfrm>
          <a:prstGeom prst="rect">
            <a:avLst/>
          </a:prstGeom>
          <a:solidFill>
            <a:srgbClr val="FFFF66"/>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b="1" spc="-1" dirty="0">
                <a:solidFill>
                  <a:srgbClr val="000000"/>
                </a:solidFill>
                <a:uFill>
                  <a:solidFill>
                    <a:srgbClr val="FFFFFF"/>
                  </a:solidFill>
                </a:uFill>
                <a:latin typeface="Arial"/>
                <a:ea typeface="DejaVu Sans"/>
              </a:rPr>
              <a:t>Cahier des</a:t>
            </a:r>
            <a:endParaRPr lang="fr-FR" sz="1488" b="1" spc="-1" dirty="0">
              <a:solidFill>
                <a:srgbClr val="000000"/>
              </a:solidFill>
              <a:uFill>
                <a:solidFill>
                  <a:srgbClr val="FFFFFF"/>
                </a:solidFill>
              </a:uFill>
              <a:latin typeface="Arial"/>
            </a:endParaRPr>
          </a:p>
          <a:p>
            <a:pPr algn="ctr">
              <a:lnSpc>
                <a:spcPct val="100000"/>
              </a:lnSpc>
            </a:pPr>
            <a:r>
              <a:rPr lang="fr-FR" sz="1323" b="1" spc="-1" dirty="0">
                <a:solidFill>
                  <a:srgbClr val="000000"/>
                </a:solidFill>
                <a:uFill>
                  <a:solidFill>
                    <a:srgbClr val="FFFFFF"/>
                  </a:solidFill>
                </a:uFill>
                <a:latin typeface="Arial"/>
                <a:ea typeface="DejaVu Sans"/>
              </a:rPr>
              <a:t>Charges</a:t>
            </a:r>
            <a:endParaRPr lang="fr-FR" sz="1488" b="1" spc="-1" dirty="0">
              <a:solidFill>
                <a:srgbClr val="000000"/>
              </a:solidFill>
              <a:uFill>
                <a:solidFill>
                  <a:srgbClr val="FFFFFF"/>
                </a:solidFill>
              </a:uFill>
              <a:latin typeface="Arial"/>
            </a:endParaRPr>
          </a:p>
        </p:txBody>
      </p:sp>
      <p:sp>
        <p:nvSpPr>
          <p:cNvPr id="22" name="CustomShape 7">
            <a:extLst>
              <a:ext uri="{FF2B5EF4-FFF2-40B4-BE49-F238E27FC236}">
                <a16:creationId xmlns:a16="http://schemas.microsoft.com/office/drawing/2014/main" id="{D9B279BA-70EE-431A-9017-84F45A367FF3}"/>
              </a:ext>
            </a:extLst>
          </p:cNvPr>
          <p:cNvSpPr/>
          <p:nvPr/>
        </p:nvSpPr>
        <p:spPr>
          <a:xfrm>
            <a:off x="2094325" y="4233316"/>
            <a:ext cx="1187648"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dirty="0">
                <a:solidFill>
                  <a:srgbClr val="000000"/>
                </a:solidFill>
                <a:uFill>
                  <a:solidFill>
                    <a:srgbClr val="FFFFFF"/>
                  </a:solidFill>
                </a:uFill>
                <a:latin typeface="Arial"/>
              </a:rPr>
              <a:t>Vision</a:t>
            </a:r>
            <a:endParaRPr lang="fr-FR" sz="1488" spc="-1" dirty="0">
              <a:solidFill>
                <a:srgbClr val="000000"/>
              </a:solidFill>
              <a:uFill>
                <a:solidFill>
                  <a:srgbClr val="FFFFFF"/>
                </a:solidFill>
              </a:uFill>
              <a:latin typeface="Arial"/>
            </a:endParaRPr>
          </a:p>
        </p:txBody>
      </p:sp>
      <p:sp>
        <p:nvSpPr>
          <p:cNvPr id="23" name="CustomShape 13">
            <a:extLst>
              <a:ext uri="{FF2B5EF4-FFF2-40B4-BE49-F238E27FC236}">
                <a16:creationId xmlns:a16="http://schemas.microsoft.com/office/drawing/2014/main" id="{4ADAD796-32CF-4372-80B5-2E4B538AC981}"/>
              </a:ext>
            </a:extLst>
          </p:cNvPr>
          <p:cNvSpPr/>
          <p:nvPr/>
        </p:nvSpPr>
        <p:spPr>
          <a:xfrm>
            <a:off x="3574329" y="4233316"/>
            <a:ext cx="2153270" cy="235148"/>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spc="-1" dirty="0">
                <a:solidFill>
                  <a:srgbClr val="000000"/>
                </a:solidFill>
                <a:uFill>
                  <a:solidFill>
                    <a:srgbClr val="FFFFFF"/>
                  </a:solidFill>
                </a:uFill>
                <a:latin typeface="Arial"/>
              </a:rPr>
              <a:t>Story Mapping</a:t>
            </a:r>
            <a:endParaRPr lang="fr-FR" sz="1488" spc="-1" dirty="0">
              <a:solidFill>
                <a:srgbClr val="000000"/>
              </a:solidFill>
              <a:uFill>
                <a:solidFill>
                  <a:srgbClr val="FFFFFF"/>
                </a:solidFill>
              </a:uFill>
              <a:latin typeface="Arial"/>
            </a:endParaRPr>
          </a:p>
        </p:txBody>
      </p:sp>
      <p:sp>
        <p:nvSpPr>
          <p:cNvPr id="24" name="CustomShape 15">
            <a:extLst>
              <a:ext uri="{FF2B5EF4-FFF2-40B4-BE49-F238E27FC236}">
                <a16:creationId xmlns:a16="http://schemas.microsoft.com/office/drawing/2014/main" id="{D7B49009-66F9-4754-9501-AB12201F9650}"/>
              </a:ext>
            </a:extLst>
          </p:cNvPr>
          <p:cNvSpPr/>
          <p:nvPr/>
        </p:nvSpPr>
        <p:spPr>
          <a:xfrm>
            <a:off x="5736528" y="4233316"/>
            <a:ext cx="1068586" cy="413742"/>
          </a:xfrm>
          <a:prstGeom prst="rect">
            <a:avLst/>
          </a:prstGeom>
          <a:solidFill>
            <a:srgbClr val="FFFF66"/>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323" b="1" spc="-1" dirty="0">
                <a:solidFill>
                  <a:srgbClr val="000000"/>
                </a:solidFill>
                <a:uFill>
                  <a:solidFill>
                    <a:srgbClr val="FFFFFF"/>
                  </a:solidFill>
                </a:uFill>
                <a:latin typeface="Arial"/>
              </a:rPr>
              <a:t>Product </a:t>
            </a:r>
          </a:p>
          <a:p>
            <a:pPr algn="ctr">
              <a:lnSpc>
                <a:spcPct val="100000"/>
              </a:lnSpc>
            </a:pPr>
            <a:r>
              <a:rPr lang="fr-FR" sz="1323" b="1" spc="-1" dirty="0" err="1">
                <a:solidFill>
                  <a:srgbClr val="000000"/>
                </a:solidFill>
                <a:uFill>
                  <a:solidFill>
                    <a:srgbClr val="FFFFFF"/>
                  </a:solidFill>
                </a:uFill>
                <a:latin typeface="Arial"/>
              </a:rPr>
              <a:t>Backlog</a:t>
            </a:r>
            <a:endParaRPr lang="fr-FR" sz="1488" b="1" spc="-1" dirty="0">
              <a:solidFill>
                <a:srgbClr val="000000"/>
              </a:solidFill>
              <a:uFill>
                <a:solidFill>
                  <a:srgbClr val="FFFFFF"/>
                </a:solidFill>
              </a:uFill>
              <a:latin typeface="Arial"/>
            </a:endParaRPr>
          </a:p>
        </p:txBody>
      </p:sp>
      <p:sp>
        <p:nvSpPr>
          <p:cNvPr id="25" name="CustomShape 3">
            <a:extLst>
              <a:ext uri="{FF2B5EF4-FFF2-40B4-BE49-F238E27FC236}">
                <a16:creationId xmlns:a16="http://schemas.microsoft.com/office/drawing/2014/main" id="{6AC91E8E-259A-4E11-8544-26D29810091C}"/>
              </a:ext>
            </a:extLst>
          </p:cNvPr>
          <p:cNvSpPr/>
          <p:nvPr/>
        </p:nvSpPr>
        <p:spPr>
          <a:xfrm>
            <a:off x="6848490" y="4144465"/>
            <a:ext cx="829568" cy="591443"/>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pPr algn="ctr">
              <a:lnSpc>
                <a:spcPct val="100000"/>
              </a:lnSpc>
            </a:pPr>
            <a:r>
              <a:rPr lang="fr-FR" sz="1158" spc="-1">
                <a:solidFill>
                  <a:srgbClr val="000000"/>
                </a:solidFill>
                <a:uFill>
                  <a:solidFill>
                    <a:srgbClr val="FFFFFF"/>
                  </a:solidFill>
                </a:uFill>
                <a:latin typeface="Arial"/>
                <a:ea typeface="DejaVu Sans"/>
              </a:rPr>
              <a:t>Validation</a:t>
            </a:r>
            <a:endParaRPr lang="fr-FR" sz="1488" spc="-1">
              <a:solidFill>
                <a:srgbClr val="000000"/>
              </a:solidFill>
              <a:uFill>
                <a:solidFill>
                  <a:srgbClr val="FFFFFF"/>
                </a:solidFill>
              </a:uFill>
              <a:latin typeface="Arial"/>
            </a:endParaRPr>
          </a:p>
        </p:txBody>
      </p:sp>
      <p:sp>
        <p:nvSpPr>
          <p:cNvPr id="26" name="CustomShape 8">
            <a:extLst>
              <a:ext uri="{FF2B5EF4-FFF2-40B4-BE49-F238E27FC236}">
                <a16:creationId xmlns:a16="http://schemas.microsoft.com/office/drawing/2014/main" id="{F9B4FD43-BD8D-4057-9425-C673C3D89002}"/>
              </a:ext>
            </a:extLst>
          </p:cNvPr>
          <p:cNvSpPr/>
          <p:nvPr/>
        </p:nvSpPr>
        <p:spPr>
          <a:xfrm>
            <a:off x="3286145" y="4177901"/>
            <a:ext cx="294680" cy="29468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sp>
      <p:sp>
        <p:nvSpPr>
          <p:cNvPr id="27" name="CustomShape 4">
            <a:extLst>
              <a:ext uri="{FF2B5EF4-FFF2-40B4-BE49-F238E27FC236}">
                <a16:creationId xmlns:a16="http://schemas.microsoft.com/office/drawing/2014/main" id="{87FF91DD-B129-4B60-A83C-C1099681E47E}"/>
              </a:ext>
            </a:extLst>
          </p:cNvPr>
          <p:cNvSpPr/>
          <p:nvPr/>
        </p:nvSpPr>
        <p:spPr>
          <a:xfrm>
            <a:off x="7726031" y="3097304"/>
            <a:ext cx="1127224" cy="531912"/>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chemeClr val="accent1">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r>
              <a:rPr lang="fr-FR" sz="1158" b="1" spc="-1" dirty="0">
                <a:solidFill>
                  <a:srgbClr val="000000"/>
                </a:solidFill>
                <a:uFill>
                  <a:solidFill>
                    <a:srgbClr val="FFFFFF"/>
                  </a:solidFill>
                </a:uFill>
                <a:latin typeface="Arial"/>
              </a:rPr>
              <a:t>Cycle en V</a:t>
            </a:r>
            <a:endParaRPr lang="fr-FR" sz="1488" b="1" spc="-1" dirty="0">
              <a:solidFill>
                <a:srgbClr val="000000"/>
              </a:solidFill>
              <a:uFill>
                <a:solidFill>
                  <a:srgbClr val="FFFFFF"/>
                </a:solidFill>
              </a:uFill>
              <a:latin typeface="Arial"/>
            </a:endParaRPr>
          </a:p>
        </p:txBody>
      </p:sp>
      <p:sp>
        <p:nvSpPr>
          <p:cNvPr id="28" name="CustomShape 4">
            <a:extLst>
              <a:ext uri="{FF2B5EF4-FFF2-40B4-BE49-F238E27FC236}">
                <a16:creationId xmlns:a16="http://schemas.microsoft.com/office/drawing/2014/main" id="{40C11859-C985-4A2E-8A5F-C47DBE332317}"/>
              </a:ext>
            </a:extLst>
          </p:cNvPr>
          <p:cNvSpPr/>
          <p:nvPr/>
        </p:nvSpPr>
        <p:spPr>
          <a:xfrm>
            <a:off x="7727007" y="4144465"/>
            <a:ext cx="1127224" cy="531912"/>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chemeClr val="accent1">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wrap="none" lIns="74414" tIns="37207" rIns="74414" bIns="37207" anchor="ctr"/>
          <a:lstStyle/>
          <a:p>
            <a:r>
              <a:rPr lang="fr-FR" sz="1158" b="1" spc="-1" dirty="0">
                <a:solidFill>
                  <a:srgbClr val="000000"/>
                </a:solidFill>
                <a:uFill>
                  <a:solidFill>
                    <a:srgbClr val="FFFFFF"/>
                  </a:solidFill>
                </a:uFill>
                <a:latin typeface="Arial"/>
              </a:rPr>
              <a:t>Scrum</a:t>
            </a:r>
            <a:endParaRPr lang="fr-FR" sz="1488" b="1" spc="-1" dirty="0">
              <a:solidFill>
                <a:srgbClr val="000000"/>
              </a:solidFill>
              <a:uFill>
                <a:solidFill>
                  <a:srgbClr val="FFFFFF"/>
                </a:solidFill>
              </a:uFill>
              <a:latin typeface="Arial"/>
            </a:endParaRPr>
          </a:p>
        </p:txBody>
      </p:sp>
      <p:sp>
        <p:nvSpPr>
          <p:cNvPr id="29" name="CustomShape 9">
            <a:extLst>
              <a:ext uri="{FF2B5EF4-FFF2-40B4-BE49-F238E27FC236}">
                <a16:creationId xmlns:a16="http://schemas.microsoft.com/office/drawing/2014/main" id="{CEF68A3E-2A56-4BCC-A0D2-96BED31B68B8}"/>
              </a:ext>
            </a:extLst>
          </p:cNvPr>
          <p:cNvSpPr/>
          <p:nvPr/>
        </p:nvSpPr>
        <p:spPr>
          <a:xfrm rot="10800000">
            <a:off x="3315911" y="3971048"/>
            <a:ext cx="235148" cy="181601"/>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30" name="CustomShape 11">
            <a:extLst>
              <a:ext uri="{FF2B5EF4-FFF2-40B4-BE49-F238E27FC236}">
                <a16:creationId xmlns:a16="http://schemas.microsoft.com/office/drawing/2014/main" id="{809F999D-A2D5-44A7-B339-3CEA49FAEA7F}"/>
              </a:ext>
            </a:extLst>
          </p:cNvPr>
          <p:cNvSpPr/>
          <p:nvPr/>
        </p:nvSpPr>
        <p:spPr>
          <a:xfrm rot="10800000">
            <a:off x="7154134" y="3769408"/>
            <a:ext cx="235148" cy="29468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31" name="Flèche : pentagone 30">
            <a:extLst>
              <a:ext uri="{FF2B5EF4-FFF2-40B4-BE49-F238E27FC236}">
                <a16:creationId xmlns:a16="http://schemas.microsoft.com/office/drawing/2014/main" id="{72D86D3F-5FCF-4DC9-8A4D-6B632FDF4B6B}"/>
              </a:ext>
            </a:extLst>
          </p:cNvPr>
          <p:cNvSpPr/>
          <p:nvPr/>
        </p:nvSpPr>
        <p:spPr>
          <a:xfrm>
            <a:off x="2099683" y="4954352"/>
            <a:ext cx="6416788" cy="457731"/>
          </a:xfrm>
          <a:prstGeom prst="homePlate">
            <a:avLst>
              <a:gd name="adj" fmla="val 3246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88" b="1" dirty="0">
                <a:solidFill>
                  <a:srgbClr val="3333FF"/>
                </a:solidFill>
              </a:rPr>
              <a:t>LE CLIENT est responsable de l’expression et de la formalisation du besoin </a:t>
            </a:r>
          </a:p>
        </p:txBody>
      </p:sp>
      <p:sp>
        <p:nvSpPr>
          <p:cNvPr id="32" name="Flèche : pentagone 31">
            <a:extLst>
              <a:ext uri="{FF2B5EF4-FFF2-40B4-BE49-F238E27FC236}">
                <a16:creationId xmlns:a16="http://schemas.microsoft.com/office/drawing/2014/main" id="{41D2DBE4-A42B-4EB9-B2E9-18D423FC326E}"/>
              </a:ext>
            </a:extLst>
          </p:cNvPr>
          <p:cNvSpPr/>
          <p:nvPr/>
        </p:nvSpPr>
        <p:spPr>
          <a:xfrm>
            <a:off x="5829524" y="5499120"/>
            <a:ext cx="2686947" cy="478426"/>
          </a:xfrm>
          <a:prstGeom prst="homePlate">
            <a:avLst>
              <a:gd name="adj" fmla="val 32469"/>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88" b="1" dirty="0">
                <a:solidFill>
                  <a:srgbClr val="3333FF"/>
                </a:solidFill>
              </a:rPr>
              <a:t>LE PRESTATAIRE est responsable du chiffrage</a:t>
            </a:r>
          </a:p>
        </p:txBody>
      </p:sp>
      <p:pic>
        <p:nvPicPr>
          <p:cNvPr id="3" name="Image 2" descr="Une image contenant table&#10;&#10;Description générée automatiquement">
            <a:extLst>
              <a:ext uri="{FF2B5EF4-FFF2-40B4-BE49-F238E27FC236}">
                <a16:creationId xmlns:a16="http://schemas.microsoft.com/office/drawing/2014/main" id="{48B60B9D-197A-43D2-84C6-47CAD4243AAF}"/>
              </a:ext>
            </a:extLst>
          </p:cNvPr>
          <p:cNvPicPr>
            <a:picLocks noChangeAspect="1"/>
          </p:cNvPicPr>
          <p:nvPr/>
        </p:nvPicPr>
        <p:blipFill rotWithShape="1">
          <a:blip r:embed="rId2"/>
          <a:srcRect l="12586" t="19085" r="10596" b="37330"/>
          <a:stretch/>
        </p:blipFill>
        <p:spPr>
          <a:xfrm>
            <a:off x="227106" y="2972151"/>
            <a:ext cx="1602848" cy="437436"/>
          </a:xfrm>
          <a:prstGeom prst="rect">
            <a:avLst/>
          </a:prstGeom>
        </p:spPr>
      </p:pic>
      <p:sp>
        <p:nvSpPr>
          <p:cNvPr id="4" name="ZoneTexte 3">
            <a:extLst>
              <a:ext uri="{FF2B5EF4-FFF2-40B4-BE49-F238E27FC236}">
                <a16:creationId xmlns:a16="http://schemas.microsoft.com/office/drawing/2014/main" id="{66F92FD6-1ED9-428D-AFE9-3CA91F36B67B}"/>
              </a:ext>
            </a:extLst>
          </p:cNvPr>
          <p:cNvSpPr txBox="1"/>
          <p:nvPr/>
        </p:nvSpPr>
        <p:spPr>
          <a:xfrm>
            <a:off x="264232" y="3057360"/>
            <a:ext cx="1494136" cy="321306"/>
          </a:xfrm>
          <a:prstGeom prst="rect">
            <a:avLst/>
          </a:prstGeom>
          <a:noFill/>
        </p:spPr>
        <p:txBody>
          <a:bodyPr wrap="square" rtlCol="0">
            <a:spAutoFit/>
          </a:bodyPr>
          <a:lstStyle/>
          <a:p>
            <a:pPr algn="ctr"/>
            <a:r>
              <a:rPr lang="fr-FR" sz="1488" b="1" dirty="0"/>
              <a:t>CLASSIQUE</a:t>
            </a:r>
          </a:p>
        </p:txBody>
      </p:sp>
      <p:sp>
        <p:nvSpPr>
          <p:cNvPr id="35" name="Titre 6">
            <a:extLst>
              <a:ext uri="{FF2B5EF4-FFF2-40B4-BE49-F238E27FC236}">
                <a16:creationId xmlns:a16="http://schemas.microsoft.com/office/drawing/2014/main" id="{261FF661-F89E-472C-A1B0-E4D831F148A0}"/>
              </a:ext>
            </a:extLst>
          </p:cNvPr>
          <p:cNvSpPr txBox="1">
            <a:spLocks/>
          </p:cNvSpPr>
          <p:nvPr/>
        </p:nvSpPr>
        <p:spPr>
          <a:xfrm>
            <a:off x="553034" y="1352864"/>
            <a:ext cx="8986222" cy="388347"/>
          </a:xfrm>
          <a:prstGeom prst="rect">
            <a:avLst/>
          </a:prstGeom>
        </p:spPr>
        <p:txBody>
          <a:bodyPr lIns="0" tIns="0" rIns="0" bIns="0" anchor="ctr"/>
          <a:lstStyle>
            <a:lvl1pPr algn="l" defTabSz="914400" rtl="0" eaLnBrk="1" latinLnBrk="0" hangingPunct="1">
              <a:lnSpc>
                <a:spcPct val="90000"/>
              </a:lnSpc>
              <a:spcBef>
                <a:spcPct val="0"/>
              </a:spcBef>
              <a:buNone/>
              <a:defRPr sz="2315" b="0" i="0" kern="1200">
                <a:solidFill>
                  <a:srgbClr val="64B98C"/>
                </a:solidFill>
                <a:latin typeface="Lato Light" charset="0"/>
                <a:ea typeface="Lato Light" charset="0"/>
                <a:cs typeface="Lato Light" charset="0"/>
              </a:defRPr>
            </a:lvl1pPr>
          </a:lstStyle>
          <a:p>
            <a:r>
              <a:rPr lang="fr-FR"/>
              <a:t>Synthèse &amp; comparaison Classique / Agile</a:t>
            </a:r>
            <a:endParaRPr lang="fr-FR" dirty="0"/>
          </a:p>
        </p:txBody>
      </p:sp>
      <p:pic>
        <p:nvPicPr>
          <p:cNvPr id="37" name="Image 36" descr="Une image contenant table&#10;&#10;Description générée automatiquement">
            <a:extLst>
              <a:ext uri="{FF2B5EF4-FFF2-40B4-BE49-F238E27FC236}">
                <a16:creationId xmlns:a16="http://schemas.microsoft.com/office/drawing/2014/main" id="{A52EE2BE-6D99-4078-97AB-1705CE600A87}"/>
              </a:ext>
            </a:extLst>
          </p:cNvPr>
          <p:cNvPicPr>
            <a:picLocks noChangeAspect="1"/>
          </p:cNvPicPr>
          <p:nvPr/>
        </p:nvPicPr>
        <p:blipFill rotWithShape="1">
          <a:blip r:embed="rId2"/>
          <a:srcRect l="12586" t="19085" r="10596" b="37330"/>
          <a:stretch/>
        </p:blipFill>
        <p:spPr>
          <a:xfrm>
            <a:off x="227105" y="4120544"/>
            <a:ext cx="1602848" cy="437436"/>
          </a:xfrm>
          <a:prstGeom prst="rect">
            <a:avLst/>
          </a:prstGeom>
        </p:spPr>
      </p:pic>
      <p:sp>
        <p:nvSpPr>
          <p:cNvPr id="39" name="ZoneTexte 38">
            <a:extLst>
              <a:ext uri="{FF2B5EF4-FFF2-40B4-BE49-F238E27FC236}">
                <a16:creationId xmlns:a16="http://schemas.microsoft.com/office/drawing/2014/main" id="{CB3B9D0A-AE08-4316-9274-5B6A8E846B6B}"/>
              </a:ext>
            </a:extLst>
          </p:cNvPr>
          <p:cNvSpPr txBox="1"/>
          <p:nvPr/>
        </p:nvSpPr>
        <p:spPr>
          <a:xfrm>
            <a:off x="463355" y="4178609"/>
            <a:ext cx="996057" cy="321306"/>
          </a:xfrm>
          <a:prstGeom prst="rect">
            <a:avLst/>
          </a:prstGeom>
          <a:noFill/>
        </p:spPr>
        <p:txBody>
          <a:bodyPr wrap="square" rtlCol="0">
            <a:spAutoFit/>
          </a:bodyPr>
          <a:lstStyle/>
          <a:p>
            <a:pPr algn="ctr"/>
            <a:r>
              <a:rPr lang="fr-FR" sz="1488" b="1" dirty="0"/>
              <a:t>AGILE</a:t>
            </a:r>
          </a:p>
        </p:txBody>
      </p:sp>
    </p:spTree>
    <p:extLst>
      <p:ext uri="{BB962C8B-B14F-4D97-AF65-F5344CB8AC3E}">
        <p14:creationId xmlns:p14="http://schemas.microsoft.com/office/powerpoint/2010/main" val="40105006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p:txBody>
      </p:sp>
      <p:sp>
        <p:nvSpPr>
          <p:cNvPr id="893" name="CustomShape 2"/>
          <p:cNvSpPr/>
          <p:nvPr/>
        </p:nvSpPr>
        <p:spPr>
          <a:xfrm>
            <a:off x="277915" y="249164"/>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dirty="0">
                <a:solidFill>
                  <a:srgbClr val="FFFFFF"/>
                </a:solidFill>
                <a:uFill>
                  <a:solidFill>
                    <a:srgbClr val="FFFFFF"/>
                  </a:solidFill>
                </a:uFill>
                <a:latin typeface="Calibri"/>
              </a:rPr>
              <a:t>ETUDE DE CAS </a:t>
            </a: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p:txBody>
      </p:sp>
      <p:sp>
        <p:nvSpPr>
          <p:cNvPr id="894" name="CustomShape 3"/>
          <p:cNvSpPr/>
          <p:nvPr/>
        </p:nvSpPr>
        <p:spPr>
          <a:xfrm>
            <a:off x="357679" y="1240500"/>
            <a:ext cx="8888670" cy="58719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endParaRPr lang="fr-FR" sz="1984" spc="-1" dirty="0">
              <a:solidFill>
                <a:srgbClr val="000000"/>
              </a:solidFill>
              <a:uFill>
                <a:solidFill>
                  <a:srgbClr val="FFFFFF"/>
                </a:solidFill>
              </a:uFill>
              <a:latin typeface="Arial"/>
            </a:endParaRPr>
          </a:p>
        </p:txBody>
      </p:sp>
      <p:sp>
        <p:nvSpPr>
          <p:cNvPr id="89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F765BF8A-F42E-48BA-8167-FC0C52C12C80}" type="slidenum">
              <a:rPr lang="fr-FR" sz="1102" spc="-1">
                <a:solidFill>
                  <a:srgbClr val="A0A0A0"/>
                </a:solidFill>
                <a:uFill>
                  <a:solidFill>
                    <a:srgbClr val="FFFFFF"/>
                  </a:solidFill>
                </a:uFill>
                <a:latin typeface="Calibri"/>
              </a:rPr>
              <a:t>122</a:t>
            </a:fld>
            <a:endParaRPr lang="fr-FR" sz="1984" spc="-1">
              <a:solidFill>
                <a:srgbClr val="000000"/>
              </a:solidFill>
              <a:uFill>
                <a:solidFill>
                  <a:srgbClr val="FFFFFF"/>
                </a:solidFill>
              </a:uFill>
              <a:latin typeface="Arial"/>
            </a:endParaRPr>
          </a:p>
        </p:txBody>
      </p:sp>
      <p:sp>
        <p:nvSpPr>
          <p:cNvPr id="7" name="ZoneTexte 6">
            <a:extLst>
              <a:ext uri="{FF2B5EF4-FFF2-40B4-BE49-F238E27FC236}">
                <a16:creationId xmlns:a16="http://schemas.microsoft.com/office/drawing/2014/main" id="{C3DE68EC-AD96-4A11-9EB2-8E10F2AF5489}"/>
              </a:ext>
            </a:extLst>
          </p:cNvPr>
          <p:cNvSpPr txBox="1"/>
          <p:nvPr/>
        </p:nvSpPr>
        <p:spPr>
          <a:xfrm>
            <a:off x="2534024" y="3610393"/>
            <a:ext cx="5068046" cy="523220"/>
          </a:xfrm>
          <a:prstGeom prst="rect">
            <a:avLst/>
          </a:prstGeom>
          <a:noFill/>
        </p:spPr>
        <p:txBody>
          <a:bodyPr wrap="square">
            <a:spAutoFit/>
          </a:bodyPr>
          <a:lstStyle/>
          <a:p>
            <a:r>
              <a:rPr lang="fr-FR" sz="2800" spc="-1" dirty="0">
                <a:solidFill>
                  <a:srgbClr val="808080"/>
                </a:solidFill>
                <a:uFill>
                  <a:solidFill>
                    <a:srgbClr val="FFFFFF"/>
                  </a:solidFill>
                </a:uFill>
                <a:latin typeface="Calibri"/>
              </a:rPr>
              <a:t>=&gt; </a:t>
            </a:r>
            <a:r>
              <a:rPr lang="fr-FR" sz="2800" spc="-1" dirty="0">
                <a:solidFill>
                  <a:srgbClr val="808080"/>
                </a:solidFill>
                <a:highlight>
                  <a:srgbClr val="FFFF00"/>
                </a:highlight>
                <a:uFill>
                  <a:solidFill>
                    <a:srgbClr val="FFFFFF"/>
                  </a:solidFill>
                </a:uFill>
                <a:latin typeface="Calibri"/>
              </a:rPr>
              <a:t>TP2 : CAR’OCCAZ</a:t>
            </a:r>
            <a:endParaRPr lang="fr-FR" sz="2800" dirty="0"/>
          </a:p>
        </p:txBody>
      </p:sp>
    </p:spTree>
    <p:extLst>
      <p:ext uri="{BB962C8B-B14F-4D97-AF65-F5344CB8AC3E}">
        <p14:creationId xmlns:p14="http://schemas.microsoft.com/office/powerpoint/2010/main" val="12338035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634500" y="2708100"/>
            <a:ext cx="9066960" cy="1269720"/>
          </a:xfrm>
          <a:prstGeom prst="rect">
            <a:avLst/>
          </a:prstGeom>
          <a:solidFill>
            <a:schemeClr val="tx2">
              <a:lumMod val="20000"/>
              <a:lumOff val="80000"/>
            </a:schemeClr>
          </a:solid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3600" b="0" strike="noStrike" spc="-1" dirty="0">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dirty="0">
              <a:solidFill>
                <a:srgbClr val="000000"/>
              </a:solidFill>
              <a:uFill>
                <a:solidFill>
                  <a:srgbClr val="FFFFFF"/>
                </a:solidFill>
              </a:uFill>
              <a:latin typeface="Arial"/>
            </a:endParaRPr>
          </a:p>
        </p:txBody>
      </p:sp>
      <p:sp>
        <p:nvSpPr>
          <p:cNvPr id="4" name="CustomShape 3">
            <a:extLst>
              <a:ext uri="{FF2B5EF4-FFF2-40B4-BE49-F238E27FC236}">
                <a16:creationId xmlns:a16="http://schemas.microsoft.com/office/drawing/2014/main" id="{411B14FB-9D93-4E47-91BF-35D687563E25}"/>
              </a:ext>
            </a:extLst>
          </p:cNvPr>
          <p:cNvSpPr/>
          <p:nvPr/>
        </p:nvSpPr>
        <p:spPr>
          <a:xfrm>
            <a:off x="1268280" y="4392000"/>
            <a:ext cx="7799400" cy="349920"/>
          </a:xfrm>
          <a:prstGeom prst="rect">
            <a:avLst/>
          </a:prstGeom>
          <a:solidFill>
            <a:srgbClr val="FFFF00"/>
          </a:solidFill>
          <a:ln>
            <a:noFill/>
          </a:ln>
        </p:spPr>
        <p:style>
          <a:lnRef idx="0">
            <a:scrgbClr r="0" g="0" b="0"/>
          </a:lnRef>
          <a:fillRef idx="0">
            <a:scrgbClr r="0" g="0" b="0"/>
          </a:fillRef>
          <a:effectRef idx="0">
            <a:scrgbClr r="0" g="0" b="0"/>
          </a:effectRef>
          <a:fontRef idx="minor"/>
        </p:style>
        <p:txBody>
          <a:bodyPr lIns="90000" tIns="45000" rIns="90000" bIns="45000"/>
          <a:lstStyle/>
          <a:p>
            <a:r>
              <a:rPr lang="fr-FR" sz="1800" b="1" strike="noStrike" spc="-1" dirty="0">
                <a:solidFill>
                  <a:srgbClr val="000000"/>
                </a:solidFill>
                <a:uFill>
                  <a:solidFill>
                    <a:srgbClr val="FFFFFF"/>
                  </a:solidFill>
                </a:uFill>
                <a:latin typeface="Arial"/>
                <a:ea typeface="DejaVu Sans"/>
              </a:rPr>
              <a:t>Ou comment donner à son projet les meilleures chances de réussite</a:t>
            </a:r>
            <a:endParaRPr lang="fr-FR" sz="1800" b="0" strike="noStrike" spc="-1" dirty="0">
              <a:solidFill>
                <a:srgbClr val="000000"/>
              </a:solidFill>
              <a:uFill>
                <a:solidFill>
                  <a:srgbClr val="FFFFFF"/>
                </a:solidFill>
              </a:uFill>
              <a:latin typeface="Arial"/>
            </a:endParaRPr>
          </a:p>
        </p:txBody>
      </p:sp>
      <p:sp>
        <p:nvSpPr>
          <p:cNvPr id="5" name="CustomShape 2">
            <a:extLst>
              <a:ext uri="{FF2B5EF4-FFF2-40B4-BE49-F238E27FC236}">
                <a16:creationId xmlns:a16="http://schemas.microsoft.com/office/drawing/2014/main" id="{5D725D81-08A6-4D7C-B823-89863F0FE437}"/>
              </a:ext>
            </a:extLst>
          </p:cNvPr>
          <p:cNvSpPr/>
          <p:nvPr/>
        </p:nvSpPr>
        <p:spPr>
          <a:xfrm>
            <a:off x="8166340" y="6653773"/>
            <a:ext cx="1615633" cy="3499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sz="1100" b="1" strike="noStrike" spc="-1" dirty="0">
                <a:solidFill>
                  <a:srgbClr val="675A52"/>
                </a:solidFill>
                <a:uFill>
                  <a:solidFill>
                    <a:srgbClr val="FFFFFF"/>
                  </a:solidFill>
                </a:uFill>
                <a:latin typeface="Calibri"/>
                <a:ea typeface="DejaVu Sans"/>
              </a:rPr>
              <a:t>Guilhem ROUVAREL</a:t>
            </a:r>
            <a:endParaRPr lang="fr-FR" sz="1800" b="0" strike="noStrike" spc="-1" dirty="0">
              <a:solidFill>
                <a:srgbClr val="000000"/>
              </a:solidFill>
              <a:uFill>
                <a:solidFill>
                  <a:srgbClr val="FFFFFF"/>
                </a:solidFill>
              </a:uFill>
              <a:latin typeface="Arial"/>
            </a:endParaRPr>
          </a:p>
        </p:txBody>
      </p:sp>
      <p:pic>
        <p:nvPicPr>
          <p:cNvPr id="6" name="Image 5">
            <a:extLst>
              <a:ext uri="{FF2B5EF4-FFF2-40B4-BE49-F238E27FC236}">
                <a16:creationId xmlns:a16="http://schemas.microsoft.com/office/drawing/2014/main" id="{B65DD0F4-D71B-4766-A30D-D359F1EE398C}"/>
              </a:ext>
            </a:extLst>
          </p:cNvPr>
          <p:cNvPicPr/>
          <p:nvPr/>
        </p:nvPicPr>
        <p:blipFill>
          <a:blip r:embed="rId2"/>
          <a:stretch/>
        </p:blipFill>
        <p:spPr>
          <a:xfrm>
            <a:off x="8534399" y="6874740"/>
            <a:ext cx="972117" cy="349920"/>
          </a:xfrm>
          <a:prstGeom prst="rect">
            <a:avLst/>
          </a:prstGeom>
          <a:ln>
            <a:noFill/>
          </a:ln>
        </p:spPr>
      </p:pic>
      <p:pic>
        <p:nvPicPr>
          <p:cNvPr id="3" name="Image 2">
            <a:extLst>
              <a:ext uri="{FF2B5EF4-FFF2-40B4-BE49-F238E27FC236}">
                <a16:creationId xmlns:a16="http://schemas.microsoft.com/office/drawing/2014/main" id="{9C322F27-C1A1-4954-9A91-FB1E554A8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01" y="328715"/>
            <a:ext cx="1194300" cy="738051"/>
          </a:xfrm>
          <a:prstGeom prst="rect">
            <a:avLst/>
          </a:prstGeom>
        </p:spPr>
      </p:pic>
    </p:spTree>
    <p:extLst>
      <p:ext uri="{BB962C8B-B14F-4D97-AF65-F5344CB8AC3E}">
        <p14:creationId xmlns:p14="http://schemas.microsoft.com/office/powerpoint/2010/main" val="16805797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2- RECUEIL DU BESOIN</a:t>
            </a:r>
            <a:endParaRPr lang="fr-FR" sz="1800" b="0" strike="noStrike" spc="-1">
              <a:solidFill>
                <a:srgbClr val="000000"/>
              </a:solidFill>
              <a:uFill>
                <a:solidFill>
                  <a:srgbClr val="FFFFFF"/>
                </a:solidFill>
              </a:uFill>
              <a:latin typeface="Arial"/>
            </a:endParaRPr>
          </a:p>
        </p:txBody>
      </p:sp>
      <p:sp>
        <p:nvSpPr>
          <p:cNvPr id="126" name="CustomShape 2"/>
          <p:cNvSpPr/>
          <p:nvPr/>
        </p:nvSpPr>
        <p:spPr>
          <a:xfrm>
            <a:off x="574200" y="3566880"/>
            <a:ext cx="859320" cy="787320"/>
          </a:xfrm>
          <a:prstGeom prst="sun">
            <a:avLst>
              <a:gd name="adj" fmla="val 5400"/>
            </a:avLst>
          </a:pr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b="0" strike="noStrike" spc="-1">
                <a:solidFill>
                  <a:srgbClr val="000000"/>
                </a:solidFill>
                <a:uFill>
                  <a:solidFill>
                    <a:srgbClr val="FFFFFF"/>
                  </a:solidFill>
                </a:uFill>
                <a:latin typeface="Arial"/>
                <a:ea typeface="DejaVu Sans"/>
              </a:rPr>
              <a:t>Idée</a:t>
            </a:r>
            <a:endParaRPr lang="fr-FR" sz="1800" b="0" strike="noStrike" spc="-1">
              <a:solidFill>
                <a:srgbClr val="000000"/>
              </a:solidFill>
              <a:uFill>
                <a:solidFill>
                  <a:srgbClr val="FFFFFF"/>
                </a:solidFill>
              </a:uFill>
              <a:latin typeface="Arial"/>
            </a:endParaRPr>
          </a:p>
        </p:txBody>
      </p:sp>
      <p:sp>
        <p:nvSpPr>
          <p:cNvPr id="127" name="CustomShape 3"/>
          <p:cNvSpPr/>
          <p:nvPr/>
        </p:nvSpPr>
        <p:spPr>
          <a:xfrm>
            <a:off x="7173064" y="3602880"/>
            <a:ext cx="1003320" cy="71532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b="0" strike="noStrike" spc="-1">
                <a:solidFill>
                  <a:srgbClr val="000000"/>
                </a:solidFill>
                <a:uFill>
                  <a:solidFill>
                    <a:srgbClr val="FFFFFF"/>
                  </a:solidFill>
                </a:uFill>
                <a:latin typeface="Arial"/>
                <a:ea typeface="DejaVu Sans"/>
              </a:rPr>
              <a:t>Validation</a:t>
            </a:r>
            <a:endParaRPr lang="fr-FR" sz="1800" b="0" strike="noStrike" spc="-1">
              <a:solidFill>
                <a:srgbClr val="000000"/>
              </a:solidFill>
              <a:uFill>
                <a:solidFill>
                  <a:srgbClr val="FFFFFF"/>
                </a:solidFill>
              </a:uFill>
              <a:latin typeface="Arial"/>
            </a:endParaRPr>
          </a:p>
        </p:txBody>
      </p:sp>
      <p:sp>
        <p:nvSpPr>
          <p:cNvPr id="128" name="CustomShape 4"/>
          <p:cNvSpPr/>
          <p:nvPr/>
        </p:nvSpPr>
        <p:spPr>
          <a:xfrm>
            <a:off x="8235531" y="3674880"/>
            <a:ext cx="1363320" cy="643320"/>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r>
              <a:rPr lang="fr-FR" sz="1400" b="0" strike="noStrike" spc="-1">
                <a:solidFill>
                  <a:srgbClr val="000000"/>
                </a:solidFill>
                <a:uFill>
                  <a:solidFill>
                    <a:srgbClr val="FFFFFF"/>
                  </a:solidFill>
                </a:uFill>
                <a:latin typeface="Arial"/>
                <a:ea typeface="DejaVu Sans"/>
              </a:rPr>
              <a:t>Lancement</a:t>
            </a:r>
            <a:endParaRPr lang="fr-FR" sz="1800" b="0" strike="noStrike" spc="-1">
              <a:solidFill>
                <a:srgbClr val="000000"/>
              </a:solidFill>
              <a:uFill>
                <a:solidFill>
                  <a:srgbClr val="FFFFFF"/>
                </a:solidFill>
              </a:uFill>
              <a:latin typeface="Arial"/>
            </a:endParaRPr>
          </a:p>
          <a:p>
            <a:r>
              <a:rPr lang="fr-FR" sz="1400" b="0" strike="noStrike" spc="-1">
                <a:solidFill>
                  <a:srgbClr val="000000"/>
                </a:solidFill>
                <a:uFill>
                  <a:solidFill>
                    <a:srgbClr val="FFFFFF"/>
                  </a:solidFill>
                </a:uFill>
                <a:latin typeface="Arial"/>
                <a:ea typeface="DejaVu Sans"/>
              </a:rPr>
              <a:t>du projet</a:t>
            </a:r>
            <a:endParaRPr lang="fr-FR" sz="1800" b="0" strike="noStrike" spc="-1">
              <a:solidFill>
                <a:srgbClr val="000000"/>
              </a:solidFill>
              <a:uFill>
                <a:solidFill>
                  <a:srgbClr val="FFFFFF"/>
                </a:solidFill>
              </a:uFill>
              <a:latin typeface="Arial"/>
            </a:endParaRPr>
          </a:p>
        </p:txBody>
      </p:sp>
      <p:sp>
        <p:nvSpPr>
          <p:cNvPr id="129" name="CustomShape 5"/>
          <p:cNvSpPr/>
          <p:nvPr/>
        </p:nvSpPr>
        <p:spPr>
          <a:xfrm>
            <a:off x="1440000" y="3782880"/>
            <a:ext cx="5673917" cy="355320"/>
          </a:xfrm>
          <a:prstGeom prst="rect">
            <a:avLst/>
          </a:prstGeom>
          <a:solidFill>
            <a:srgbClr val="FFC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strike="noStrike" spc="-1" dirty="0">
                <a:solidFill>
                  <a:srgbClr val="000000"/>
                </a:solidFill>
                <a:uFill>
                  <a:solidFill>
                    <a:srgbClr val="FFFFFF"/>
                  </a:solidFill>
                </a:uFill>
                <a:latin typeface="Arial"/>
                <a:ea typeface="DejaVu Sans"/>
              </a:rPr>
              <a:t>Phase d’instruction du projet</a:t>
            </a:r>
            <a:endParaRPr lang="fr-FR" sz="1800" strike="noStrike" spc="-1" dirty="0">
              <a:solidFill>
                <a:srgbClr val="000000"/>
              </a:solidFill>
              <a:uFill>
                <a:solidFill>
                  <a:srgbClr val="FFFFFF"/>
                </a:solidFill>
              </a:uFill>
              <a:latin typeface="Arial"/>
            </a:endParaRPr>
          </a:p>
        </p:txBody>
      </p:sp>
      <p:sp>
        <p:nvSpPr>
          <p:cNvPr id="131" name="CustomShape 7"/>
          <p:cNvSpPr/>
          <p:nvPr/>
        </p:nvSpPr>
        <p:spPr>
          <a:xfrm>
            <a:off x="1440000" y="4323600"/>
            <a:ext cx="1436400" cy="284400"/>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0" strike="noStrike" spc="-1">
                <a:solidFill>
                  <a:srgbClr val="000000"/>
                </a:solidFill>
                <a:uFill>
                  <a:solidFill>
                    <a:srgbClr val="FFFFFF"/>
                  </a:solidFill>
                </a:uFill>
                <a:latin typeface="Arial"/>
                <a:ea typeface="DejaVu Sans"/>
              </a:rPr>
              <a:t>Cadrage</a:t>
            </a:r>
            <a:endParaRPr lang="fr-FR" sz="1800" b="0" strike="noStrike" spc="-1">
              <a:solidFill>
                <a:srgbClr val="000000"/>
              </a:solidFill>
              <a:uFill>
                <a:solidFill>
                  <a:srgbClr val="FFFFFF"/>
                </a:solidFill>
              </a:uFill>
              <a:latin typeface="Arial"/>
            </a:endParaRPr>
          </a:p>
        </p:txBody>
      </p:sp>
      <p:sp>
        <p:nvSpPr>
          <p:cNvPr id="132" name="CustomShape 8"/>
          <p:cNvSpPr/>
          <p:nvPr/>
        </p:nvSpPr>
        <p:spPr>
          <a:xfrm>
            <a:off x="2907561" y="4308430"/>
            <a:ext cx="356400" cy="3564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sp>
      <p:sp>
        <p:nvSpPr>
          <p:cNvPr id="133" name="CustomShape 9"/>
          <p:cNvSpPr/>
          <p:nvPr/>
        </p:nvSpPr>
        <p:spPr>
          <a:xfrm>
            <a:off x="2943561" y="4721400"/>
            <a:ext cx="284400" cy="35640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34" name="CustomShape 10"/>
          <p:cNvSpPr/>
          <p:nvPr/>
        </p:nvSpPr>
        <p:spPr>
          <a:xfrm>
            <a:off x="2876400" y="5134370"/>
            <a:ext cx="428400" cy="428400"/>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a:solidFill>
                  <a:srgbClr val="000000"/>
                </a:solidFill>
                <a:uFill>
                  <a:solidFill>
                    <a:srgbClr val="FFFFFF"/>
                  </a:solidFill>
                </a:uFill>
                <a:latin typeface="Arial"/>
                <a:ea typeface="DejaVu Sans"/>
              </a:rPr>
              <a:t>KO</a:t>
            </a:r>
            <a:endParaRPr lang="fr-FR" sz="1800" b="0" strike="noStrike" spc="-1">
              <a:solidFill>
                <a:srgbClr val="000000"/>
              </a:solidFill>
              <a:uFill>
                <a:solidFill>
                  <a:srgbClr val="FFFFFF"/>
                </a:solidFill>
              </a:uFill>
              <a:latin typeface="Arial"/>
            </a:endParaRPr>
          </a:p>
        </p:txBody>
      </p:sp>
      <p:sp>
        <p:nvSpPr>
          <p:cNvPr id="135" name="CustomShape 11"/>
          <p:cNvSpPr/>
          <p:nvPr/>
        </p:nvSpPr>
        <p:spPr>
          <a:xfrm>
            <a:off x="7532524" y="4356894"/>
            <a:ext cx="284400" cy="35640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36" name="CustomShape 12"/>
          <p:cNvSpPr/>
          <p:nvPr/>
        </p:nvSpPr>
        <p:spPr>
          <a:xfrm>
            <a:off x="7424524" y="4751988"/>
            <a:ext cx="500400" cy="500400"/>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a:solidFill>
                  <a:srgbClr val="000000"/>
                </a:solidFill>
                <a:uFill>
                  <a:solidFill>
                    <a:srgbClr val="FFFFFF"/>
                  </a:solidFill>
                </a:uFill>
                <a:latin typeface="Arial"/>
                <a:ea typeface="DejaVu Sans"/>
              </a:rPr>
              <a:t>KO</a:t>
            </a:r>
            <a:endParaRPr lang="fr-FR" sz="1800" b="0" strike="noStrike" spc="-1">
              <a:solidFill>
                <a:srgbClr val="000000"/>
              </a:solidFill>
              <a:uFill>
                <a:solidFill>
                  <a:srgbClr val="FFFFFF"/>
                </a:solidFill>
              </a:uFill>
              <a:latin typeface="Arial"/>
            </a:endParaRPr>
          </a:p>
        </p:txBody>
      </p:sp>
      <p:sp>
        <p:nvSpPr>
          <p:cNvPr id="137" name="CustomShape 13"/>
          <p:cNvSpPr/>
          <p:nvPr/>
        </p:nvSpPr>
        <p:spPr>
          <a:xfrm>
            <a:off x="3308400" y="4308430"/>
            <a:ext cx="1292400" cy="330170"/>
          </a:xfrm>
          <a:prstGeom prst="rect">
            <a:avLst/>
          </a:prstGeom>
          <a:solidFill>
            <a:srgbClr val="FFFF6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dirty="0">
                <a:solidFill>
                  <a:srgbClr val="000000"/>
                </a:solidFill>
                <a:uFill>
                  <a:solidFill>
                    <a:srgbClr val="FFFFFF"/>
                  </a:solidFill>
                </a:uFill>
                <a:latin typeface="Arial"/>
                <a:ea typeface="DejaVu Sans"/>
              </a:rPr>
              <a:t>Recueil</a:t>
            </a:r>
            <a:endParaRPr lang="fr-FR" sz="1800" b="1"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2- RECUEIL DU BESOIN</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2- RECUEIL DU BESOIN</a:t>
            </a:r>
            <a:endParaRPr lang="fr-FR" sz="1800" b="0" strike="noStrike" spc="-1">
              <a:solidFill>
                <a:srgbClr val="000000"/>
              </a:solidFill>
              <a:uFill>
                <a:solidFill>
                  <a:srgbClr val="FFFFFF"/>
                </a:solidFill>
              </a:uFill>
              <a:latin typeface="Arial"/>
            </a:endParaRPr>
          </a:p>
        </p:txBody>
      </p:sp>
      <p:sp>
        <p:nvSpPr>
          <p:cNvPr id="141" name="CustomShape 2"/>
          <p:cNvSpPr/>
          <p:nvPr/>
        </p:nvSpPr>
        <p:spPr>
          <a:xfrm>
            <a:off x="258792" y="1769040"/>
            <a:ext cx="9816528" cy="4131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fr-FR" sz="2400" b="1" strike="noStrike" spc="-1" dirty="0">
                <a:solidFill>
                  <a:srgbClr val="800000"/>
                </a:solidFill>
                <a:uFill>
                  <a:solidFill>
                    <a:srgbClr val="FFFFFF"/>
                  </a:solidFill>
                </a:uFill>
                <a:latin typeface="Arial"/>
                <a:ea typeface="DejaVu Sans"/>
              </a:rPr>
              <a:t>Quelle utilité ?</a:t>
            </a:r>
            <a:endParaRPr lang="fr-FR" sz="1800" b="0" strike="noStrike" spc="-1" dirty="0">
              <a:solidFill>
                <a:srgbClr val="000000"/>
              </a:solidFill>
              <a:uFill>
                <a:solidFill>
                  <a:srgbClr val="FFFFFF"/>
                </a:solidFill>
              </a:uFill>
              <a:latin typeface="Arial"/>
            </a:endParaRPr>
          </a:p>
          <a:p>
            <a:pPr>
              <a:lnSpc>
                <a:spcPct val="100000"/>
              </a:lnSpc>
            </a:pPr>
            <a:r>
              <a:rPr lang="fr-FR" sz="2400" b="1" i="1" strike="noStrike" spc="-1" dirty="0">
                <a:solidFill>
                  <a:srgbClr val="000000"/>
                </a:solidFill>
                <a:uFill>
                  <a:solidFill>
                    <a:srgbClr val="FFFFFF"/>
                  </a:solidFill>
                </a:uFill>
                <a:latin typeface="Arial"/>
                <a:ea typeface="Wingdings"/>
              </a:rPr>
              <a:t> </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Les objectifs du recueil du besoin</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 comprendre la situation actuelle (existant)</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 comprendre la problématique qui se pose (justification du projet)</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 confronter plusieurs visions (angles de vue)</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 écouter et impliquer les métiers</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gn="ctr">
              <a:lnSpc>
                <a:spcPct val="100000"/>
              </a:lnSpc>
            </a:pPr>
            <a:endParaRPr lang="fr-F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635"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Les techniques de recueil du besoin</a:t>
            </a:r>
            <a:endParaRPr lang="fr-FR" sz="1984" spc="-1">
              <a:solidFill>
                <a:srgbClr val="000000"/>
              </a:solidFill>
              <a:uFill>
                <a:solidFill>
                  <a:srgbClr val="FFFFFF"/>
                </a:solidFill>
              </a:uFill>
              <a:latin typeface="Arial"/>
            </a:endParaRPr>
          </a:p>
        </p:txBody>
      </p:sp>
      <p:sp>
        <p:nvSpPr>
          <p:cNvPr id="636"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Entretien individuel</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Permet de recueillir ou de préciser des besoins individuels des utilisateurs.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Durée : 1h à 2h</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r>
              <a:rPr lang="fr-FR" sz="2425" spc="-1">
                <a:solidFill>
                  <a:srgbClr val="808080"/>
                </a:solidFill>
                <a:uFill>
                  <a:solidFill>
                    <a:srgbClr val="FFFFFF"/>
                  </a:solidFill>
                </a:uFill>
                <a:latin typeface="Calibri"/>
              </a:rPr>
              <a:t>3 étapes incontournables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Préparation entretien (questionnaire guide d’entretien)</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Entretien en lui-même</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Rédaction compte rendu et validation par la personne auditée</a:t>
            </a:r>
            <a:endParaRPr lang="fr-FR" sz="1984" spc="-1">
              <a:solidFill>
                <a:srgbClr val="000000"/>
              </a:solidFill>
              <a:uFill>
                <a:solidFill>
                  <a:srgbClr val="FFFFFF"/>
                </a:solidFill>
              </a:uFill>
              <a:latin typeface="Arial"/>
            </a:endParaRPr>
          </a:p>
        </p:txBody>
      </p:sp>
      <p:sp>
        <p:nvSpPr>
          <p:cNvPr id="638"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EC379D44-AB23-4D76-8A0D-7A3CF41D88E9}" type="slidenum">
              <a:rPr lang="fr-FR" sz="1102" spc="-1">
                <a:solidFill>
                  <a:srgbClr val="A0A0A0"/>
                </a:solidFill>
                <a:uFill>
                  <a:solidFill>
                    <a:srgbClr val="FFFFFF"/>
                  </a:solidFill>
                </a:uFill>
                <a:latin typeface="Calibri"/>
              </a:rPr>
              <a:t>16</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471605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64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Les techniques de recueil du besoin</a:t>
            </a:r>
            <a:endParaRPr lang="fr-FR" sz="1984" spc="-1">
              <a:solidFill>
                <a:srgbClr val="000000"/>
              </a:solidFill>
              <a:uFill>
                <a:solidFill>
                  <a:srgbClr val="FFFFFF"/>
                </a:solidFill>
              </a:uFill>
              <a:latin typeface="Arial"/>
            </a:endParaRPr>
          </a:p>
        </p:txBody>
      </p:sp>
      <p:sp>
        <p:nvSpPr>
          <p:cNvPr id="641"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Entretien individuel</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Avantages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Interlocuteur qui peut s’exprimer (aller au fond des choses)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Inconvénients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Très chronophage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Documents préparatoires pas lus (pas de réflexion préalable)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Cas de l’interlocuteur qui n’a pas d’idée…</a:t>
            </a:r>
            <a:endParaRPr lang="fr-FR" sz="1984" spc="-1">
              <a:solidFill>
                <a:srgbClr val="000000"/>
              </a:solidFill>
              <a:uFill>
                <a:solidFill>
                  <a:srgbClr val="FFFFFF"/>
                </a:solidFill>
              </a:uFill>
              <a:latin typeface="Arial"/>
            </a:endParaRPr>
          </a:p>
        </p:txBody>
      </p:sp>
      <p:sp>
        <p:nvSpPr>
          <p:cNvPr id="643"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A83052EF-8B7C-47F3-9B0B-EA6D0FE60A31}" type="slidenum">
              <a:rPr lang="fr-FR" sz="1102" spc="-1">
                <a:solidFill>
                  <a:srgbClr val="A0A0A0"/>
                </a:solidFill>
                <a:uFill>
                  <a:solidFill>
                    <a:srgbClr val="FFFFFF"/>
                  </a:solidFill>
                </a:uFill>
                <a:latin typeface="Calibri"/>
              </a:rPr>
              <a:t>17</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570369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645"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Les techniques de recueil du besoin</a:t>
            </a:r>
            <a:endParaRPr lang="fr-FR" sz="1984" spc="-1">
              <a:solidFill>
                <a:srgbClr val="000000"/>
              </a:solidFill>
              <a:uFill>
                <a:solidFill>
                  <a:srgbClr val="FFFFFF"/>
                </a:solidFill>
              </a:uFill>
              <a:latin typeface="Arial"/>
            </a:endParaRPr>
          </a:p>
        </p:txBody>
      </p:sp>
      <p:sp>
        <p:nvSpPr>
          <p:cNvPr id="646"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Réunion d’un groupe de travail</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Consiste à réunir les futurs utilisateurs du système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Durée : une demi journée à trois jours (workshop)</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Animateurs : l’analyste et un secrétaire de séance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r>
              <a:rPr lang="fr-FR" sz="2425" spc="-1">
                <a:solidFill>
                  <a:srgbClr val="808080"/>
                </a:solidFill>
                <a:uFill>
                  <a:solidFill>
                    <a:srgbClr val="FFFFFF"/>
                  </a:solidFill>
                </a:uFill>
                <a:latin typeface="Calibri"/>
              </a:rPr>
              <a:t>La réunion doit être préparée et respecter certaines règles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Choisir avec soin un nombre limité de participants (6 à 8)</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Fixer un ordre du jour précis, avec une durée pour chaque point</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Faire respecter une bonne discipline à tous les participants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Rester aligné sur les objectifs qui ont été formalisés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Maintenir la discussion au bon niveau de détail</a:t>
            </a:r>
            <a:endParaRPr lang="fr-FR" sz="1984" spc="-1">
              <a:solidFill>
                <a:srgbClr val="000000"/>
              </a:solidFill>
              <a:uFill>
                <a:solidFill>
                  <a:srgbClr val="FFFFFF"/>
                </a:solidFill>
              </a:uFill>
              <a:latin typeface="Arial"/>
            </a:endParaRPr>
          </a:p>
        </p:txBody>
      </p:sp>
      <p:sp>
        <p:nvSpPr>
          <p:cNvPr id="648"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E6EE9201-5598-4BEA-A3F4-C7781DD50D26}" type="slidenum">
              <a:rPr lang="fr-FR" sz="1102" spc="-1">
                <a:solidFill>
                  <a:srgbClr val="A0A0A0"/>
                </a:solidFill>
                <a:uFill>
                  <a:solidFill>
                    <a:srgbClr val="FFFFFF"/>
                  </a:solidFill>
                </a:uFill>
                <a:latin typeface="Calibri"/>
              </a:rPr>
              <a:t>18</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30553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65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Les techniques de recueil du besoin</a:t>
            </a:r>
            <a:endParaRPr lang="fr-FR" sz="1984" spc="-1">
              <a:solidFill>
                <a:srgbClr val="000000"/>
              </a:solidFill>
              <a:uFill>
                <a:solidFill>
                  <a:srgbClr val="FFFFFF"/>
                </a:solidFill>
              </a:uFill>
              <a:latin typeface="Arial"/>
            </a:endParaRPr>
          </a:p>
        </p:txBody>
      </p:sp>
      <p:sp>
        <p:nvSpPr>
          <p:cNvPr id="651"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Réunion d’un groupe de travail</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Avantages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Émulation de groupe (réflexion collective)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Gain de temps (voir plusieurs personnes en même temps)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Meilleure vision sur les processus (plusieurs acteurs réunis)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Inconvénients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Dérives par rapport aux objectifs de la réunion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Interlocuteurs qui ne s’expriment pas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Documents préparatoires avant réunion pas lus (pas de réflexion préalable)</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Risque de confrontation ou conflits entre acteurs</a:t>
            </a:r>
            <a:endParaRPr lang="fr-FR" sz="1984" spc="-1">
              <a:solidFill>
                <a:srgbClr val="000000"/>
              </a:solidFill>
              <a:uFill>
                <a:solidFill>
                  <a:srgbClr val="FFFFFF"/>
                </a:solidFill>
              </a:uFill>
              <a:latin typeface="Arial"/>
            </a:endParaRPr>
          </a:p>
        </p:txBody>
      </p:sp>
      <p:sp>
        <p:nvSpPr>
          <p:cNvPr id="653"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CFC7F854-922D-4A3E-A3A5-BEC81762FC49}" type="slidenum">
              <a:rPr lang="fr-FR" sz="1102" spc="-1">
                <a:solidFill>
                  <a:srgbClr val="A0A0A0"/>
                </a:solidFill>
                <a:uFill>
                  <a:solidFill>
                    <a:srgbClr val="FFFFFF"/>
                  </a:solidFill>
                </a:uFill>
                <a:latin typeface="Calibri"/>
              </a:rPr>
              <a:t>19</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0512862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36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p:txBody>
      </p:sp>
      <p:sp>
        <p:nvSpPr>
          <p:cNvPr id="87" name="CustomShape 2"/>
          <p:cNvSpPr/>
          <p:nvPr/>
        </p:nvSpPr>
        <p:spPr>
          <a:xfrm>
            <a:off x="935515" y="3306069"/>
            <a:ext cx="1464395" cy="1269720"/>
          </a:xfrm>
          <a:prstGeom prst="sun">
            <a:avLst>
              <a:gd name="adj" fmla="val 5400"/>
            </a:avLst>
          </a:pr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b="0" strike="noStrike" spc="-1">
                <a:solidFill>
                  <a:srgbClr val="000000"/>
                </a:solidFill>
                <a:uFill>
                  <a:solidFill>
                    <a:srgbClr val="FFFFFF"/>
                  </a:solidFill>
                </a:uFill>
                <a:latin typeface="Arial"/>
                <a:ea typeface="DejaVu Sans"/>
              </a:rPr>
              <a:t>Idée</a:t>
            </a:r>
            <a:endParaRPr lang="fr-FR" sz="1800" b="0" strike="noStrike" spc="-1">
              <a:solidFill>
                <a:srgbClr val="000000"/>
              </a:solidFill>
              <a:uFill>
                <a:solidFill>
                  <a:srgbClr val="FFFFFF"/>
                </a:solidFill>
              </a:uFill>
              <a:latin typeface="Arial"/>
            </a:endParaRPr>
          </a:p>
        </p:txBody>
      </p:sp>
      <p:sp>
        <p:nvSpPr>
          <p:cNvPr id="91" name="CustomShape 6"/>
          <p:cNvSpPr/>
          <p:nvPr/>
        </p:nvSpPr>
        <p:spPr>
          <a:xfrm>
            <a:off x="1070543" y="5593923"/>
            <a:ext cx="8085827" cy="8110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fr-FR" b="1" i="1" spc="-1" dirty="0">
                <a:solidFill>
                  <a:srgbClr val="000000"/>
                </a:solidFill>
                <a:highlight>
                  <a:srgbClr val="FFFF00"/>
                </a:highlight>
                <a:uFill>
                  <a:solidFill>
                    <a:srgbClr val="FFFFFF"/>
                  </a:solidFill>
                </a:uFill>
                <a:latin typeface="Arial"/>
                <a:ea typeface="DejaVu Sans"/>
              </a:rPr>
              <a:t>Trop de</a:t>
            </a:r>
            <a:r>
              <a:rPr lang="fr-FR" sz="1800" b="1" i="1" strike="noStrike" spc="-1" dirty="0">
                <a:solidFill>
                  <a:srgbClr val="000000"/>
                </a:solidFill>
                <a:highlight>
                  <a:srgbClr val="FFFF00"/>
                </a:highlight>
                <a:uFill>
                  <a:solidFill>
                    <a:srgbClr val="FFFFFF"/>
                  </a:solidFill>
                </a:uFill>
                <a:latin typeface="Arial"/>
                <a:ea typeface="DejaVu Sans"/>
              </a:rPr>
              <a:t> projets sont en échec </a:t>
            </a:r>
            <a:r>
              <a:rPr lang="fr-FR" b="1" i="1" spc="-1" dirty="0">
                <a:solidFill>
                  <a:srgbClr val="000000"/>
                </a:solidFill>
                <a:highlight>
                  <a:srgbClr val="FFFF00"/>
                </a:highlight>
                <a:uFill>
                  <a:solidFill>
                    <a:srgbClr val="FFFFFF"/>
                  </a:solidFill>
                </a:uFill>
                <a:latin typeface="Arial"/>
                <a:ea typeface="DejaVu Sans"/>
              </a:rPr>
              <a:t>par</a:t>
            </a:r>
            <a:r>
              <a:rPr lang="fr-FR" sz="1800" b="1" i="1" strike="noStrike" spc="-1" dirty="0">
                <a:solidFill>
                  <a:srgbClr val="000000"/>
                </a:solidFill>
                <a:highlight>
                  <a:srgbClr val="FFFF00"/>
                </a:highlight>
                <a:uFill>
                  <a:solidFill>
                    <a:srgbClr val="FFFFFF"/>
                  </a:solidFill>
                </a:uFill>
                <a:latin typeface="Arial"/>
                <a:ea typeface="DejaVu Sans"/>
              </a:rPr>
              <a:t> l’absence d’une phase d’instruction suffisante et structurée entre « l’idée » et le « lancement »</a:t>
            </a:r>
            <a:endParaRPr lang="fr-FR" sz="1800" b="1" i="1" strike="noStrike" spc="-1" dirty="0">
              <a:solidFill>
                <a:srgbClr val="000000"/>
              </a:solidFill>
              <a:highlight>
                <a:srgbClr val="FFFF00"/>
              </a:highlight>
              <a:uFill>
                <a:solidFill>
                  <a:srgbClr val="FFFFFF"/>
                </a:solidFill>
              </a:uFill>
              <a:latin typeface="Arial"/>
            </a:endParaRPr>
          </a:p>
        </p:txBody>
      </p:sp>
      <p:sp>
        <p:nvSpPr>
          <p:cNvPr id="92" name="CustomShape 7"/>
          <p:cNvSpPr/>
          <p:nvPr/>
        </p:nvSpPr>
        <p:spPr>
          <a:xfrm>
            <a:off x="3801519" y="3402109"/>
            <a:ext cx="1363320" cy="1077640"/>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r>
              <a:rPr lang="fr-FR" sz="1400" b="0" strike="noStrike" spc="-1" dirty="0">
                <a:solidFill>
                  <a:srgbClr val="000000"/>
                </a:solidFill>
                <a:uFill>
                  <a:solidFill>
                    <a:srgbClr val="FFFFFF"/>
                  </a:solidFill>
                </a:uFill>
                <a:latin typeface="Arial"/>
                <a:ea typeface="DejaVu Sans"/>
              </a:rPr>
              <a:t>Lancement</a:t>
            </a:r>
            <a:endParaRPr lang="fr-FR" sz="1800" b="0" strike="noStrike" spc="-1" dirty="0">
              <a:solidFill>
                <a:srgbClr val="000000"/>
              </a:solidFill>
              <a:uFill>
                <a:solidFill>
                  <a:srgbClr val="FFFFFF"/>
                </a:solidFill>
              </a:uFill>
              <a:latin typeface="Arial"/>
            </a:endParaRPr>
          </a:p>
          <a:p>
            <a:r>
              <a:rPr lang="fr-FR" sz="1400" b="0" strike="noStrike" spc="-1" dirty="0">
                <a:solidFill>
                  <a:srgbClr val="000000"/>
                </a:solidFill>
                <a:uFill>
                  <a:solidFill>
                    <a:srgbClr val="FFFFFF"/>
                  </a:solidFill>
                </a:uFill>
                <a:latin typeface="Arial"/>
                <a:ea typeface="DejaVu Sans"/>
              </a:rPr>
              <a:t>du projet</a:t>
            </a:r>
            <a:endParaRPr lang="fr-FR" sz="1800" b="0" strike="noStrike" spc="-1" dirty="0">
              <a:solidFill>
                <a:srgbClr val="000000"/>
              </a:solidFill>
              <a:uFill>
                <a:solidFill>
                  <a:srgbClr val="FFFFFF"/>
                </a:solidFill>
              </a:uFill>
              <a:latin typeface="Arial"/>
            </a:endParaRPr>
          </a:p>
        </p:txBody>
      </p:sp>
      <p:pic>
        <p:nvPicPr>
          <p:cNvPr id="3" name="Graphique 2" descr="Marcher à quatre pattes">
            <a:extLst>
              <a:ext uri="{FF2B5EF4-FFF2-40B4-BE49-F238E27FC236}">
                <a16:creationId xmlns:a16="http://schemas.microsoft.com/office/drawing/2014/main" id="{798DA449-F16F-4285-BF0C-55FD6D7053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2676" y="3661389"/>
            <a:ext cx="914400" cy="914400"/>
          </a:xfrm>
          <a:prstGeom prst="rect">
            <a:avLst/>
          </a:prstGeom>
        </p:spPr>
      </p:pic>
      <p:pic>
        <p:nvPicPr>
          <p:cNvPr id="5" name="Graphique 4" descr="Courir">
            <a:extLst>
              <a:ext uri="{FF2B5EF4-FFF2-40B4-BE49-F238E27FC236}">
                <a16:creationId xmlns:a16="http://schemas.microsoft.com/office/drawing/2014/main" id="{086DBA2C-5EEE-493B-A2E3-71FCAEFD63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73526" y="3644835"/>
            <a:ext cx="914400" cy="914400"/>
          </a:xfrm>
          <a:prstGeom prst="rect">
            <a:avLst/>
          </a:prstGeom>
        </p:spPr>
      </p:pic>
      <p:pic>
        <p:nvPicPr>
          <p:cNvPr id="4" name="Graphique 3" descr="Personne dans un fauteuil roulant">
            <a:extLst>
              <a:ext uri="{FF2B5EF4-FFF2-40B4-BE49-F238E27FC236}">
                <a16:creationId xmlns:a16="http://schemas.microsoft.com/office/drawing/2014/main" id="{B9B238C7-D82E-42C2-B6FD-1663CF8AA8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28743" y="3565349"/>
            <a:ext cx="914400" cy="914400"/>
          </a:xfrm>
          <a:prstGeom prst="rect">
            <a:avLst/>
          </a:prstGeom>
        </p:spPr>
      </p:pic>
      <p:pic>
        <p:nvPicPr>
          <p:cNvPr id="8" name="Image 7" descr="Une image contenant brique, matériau de construction, bâtiment, extérieur&#10;&#10;Description générée automatiquement">
            <a:extLst>
              <a:ext uri="{FF2B5EF4-FFF2-40B4-BE49-F238E27FC236}">
                <a16:creationId xmlns:a16="http://schemas.microsoft.com/office/drawing/2014/main" id="{BED6200B-AFCA-4F7C-9971-F0AC42777F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66580" y="3336749"/>
            <a:ext cx="1685925" cy="1143000"/>
          </a:xfrm>
          <a:prstGeom prst="rect">
            <a:avLst/>
          </a:prstGeom>
        </p:spPr>
      </p:pic>
      <p:sp>
        <p:nvSpPr>
          <p:cNvPr id="2" name="Accolade fermante 1">
            <a:extLst>
              <a:ext uri="{FF2B5EF4-FFF2-40B4-BE49-F238E27FC236}">
                <a16:creationId xmlns:a16="http://schemas.microsoft.com/office/drawing/2014/main" id="{2C2F54A8-68B8-47ED-817B-472445C53730}"/>
              </a:ext>
            </a:extLst>
          </p:cNvPr>
          <p:cNvSpPr/>
          <p:nvPr/>
        </p:nvSpPr>
        <p:spPr>
          <a:xfrm rot="16200000">
            <a:off x="4571982" y="1297153"/>
            <a:ext cx="1164301" cy="7575697"/>
          </a:xfrm>
          <a:prstGeom prst="rightBrace">
            <a:avLst>
              <a:gd name="adj1" fmla="val 8333"/>
              <a:gd name="adj2" fmla="val 2810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6" name="ZoneTexte 5">
            <a:extLst>
              <a:ext uri="{FF2B5EF4-FFF2-40B4-BE49-F238E27FC236}">
                <a16:creationId xmlns:a16="http://schemas.microsoft.com/office/drawing/2014/main" id="{B6B3F13D-308F-4556-8949-9447380203FD}"/>
              </a:ext>
            </a:extLst>
          </p:cNvPr>
          <p:cNvSpPr txBox="1"/>
          <p:nvPr/>
        </p:nvSpPr>
        <p:spPr>
          <a:xfrm>
            <a:off x="935515" y="1956391"/>
            <a:ext cx="2185141" cy="377456"/>
          </a:xfrm>
          <a:prstGeom prst="rect">
            <a:avLst/>
          </a:prstGeom>
          <a:noFill/>
        </p:spPr>
        <p:txBody>
          <a:bodyPr wrap="square" rtlCol="0">
            <a:spAutoFit/>
          </a:bodyPr>
          <a:lstStyle/>
          <a:p>
            <a:r>
              <a:rPr lang="fr-FR" b="1" dirty="0"/>
              <a:t>INTRODUCTION</a:t>
            </a:r>
          </a:p>
        </p:txBody>
      </p:sp>
    </p:spTree>
    <p:extLst>
      <p:ext uri="{BB962C8B-B14F-4D97-AF65-F5344CB8AC3E}">
        <p14:creationId xmlns:p14="http://schemas.microsoft.com/office/powerpoint/2010/main" val="8166783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655"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Les techniques de recueil du besoin</a:t>
            </a:r>
            <a:endParaRPr lang="fr-FR" sz="1984" spc="-1">
              <a:solidFill>
                <a:srgbClr val="000000"/>
              </a:solidFill>
              <a:uFill>
                <a:solidFill>
                  <a:srgbClr val="FFFFFF"/>
                </a:solidFill>
              </a:uFill>
              <a:latin typeface="Arial"/>
            </a:endParaRPr>
          </a:p>
        </p:txBody>
      </p:sp>
      <p:sp>
        <p:nvSpPr>
          <p:cNvPr id="656"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Enquête ou questionnaire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Avantages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Nombre de personnes possibles à consulter</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Fonctionne pour des questions précises sur ce qui est et pas sur la prospective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Intérêt lorsqu’on doit étendre la consultation pour des raisons politiques (et manque de temps)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Inconvénients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Questions mal comprises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Travail bâclé = vite fait</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Réflexion peu poussée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Jamais rempli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Synthèse à faire.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764" spc="-1">
                <a:solidFill>
                  <a:srgbClr val="808080"/>
                </a:solidFill>
                <a:uFill>
                  <a:solidFill>
                    <a:srgbClr val="FFFFFF"/>
                  </a:solidFill>
                </a:uFill>
                <a:latin typeface="Calibri"/>
              </a:rPr>
              <a:t>Questionnaire pas toujours exploitable</a:t>
            </a:r>
            <a:endParaRPr lang="fr-FR" sz="1984" spc="-1">
              <a:solidFill>
                <a:srgbClr val="000000"/>
              </a:solidFill>
              <a:uFill>
                <a:solidFill>
                  <a:srgbClr val="FFFFFF"/>
                </a:solidFill>
              </a:uFill>
              <a:latin typeface="Arial"/>
            </a:endParaRPr>
          </a:p>
        </p:txBody>
      </p:sp>
      <p:sp>
        <p:nvSpPr>
          <p:cNvPr id="658"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47ED8DB4-9826-421D-B332-E00263EAAEDF}" type="slidenum">
              <a:rPr lang="fr-FR" sz="1102" spc="-1">
                <a:solidFill>
                  <a:srgbClr val="A0A0A0"/>
                </a:solidFill>
                <a:uFill>
                  <a:solidFill>
                    <a:srgbClr val="FFFFFF"/>
                  </a:solidFill>
                </a:uFill>
                <a:latin typeface="Calibri"/>
              </a:rPr>
              <a:t>20</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982260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66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Les techniques de recueil du besoin</a:t>
            </a:r>
            <a:endParaRPr lang="fr-FR" sz="1984" spc="-1">
              <a:solidFill>
                <a:srgbClr val="000000"/>
              </a:solidFill>
              <a:uFill>
                <a:solidFill>
                  <a:srgbClr val="FFFFFF"/>
                </a:solidFill>
              </a:uFill>
              <a:latin typeface="Arial"/>
            </a:endParaRPr>
          </a:p>
        </p:txBody>
      </p:sp>
      <p:sp>
        <p:nvSpPr>
          <p:cNvPr id="661"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Analyse de documents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Sources potentielles nombreuses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984" spc="-1">
                <a:solidFill>
                  <a:srgbClr val="808080"/>
                </a:solidFill>
                <a:uFill>
                  <a:solidFill>
                    <a:srgbClr val="FFFFFF"/>
                  </a:solidFill>
                </a:uFill>
                <a:latin typeface="Calibri"/>
              </a:rPr>
              <a:t>Spécifications de produits similaires ou concurrents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984" spc="-1">
                <a:solidFill>
                  <a:srgbClr val="808080"/>
                </a:solidFill>
                <a:uFill>
                  <a:solidFill>
                    <a:srgbClr val="FFFFFF"/>
                  </a:solidFill>
                </a:uFill>
                <a:latin typeface="Calibri"/>
              </a:rPr>
              <a:t>Procédures, descriptions partielles de processus métier</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984" spc="-1">
                <a:solidFill>
                  <a:srgbClr val="808080"/>
                </a:solidFill>
                <a:uFill>
                  <a:solidFill>
                    <a:srgbClr val="FFFFFF"/>
                  </a:solidFill>
                </a:uFill>
                <a:latin typeface="Calibri"/>
              </a:rPr>
              <a:t>Documents de travail , compte rendu de réunion</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984" spc="-1">
                <a:solidFill>
                  <a:srgbClr val="808080"/>
                </a:solidFill>
                <a:uFill>
                  <a:solidFill>
                    <a:srgbClr val="FFFFFF"/>
                  </a:solidFill>
                </a:uFill>
                <a:latin typeface="Calibri"/>
              </a:rPr>
              <a:t>Documentation technique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663"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FBD3DAF0-C0F4-4710-A0DA-04FF7C2DAFE8}" type="slidenum">
              <a:rPr lang="fr-FR" sz="1102" spc="-1">
                <a:solidFill>
                  <a:srgbClr val="A0A0A0"/>
                </a:solidFill>
                <a:uFill>
                  <a:solidFill>
                    <a:srgbClr val="FFFFFF"/>
                  </a:solidFill>
                </a:uFill>
                <a:latin typeface="Calibri"/>
              </a:rPr>
              <a:t>21</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858132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2- RECUEIL DU BESOIN</a:t>
            </a:r>
            <a:endParaRPr lang="fr-FR" sz="1800" b="0" strike="noStrike" spc="-1">
              <a:solidFill>
                <a:srgbClr val="000000"/>
              </a:solidFill>
              <a:uFill>
                <a:solidFill>
                  <a:srgbClr val="FFFFFF"/>
                </a:solidFill>
              </a:uFill>
              <a:latin typeface="Arial"/>
            </a:endParaRPr>
          </a:p>
        </p:txBody>
      </p:sp>
      <p:sp>
        <p:nvSpPr>
          <p:cNvPr id="143" name="CustomShape 2"/>
          <p:cNvSpPr/>
          <p:nvPr/>
        </p:nvSpPr>
        <p:spPr>
          <a:xfrm>
            <a:off x="576000" y="1769040"/>
            <a:ext cx="9427680" cy="118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fr-FR" sz="2400" b="1" strike="noStrike" spc="-1">
                <a:solidFill>
                  <a:srgbClr val="800000"/>
                </a:solidFill>
                <a:uFill>
                  <a:solidFill>
                    <a:srgbClr val="FFFFFF"/>
                  </a:solidFill>
                </a:uFill>
                <a:latin typeface="Arial"/>
                <a:ea typeface="DejaVu Sans"/>
              </a:rPr>
              <a:t>Comment faire ?</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p:txBody>
      </p:sp>
      <p:graphicFrame>
        <p:nvGraphicFramePr>
          <p:cNvPr id="144" name="Table 3"/>
          <p:cNvGraphicFramePr/>
          <p:nvPr/>
        </p:nvGraphicFramePr>
        <p:xfrm>
          <a:off x="216000" y="2381040"/>
          <a:ext cx="9647640" cy="4285800"/>
        </p:xfrm>
        <a:graphic>
          <a:graphicData uri="http://schemas.openxmlformats.org/drawingml/2006/table">
            <a:tbl>
              <a:tblPr/>
              <a:tblGrid>
                <a:gridCol w="2624760">
                  <a:extLst>
                    <a:ext uri="{9D8B030D-6E8A-4147-A177-3AD203B41FA5}">
                      <a16:colId xmlns:a16="http://schemas.microsoft.com/office/drawing/2014/main" val="20000"/>
                    </a:ext>
                  </a:extLst>
                </a:gridCol>
                <a:gridCol w="3754080">
                  <a:extLst>
                    <a:ext uri="{9D8B030D-6E8A-4147-A177-3AD203B41FA5}">
                      <a16:colId xmlns:a16="http://schemas.microsoft.com/office/drawing/2014/main" val="20001"/>
                    </a:ext>
                  </a:extLst>
                </a:gridCol>
                <a:gridCol w="3268800">
                  <a:extLst>
                    <a:ext uri="{9D8B030D-6E8A-4147-A177-3AD203B41FA5}">
                      <a16:colId xmlns:a16="http://schemas.microsoft.com/office/drawing/2014/main" val="20002"/>
                    </a:ext>
                  </a:extLst>
                </a:gridCol>
              </a:tblGrid>
              <a:tr h="719640">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fr-FR" sz="1800" b="1" strike="noStrike" spc="-1">
                          <a:solidFill>
                            <a:srgbClr val="000000"/>
                          </a:solidFill>
                          <a:uFill>
                            <a:solidFill>
                              <a:srgbClr val="FFFFFF"/>
                            </a:solidFill>
                          </a:uFill>
                          <a:latin typeface="Arial"/>
                        </a:rPr>
                        <a:t>Avantages</a:t>
                      </a:r>
                      <a:endParaRPr lang="fr-FR"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fr-FR" sz="1800" b="1" strike="noStrike" spc="-1">
                          <a:solidFill>
                            <a:srgbClr val="000000"/>
                          </a:solidFill>
                          <a:uFill>
                            <a:solidFill>
                              <a:srgbClr val="FFFFFF"/>
                            </a:solidFill>
                          </a:uFill>
                          <a:latin typeface="Arial"/>
                        </a:rPr>
                        <a:t>Inconvénients</a:t>
                      </a:r>
                      <a:endParaRPr lang="fr-FR"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719640">
                <a:tc>
                  <a:txBody>
                    <a:bodyPr/>
                    <a:lstStyle/>
                    <a:p>
                      <a:r>
                        <a:rPr lang="fr-FR" sz="1800" b="1" strike="noStrike" spc="-1">
                          <a:solidFill>
                            <a:srgbClr val="000000"/>
                          </a:solidFill>
                          <a:uFill>
                            <a:solidFill>
                              <a:srgbClr val="FFFFFF"/>
                            </a:solidFill>
                          </a:uFill>
                          <a:latin typeface="Arial"/>
                        </a:rPr>
                        <a:t>Questionnaire</a:t>
                      </a:r>
                      <a:endParaRPr lang="fr-FR"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fr-FR" sz="1800" b="0" strike="noStrike" spc="-1">
                          <a:solidFill>
                            <a:srgbClr val="000000"/>
                          </a:solidFill>
                          <a:uFill>
                            <a:solidFill>
                              <a:srgbClr val="FFFFFF"/>
                            </a:solidFill>
                          </a:uFill>
                          <a:latin typeface="Arial"/>
                        </a:rPr>
                        <a:t>S’adresser à toutes les personnes concernées en même temps,</a:t>
                      </a:r>
                    </a:p>
                    <a:p>
                      <a:r>
                        <a:rPr lang="fr-FR" sz="1800" b="0" strike="noStrike" spc="-1">
                          <a:solidFill>
                            <a:srgbClr val="000000"/>
                          </a:solidFill>
                          <a:uFill>
                            <a:solidFill>
                              <a:srgbClr val="FFFFFF"/>
                            </a:solidFill>
                          </a:uFill>
                          <a:latin typeface="Arial"/>
                        </a:rPr>
                        <a:t>Traitement statistique des réponses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fr-FR" sz="1800" b="0" strike="noStrike" spc="-1">
                          <a:solidFill>
                            <a:srgbClr val="000000"/>
                          </a:solidFill>
                          <a:uFill>
                            <a:solidFill>
                              <a:srgbClr val="FFFFFF"/>
                            </a:solidFill>
                          </a:uFill>
                          <a:latin typeface="Arial"/>
                        </a:rPr>
                        <a:t>Faible taux de réponse,</a:t>
                      </a:r>
                    </a:p>
                    <a:p>
                      <a:r>
                        <a:rPr lang="fr-FR" sz="1800" b="0" strike="noStrike" spc="-1">
                          <a:solidFill>
                            <a:srgbClr val="000000"/>
                          </a:solidFill>
                          <a:uFill>
                            <a:solidFill>
                              <a:srgbClr val="FFFFFF"/>
                            </a:solidFill>
                          </a:uFill>
                          <a:latin typeface="Arial"/>
                        </a:rPr>
                        <a:t>Questions figées,</a:t>
                      </a:r>
                    </a:p>
                    <a:p>
                      <a:r>
                        <a:rPr lang="fr-FR" sz="1800" b="0" strike="noStrike" spc="-1">
                          <a:solidFill>
                            <a:srgbClr val="000000"/>
                          </a:solidFill>
                          <a:uFill>
                            <a:solidFill>
                              <a:srgbClr val="FFFFFF"/>
                            </a:solidFill>
                          </a:uFill>
                          <a:latin typeface="Arial"/>
                        </a:rPr>
                        <a:t>Conception du questionnaire (pertinence, complexité)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719640">
                <a:tc>
                  <a:txBody>
                    <a:bodyPr/>
                    <a:lstStyle/>
                    <a:p>
                      <a:r>
                        <a:rPr lang="fr-FR" sz="1800" b="1" strike="noStrike" spc="-1">
                          <a:solidFill>
                            <a:srgbClr val="000000"/>
                          </a:solidFill>
                          <a:uFill>
                            <a:solidFill>
                              <a:srgbClr val="FFFFFF"/>
                            </a:solidFill>
                          </a:uFill>
                          <a:latin typeface="Arial"/>
                        </a:rPr>
                        <a:t>Entretiens individuels</a:t>
                      </a:r>
                      <a:endParaRPr lang="fr-FR"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fr-FR" sz="1800" b="0" strike="noStrike" spc="-1">
                          <a:solidFill>
                            <a:srgbClr val="000000"/>
                          </a:solidFill>
                          <a:uFill>
                            <a:solidFill>
                              <a:srgbClr val="FFFFFF"/>
                            </a:solidFill>
                          </a:uFill>
                          <a:latin typeface="Arial"/>
                        </a:rPr>
                        <a:t>Privilégier l’écoute,</a:t>
                      </a:r>
                    </a:p>
                    <a:p>
                      <a:r>
                        <a:rPr lang="fr-FR" sz="1800" b="0" strike="noStrike" spc="-1">
                          <a:solidFill>
                            <a:srgbClr val="000000"/>
                          </a:solidFill>
                          <a:uFill>
                            <a:solidFill>
                              <a:srgbClr val="FFFFFF"/>
                            </a:solidFill>
                          </a:uFill>
                          <a:latin typeface="Arial"/>
                        </a:rPr>
                        <a:t>Adapter l’échange à la problématique de chaque interlocuteur, par métiers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fr-FR" sz="1800" b="0" strike="noStrike" spc="-1">
                          <a:solidFill>
                            <a:srgbClr val="000000"/>
                          </a:solidFill>
                          <a:uFill>
                            <a:solidFill>
                              <a:srgbClr val="FFFFFF"/>
                            </a:solidFill>
                          </a:uFill>
                          <a:latin typeface="Arial"/>
                        </a:rPr>
                        <a:t>Chronophage,</a:t>
                      </a:r>
                    </a:p>
                    <a:p>
                      <a:r>
                        <a:rPr lang="fr-FR" sz="1800" b="0" strike="noStrike" spc="-1">
                          <a:solidFill>
                            <a:srgbClr val="000000"/>
                          </a:solidFill>
                          <a:uFill>
                            <a:solidFill>
                              <a:srgbClr val="FFFFFF"/>
                            </a:solidFill>
                          </a:uFill>
                          <a:latin typeface="Arial"/>
                        </a:rPr>
                        <a:t>Identifier les interlocuteurs pertinents (échantillon),</a:t>
                      </a:r>
                    </a:p>
                    <a:p>
                      <a:r>
                        <a:rPr lang="fr-FR" sz="1800" b="0" strike="noStrike" spc="-1">
                          <a:solidFill>
                            <a:srgbClr val="000000"/>
                          </a:solidFill>
                          <a:uFill>
                            <a:solidFill>
                              <a:srgbClr val="FFFFFF"/>
                            </a:solidFill>
                          </a:uFill>
                          <a:latin typeface="Arial"/>
                        </a:rPr>
                        <a:t>Cadrage et synthèse difficile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720720">
                <a:tc>
                  <a:txBody>
                    <a:bodyPr/>
                    <a:lstStyle/>
                    <a:p>
                      <a:r>
                        <a:rPr lang="fr-FR" sz="1800" b="1" strike="noStrike" spc="-1">
                          <a:solidFill>
                            <a:srgbClr val="000000"/>
                          </a:solidFill>
                          <a:uFill>
                            <a:solidFill>
                              <a:srgbClr val="FFFFFF"/>
                            </a:solidFill>
                          </a:uFill>
                          <a:latin typeface="Arial"/>
                        </a:rPr>
                        <a:t>Groupe de travail</a:t>
                      </a:r>
                      <a:r>
                        <a:rPr lang="fr-FR" sz="1800" b="0" strike="noStrike" spc="-1">
                          <a:solidFill>
                            <a:srgbClr val="000000"/>
                          </a:solidFill>
                          <a:uFill>
                            <a:solidFill>
                              <a:srgbClr val="FFFFFF"/>
                            </a:solidFill>
                          </a:uFill>
                          <a:latin typeface="Arial"/>
                        </a:rPr>
                        <a:t> </a:t>
                      </a:r>
                    </a:p>
                    <a:p>
                      <a:r>
                        <a:rPr lang="fr-FR" sz="1800" b="0" strike="noStrike" spc="-1">
                          <a:solidFill>
                            <a:srgbClr val="000000"/>
                          </a:solidFill>
                          <a:uFill>
                            <a:solidFill>
                              <a:srgbClr val="FFFFFF"/>
                            </a:solidFill>
                          </a:uFill>
                          <a:latin typeface="Arial"/>
                        </a:rPr>
                        <a:t>Animation atelier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fr-FR" sz="1800" b="0" strike="noStrike" spc="-1">
                          <a:solidFill>
                            <a:srgbClr val="000000"/>
                          </a:solidFill>
                          <a:uFill>
                            <a:solidFill>
                              <a:srgbClr val="FFFFFF"/>
                            </a:solidFill>
                          </a:uFill>
                          <a:latin typeface="Arial"/>
                        </a:rPr>
                        <a:t>Confronter plusieurs points de vue,</a:t>
                      </a:r>
                    </a:p>
                    <a:p>
                      <a:r>
                        <a:rPr lang="fr-FR" sz="1800" b="0" strike="noStrike" spc="-1">
                          <a:solidFill>
                            <a:srgbClr val="000000"/>
                          </a:solidFill>
                          <a:uFill>
                            <a:solidFill>
                              <a:srgbClr val="FFFFFF"/>
                            </a:solidFill>
                          </a:uFill>
                          <a:latin typeface="Arial"/>
                        </a:rPr>
                        <a:t>Gagner du temps, </a:t>
                      </a:r>
                    </a:p>
                    <a:p>
                      <a:r>
                        <a:rPr lang="fr-FR" sz="1800" b="0" strike="noStrike" spc="-1">
                          <a:solidFill>
                            <a:srgbClr val="000000"/>
                          </a:solidFill>
                          <a:uFill>
                            <a:solidFill>
                              <a:srgbClr val="FFFFFF"/>
                            </a:solidFill>
                          </a:uFill>
                          <a:latin typeface="Arial"/>
                        </a:rPr>
                        <a:t>Rechercher synthèse consensuelle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fr-FR" sz="1800" b="0" strike="noStrike" spc="-1">
                          <a:solidFill>
                            <a:srgbClr val="000000"/>
                          </a:solidFill>
                          <a:uFill>
                            <a:solidFill>
                              <a:srgbClr val="FFFFFF"/>
                            </a:solidFill>
                          </a:uFill>
                          <a:latin typeface="Arial"/>
                        </a:rPr>
                        <a:t>Identifier les interlocuteurs pertinents, impliqués</a:t>
                      </a:r>
                    </a:p>
                    <a:p>
                      <a:r>
                        <a:rPr lang="fr-FR" sz="1800" b="0" strike="noStrike" spc="-1">
                          <a:solidFill>
                            <a:srgbClr val="000000"/>
                          </a:solidFill>
                          <a:uFill>
                            <a:solidFill>
                              <a:srgbClr val="FFFFFF"/>
                            </a:solidFill>
                          </a:uFill>
                          <a:latin typeface="Arial"/>
                        </a:rPr>
                        <a:t>Risques de désaccords difficiles à concilier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2- RECUEIL DU BESOIN</a:t>
            </a:r>
            <a:endParaRPr lang="fr-FR" sz="1800" b="0" strike="noStrike" spc="-1">
              <a:solidFill>
                <a:srgbClr val="000000"/>
              </a:solidFill>
              <a:uFill>
                <a:solidFill>
                  <a:srgbClr val="FFFFFF"/>
                </a:solidFill>
              </a:uFill>
              <a:latin typeface="Arial"/>
            </a:endParaRPr>
          </a:p>
        </p:txBody>
      </p:sp>
      <p:sp>
        <p:nvSpPr>
          <p:cNvPr id="146" name="CustomShape 2"/>
          <p:cNvSpPr/>
          <p:nvPr/>
        </p:nvSpPr>
        <p:spPr>
          <a:xfrm>
            <a:off x="504000" y="1769040"/>
            <a:ext cx="9499680" cy="5427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fr-FR" sz="2400" b="1" strike="noStrike" spc="-1">
                <a:solidFill>
                  <a:srgbClr val="800000"/>
                </a:solidFill>
                <a:uFill>
                  <a:solidFill>
                    <a:srgbClr val="FFFFFF"/>
                  </a:solidFill>
                </a:uFill>
                <a:latin typeface="Arial"/>
                <a:ea typeface="DejaVu Sans"/>
              </a:rPr>
              <a:t>Entretiens individuels</a:t>
            </a:r>
            <a:endParaRPr lang="fr-FR" sz="1800" b="0" strike="noStrike" spc="-1">
              <a:solidFill>
                <a:srgbClr val="000000"/>
              </a:solidFill>
              <a:uFill>
                <a:solidFill>
                  <a:srgbClr val="FFFFFF"/>
                </a:solidFill>
              </a:uFill>
              <a:latin typeface="Arial"/>
            </a:endParaRPr>
          </a:p>
          <a:p>
            <a:pPr>
              <a:lnSpc>
                <a:spcPct val="100000"/>
              </a:lnSpc>
            </a:pPr>
            <a:r>
              <a:rPr lang="fr-FR" sz="2400" b="1" i="1" strike="noStrike" spc="-1">
                <a:solidFill>
                  <a:srgbClr val="000000"/>
                </a:solidFill>
                <a:uFill>
                  <a:solidFill>
                    <a:srgbClr val="FFFFFF"/>
                  </a:solidFill>
                </a:uFill>
                <a:latin typeface="Arial"/>
                <a:ea typeface="Wingdings"/>
              </a:rPr>
              <a:t> </a:t>
            </a:r>
            <a:endParaRPr lang="fr-FR" sz="1800" b="0" strike="noStrike" spc="-1">
              <a:solidFill>
                <a:srgbClr val="000000"/>
              </a:solidFill>
              <a:uFill>
                <a:solidFill>
                  <a:srgbClr val="FFFFFF"/>
                </a:solidFill>
              </a:uFill>
              <a:latin typeface="Arial"/>
            </a:endParaRPr>
          </a:p>
          <a:p>
            <a:pPr>
              <a:lnSpc>
                <a:spcPct val="100000"/>
              </a:lnSpc>
            </a:pPr>
            <a:r>
              <a:rPr lang="fr-FR" sz="2400" b="1" i="1" strike="noStrike" spc="-1">
                <a:solidFill>
                  <a:srgbClr val="000000"/>
                </a:solidFill>
                <a:uFill>
                  <a:solidFill>
                    <a:srgbClr val="FFFFFF"/>
                  </a:solidFill>
                </a:uFill>
                <a:latin typeface="Arial"/>
                <a:ea typeface="Wingdings"/>
              </a:rPr>
              <a:t>Pré-requis</a:t>
            </a:r>
            <a:endParaRPr lang="fr-FR" sz="1800" b="0" strike="noStrike" spc="-1">
              <a:solidFill>
                <a:srgbClr val="000000"/>
              </a:solidFill>
              <a:uFill>
                <a:solidFill>
                  <a:srgbClr val="FFFFFF"/>
                </a:solidFill>
              </a:uFill>
              <a:latin typeface="Arial"/>
            </a:endParaRPr>
          </a:p>
          <a:p>
            <a:pPr>
              <a:lnSpc>
                <a:spcPct val="100000"/>
              </a:lnSpc>
            </a:pPr>
            <a:r>
              <a:rPr lang="fr-FR" sz="2400" b="0" strike="noStrike" spc="-1">
                <a:solidFill>
                  <a:srgbClr val="000000"/>
                </a:solidFill>
                <a:uFill>
                  <a:solidFill>
                    <a:srgbClr val="FFFFFF"/>
                  </a:solidFill>
                </a:uFill>
                <a:latin typeface="Arial"/>
                <a:ea typeface="Wingdings"/>
              </a:rPr>
              <a:t>- élaborer un guide d’entretien (</a:t>
            </a:r>
            <a:r>
              <a:rPr lang="fr-FR" sz="2400" b="0" i="1" strike="noStrike" spc="-1">
                <a:solidFill>
                  <a:srgbClr val="000000"/>
                </a:solidFill>
                <a:uFill>
                  <a:solidFill>
                    <a:srgbClr val="FFFFFF"/>
                  </a:solidFill>
                </a:uFill>
                <a:latin typeface="Arial"/>
                <a:ea typeface="Wingdings"/>
              </a:rPr>
              <a:t>fortement conseillé</a:t>
            </a:r>
            <a:r>
              <a:rPr lang="fr-FR" sz="2400" b="0" strike="noStrike" spc="-1">
                <a:solidFill>
                  <a:srgbClr val="000000"/>
                </a:solidFill>
                <a:uFill>
                  <a:solidFill>
                    <a:srgbClr val="FFFFFF"/>
                  </a:solidFill>
                </a:uFill>
                <a:latin typeface="Arial"/>
                <a:ea typeface="Wingdings"/>
              </a:rPr>
              <a:t>)</a:t>
            </a:r>
            <a:endParaRPr lang="fr-FR" sz="1800" b="0" strike="noStrike" spc="-1">
              <a:solidFill>
                <a:srgbClr val="000000"/>
              </a:solidFill>
              <a:uFill>
                <a:solidFill>
                  <a:srgbClr val="FFFFFF"/>
                </a:solidFill>
              </a:uFill>
              <a:latin typeface="Arial"/>
            </a:endParaRPr>
          </a:p>
          <a:p>
            <a:pPr>
              <a:lnSpc>
                <a:spcPct val="100000"/>
              </a:lnSpc>
            </a:pPr>
            <a:r>
              <a:rPr lang="fr-FR" sz="2400" b="0" strike="noStrike" spc="-1">
                <a:solidFill>
                  <a:srgbClr val="000000"/>
                </a:solidFill>
                <a:uFill>
                  <a:solidFill>
                    <a:srgbClr val="FFFFFF"/>
                  </a:solidFill>
                </a:uFill>
                <a:latin typeface="Arial"/>
                <a:ea typeface="Wingdings"/>
              </a:rPr>
              <a:t>- identifier les personnes pertinentes à rencontrer (</a:t>
            </a:r>
            <a:r>
              <a:rPr lang="fr-FR" sz="2400" b="0" i="1" strike="noStrike" spc="-1">
                <a:solidFill>
                  <a:srgbClr val="000000"/>
                </a:solidFill>
                <a:uFill>
                  <a:solidFill>
                    <a:srgbClr val="FFFFFF"/>
                  </a:solidFill>
                </a:uFill>
                <a:latin typeface="Arial"/>
                <a:ea typeface="Wingdings"/>
              </a:rPr>
              <a:t>à l’aide du sponsor</a:t>
            </a:r>
            <a:r>
              <a:rPr lang="fr-FR" sz="2400" b="0" strike="noStrike" spc="-1">
                <a:solidFill>
                  <a:srgbClr val="000000"/>
                </a:solidFill>
                <a:uFill>
                  <a:solidFill>
                    <a:srgbClr val="FFFFFF"/>
                  </a:solidFill>
                </a:uFill>
                <a:latin typeface="Arial"/>
                <a:ea typeface="Wingdings"/>
              </a:rPr>
              <a:t>)</a:t>
            </a:r>
            <a:endParaRPr lang="fr-FR" sz="1800" b="0" strike="noStrike" spc="-1">
              <a:solidFill>
                <a:srgbClr val="000000"/>
              </a:solidFill>
              <a:uFill>
                <a:solidFill>
                  <a:srgbClr val="FFFFFF"/>
                </a:solidFill>
              </a:uFill>
              <a:latin typeface="Arial"/>
            </a:endParaRPr>
          </a:p>
          <a:p>
            <a:pPr>
              <a:lnSpc>
                <a:spcPct val="100000"/>
              </a:lnSpc>
            </a:pPr>
            <a:r>
              <a:rPr lang="fr-FR" sz="2400" b="0" strike="noStrike" spc="-1">
                <a:solidFill>
                  <a:srgbClr val="000000"/>
                </a:solidFill>
                <a:uFill>
                  <a:solidFill>
                    <a:srgbClr val="FFFFFF"/>
                  </a:solidFill>
                </a:uFill>
                <a:latin typeface="Arial"/>
                <a:ea typeface="Wingdings"/>
              </a:rPr>
              <a:t>- planifier la campagne d’entretiens (</a:t>
            </a:r>
            <a:r>
              <a:rPr lang="fr-FR" sz="2400" b="0" i="1" strike="noStrike" spc="-1">
                <a:solidFill>
                  <a:srgbClr val="000000"/>
                </a:solidFill>
                <a:uFill>
                  <a:solidFill>
                    <a:srgbClr val="FFFFFF"/>
                  </a:solidFill>
                </a:uFill>
                <a:latin typeface="Arial"/>
                <a:ea typeface="Wingdings"/>
              </a:rPr>
              <a:t>prise de RDV sur un délai court</a:t>
            </a:r>
            <a:r>
              <a:rPr lang="fr-FR" sz="2400" b="0" strike="noStrike" spc="-1">
                <a:solidFill>
                  <a:srgbClr val="000000"/>
                </a:solidFill>
                <a:uFill>
                  <a:solidFill>
                    <a:srgbClr val="FFFFFF"/>
                  </a:solidFill>
                </a:uFill>
                <a:latin typeface="Arial"/>
                <a:ea typeface="Wingdings"/>
              </a:rPr>
              <a:t>) </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2400" b="1" i="1" strike="noStrike" spc="-1">
                <a:solidFill>
                  <a:srgbClr val="000000"/>
                </a:solidFill>
                <a:uFill>
                  <a:solidFill>
                    <a:srgbClr val="FFFFFF"/>
                  </a:solidFill>
                </a:uFill>
                <a:latin typeface="Arial"/>
                <a:ea typeface="Wingdings"/>
              </a:rPr>
              <a:t>Animer les entretiens</a:t>
            </a:r>
            <a:endParaRPr lang="fr-FR" sz="1800" b="0" strike="noStrike" spc="-1">
              <a:solidFill>
                <a:srgbClr val="000000"/>
              </a:solidFill>
              <a:uFill>
                <a:solidFill>
                  <a:srgbClr val="FFFFFF"/>
                </a:solidFill>
              </a:uFill>
              <a:latin typeface="Arial"/>
            </a:endParaRPr>
          </a:p>
          <a:p>
            <a:pPr>
              <a:lnSpc>
                <a:spcPct val="100000"/>
              </a:lnSpc>
            </a:pPr>
            <a:r>
              <a:rPr lang="fr-FR" sz="2400" b="0" strike="noStrike" spc="-1">
                <a:solidFill>
                  <a:srgbClr val="000000"/>
                </a:solidFill>
                <a:uFill>
                  <a:solidFill>
                    <a:srgbClr val="FFFFFF"/>
                  </a:solidFill>
                </a:uFill>
                <a:latin typeface="Arial"/>
                <a:ea typeface="Wingdings"/>
              </a:rPr>
              <a:t>- privilégier l’écoute passe généralement par des entretiens semi-directifs, plus ouverts qu’un questionnaire mais néanmoins structurés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2000" b="0" i="1" strike="noStrike" spc="-1">
                <a:solidFill>
                  <a:srgbClr val="000000"/>
                </a:solidFill>
                <a:uFill>
                  <a:solidFill>
                    <a:srgbClr val="FFFFFF"/>
                  </a:solidFill>
                </a:uFill>
                <a:latin typeface="Wingdings"/>
                <a:ea typeface="Wingdings"/>
              </a:rPr>
              <a:t></a:t>
            </a:r>
            <a:r>
              <a:rPr lang="fr-FR" sz="2000" b="0" i="1" strike="noStrike" spc="-1">
                <a:solidFill>
                  <a:srgbClr val="000000"/>
                </a:solidFill>
                <a:uFill>
                  <a:solidFill>
                    <a:srgbClr val="FFFFFF"/>
                  </a:solidFill>
                </a:uFill>
                <a:latin typeface="Arial"/>
                <a:ea typeface="Wingdings"/>
              </a:rPr>
              <a:t> le guide d’entretien est utile :</a:t>
            </a:r>
            <a:endParaRPr lang="fr-FR" sz="1800" b="0" strike="noStrike" spc="-1">
              <a:solidFill>
                <a:srgbClr val="000000"/>
              </a:solidFill>
              <a:uFill>
                <a:solidFill>
                  <a:srgbClr val="FFFFFF"/>
                </a:solidFill>
              </a:uFill>
              <a:latin typeface="Arial"/>
            </a:endParaRPr>
          </a:p>
          <a:p>
            <a:pPr>
              <a:lnSpc>
                <a:spcPct val="100000"/>
              </a:lnSpc>
            </a:pPr>
            <a:r>
              <a:rPr lang="fr-FR" sz="2000" b="0" i="1" strike="noStrike" spc="-1">
                <a:solidFill>
                  <a:srgbClr val="000000"/>
                </a:solidFill>
                <a:uFill>
                  <a:solidFill>
                    <a:srgbClr val="FFFFFF"/>
                  </a:solidFill>
                </a:uFill>
                <a:latin typeface="Arial"/>
                <a:ea typeface="Wingdings"/>
              </a:rPr>
              <a:t>		En amont : pour préparer et identifier les thèmes à aborder,</a:t>
            </a:r>
            <a:endParaRPr lang="fr-FR" sz="1800" b="0" strike="noStrike" spc="-1">
              <a:solidFill>
                <a:srgbClr val="000000"/>
              </a:solidFill>
              <a:uFill>
                <a:solidFill>
                  <a:srgbClr val="FFFFFF"/>
                </a:solidFill>
              </a:uFill>
              <a:latin typeface="Arial"/>
            </a:endParaRPr>
          </a:p>
          <a:p>
            <a:pPr>
              <a:lnSpc>
                <a:spcPct val="100000"/>
              </a:lnSpc>
            </a:pPr>
            <a:r>
              <a:rPr lang="fr-FR" sz="2000" b="0" i="1" strike="noStrike" spc="-1">
                <a:solidFill>
                  <a:srgbClr val="000000"/>
                </a:solidFill>
                <a:uFill>
                  <a:solidFill>
                    <a:srgbClr val="FFFFFF"/>
                  </a:solidFill>
                </a:uFill>
                <a:latin typeface="Arial"/>
                <a:ea typeface="Wingdings"/>
              </a:rPr>
              <a:t>		Pendant : pour recadrer la discussion</a:t>
            </a:r>
            <a:endParaRPr lang="fr-FR" sz="1800" b="0" strike="noStrike" spc="-1">
              <a:solidFill>
                <a:srgbClr val="000000"/>
              </a:solidFill>
              <a:uFill>
                <a:solidFill>
                  <a:srgbClr val="FFFFFF"/>
                </a:solidFill>
              </a:uFill>
              <a:latin typeface="Arial"/>
            </a:endParaRPr>
          </a:p>
          <a:p>
            <a:pPr>
              <a:lnSpc>
                <a:spcPct val="100000"/>
              </a:lnSpc>
            </a:pPr>
            <a:r>
              <a:rPr lang="fr-FR" sz="2000" b="0" i="1" strike="noStrike" spc="-1">
                <a:solidFill>
                  <a:srgbClr val="000000"/>
                </a:solidFill>
                <a:uFill>
                  <a:solidFill>
                    <a:srgbClr val="FFFFFF"/>
                  </a:solidFill>
                </a:uFill>
                <a:latin typeface="Arial"/>
                <a:ea typeface="Wingdings"/>
              </a:rPr>
              <a:t>		Après : pour structurer et exploiter les comptes rendus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2- RECUEIL DU BESOIN</a:t>
            </a:r>
            <a:endParaRPr lang="fr-FR" sz="1800" b="0" strike="noStrike" spc="-1">
              <a:solidFill>
                <a:srgbClr val="000000"/>
              </a:solidFill>
              <a:uFill>
                <a:solidFill>
                  <a:srgbClr val="FFFFFF"/>
                </a:solidFill>
              </a:uFill>
              <a:latin typeface="Arial"/>
            </a:endParaRPr>
          </a:p>
        </p:txBody>
      </p:sp>
      <p:sp>
        <p:nvSpPr>
          <p:cNvPr id="148" name="CustomShape 2"/>
          <p:cNvSpPr/>
          <p:nvPr/>
        </p:nvSpPr>
        <p:spPr>
          <a:xfrm>
            <a:off x="576000" y="1769040"/>
            <a:ext cx="9427680" cy="5427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fr-FR" sz="2400" b="1" strike="noStrike" spc="-1">
                <a:solidFill>
                  <a:srgbClr val="800000"/>
                </a:solidFill>
                <a:uFill>
                  <a:solidFill>
                    <a:srgbClr val="FFFFFF"/>
                  </a:solidFill>
                </a:uFill>
                <a:latin typeface="Arial"/>
                <a:ea typeface="DejaVu Sans"/>
              </a:rPr>
              <a:t>Groupe de travail</a:t>
            </a:r>
            <a:endParaRPr lang="fr-FR" sz="1800" b="0" strike="noStrike" spc="-1">
              <a:solidFill>
                <a:srgbClr val="000000"/>
              </a:solidFill>
              <a:uFill>
                <a:solidFill>
                  <a:srgbClr val="FFFFFF"/>
                </a:solidFill>
              </a:uFill>
              <a:latin typeface="Arial"/>
            </a:endParaRPr>
          </a:p>
          <a:p>
            <a:pPr>
              <a:lnSpc>
                <a:spcPct val="100000"/>
              </a:lnSpc>
            </a:pPr>
            <a:r>
              <a:rPr lang="fr-FR" sz="2400" b="1" i="1" strike="noStrike" spc="-1">
                <a:solidFill>
                  <a:srgbClr val="000000"/>
                </a:solidFill>
                <a:uFill>
                  <a:solidFill>
                    <a:srgbClr val="FFFFFF"/>
                  </a:solidFill>
                </a:uFill>
                <a:latin typeface="Arial"/>
                <a:ea typeface="Wingdings"/>
              </a:rPr>
              <a:t> </a:t>
            </a:r>
            <a:endParaRPr lang="fr-FR" sz="1800" b="0" strike="noStrike" spc="-1">
              <a:solidFill>
                <a:srgbClr val="000000"/>
              </a:solidFill>
              <a:uFill>
                <a:solidFill>
                  <a:srgbClr val="FFFFFF"/>
                </a:solidFill>
              </a:uFill>
              <a:latin typeface="Arial"/>
            </a:endParaRPr>
          </a:p>
          <a:p>
            <a:pPr>
              <a:lnSpc>
                <a:spcPct val="100000"/>
              </a:lnSpc>
            </a:pPr>
            <a:r>
              <a:rPr lang="fr-FR" sz="2400" b="1" i="1" strike="noStrike" spc="-1">
                <a:solidFill>
                  <a:srgbClr val="000000"/>
                </a:solidFill>
                <a:uFill>
                  <a:solidFill>
                    <a:srgbClr val="FFFFFF"/>
                  </a:solidFill>
                </a:uFill>
                <a:latin typeface="Arial"/>
                <a:ea typeface="Wingdings"/>
              </a:rPr>
              <a:t>Pré-requis</a:t>
            </a:r>
            <a:endParaRPr lang="fr-FR" sz="1800" b="0" strike="noStrike" spc="-1">
              <a:solidFill>
                <a:srgbClr val="000000"/>
              </a:solidFill>
              <a:uFill>
                <a:solidFill>
                  <a:srgbClr val="FFFFFF"/>
                </a:solidFill>
              </a:uFill>
              <a:latin typeface="Arial"/>
            </a:endParaRPr>
          </a:p>
          <a:p>
            <a:pPr>
              <a:lnSpc>
                <a:spcPct val="100000"/>
              </a:lnSpc>
            </a:pPr>
            <a:r>
              <a:rPr lang="fr-FR" sz="2400" b="0" strike="noStrike" spc="-1">
                <a:solidFill>
                  <a:srgbClr val="000000"/>
                </a:solidFill>
                <a:uFill>
                  <a:solidFill>
                    <a:srgbClr val="FFFFFF"/>
                  </a:solidFill>
                </a:uFill>
                <a:latin typeface="Arial"/>
                <a:ea typeface="Wingdings"/>
              </a:rPr>
              <a:t>- désigner les membres d’un groupe de travail</a:t>
            </a:r>
            <a:endParaRPr lang="fr-FR" sz="1800" b="0" strike="noStrike" spc="-1">
              <a:solidFill>
                <a:srgbClr val="000000"/>
              </a:solidFill>
              <a:uFill>
                <a:solidFill>
                  <a:srgbClr val="FFFFFF"/>
                </a:solidFill>
              </a:uFill>
              <a:latin typeface="Arial"/>
            </a:endParaRPr>
          </a:p>
          <a:p>
            <a:pPr>
              <a:lnSpc>
                <a:spcPct val="100000"/>
              </a:lnSpc>
            </a:pPr>
            <a:r>
              <a:rPr lang="fr-FR" sz="2400" b="0" strike="noStrike" spc="-1">
                <a:solidFill>
                  <a:srgbClr val="000000"/>
                </a:solidFill>
                <a:uFill>
                  <a:solidFill>
                    <a:srgbClr val="FFFFFF"/>
                  </a:solidFill>
                </a:uFill>
                <a:latin typeface="Arial"/>
                <a:ea typeface="Wingdings"/>
              </a:rPr>
              <a:t>- identifier la liste des thèmes à aborder et dans quel ordre</a:t>
            </a:r>
            <a:endParaRPr lang="fr-FR" sz="1800" b="0" strike="noStrike" spc="-1">
              <a:solidFill>
                <a:srgbClr val="000000"/>
              </a:solidFill>
              <a:uFill>
                <a:solidFill>
                  <a:srgbClr val="FFFFFF"/>
                </a:solidFill>
              </a:uFill>
              <a:latin typeface="Arial"/>
            </a:endParaRPr>
          </a:p>
          <a:p>
            <a:pPr>
              <a:lnSpc>
                <a:spcPct val="100000"/>
              </a:lnSpc>
            </a:pPr>
            <a:r>
              <a:rPr lang="fr-FR" sz="2400" b="0" strike="noStrike" spc="-1">
                <a:solidFill>
                  <a:srgbClr val="000000"/>
                </a:solidFill>
                <a:uFill>
                  <a:solidFill>
                    <a:srgbClr val="FFFFFF"/>
                  </a:solidFill>
                </a:uFill>
                <a:latin typeface="Arial"/>
                <a:ea typeface="Wingdings"/>
              </a:rPr>
              <a:t>(proposer un plan de travail)</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2400" b="1" i="1" strike="noStrike" spc="-1">
                <a:solidFill>
                  <a:srgbClr val="000000"/>
                </a:solidFill>
                <a:uFill>
                  <a:solidFill>
                    <a:srgbClr val="FFFFFF"/>
                  </a:solidFill>
                </a:uFill>
                <a:latin typeface="Arial"/>
                <a:ea typeface="Wingdings"/>
              </a:rPr>
              <a:t>Animer les ateliers</a:t>
            </a:r>
            <a:endParaRPr lang="fr-FR" sz="1800" b="0" strike="noStrike" spc="-1">
              <a:solidFill>
                <a:srgbClr val="000000"/>
              </a:solidFill>
              <a:uFill>
                <a:solidFill>
                  <a:srgbClr val="FFFFFF"/>
                </a:solidFill>
              </a:uFill>
              <a:latin typeface="Arial"/>
            </a:endParaRPr>
          </a:p>
          <a:p>
            <a:pPr>
              <a:lnSpc>
                <a:spcPct val="100000"/>
              </a:lnSpc>
            </a:pPr>
            <a:r>
              <a:rPr lang="fr-FR" sz="2400" b="0" strike="noStrike" spc="-1">
                <a:solidFill>
                  <a:srgbClr val="000000"/>
                </a:solidFill>
                <a:uFill>
                  <a:solidFill>
                    <a:srgbClr val="FFFFFF"/>
                  </a:solidFill>
                </a:uFill>
                <a:latin typeface="Arial"/>
                <a:ea typeface="Wingdings"/>
              </a:rPr>
              <a:t>- conduite de réunion</a:t>
            </a:r>
            <a:endParaRPr lang="fr-FR" sz="1800" b="0" strike="noStrike" spc="-1">
              <a:solidFill>
                <a:srgbClr val="000000"/>
              </a:solidFill>
              <a:uFill>
                <a:solidFill>
                  <a:srgbClr val="FFFFFF"/>
                </a:solidFill>
              </a:uFill>
              <a:latin typeface="Arial"/>
            </a:endParaRPr>
          </a:p>
          <a:p>
            <a:pPr>
              <a:lnSpc>
                <a:spcPct val="100000"/>
              </a:lnSpc>
            </a:pPr>
            <a:r>
              <a:rPr lang="fr-FR" sz="2400" b="0" strike="noStrike" spc="-1">
                <a:solidFill>
                  <a:srgbClr val="000000"/>
                </a:solidFill>
                <a:uFill>
                  <a:solidFill>
                    <a:srgbClr val="FFFFFF"/>
                  </a:solidFill>
                </a:uFill>
                <a:latin typeface="Arial"/>
                <a:ea typeface="Wingdings"/>
              </a:rPr>
              <a:t>- créer une dynamique</a:t>
            </a:r>
            <a:endParaRPr lang="fr-FR" sz="1800" b="0" strike="noStrike" spc="-1">
              <a:solidFill>
                <a:srgbClr val="000000"/>
              </a:solidFill>
              <a:uFill>
                <a:solidFill>
                  <a:srgbClr val="FFFFFF"/>
                </a:solidFill>
              </a:uFill>
              <a:latin typeface="Arial"/>
            </a:endParaRPr>
          </a:p>
          <a:p>
            <a:pPr>
              <a:lnSpc>
                <a:spcPct val="100000"/>
              </a:lnSpc>
            </a:pPr>
            <a:r>
              <a:rPr lang="fr-FR" sz="2400" b="0" strike="noStrike" spc="-1">
                <a:solidFill>
                  <a:srgbClr val="000000"/>
                </a:solidFill>
                <a:uFill>
                  <a:solidFill>
                    <a:srgbClr val="FFFFFF"/>
                  </a:solidFill>
                </a:uFill>
                <a:latin typeface="Arial"/>
                <a:ea typeface="Wingdings"/>
              </a:rPr>
              <a:t>- reformuler les conclusions point par point</a:t>
            </a:r>
            <a:endParaRPr lang="fr-FR" sz="1800" b="0" strike="noStrike" spc="-1">
              <a:solidFill>
                <a:srgbClr val="000000"/>
              </a:solidFill>
              <a:uFill>
                <a:solidFill>
                  <a:srgbClr val="FFFFFF"/>
                </a:solidFill>
              </a:uFill>
              <a:latin typeface="Arial"/>
            </a:endParaRPr>
          </a:p>
          <a:p>
            <a:pPr>
              <a:lnSpc>
                <a:spcPct val="100000"/>
              </a:lnSpc>
            </a:pPr>
            <a:r>
              <a:rPr lang="fr-FR" sz="2400" b="0" strike="noStrike" spc="-1">
                <a:solidFill>
                  <a:srgbClr val="000000"/>
                </a:solidFill>
                <a:uFill>
                  <a:solidFill>
                    <a:srgbClr val="FFFFFF"/>
                  </a:solidFill>
                </a:uFill>
                <a:latin typeface="Arial"/>
                <a:ea typeface="Wingdings"/>
              </a:rPr>
              <a:t>- rédiger les compte-rendus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2- RECUEIL DU BESOIN</a:t>
            </a:r>
            <a:endParaRPr lang="fr-FR" sz="1800" b="0" strike="noStrike" spc="-1">
              <a:solidFill>
                <a:srgbClr val="000000"/>
              </a:solidFill>
              <a:uFill>
                <a:solidFill>
                  <a:srgbClr val="FFFFFF"/>
                </a:solidFill>
              </a:uFill>
              <a:latin typeface="Arial"/>
            </a:endParaRPr>
          </a:p>
        </p:txBody>
      </p:sp>
      <p:sp>
        <p:nvSpPr>
          <p:cNvPr id="150" name="CustomShape 2"/>
          <p:cNvSpPr/>
          <p:nvPr/>
        </p:nvSpPr>
        <p:spPr>
          <a:xfrm>
            <a:off x="576000" y="1769040"/>
            <a:ext cx="9427680" cy="4131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fr-FR" sz="2400" b="1" strike="noStrike" spc="-1" dirty="0">
                <a:solidFill>
                  <a:srgbClr val="800000"/>
                </a:solidFill>
                <a:uFill>
                  <a:solidFill>
                    <a:srgbClr val="FFFFFF"/>
                  </a:solidFill>
                </a:uFill>
                <a:latin typeface="Arial"/>
                <a:ea typeface="DejaVu Sans"/>
              </a:rPr>
              <a:t>Quel contenu ?</a:t>
            </a:r>
            <a:endParaRPr lang="fr-FR" sz="1800" b="0" strike="noStrike" spc="-1" dirty="0">
              <a:solidFill>
                <a:srgbClr val="000000"/>
              </a:solidFill>
              <a:uFill>
                <a:solidFill>
                  <a:srgbClr val="FFFFFF"/>
                </a:solidFill>
              </a:uFill>
              <a:latin typeface="Arial"/>
            </a:endParaRPr>
          </a:p>
          <a:p>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comptes rendus des ateliers de travail </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comptes rendus des entretiens individuels</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réponses aux questionnaires</a:t>
            </a:r>
            <a:endParaRPr lang="fr-FR" sz="1800" b="0" strike="noStrike" spc="-1" dirty="0">
              <a:solidFill>
                <a:srgbClr val="000000"/>
              </a:solidFill>
              <a:uFill>
                <a:solidFill>
                  <a:srgbClr val="FFFFFF"/>
                </a:solidFill>
              </a:uFill>
              <a:latin typeface="Arial"/>
            </a:endParaRPr>
          </a:p>
          <a:p>
            <a:endParaRPr lang="fr-FR" sz="1800" b="0" strike="noStrike" spc="-1" dirty="0">
              <a:solidFill>
                <a:srgbClr val="000000"/>
              </a:solidFill>
              <a:uFill>
                <a:solidFill>
                  <a:srgbClr val="FFFFFF"/>
                </a:solidFill>
              </a:uFill>
              <a:latin typeface="Arial"/>
            </a:endParaRPr>
          </a:p>
          <a:p>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Charge moyenne 	: quelques jours à quelques semaines</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Durée moyenne 	: quelques semaines à quelques mois</a:t>
            </a:r>
            <a:endParaRPr lang="fr-FR" sz="1800" b="0" strike="noStrike" spc="-1" dirty="0">
              <a:solidFill>
                <a:srgbClr val="000000"/>
              </a:solidFill>
              <a:uFill>
                <a:solidFill>
                  <a:srgbClr val="FFFFFF"/>
                </a:solidFill>
              </a:uFill>
              <a:latin typeface="Arial"/>
            </a:endParaRPr>
          </a:p>
          <a:p>
            <a:r>
              <a:rPr lang="fr-FR" sz="2400" b="1" strike="noStrike" spc="-1" dirty="0">
                <a:solidFill>
                  <a:srgbClr val="000000"/>
                </a:solidFill>
                <a:uFill>
                  <a:solidFill>
                    <a:srgbClr val="FFFFFF"/>
                  </a:solidFill>
                </a:uFill>
                <a:latin typeface="Arial"/>
                <a:ea typeface="DejaVu Sans"/>
              </a:rPr>
              <a:t>Livrable</a:t>
            </a:r>
            <a:r>
              <a:rPr lang="fr-FR" sz="2400" b="0" strike="noStrike" spc="-1" dirty="0">
                <a:solidFill>
                  <a:srgbClr val="000000"/>
                </a:solidFill>
                <a:uFill>
                  <a:solidFill>
                    <a:srgbClr val="FFFFFF"/>
                  </a:solidFill>
                </a:uFill>
                <a:latin typeface="Arial"/>
                <a:ea typeface="DejaVu Sans"/>
              </a:rPr>
              <a:t> 		: Document détaillé de l’état des lieux, des 				problèmes rencontrés et des besoins exprimés</a:t>
            </a:r>
            <a:endParaRPr lang="fr-FR" sz="1800" b="0" strike="noStrike" spc="-1" dirty="0">
              <a:solidFill>
                <a:srgbClr val="000000"/>
              </a:solidFill>
              <a:uFill>
                <a:solidFill>
                  <a:srgbClr val="FFFFFF"/>
                </a:solidFill>
              </a:uFill>
              <a:latin typeface="Arial"/>
            </a:endParaRPr>
          </a:p>
          <a:p>
            <a:pPr algn="ctr">
              <a:lnSpc>
                <a:spcPct val="100000"/>
              </a:lnSpc>
            </a:pPr>
            <a:endParaRPr lang="fr-F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2- RECUEIL DU BESOIN</a:t>
            </a:r>
            <a:endParaRPr lang="fr-FR" sz="1800" b="0" strike="noStrike" spc="-1">
              <a:solidFill>
                <a:srgbClr val="000000"/>
              </a:solidFill>
              <a:uFill>
                <a:solidFill>
                  <a:srgbClr val="FFFFFF"/>
                </a:solidFill>
              </a:uFill>
              <a:latin typeface="Arial"/>
            </a:endParaRPr>
          </a:p>
        </p:txBody>
      </p:sp>
      <p:sp>
        <p:nvSpPr>
          <p:cNvPr id="152" name="CustomShape 2"/>
          <p:cNvSpPr/>
          <p:nvPr/>
        </p:nvSpPr>
        <p:spPr>
          <a:xfrm>
            <a:off x="576000" y="1944000"/>
            <a:ext cx="9427680" cy="3526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fr-FR" sz="2400" b="0" strike="noStrike" spc="-1">
                <a:solidFill>
                  <a:srgbClr val="800000"/>
                </a:solidFill>
                <a:uFill>
                  <a:solidFill>
                    <a:srgbClr val="FFFFFF"/>
                  </a:solidFill>
                </a:uFill>
                <a:latin typeface="Wingdings"/>
                <a:ea typeface="Wingdings"/>
              </a:rPr>
              <a:t></a:t>
            </a:r>
            <a:r>
              <a:rPr lang="fr-FR" sz="2400" b="0" strike="noStrike" spc="-1">
                <a:solidFill>
                  <a:srgbClr val="800000"/>
                </a:solidFill>
                <a:uFill>
                  <a:solidFill>
                    <a:srgbClr val="FFFFFF"/>
                  </a:solidFill>
                </a:uFill>
                <a:latin typeface="Arial"/>
                <a:ea typeface="Wingdings"/>
              </a:rPr>
              <a:t> Qualités relationnelles + </a:t>
            </a:r>
            <a:r>
              <a:rPr lang="fr-FR" sz="2400" b="0" strike="noStrike" spc="-1">
                <a:solidFill>
                  <a:srgbClr val="800000"/>
                </a:solidFill>
                <a:uFill>
                  <a:solidFill>
                    <a:srgbClr val="FFFFFF"/>
                  </a:solidFill>
                </a:uFill>
                <a:latin typeface="Arial"/>
                <a:ea typeface="DejaVu Sans"/>
              </a:rPr>
              <a:t>Techniques de communication</a:t>
            </a:r>
            <a:endParaRPr lang="fr-FR" sz="1800" b="0" strike="noStrike" spc="-1">
              <a:solidFill>
                <a:srgbClr val="000000"/>
              </a:solidFill>
              <a:uFill>
                <a:solidFill>
                  <a:srgbClr val="FFFFFF"/>
                </a:solidFill>
              </a:uFill>
              <a:latin typeface="Arial"/>
            </a:endParaRPr>
          </a:p>
          <a:p>
            <a:pPr>
              <a:lnSpc>
                <a:spcPct val="100000"/>
              </a:lnSpc>
            </a:pPr>
            <a:r>
              <a:rPr lang="fr-FR" sz="2400" b="1" i="1" strike="noStrike" spc="-1">
                <a:solidFill>
                  <a:srgbClr val="000000"/>
                </a:solidFill>
                <a:uFill>
                  <a:solidFill>
                    <a:srgbClr val="FFFFFF"/>
                  </a:solidFill>
                </a:uFill>
                <a:latin typeface="Arial"/>
                <a:ea typeface="Wingdings"/>
              </a:rPr>
              <a:t> </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Arial"/>
                <a:ea typeface="DejaVu Sans"/>
              </a:rPr>
              <a:t>Pour réaliser correctement cette étape, il est essentiel de s’appuyer sur : </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Arial"/>
                <a:ea typeface="DejaVu Sans"/>
              </a:rPr>
              <a:t>- une excellente </a:t>
            </a:r>
            <a:r>
              <a:rPr lang="fr-FR" sz="1800" b="1" strike="noStrike" spc="-1">
                <a:solidFill>
                  <a:srgbClr val="000000"/>
                </a:solidFill>
                <a:uFill>
                  <a:solidFill>
                    <a:srgbClr val="FFFFFF"/>
                  </a:solidFill>
                </a:uFill>
                <a:latin typeface="Arial"/>
                <a:ea typeface="DejaVu Sans"/>
              </a:rPr>
              <a:t>communication</a:t>
            </a:r>
            <a:r>
              <a:rPr lang="fr-FR" sz="1800" b="0" strike="noStrike" spc="-1">
                <a:solidFill>
                  <a:srgbClr val="000000"/>
                </a:solidFill>
                <a:uFill>
                  <a:solidFill>
                    <a:srgbClr val="FFFFFF"/>
                  </a:solidFill>
                </a:uFill>
                <a:latin typeface="Arial"/>
                <a:ea typeface="DejaVu Sans"/>
              </a:rPr>
              <a:t>, à </a:t>
            </a:r>
            <a:r>
              <a:rPr lang="fr-FR" sz="1800" b="1" strike="noStrike" spc="-1">
                <a:solidFill>
                  <a:srgbClr val="000000"/>
                </a:solidFill>
                <a:uFill>
                  <a:solidFill>
                    <a:srgbClr val="FFFFFF"/>
                  </a:solidFill>
                </a:uFill>
                <a:latin typeface="Arial"/>
                <a:ea typeface="DejaVu Sans"/>
              </a:rPr>
              <a:t>l’oral</a:t>
            </a:r>
            <a:r>
              <a:rPr lang="fr-FR" sz="1800" b="0" strike="noStrike" spc="-1">
                <a:solidFill>
                  <a:srgbClr val="000000"/>
                </a:solidFill>
                <a:uFill>
                  <a:solidFill>
                    <a:srgbClr val="FFFFFF"/>
                  </a:solidFill>
                </a:uFill>
                <a:latin typeface="Arial"/>
                <a:ea typeface="DejaVu Sans"/>
              </a:rPr>
              <a:t> comme à </a:t>
            </a:r>
            <a:r>
              <a:rPr lang="fr-FR" sz="1800" b="1" strike="noStrike" spc="-1">
                <a:solidFill>
                  <a:srgbClr val="000000"/>
                </a:solidFill>
                <a:uFill>
                  <a:solidFill>
                    <a:srgbClr val="FFFFFF"/>
                  </a:solidFill>
                </a:uFill>
                <a:latin typeface="Arial"/>
                <a:ea typeface="DejaVu Sans"/>
              </a:rPr>
              <a:t>l’écrit</a:t>
            </a:r>
            <a:r>
              <a:rPr lang="fr-FR" sz="1800" b="0" strike="noStrike" spc="-1">
                <a:solidFill>
                  <a:srgbClr val="000000"/>
                </a:solidFill>
                <a:uFill>
                  <a:solidFill>
                    <a:srgbClr val="FFFFFF"/>
                  </a:solidFill>
                </a:uFill>
                <a:latin typeface="Arial"/>
                <a:ea typeface="DejaVu Sans"/>
              </a:rPr>
              <a:t>, </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Arial"/>
                <a:ea typeface="DejaVu Sans"/>
              </a:rPr>
              <a:t>- un </a:t>
            </a:r>
            <a:r>
              <a:rPr lang="fr-FR" sz="1800" b="1" strike="noStrike" spc="-1">
                <a:solidFill>
                  <a:srgbClr val="000000"/>
                </a:solidFill>
                <a:uFill>
                  <a:solidFill>
                    <a:srgbClr val="FFFFFF"/>
                  </a:solidFill>
                </a:uFill>
                <a:latin typeface="Arial"/>
                <a:ea typeface="DejaVu Sans"/>
              </a:rPr>
              <a:t>sens relationnel </a:t>
            </a:r>
            <a:r>
              <a:rPr lang="fr-FR" sz="1800" b="0" strike="noStrike" spc="-1">
                <a:solidFill>
                  <a:srgbClr val="000000"/>
                </a:solidFill>
                <a:uFill>
                  <a:solidFill>
                    <a:srgbClr val="FFFFFF"/>
                  </a:solidFill>
                </a:uFill>
                <a:latin typeface="Arial"/>
                <a:ea typeface="DejaVu Sans"/>
              </a:rPr>
              <a:t>de nature à vous faire gagner la confiance de vos interlocuteurs,</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Arial"/>
                <a:ea typeface="DejaVu Sans"/>
              </a:rPr>
              <a:t>- une véritable </a:t>
            </a:r>
            <a:r>
              <a:rPr lang="fr-FR" sz="1800" b="1" strike="noStrike" spc="-1">
                <a:solidFill>
                  <a:srgbClr val="000000"/>
                </a:solidFill>
                <a:uFill>
                  <a:solidFill>
                    <a:srgbClr val="FFFFFF"/>
                  </a:solidFill>
                </a:uFill>
                <a:latin typeface="Arial"/>
                <a:ea typeface="DejaVu Sans"/>
              </a:rPr>
              <a:t>écoute</a:t>
            </a:r>
            <a:r>
              <a:rPr lang="fr-FR" sz="1800" b="0" strike="noStrike" spc="-1">
                <a:solidFill>
                  <a:srgbClr val="000000"/>
                </a:solidFill>
                <a:uFill>
                  <a:solidFill>
                    <a:srgbClr val="FFFFFF"/>
                  </a:solidFill>
                </a:uFill>
                <a:latin typeface="Arial"/>
                <a:ea typeface="DejaVu Sans"/>
              </a:rPr>
              <a:t> (disponibilité intellectuelle),</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Arial"/>
                <a:ea typeface="DejaVu Sans"/>
              </a:rPr>
              <a:t>- une grande </a:t>
            </a:r>
            <a:r>
              <a:rPr lang="fr-FR" sz="1800" b="1" strike="noStrike" spc="-1">
                <a:solidFill>
                  <a:srgbClr val="000000"/>
                </a:solidFill>
                <a:uFill>
                  <a:solidFill>
                    <a:srgbClr val="FFFFFF"/>
                  </a:solidFill>
                </a:uFill>
                <a:latin typeface="Arial"/>
                <a:ea typeface="DejaVu Sans"/>
              </a:rPr>
              <a:t>curiosité</a:t>
            </a:r>
            <a:r>
              <a:rPr lang="fr-FR" sz="1800" b="0" strike="noStrike" spc="-1">
                <a:solidFill>
                  <a:srgbClr val="000000"/>
                </a:solidFill>
                <a:uFill>
                  <a:solidFill>
                    <a:srgbClr val="FFFFFF"/>
                  </a:solidFill>
                </a:uFill>
                <a:latin typeface="Arial"/>
                <a:ea typeface="DejaVu Sans"/>
              </a:rPr>
              <a:t> (envie d’en savoir plus, de poser des questions)</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Arial"/>
                <a:ea typeface="DejaVu Sans"/>
              </a:rPr>
              <a:t>- la capacité de chacun à </a:t>
            </a:r>
            <a:r>
              <a:rPr lang="fr-FR" sz="1800" b="1" strike="noStrike" spc="-1">
                <a:solidFill>
                  <a:srgbClr val="000000"/>
                </a:solidFill>
                <a:uFill>
                  <a:solidFill>
                    <a:srgbClr val="FFFFFF"/>
                  </a:solidFill>
                </a:uFill>
                <a:latin typeface="Arial"/>
                <a:ea typeface="DejaVu Sans"/>
              </a:rPr>
              <a:t>travailler en équipe</a:t>
            </a:r>
            <a:r>
              <a:rPr lang="fr-FR" sz="1800" b="0" strike="noStrike" spc="-1">
                <a:solidFill>
                  <a:srgbClr val="000000"/>
                </a:solidFill>
                <a:uFill>
                  <a:solidFill>
                    <a:srgbClr val="FFFFFF"/>
                  </a:solidFill>
                </a:uFill>
                <a:latin typeface="Arial"/>
                <a:ea typeface="DejaVu Sans"/>
              </a:rPr>
              <a:t>, ou non...</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Arial"/>
                <a:ea typeface="DejaVu Sans"/>
              </a:rPr>
              <a:t>- la maîtrise des </a:t>
            </a:r>
            <a:r>
              <a:rPr lang="fr-FR" sz="1800" b="1" strike="noStrike" spc="-1">
                <a:solidFill>
                  <a:srgbClr val="000000"/>
                </a:solidFill>
                <a:uFill>
                  <a:solidFill>
                    <a:srgbClr val="FFFFFF"/>
                  </a:solidFill>
                </a:uFill>
                <a:latin typeface="Arial"/>
                <a:ea typeface="DejaVu Sans"/>
              </a:rPr>
              <a:t>techniques</a:t>
            </a:r>
            <a:r>
              <a:rPr lang="fr-FR" sz="1800" b="0" strike="noStrike" spc="-1">
                <a:solidFill>
                  <a:srgbClr val="000000"/>
                </a:solidFill>
                <a:uFill>
                  <a:solidFill>
                    <a:srgbClr val="FFFFFF"/>
                  </a:solidFill>
                </a:uFill>
                <a:latin typeface="Arial"/>
                <a:ea typeface="DejaVu Sans"/>
              </a:rPr>
              <a:t> de communication (préparation, conduite de réunion, reformulation, rédaction, synthèse...)</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3- ANALYSE ET RESTITUTION DES BESOINS</a:t>
            </a:r>
            <a:endParaRPr lang="fr-FR" sz="1800" b="0" strike="noStrike" spc="-1">
              <a:solidFill>
                <a:srgbClr val="000000"/>
              </a:solidFill>
              <a:uFill>
                <a:solidFill>
                  <a:srgbClr val="FFFFFF"/>
                </a:solidFill>
              </a:uFill>
              <a:latin typeface="Arial"/>
            </a:endParaRPr>
          </a:p>
        </p:txBody>
      </p:sp>
      <p:sp>
        <p:nvSpPr>
          <p:cNvPr id="154" name="CustomShape 2"/>
          <p:cNvSpPr/>
          <p:nvPr/>
        </p:nvSpPr>
        <p:spPr>
          <a:xfrm>
            <a:off x="574200" y="3566880"/>
            <a:ext cx="859320" cy="787320"/>
          </a:xfrm>
          <a:prstGeom prst="sun">
            <a:avLst>
              <a:gd name="adj" fmla="val 5400"/>
            </a:avLst>
          </a:pr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b="0" strike="noStrike" spc="-1">
                <a:solidFill>
                  <a:srgbClr val="000000"/>
                </a:solidFill>
                <a:uFill>
                  <a:solidFill>
                    <a:srgbClr val="FFFFFF"/>
                  </a:solidFill>
                </a:uFill>
                <a:latin typeface="Arial"/>
                <a:ea typeface="DejaVu Sans"/>
              </a:rPr>
              <a:t>Idée</a:t>
            </a:r>
            <a:endParaRPr lang="fr-FR" sz="1800" b="0" strike="noStrike" spc="-1">
              <a:solidFill>
                <a:srgbClr val="000000"/>
              </a:solidFill>
              <a:uFill>
                <a:solidFill>
                  <a:srgbClr val="FFFFFF"/>
                </a:solidFill>
              </a:uFill>
              <a:latin typeface="Arial"/>
            </a:endParaRPr>
          </a:p>
        </p:txBody>
      </p:sp>
      <p:sp>
        <p:nvSpPr>
          <p:cNvPr id="155" name="CustomShape 3"/>
          <p:cNvSpPr/>
          <p:nvPr/>
        </p:nvSpPr>
        <p:spPr>
          <a:xfrm>
            <a:off x="7228620" y="3602880"/>
            <a:ext cx="1003320" cy="71532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b="0" strike="noStrike" spc="-1">
                <a:solidFill>
                  <a:srgbClr val="000000"/>
                </a:solidFill>
                <a:uFill>
                  <a:solidFill>
                    <a:srgbClr val="FFFFFF"/>
                  </a:solidFill>
                </a:uFill>
                <a:latin typeface="Arial"/>
                <a:ea typeface="DejaVu Sans"/>
              </a:rPr>
              <a:t>Validation</a:t>
            </a:r>
            <a:endParaRPr lang="fr-FR" sz="1800" b="0" strike="noStrike" spc="-1">
              <a:solidFill>
                <a:srgbClr val="000000"/>
              </a:solidFill>
              <a:uFill>
                <a:solidFill>
                  <a:srgbClr val="FFFFFF"/>
                </a:solidFill>
              </a:uFill>
              <a:latin typeface="Arial"/>
            </a:endParaRPr>
          </a:p>
        </p:txBody>
      </p:sp>
      <p:sp>
        <p:nvSpPr>
          <p:cNvPr id="156" name="CustomShape 4"/>
          <p:cNvSpPr/>
          <p:nvPr/>
        </p:nvSpPr>
        <p:spPr>
          <a:xfrm>
            <a:off x="8335141" y="3674880"/>
            <a:ext cx="1363320" cy="643320"/>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r>
              <a:rPr lang="fr-FR" sz="1400" b="0" strike="noStrike" spc="-1">
                <a:solidFill>
                  <a:srgbClr val="000000"/>
                </a:solidFill>
                <a:uFill>
                  <a:solidFill>
                    <a:srgbClr val="FFFFFF"/>
                  </a:solidFill>
                </a:uFill>
                <a:latin typeface="Arial"/>
                <a:ea typeface="DejaVu Sans"/>
              </a:rPr>
              <a:t>Lancement</a:t>
            </a:r>
            <a:endParaRPr lang="fr-FR" sz="1800" b="0" strike="noStrike" spc="-1">
              <a:solidFill>
                <a:srgbClr val="000000"/>
              </a:solidFill>
              <a:uFill>
                <a:solidFill>
                  <a:srgbClr val="FFFFFF"/>
                </a:solidFill>
              </a:uFill>
              <a:latin typeface="Arial"/>
            </a:endParaRPr>
          </a:p>
          <a:p>
            <a:r>
              <a:rPr lang="fr-FR" sz="1400" b="0" strike="noStrike" spc="-1">
                <a:solidFill>
                  <a:srgbClr val="000000"/>
                </a:solidFill>
                <a:uFill>
                  <a:solidFill>
                    <a:srgbClr val="FFFFFF"/>
                  </a:solidFill>
                </a:uFill>
                <a:latin typeface="Arial"/>
                <a:ea typeface="DejaVu Sans"/>
              </a:rPr>
              <a:t>du projet</a:t>
            </a:r>
            <a:endParaRPr lang="fr-FR" sz="1800" b="0" strike="noStrike" spc="-1">
              <a:solidFill>
                <a:srgbClr val="000000"/>
              </a:solidFill>
              <a:uFill>
                <a:solidFill>
                  <a:srgbClr val="FFFFFF"/>
                </a:solidFill>
              </a:uFill>
              <a:latin typeface="Arial"/>
            </a:endParaRPr>
          </a:p>
        </p:txBody>
      </p:sp>
      <p:sp>
        <p:nvSpPr>
          <p:cNvPr id="157" name="CustomShape 5"/>
          <p:cNvSpPr/>
          <p:nvPr/>
        </p:nvSpPr>
        <p:spPr>
          <a:xfrm>
            <a:off x="1433520" y="3782880"/>
            <a:ext cx="5691899" cy="355320"/>
          </a:xfrm>
          <a:prstGeom prst="rect">
            <a:avLst/>
          </a:prstGeom>
          <a:solidFill>
            <a:srgbClr val="FFC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strike="noStrike" spc="-1" dirty="0">
                <a:solidFill>
                  <a:srgbClr val="000000"/>
                </a:solidFill>
                <a:uFill>
                  <a:solidFill>
                    <a:srgbClr val="FFFFFF"/>
                  </a:solidFill>
                </a:uFill>
                <a:latin typeface="Arial"/>
                <a:ea typeface="DejaVu Sans"/>
              </a:rPr>
              <a:t>Phase d’instruction du projet</a:t>
            </a:r>
            <a:endParaRPr lang="fr-FR" sz="1800" strike="noStrike" spc="-1" dirty="0">
              <a:solidFill>
                <a:srgbClr val="000000"/>
              </a:solidFill>
              <a:uFill>
                <a:solidFill>
                  <a:srgbClr val="FFFFFF"/>
                </a:solidFill>
              </a:uFill>
              <a:latin typeface="Arial"/>
            </a:endParaRPr>
          </a:p>
        </p:txBody>
      </p:sp>
      <p:sp>
        <p:nvSpPr>
          <p:cNvPr id="159" name="CustomShape 7"/>
          <p:cNvSpPr/>
          <p:nvPr/>
        </p:nvSpPr>
        <p:spPr>
          <a:xfrm>
            <a:off x="1433520" y="4446900"/>
            <a:ext cx="1436400" cy="284400"/>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0" strike="noStrike" spc="-1">
                <a:solidFill>
                  <a:srgbClr val="000000"/>
                </a:solidFill>
                <a:uFill>
                  <a:solidFill>
                    <a:srgbClr val="FFFFFF"/>
                  </a:solidFill>
                </a:uFill>
                <a:latin typeface="Arial"/>
                <a:ea typeface="DejaVu Sans"/>
              </a:rPr>
              <a:t>Cadrage</a:t>
            </a:r>
            <a:endParaRPr lang="fr-FR" sz="1800" b="0" strike="noStrike" spc="-1">
              <a:solidFill>
                <a:srgbClr val="000000"/>
              </a:solidFill>
              <a:uFill>
                <a:solidFill>
                  <a:srgbClr val="FFFFFF"/>
                </a:solidFill>
              </a:uFill>
              <a:latin typeface="Arial"/>
            </a:endParaRPr>
          </a:p>
        </p:txBody>
      </p:sp>
      <p:sp>
        <p:nvSpPr>
          <p:cNvPr id="160" name="CustomShape 8"/>
          <p:cNvSpPr/>
          <p:nvPr/>
        </p:nvSpPr>
        <p:spPr>
          <a:xfrm>
            <a:off x="2876169" y="4431600"/>
            <a:ext cx="356400" cy="3564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sp>
      <p:sp>
        <p:nvSpPr>
          <p:cNvPr id="161" name="CustomShape 9"/>
          <p:cNvSpPr/>
          <p:nvPr/>
        </p:nvSpPr>
        <p:spPr>
          <a:xfrm>
            <a:off x="2912169" y="4861800"/>
            <a:ext cx="284400" cy="35640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62" name="CustomShape 10"/>
          <p:cNvSpPr/>
          <p:nvPr/>
        </p:nvSpPr>
        <p:spPr>
          <a:xfrm>
            <a:off x="2840169" y="5287675"/>
            <a:ext cx="428400" cy="428400"/>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a:solidFill>
                  <a:srgbClr val="000000"/>
                </a:solidFill>
                <a:uFill>
                  <a:solidFill>
                    <a:srgbClr val="FFFFFF"/>
                  </a:solidFill>
                </a:uFill>
                <a:latin typeface="Arial"/>
                <a:ea typeface="DejaVu Sans"/>
              </a:rPr>
              <a:t>KO</a:t>
            </a:r>
            <a:endParaRPr lang="fr-FR" sz="1800" b="0" strike="noStrike" spc="-1">
              <a:solidFill>
                <a:srgbClr val="000000"/>
              </a:solidFill>
              <a:uFill>
                <a:solidFill>
                  <a:srgbClr val="FFFFFF"/>
                </a:solidFill>
              </a:uFill>
              <a:latin typeface="Arial"/>
            </a:endParaRPr>
          </a:p>
        </p:txBody>
      </p:sp>
      <p:sp>
        <p:nvSpPr>
          <p:cNvPr id="163" name="CustomShape 11"/>
          <p:cNvSpPr/>
          <p:nvPr/>
        </p:nvSpPr>
        <p:spPr>
          <a:xfrm>
            <a:off x="7588080" y="4431600"/>
            <a:ext cx="284400" cy="35640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64" name="CustomShape 12"/>
          <p:cNvSpPr/>
          <p:nvPr/>
        </p:nvSpPr>
        <p:spPr>
          <a:xfrm>
            <a:off x="7480080" y="4896000"/>
            <a:ext cx="500400" cy="500400"/>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a:solidFill>
                  <a:srgbClr val="000000"/>
                </a:solidFill>
                <a:uFill>
                  <a:solidFill>
                    <a:srgbClr val="FFFFFF"/>
                  </a:solidFill>
                </a:uFill>
                <a:latin typeface="Arial"/>
                <a:ea typeface="DejaVu Sans"/>
              </a:rPr>
              <a:t>KO</a:t>
            </a:r>
            <a:endParaRPr lang="fr-FR" sz="1800" b="0" strike="noStrike" spc="-1">
              <a:solidFill>
                <a:srgbClr val="000000"/>
              </a:solidFill>
              <a:uFill>
                <a:solidFill>
                  <a:srgbClr val="FFFFFF"/>
                </a:solidFill>
              </a:uFill>
              <a:latin typeface="Arial"/>
            </a:endParaRPr>
          </a:p>
        </p:txBody>
      </p:sp>
      <p:sp>
        <p:nvSpPr>
          <p:cNvPr id="165" name="CustomShape 13"/>
          <p:cNvSpPr/>
          <p:nvPr/>
        </p:nvSpPr>
        <p:spPr>
          <a:xfrm>
            <a:off x="3268569" y="4431600"/>
            <a:ext cx="1292400" cy="348475"/>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0" strike="noStrike" spc="-1">
                <a:solidFill>
                  <a:srgbClr val="000000"/>
                </a:solidFill>
                <a:uFill>
                  <a:solidFill>
                    <a:srgbClr val="FFFFFF"/>
                  </a:solidFill>
                </a:uFill>
                <a:latin typeface="Arial"/>
                <a:ea typeface="DejaVu Sans"/>
              </a:rPr>
              <a:t>Recueil</a:t>
            </a:r>
            <a:endParaRPr lang="fr-FR" sz="1800" b="0" strike="noStrike" spc="-1">
              <a:solidFill>
                <a:srgbClr val="000000"/>
              </a:solidFill>
              <a:uFill>
                <a:solidFill>
                  <a:srgbClr val="FFFFFF"/>
                </a:solidFill>
              </a:uFill>
              <a:latin typeface="Arial"/>
            </a:endParaRPr>
          </a:p>
        </p:txBody>
      </p:sp>
      <p:sp>
        <p:nvSpPr>
          <p:cNvPr id="166" name="CustomShape 14"/>
          <p:cNvSpPr/>
          <p:nvPr/>
        </p:nvSpPr>
        <p:spPr>
          <a:xfrm>
            <a:off x="4560969" y="4425849"/>
            <a:ext cx="1292400" cy="356400"/>
          </a:xfrm>
          <a:prstGeom prst="rect">
            <a:avLst/>
          </a:prstGeom>
          <a:solidFill>
            <a:srgbClr val="FFFF6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dirty="0">
                <a:solidFill>
                  <a:srgbClr val="000000"/>
                </a:solidFill>
                <a:uFill>
                  <a:solidFill>
                    <a:srgbClr val="FFFFFF"/>
                  </a:solidFill>
                </a:uFill>
                <a:latin typeface="Arial"/>
                <a:ea typeface="DejaVu Sans"/>
              </a:rPr>
              <a:t>Analyse</a:t>
            </a:r>
            <a:endParaRPr lang="fr-FR" sz="1800" b="1"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3- ANALYSE ET RESTITUTION DES BESOINS</a:t>
            </a:r>
            <a:endParaRPr lang="fr-FR" sz="1800" b="0" strike="noStrike" spc="-1">
              <a:solidFill>
                <a:srgbClr val="000000"/>
              </a:solidFill>
              <a:uFill>
                <a:solidFill>
                  <a:srgbClr val="FFFFFF"/>
                </a:solidFill>
              </a:uFill>
              <a:latin typeface="Arial"/>
            </a:endParaRPr>
          </a:p>
        </p:txBody>
      </p:sp>
      <p:sp>
        <p:nvSpPr>
          <p:cNvPr id="168" name="CustomShape 2"/>
          <p:cNvSpPr/>
          <p:nvPr/>
        </p:nvSpPr>
        <p:spPr>
          <a:xfrm>
            <a:off x="432000" y="1769040"/>
            <a:ext cx="9643320" cy="437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fr-FR" sz="2400" b="0" strike="noStrike" spc="-1" dirty="0">
                <a:solidFill>
                  <a:srgbClr val="000000"/>
                </a:solidFill>
                <a:uFill>
                  <a:solidFill>
                    <a:srgbClr val="FFFFFF"/>
                  </a:solidFill>
                </a:uFill>
                <a:latin typeface="Arial"/>
                <a:ea typeface="DejaVu Sans"/>
              </a:rPr>
              <a:t>L’importance des comptes rendus d’entretien </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a:t>
            </a:r>
          </a:p>
          <a:p>
            <a:r>
              <a:rPr lang="fr-FR" sz="2400" spc="-1" dirty="0">
                <a:solidFill>
                  <a:srgbClr val="000000"/>
                </a:solidFill>
                <a:uFill>
                  <a:solidFill>
                    <a:srgbClr val="FFFFFF"/>
                  </a:solidFill>
                </a:uFill>
                <a:latin typeface="Arial"/>
                <a:ea typeface="DejaVu Sans"/>
              </a:rPr>
              <a:t>	</a:t>
            </a:r>
            <a:r>
              <a:rPr lang="fr-FR" sz="2400" b="0" strike="noStrike" spc="-1" dirty="0">
                <a:solidFill>
                  <a:srgbClr val="000000"/>
                </a:solidFill>
                <a:uFill>
                  <a:solidFill>
                    <a:srgbClr val="FFFFFF"/>
                  </a:solidFill>
                </a:uFill>
                <a:latin typeface="Arial"/>
                <a:ea typeface="DejaVu Sans"/>
              </a:rPr>
              <a:t>Synthèse des besoins et analyse de la valeur </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a:t>
            </a:r>
          </a:p>
          <a:p>
            <a:r>
              <a:rPr lang="fr-FR" sz="2400" spc="-1" dirty="0">
                <a:solidFill>
                  <a:srgbClr val="000000"/>
                </a:solidFill>
                <a:uFill>
                  <a:solidFill>
                    <a:srgbClr val="FFFFFF"/>
                  </a:solidFill>
                </a:uFill>
                <a:latin typeface="Arial"/>
                <a:ea typeface="DejaVu Sans"/>
              </a:rPr>
              <a:t>	</a:t>
            </a:r>
            <a:r>
              <a:rPr lang="fr-FR" sz="2400" b="0" strike="noStrike" spc="-1" dirty="0">
                <a:solidFill>
                  <a:srgbClr val="000000"/>
                </a:solidFill>
                <a:uFill>
                  <a:solidFill>
                    <a:srgbClr val="FFFFFF"/>
                  </a:solidFill>
                </a:uFill>
                <a:latin typeface="Arial"/>
                <a:ea typeface="DejaVu Sans"/>
              </a:rPr>
              <a:t>Définition du périmètre fonctionnel et lotissement du projet </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a:t>
            </a:r>
          </a:p>
          <a:p>
            <a:r>
              <a:rPr lang="fr-FR" sz="2400" spc="-1" dirty="0">
                <a:solidFill>
                  <a:srgbClr val="000000"/>
                </a:solidFill>
                <a:uFill>
                  <a:solidFill>
                    <a:srgbClr val="FFFFFF"/>
                  </a:solidFill>
                </a:uFill>
                <a:latin typeface="Arial"/>
                <a:ea typeface="DejaVu Sans"/>
              </a:rPr>
              <a:t>	</a:t>
            </a:r>
            <a:r>
              <a:rPr lang="fr-FR" sz="2400" b="0" strike="noStrike" spc="-1" dirty="0">
                <a:solidFill>
                  <a:srgbClr val="000000"/>
                </a:solidFill>
                <a:uFill>
                  <a:solidFill>
                    <a:srgbClr val="FFFFFF"/>
                  </a:solidFill>
                </a:uFill>
                <a:latin typeface="Arial"/>
                <a:ea typeface="DejaVu Sans"/>
              </a:rPr>
              <a:t>Restitution de la phase de recueil des besoins auprès des 		utilisateurs</a:t>
            </a:r>
            <a:endParaRPr lang="fr-FR" sz="1800" b="0" strike="noStrike" spc="-1" dirty="0">
              <a:solidFill>
                <a:srgbClr val="000000"/>
              </a:solidFill>
              <a:uFill>
                <a:solidFill>
                  <a:srgbClr val="FFFFFF"/>
                </a:solidFill>
              </a:uFill>
              <a:latin typeface="Arial"/>
            </a:endParaRPr>
          </a:p>
          <a:p>
            <a:endParaRPr lang="fr-F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3- ANALYSE ET RESTITUTION DES BESOINS</a:t>
            </a:r>
            <a:endParaRPr lang="fr-FR" sz="1800" b="0" strike="noStrike" spc="-1">
              <a:solidFill>
                <a:srgbClr val="000000"/>
              </a:solidFill>
              <a:uFill>
                <a:solidFill>
                  <a:srgbClr val="FFFFFF"/>
                </a:solidFill>
              </a:uFill>
              <a:latin typeface="Arial"/>
            </a:endParaRPr>
          </a:p>
        </p:txBody>
      </p:sp>
      <p:sp>
        <p:nvSpPr>
          <p:cNvPr id="170" name="CustomShape 2"/>
          <p:cNvSpPr/>
          <p:nvPr/>
        </p:nvSpPr>
        <p:spPr>
          <a:xfrm>
            <a:off x="432000" y="1769040"/>
            <a:ext cx="9643320" cy="437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fr-FR" sz="2400" b="1" strike="noStrike" spc="-1">
                <a:solidFill>
                  <a:srgbClr val="800000"/>
                </a:solidFill>
                <a:uFill>
                  <a:solidFill>
                    <a:srgbClr val="FFFFFF"/>
                  </a:solidFill>
                </a:uFill>
                <a:latin typeface="Arial"/>
                <a:ea typeface="DejaVu Sans"/>
              </a:rPr>
              <a:t>Quelle utilité ?</a:t>
            </a:r>
            <a:r>
              <a:rPr lang="fr-FR" sz="2400" b="0" strike="noStrike" spc="-1">
                <a:solidFill>
                  <a:srgbClr val="000000"/>
                </a:solidFill>
                <a:uFill>
                  <a:solidFill>
                    <a:srgbClr val="FFFFFF"/>
                  </a:solidFill>
                </a:uFill>
                <a:latin typeface="Arial"/>
                <a:ea typeface="DejaVu Sans"/>
              </a:rPr>
              <a:t>	</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L’importance des comptes rendus d’entretiens / de réunions</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 identifier, quantifier et dater ses « sources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 valider les informations « unitaires » recueillies et leur contexte 		(relectures, retours participants)</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 appuyer l’analyse à venir sur une base solide</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36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p:txBody>
      </p:sp>
      <p:sp>
        <p:nvSpPr>
          <p:cNvPr id="87" name="CustomShape 2"/>
          <p:cNvSpPr/>
          <p:nvPr/>
        </p:nvSpPr>
        <p:spPr>
          <a:xfrm>
            <a:off x="724272" y="3369032"/>
            <a:ext cx="1229473" cy="1106174"/>
          </a:xfrm>
          <a:prstGeom prst="sun">
            <a:avLst>
              <a:gd name="adj" fmla="val 5400"/>
            </a:avLst>
          </a:pr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b="0" strike="noStrike" spc="-1">
                <a:solidFill>
                  <a:srgbClr val="000000"/>
                </a:solidFill>
                <a:uFill>
                  <a:solidFill>
                    <a:srgbClr val="FFFFFF"/>
                  </a:solidFill>
                </a:uFill>
                <a:latin typeface="Arial"/>
                <a:ea typeface="DejaVu Sans"/>
              </a:rPr>
              <a:t>Idée</a:t>
            </a:r>
            <a:endParaRPr lang="fr-FR" sz="1800" b="0" strike="noStrike" spc="-1">
              <a:solidFill>
                <a:srgbClr val="000000"/>
              </a:solidFill>
              <a:uFill>
                <a:solidFill>
                  <a:srgbClr val="FFFFFF"/>
                </a:solidFill>
              </a:uFill>
              <a:latin typeface="Arial"/>
            </a:endParaRPr>
          </a:p>
        </p:txBody>
      </p:sp>
      <p:sp>
        <p:nvSpPr>
          <p:cNvPr id="88" name="CustomShape 3"/>
          <p:cNvSpPr/>
          <p:nvPr/>
        </p:nvSpPr>
        <p:spPr>
          <a:xfrm>
            <a:off x="7204320" y="3602799"/>
            <a:ext cx="1003320" cy="71532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b="1" strike="noStrike" spc="-1" dirty="0">
                <a:solidFill>
                  <a:srgbClr val="000000"/>
                </a:solidFill>
                <a:uFill>
                  <a:solidFill>
                    <a:srgbClr val="FFFFFF"/>
                  </a:solidFill>
                </a:uFill>
                <a:latin typeface="Arial"/>
                <a:ea typeface="DejaVu Sans"/>
              </a:rPr>
              <a:t>Validation</a:t>
            </a:r>
            <a:endParaRPr lang="fr-FR" sz="1800" b="1" strike="noStrike" spc="-1" dirty="0">
              <a:solidFill>
                <a:srgbClr val="000000"/>
              </a:solidFill>
              <a:uFill>
                <a:solidFill>
                  <a:srgbClr val="FFFFFF"/>
                </a:solidFill>
              </a:uFill>
              <a:latin typeface="Arial"/>
            </a:endParaRPr>
          </a:p>
        </p:txBody>
      </p:sp>
      <p:sp>
        <p:nvSpPr>
          <p:cNvPr id="89" name="CustomShape 4"/>
          <p:cNvSpPr/>
          <p:nvPr/>
        </p:nvSpPr>
        <p:spPr>
          <a:xfrm>
            <a:off x="2020669" y="3535327"/>
            <a:ext cx="5116727" cy="782792"/>
          </a:xfrm>
          <a:prstGeom prst="rect">
            <a:avLst/>
          </a:prstGeom>
          <a:solidFill>
            <a:schemeClr val="accent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2400" b="1" strike="noStrike" spc="-1" dirty="0">
                <a:solidFill>
                  <a:srgbClr val="000000"/>
                </a:solidFill>
                <a:uFill>
                  <a:solidFill>
                    <a:srgbClr val="FFFFFF"/>
                  </a:solidFill>
                </a:uFill>
                <a:latin typeface="Arial"/>
                <a:ea typeface="DejaVu Sans"/>
              </a:rPr>
              <a:t>Phase d’instruction du projet</a:t>
            </a:r>
            <a:endParaRPr lang="fr-FR" sz="2400" b="0" strike="noStrike" spc="-1" dirty="0">
              <a:solidFill>
                <a:srgbClr val="000000"/>
              </a:solidFill>
              <a:uFill>
                <a:solidFill>
                  <a:srgbClr val="FFFFFF"/>
                </a:solidFill>
              </a:uFill>
              <a:latin typeface="Arial"/>
            </a:endParaRPr>
          </a:p>
        </p:txBody>
      </p:sp>
      <p:sp>
        <p:nvSpPr>
          <p:cNvPr id="92" name="CustomShape 7"/>
          <p:cNvSpPr/>
          <p:nvPr/>
        </p:nvSpPr>
        <p:spPr>
          <a:xfrm>
            <a:off x="8274564" y="3535327"/>
            <a:ext cx="1363320" cy="782792"/>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r>
              <a:rPr lang="fr-FR" sz="1400" b="0" strike="noStrike" spc="-1" dirty="0">
                <a:solidFill>
                  <a:srgbClr val="000000"/>
                </a:solidFill>
                <a:uFill>
                  <a:solidFill>
                    <a:srgbClr val="FFFFFF"/>
                  </a:solidFill>
                </a:uFill>
                <a:latin typeface="Arial"/>
                <a:ea typeface="DejaVu Sans"/>
              </a:rPr>
              <a:t>Lancement</a:t>
            </a:r>
            <a:endParaRPr lang="fr-FR" sz="1800" b="0" strike="noStrike" spc="-1" dirty="0">
              <a:solidFill>
                <a:srgbClr val="000000"/>
              </a:solidFill>
              <a:uFill>
                <a:solidFill>
                  <a:srgbClr val="FFFFFF"/>
                </a:solidFill>
              </a:uFill>
              <a:latin typeface="Arial"/>
            </a:endParaRPr>
          </a:p>
          <a:p>
            <a:r>
              <a:rPr lang="fr-FR" sz="1400" b="0" strike="noStrike" spc="-1" dirty="0">
                <a:solidFill>
                  <a:srgbClr val="000000"/>
                </a:solidFill>
                <a:uFill>
                  <a:solidFill>
                    <a:srgbClr val="FFFFFF"/>
                  </a:solidFill>
                </a:uFill>
                <a:latin typeface="Arial"/>
                <a:ea typeface="DejaVu Sans"/>
              </a:rPr>
              <a:t>du projet</a:t>
            </a:r>
            <a:endParaRPr lang="fr-FR" sz="1800" b="0" strike="noStrike" spc="-1" dirty="0">
              <a:solidFill>
                <a:srgbClr val="000000"/>
              </a:solidFill>
              <a:uFill>
                <a:solidFill>
                  <a:srgbClr val="FFFFFF"/>
                </a:solidFill>
              </a:uFill>
              <a:latin typeface="Arial"/>
            </a:endParaRPr>
          </a:p>
        </p:txBody>
      </p:sp>
      <p:sp>
        <p:nvSpPr>
          <p:cNvPr id="93" name="CustomShape 8"/>
          <p:cNvSpPr/>
          <p:nvPr/>
        </p:nvSpPr>
        <p:spPr>
          <a:xfrm>
            <a:off x="7563780" y="4398766"/>
            <a:ext cx="284400" cy="35640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94" name="CustomShape 9"/>
          <p:cNvSpPr/>
          <p:nvPr/>
        </p:nvSpPr>
        <p:spPr>
          <a:xfrm>
            <a:off x="7455780" y="4835813"/>
            <a:ext cx="500400" cy="500400"/>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a:solidFill>
                  <a:srgbClr val="000000"/>
                </a:solidFill>
                <a:uFill>
                  <a:solidFill>
                    <a:srgbClr val="FFFFFF"/>
                  </a:solidFill>
                </a:uFill>
                <a:latin typeface="Arial"/>
                <a:ea typeface="DejaVu Sans"/>
              </a:rPr>
              <a:t>KO</a:t>
            </a:r>
            <a:endParaRPr lang="fr-FR" sz="1800" b="0" strike="noStrike" spc="-1">
              <a:solidFill>
                <a:srgbClr val="000000"/>
              </a:solidFill>
              <a:uFill>
                <a:solidFill>
                  <a:srgbClr val="FFFFFF"/>
                </a:solidFill>
              </a:uFill>
              <a:latin typeface="Arial"/>
            </a:endParaRPr>
          </a:p>
        </p:txBody>
      </p:sp>
      <p:sp>
        <p:nvSpPr>
          <p:cNvPr id="9" name="ZoneTexte 8">
            <a:extLst>
              <a:ext uri="{FF2B5EF4-FFF2-40B4-BE49-F238E27FC236}">
                <a16:creationId xmlns:a16="http://schemas.microsoft.com/office/drawing/2014/main" id="{1E08E67E-5EC7-4253-9F48-9C7CB95BB506}"/>
              </a:ext>
            </a:extLst>
          </p:cNvPr>
          <p:cNvSpPr txBox="1"/>
          <p:nvPr/>
        </p:nvSpPr>
        <p:spPr>
          <a:xfrm>
            <a:off x="935515" y="1956391"/>
            <a:ext cx="2185141" cy="377456"/>
          </a:xfrm>
          <a:prstGeom prst="rect">
            <a:avLst/>
          </a:prstGeom>
          <a:noFill/>
        </p:spPr>
        <p:txBody>
          <a:bodyPr wrap="square" rtlCol="0">
            <a:spAutoFit/>
          </a:bodyPr>
          <a:lstStyle/>
          <a:p>
            <a:r>
              <a:rPr lang="fr-FR" b="1" dirty="0"/>
              <a:t>INTRODUCTION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3- ANALYSE ET RESTITUTION DES BESOINS</a:t>
            </a:r>
            <a:endParaRPr lang="fr-FR" sz="1800" b="0" strike="noStrike" spc="-1">
              <a:solidFill>
                <a:srgbClr val="000000"/>
              </a:solidFill>
              <a:uFill>
                <a:solidFill>
                  <a:srgbClr val="FFFFFF"/>
                </a:solidFill>
              </a:uFill>
              <a:latin typeface="Arial"/>
            </a:endParaRPr>
          </a:p>
        </p:txBody>
      </p:sp>
      <p:sp>
        <p:nvSpPr>
          <p:cNvPr id="172" name="CustomShape 2"/>
          <p:cNvSpPr/>
          <p:nvPr/>
        </p:nvSpPr>
        <p:spPr>
          <a:xfrm>
            <a:off x="432000" y="1769040"/>
            <a:ext cx="9643320" cy="5430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fr-FR" sz="2400" b="1" strike="noStrike" spc="-1">
                <a:solidFill>
                  <a:srgbClr val="800000"/>
                </a:solidFill>
                <a:uFill>
                  <a:solidFill>
                    <a:srgbClr val="FFFFFF"/>
                  </a:solidFill>
                </a:uFill>
                <a:latin typeface="Arial"/>
                <a:ea typeface="DejaVu Sans"/>
              </a:rPr>
              <a:t>Comment faire ?</a:t>
            </a:r>
            <a:r>
              <a:rPr lang="fr-FR" sz="2400" b="0" strike="noStrike" spc="-1">
                <a:solidFill>
                  <a:srgbClr val="000000"/>
                </a:solidFill>
                <a:uFill>
                  <a:solidFill>
                    <a:srgbClr val="FFFFFF"/>
                  </a:solidFill>
                </a:uFill>
                <a:latin typeface="Arial"/>
                <a:ea typeface="DejaVu Sans"/>
              </a:rPr>
              <a:t>	</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Synthèse des besoins et analyse de la valeur</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recouper les informations venant des différentes sources afin de vérifier leur cohérence</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établir la liste exhaustive des livrables « unitaires » en partant des besoins exprimés</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établir la liste exhaustive des pré-requis (livrables supplémentaires et dépendances entre les demandes)</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évaluer « l’intérêt » de chaque livrable / demande sur plusieurs axes (retour sur investissement, difficulté à mettre en œuvre, caractère obligatoire) afin de pouvoir dégager des priorités</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3- ANALYSE ET RESTITUTION DES BESOINS</a:t>
            </a:r>
            <a:endParaRPr lang="fr-FR" sz="1800" b="0" strike="noStrike" spc="-1">
              <a:solidFill>
                <a:srgbClr val="000000"/>
              </a:solidFill>
              <a:uFill>
                <a:solidFill>
                  <a:srgbClr val="FFFFFF"/>
                </a:solidFill>
              </a:uFill>
              <a:latin typeface="Arial"/>
            </a:endParaRPr>
          </a:p>
        </p:txBody>
      </p:sp>
      <p:sp>
        <p:nvSpPr>
          <p:cNvPr id="174" name="CustomShape 2"/>
          <p:cNvSpPr/>
          <p:nvPr/>
        </p:nvSpPr>
        <p:spPr>
          <a:xfrm>
            <a:off x="432000" y="1769040"/>
            <a:ext cx="9643320" cy="5934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fr-FR" sz="2400" b="1" strike="noStrike" spc="-1">
                <a:solidFill>
                  <a:srgbClr val="800000"/>
                </a:solidFill>
                <a:uFill>
                  <a:solidFill>
                    <a:srgbClr val="FFFFFF"/>
                  </a:solidFill>
                </a:uFill>
                <a:latin typeface="Arial"/>
                <a:ea typeface="DejaVu Sans"/>
              </a:rPr>
              <a:t>Quel contenu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Définition du périmètre fonctionnel et lotissement de projet</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la liste des livrables constitue le périmètre fonctionnel complet du projet (il est parfois utile de préciser explicitement ce qui est exclu de ce périmètre)</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représenter la liste des livrables par un nuage de points sur une matrice de décision</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proposer de découper le projet en plusieurs lots suivant les priorités « indiquées » par la matrice,</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chaque lot est défini par un ensemble de livrables de priorités proches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faire attention à la cohérence de chaque lot vis à vis des dépendances et pré-requis</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3- ANALYSE ET RESTITUTION DES BESOINS</a:t>
            </a:r>
            <a:endParaRPr lang="fr-FR" sz="1800" b="0" strike="noStrike" spc="-1">
              <a:solidFill>
                <a:srgbClr val="000000"/>
              </a:solidFill>
              <a:uFill>
                <a:solidFill>
                  <a:srgbClr val="FFFFFF"/>
                </a:solidFill>
              </a:uFill>
              <a:latin typeface="Arial"/>
            </a:endParaRPr>
          </a:p>
        </p:txBody>
      </p:sp>
      <p:sp>
        <p:nvSpPr>
          <p:cNvPr id="176" name="CustomShape 2"/>
          <p:cNvSpPr/>
          <p:nvPr/>
        </p:nvSpPr>
        <p:spPr>
          <a:xfrm>
            <a:off x="432000" y="1769040"/>
            <a:ext cx="9643320" cy="2118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fr-FR" sz="2400" b="1" strike="noStrike" spc="-1">
                <a:solidFill>
                  <a:srgbClr val="800000"/>
                </a:solidFill>
                <a:uFill>
                  <a:solidFill>
                    <a:srgbClr val="FFFFFF"/>
                  </a:solidFill>
                </a:uFill>
                <a:latin typeface="Arial"/>
                <a:ea typeface="DejaVu Sans"/>
              </a:rPr>
              <a:t>Quel contenu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Exemple de matrice de décision</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p:txBody>
      </p:sp>
      <p:graphicFrame>
        <p:nvGraphicFramePr>
          <p:cNvPr id="177" name="Graphique 176"/>
          <p:cNvGraphicFramePr/>
          <p:nvPr/>
        </p:nvGraphicFramePr>
        <p:xfrm>
          <a:off x="3168000" y="3044160"/>
          <a:ext cx="6903360" cy="43714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3- ANALYSE ET RESTITUTION DES BESOINS</a:t>
            </a:r>
            <a:endParaRPr lang="fr-FR" sz="1800" b="0" strike="noStrike" spc="-1">
              <a:solidFill>
                <a:srgbClr val="000000"/>
              </a:solidFill>
              <a:uFill>
                <a:solidFill>
                  <a:srgbClr val="FFFFFF"/>
                </a:solidFill>
              </a:uFill>
              <a:latin typeface="Arial"/>
            </a:endParaRPr>
          </a:p>
        </p:txBody>
      </p:sp>
      <p:sp>
        <p:nvSpPr>
          <p:cNvPr id="179" name="CustomShape 2"/>
          <p:cNvSpPr/>
          <p:nvPr/>
        </p:nvSpPr>
        <p:spPr>
          <a:xfrm>
            <a:off x="432000" y="1769040"/>
            <a:ext cx="9643320" cy="2118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fr-FR" sz="2400" b="1" strike="noStrike" spc="-1">
                <a:solidFill>
                  <a:srgbClr val="800000"/>
                </a:solidFill>
                <a:uFill>
                  <a:solidFill>
                    <a:srgbClr val="FFFFFF"/>
                  </a:solidFill>
                </a:uFill>
                <a:latin typeface="Arial"/>
                <a:ea typeface="DejaVu Sans"/>
              </a:rPr>
              <a:t>Quel contenu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Exemple de matrice de décision, définition des lots</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p:txBody>
      </p:sp>
      <p:graphicFrame>
        <p:nvGraphicFramePr>
          <p:cNvPr id="180" name="Graphique 179"/>
          <p:cNvGraphicFramePr/>
          <p:nvPr/>
        </p:nvGraphicFramePr>
        <p:xfrm>
          <a:off x="1950840" y="3088440"/>
          <a:ext cx="7948440" cy="4175640"/>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F3A06BB3-DFE9-40C4-827B-76A259062F69}"/>
              </a:ext>
            </a:extLst>
          </p:cNvPr>
          <p:cNvSpPr/>
          <p:nvPr/>
        </p:nvSpPr>
        <p:spPr>
          <a:xfrm>
            <a:off x="2466753" y="5172740"/>
            <a:ext cx="2057400" cy="1238693"/>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highlight>
                  <a:srgbClr val="FFFF00"/>
                </a:highlight>
              </a:rPr>
              <a:t>LOT1</a:t>
            </a:r>
          </a:p>
        </p:txBody>
      </p:sp>
      <p:sp>
        <p:nvSpPr>
          <p:cNvPr id="6" name="Rectangle 5">
            <a:extLst>
              <a:ext uri="{FF2B5EF4-FFF2-40B4-BE49-F238E27FC236}">
                <a16:creationId xmlns:a16="http://schemas.microsoft.com/office/drawing/2014/main" id="{D5A1E303-9297-4EEE-9E9A-C79C6FE3B716}"/>
              </a:ext>
            </a:extLst>
          </p:cNvPr>
          <p:cNvSpPr/>
          <p:nvPr/>
        </p:nvSpPr>
        <p:spPr>
          <a:xfrm>
            <a:off x="2466753" y="4756030"/>
            <a:ext cx="3088658" cy="393506"/>
          </a:xfrm>
          <a:prstGeom prst="rect">
            <a:avLst/>
          </a:prstGeom>
          <a:solidFill>
            <a:schemeClr val="accent6">
              <a:lumMod val="20000"/>
              <a:lumOff val="8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378625D0-E981-4E80-9FEE-A4681D71CC44}"/>
              </a:ext>
            </a:extLst>
          </p:cNvPr>
          <p:cNvSpPr/>
          <p:nvPr/>
        </p:nvSpPr>
        <p:spPr>
          <a:xfrm>
            <a:off x="4526995" y="5149535"/>
            <a:ext cx="1028416" cy="1261897"/>
          </a:xfrm>
          <a:prstGeom prst="rect">
            <a:avLst/>
          </a:prstGeom>
          <a:solidFill>
            <a:schemeClr val="accent6">
              <a:lumMod val="20000"/>
              <a:lumOff val="8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FF0000"/>
              </a:solidFill>
              <a:highlight>
                <a:srgbClr val="FFFF00"/>
              </a:highlight>
            </a:endParaRPr>
          </a:p>
          <a:p>
            <a:pPr algn="ctr"/>
            <a:endParaRPr lang="fr-FR" b="1" dirty="0">
              <a:solidFill>
                <a:srgbClr val="FF0000"/>
              </a:solidFill>
              <a:highlight>
                <a:srgbClr val="FFFF00"/>
              </a:highlight>
            </a:endParaRPr>
          </a:p>
          <a:p>
            <a:pPr algn="ctr"/>
            <a:r>
              <a:rPr lang="fr-FR" b="1" dirty="0">
                <a:solidFill>
                  <a:srgbClr val="FF0000"/>
                </a:solidFill>
                <a:highlight>
                  <a:srgbClr val="FFFF00"/>
                </a:highlight>
              </a:rPr>
              <a:t>LOT2</a:t>
            </a:r>
          </a:p>
          <a:p>
            <a:pPr algn="ctr"/>
            <a:endParaRPr lang="fr-FR" dirty="0"/>
          </a:p>
        </p:txBody>
      </p:sp>
      <p:sp>
        <p:nvSpPr>
          <p:cNvPr id="8" name="Rectangle 7">
            <a:extLst>
              <a:ext uri="{FF2B5EF4-FFF2-40B4-BE49-F238E27FC236}">
                <a16:creationId xmlns:a16="http://schemas.microsoft.com/office/drawing/2014/main" id="{F5260BBD-873A-42D1-AC32-178920212B6D}"/>
              </a:ext>
            </a:extLst>
          </p:cNvPr>
          <p:cNvSpPr/>
          <p:nvPr/>
        </p:nvSpPr>
        <p:spPr>
          <a:xfrm>
            <a:off x="2466753" y="4362524"/>
            <a:ext cx="4112326" cy="393506"/>
          </a:xfrm>
          <a:prstGeom prst="rect">
            <a:avLst/>
          </a:prstGeom>
          <a:solidFill>
            <a:schemeClr val="accent2">
              <a:lumMod val="40000"/>
              <a:lumOff val="6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A9FB21F-54BD-4FFC-B65C-EDE7ED2203B0}"/>
              </a:ext>
            </a:extLst>
          </p:cNvPr>
          <p:cNvSpPr/>
          <p:nvPr/>
        </p:nvSpPr>
        <p:spPr>
          <a:xfrm>
            <a:off x="5557116" y="4756030"/>
            <a:ext cx="1028416" cy="1655401"/>
          </a:xfrm>
          <a:prstGeom prst="rect">
            <a:avLst/>
          </a:prstGeom>
          <a:solidFill>
            <a:schemeClr val="accent2">
              <a:lumMod val="40000"/>
              <a:lumOff val="6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FF0000"/>
              </a:solidFill>
              <a:highlight>
                <a:srgbClr val="FFFF00"/>
              </a:highlight>
            </a:endParaRPr>
          </a:p>
          <a:p>
            <a:pPr algn="ctr"/>
            <a:endParaRPr lang="fr-FR" b="1" dirty="0">
              <a:solidFill>
                <a:srgbClr val="FF0000"/>
              </a:solidFill>
              <a:highlight>
                <a:srgbClr val="FFFF00"/>
              </a:highlight>
            </a:endParaRPr>
          </a:p>
          <a:p>
            <a:pPr algn="ctr"/>
            <a:endParaRPr lang="fr-FR" b="1" dirty="0">
              <a:solidFill>
                <a:srgbClr val="FF0000"/>
              </a:solidFill>
              <a:highlight>
                <a:srgbClr val="FFFF00"/>
              </a:highlight>
            </a:endParaRPr>
          </a:p>
          <a:p>
            <a:pPr algn="ctr"/>
            <a:endParaRPr lang="fr-FR" b="1" dirty="0">
              <a:solidFill>
                <a:srgbClr val="FF0000"/>
              </a:solidFill>
              <a:highlight>
                <a:srgbClr val="FFFF00"/>
              </a:highlight>
            </a:endParaRPr>
          </a:p>
          <a:p>
            <a:pPr algn="ctr"/>
            <a:r>
              <a:rPr lang="fr-FR" b="1" dirty="0">
                <a:solidFill>
                  <a:srgbClr val="FF0000"/>
                </a:solidFill>
                <a:highlight>
                  <a:srgbClr val="FFFF00"/>
                </a:highlight>
              </a:rPr>
              <a:t>LOT3</a:t>
            </a:r>
          </a:p>
          <a:p>
            <a:pPr algn="ctr"/>
            <a:endParaRPr lang="fr-F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3- ANALYSE ET RESTITUTION DES BESOINS</a:t>
            </a:r>
            <a:endParaRPr lang="fr-FR" sz="1800" b="0" strike="noStrike" spc="-1">
              <a:solidFill>
                <a:srgbClr val="000000"/>
              </a:solidFill>
              <a:uFill>
                <a:solidFill>
                  <a:srgbClr val="FFFFFF"/>
                </a:solidFill>
              </a:uFill>
              <a:latin typeface="Arial"/>
            </a:endParaRPr>
          </a:p>
        </p:txBody>
      </p:sp>
      <p:sp>
        <p:nvSpPr>
          <p:cNvPr id="182" name="CustomShape 2"/>
          <p:cNvSpPr/>
          <p:nvPr/>
        </p:nvSpPr>
        <p:spPr>
          <a:xfrm>
            <a:off x="432000" y="1769040"/>
            <a:ext cx="9643320" cy="5286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fr-FR" sz="2400" b="1" strike="noStrike" spc="-1">
                <a:solidFill>
                  <a:srgbClr val="800000"/>
                </a:solidFill>
                <a:uFill>
                  <a:solidFill>
                    <a:srgbClr val="FFFFFF"/>
                  </a:solidFill>
                </a:uFill>
                <a:latin typeface="Arial"/>
                <a:ea typeface="DejaVu Sans"/>
              </a:rPr>
              <a:t>Quels livrables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Restitution de la phase de recueil des besoins auprès des 				utilisateurs</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- 3 types de documents : présentation, synthèse rédigée, annexes</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- 3 types d’actions :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Mode « entretien » : retour vers le sponsor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a:t>
            </a:r>
            <a:r>
              <a:rPr lang="fr-FR" sz="1800" b="0" strike="noStrike" spc="-1">
                <a:solidFill>
                  <a:srgbClr val="000000"/>
                </a:solidFill>
                <a:uFill>
                  <a:solidFill>
                    <a:srgbClr val="FFFFFF"/>
                  </a:solidFill>
                </a:uFill>
                <a:latin typeface="Arial"/>
                <a:ea typeface="DejaVu Sans"/>
              </a:rPr>
              <a:t>		=&gt; validation de la synthèse et de la démarche</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Mode « réunion » : retour vers les personnes ayant participé </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a:t>
            </a:r>
            <a:r>
              <a:rPr lang="fr-FR" sz="1800" b="0" strike="noStrike" spc="-1">
                <a:solidFill>
                  <a:srgbClr val="000000"/>
                </a:solidFill>
                <a:uFill>
                  <a:solidFill>
                    <a:srgbClr val="FFFFFF"/>
                  </a:solidFill>
                </a:uFill>
                <a:latin typeface="Arial"/>
                <a:ea typeface="DejaVu Sans"/>
              </a:rPr>
              <a:t>		=&gt; validation de la présentation et du contenu détaillé</a:t>
            </a:r>
            <a:endParaRPr lang="fr-FR" sz="1800" b="0" strike="noStrike" spc="-1">
              <a:solidFill>
                <a:srgbClr val="000000"/>
              </a:solidFill>
              <a:uFill>
                <a:solidFill>
                  <a:srgbClr val="FFFFFF"/>
                </a:solidFill>
              </a:uFill>
              <a:latin typeface="Arial"/>
            </a:endParaRPr>
          </a:p>
          <a:p>
            <a:r>
              <a:rPr lang="fr-FR" sz="2400" b="0" strike="noStrike" spc="-1">
                <a:solidFill>
                  <a:srgbClr val="000000"/>
                </a:solidFill>
                <a:uFill>
                  <a:solidFill>
                    <a:srgbClr val="FFFFFF"/>
                  </a:solidFill>
                </a:uFill>
                <a:latin typeface="Arial"/>
                <a:ea typeface="DejaVu Sans"/>
              </a:rPr>
              <a:t>	</a:t>
            </a:r>
            <a:r>
              <a:rPr lang="fr-FR" sz="2400" b="0" i="1" strike="noStrike" spc="-1">
                <a:solidFill>
                  <a:srgbClr val="000000"/>
                </a:solidFill>
                <a:uFill>
                  <a:solidFill>
                    <a:srgbClr val="FFFFFF"/>
                  </a:solidFill>
                </a:uFill>
                <a:latin typeface="Arial"/>
                <a:ea typeface="DejaVu Sans"/>
              </a:rPr>
              <a:t>Mode « communication » : retour vers tous les utilisateurs  </a:t>
            </a:r>
            <a:endParaRPr lang="fr-FR" sz="1800" b="0" strike="noStrike" spc="-1">
              <a:solidFill>
                <a:srgbClr val="000000"/>
              </a:solidFill>
              <a:uFill>
                <a:solidFill>
                  <a:srgbClr val="FFFFFF"/>
                </a:solidFill>
              </a:uFill>
              <a:latin typeface="Arial"/>
            </a:endParaRPr>
          </a:p>
          <a:p>
            <a:r>
              <a:rPr lang="fr-FR" sz="2400" b="0" i="1" strike="noStrike" spc="-1">
                <a:solidFill>
                  <a:srgbClr val="000000"/>
                </a:solidFill>
                <a:uFill>
                  <a:solidFill>
                    <a:srgbClr val="FFFFFF"/>
                  </a:solidFill>
                </a:uFill>
                <a:latin typeface="Arial"/>
                <a:ea typeface="DejaVu Sans"/>
              </a:rPr>
              <a:t>	</a:t>
            </a:r>
            <a:r>
              <a:rPr lang="fr-FR" sz="1800" b="0" i="1" strike="noStrike" spc="-1">
                <a:solidFill>
                  <a:srgbClr val="000000"/>
                </a:solidFill>
                <a:uFill>
                  <a:solidFill>
                    <a:srgbClr val="FFFFFF"/>
                  </a:solidFill>
                </a:uFill>
                <a:latin typeface="Arial"/>
                <a:ea typeface="DejaVu Sans"/>
              </a:rPr>
              <a:t>		=&gt; animation / explication de la démarche dans l’entreprise</a:t>
            </a:r>
            <a:endParaRPr lang="fr-FR" sz="1800" b="0" strike="noStrike" spc="-1">
              <a:solidFill>
                <a:srgbClr val="000000"/>
              </a:solidFill>
              <a:uFill>
                <a:solidFill>
                  <a:srgbClr val="FFFFFF"/>
                </a:solidFill>
              </a:uFill>
              <a:latin typeface="Arial"/>
            </a:endParaRPr>
          </a:p>
          <a:p>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4- LE CAHIER DES CHARGES</a:t>
            </a:r>
            <a:endParaRPr lang="fr-FR" sz="1800" b="0" strike="noStrike" spc="-1">
              <a:solidFill>
                <a:srgbClr val="000000"/>
              </a:solidFill>
              <a:uFill>
                <a:solidFill>
                  <a:srgbClr val="FFFFFF"/>
                </a:solidFill>
              </a:uFill>
              <a:latin typeface="Arial"/>
            </a:endParaRPr>
          </a:p>
        </p:txBody>
      </p:sp>
      <p:sp>
        <p:nvSpPr>
          <p:cNvPr id="184" name="CustomShape 2"/>
          <p:cNvSpPr/>
          <p:nvPr/>
        </p:nvSpPr>
        <p:spPr>
          <a:xfrm>
            <a:off x="574200" y="3566880"/>
            <a:ext cx="859320" cy="787320"/>
          </a:xfrm>
          <a:prstGeom prst="sun">
            <a:avLst>
              <a:gd name="adj" fmla="val 5400"/>
            </a:avLst>
          </a:pr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b="0" strike="noStrike" spc="-1" dirty="0">
                <a:solidFill>
                  <a:srgbClr val="000000"/>
                </a:solidFill>
                <a:uFill>
                  <a:solidFill>
                    <a:srgbClr val="FFFFFF"/>
                  </a:solidFill>
                </a:uFill>
                <a:latin typeface="Arial"/>
                <a:ea typeface="DejaVu Sans"/>
              </a:rPr>
              <a:t>Idée</a:t>
            </a:r>
            <a:endParaRPr lang="fr-FR" sz="1800" b="0" strike="noStrike" spc="-1" dirty="0">
              <a:solidFill>
                <a:srgbClr val="000000"/>
              </a:solidFill>
              <a:uFill>
                <a:solidFill>
                  <a:srgbClr val="FFFFFF"/>
                </a:solidFill>
              </a:uFill>
              <a:latin typeface="Arial"/>
            </a:endParaRPr>
          </a:p>
        </p:txBody>
      </p:sp>
      <p:sp>
        <p:nvSpPr>
          <p:cNvPr id="185" name="CustomShape 3"/>
          <p:cNvSpPr/>
          <p:nvPr/>
        </p:nvSpPr>
        <p:spPr>
          <a:xfrm>
            <a:off x="7183440" y="3609310"/>
            <a:ext cx="1003320" cy="71532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b="0" strike="noStrike" spc="-1">
                <a:solidFill>
                  <a:srgbClr val="000000"/>
                </a:solidFill>
                <a:uFill>
                  <a:solidFill>
                    <a:srgbClr val="FFFFFF"/>
                  </a:solidFill>
                </a:uFill>
                <a:latin typeface="Arial"/>
                <a:ea typeface="DejaVu Sans"/>
              </a:rPr>
              <a:t>Validation</a:t>
            </a:r>
            <a:endParaRPr lang="fr-FR" sz="1800" b="0" strike="noStrike" spc="-1">
              <a:solidFill>
                <a:srgbClr val="000000"/>
              </a:solidFill>
              <a:uFill>
                <a:solidFill>
                  <a:srgbClr val="FFFFFF"/>
                </a:solidFill>
              </a:uFill>
              <a:latin typeface="Arial"/>
            </a:endParaRPr>
          </a:p>
        </p:txBody>
      </p:sp>
      <p:sp>
        <p:nvSpPr>
          <p:cNvPr id="186" name="CustomShape 4"/>
          <p:cNvSpPr/>
          <p:nvPr/>
        </p:nvSpPr>
        <p:spPr>
          <a:xfrm>
            <a:off x="8244781" y="3681310"/>
            <a:ext cx="1363320" cy="643320"/>
          </a:xfrm>
          <a:custGeom>
            <a:avLst/>
            <a:gdLst/>
            <a:ahLst/>
            <a:cxnLst/>
            <a:rect l="l" t="t" r="r" b="b"/>
            <a:pathLst>
              <a:path w="3402" h="1801">
                <a:moveTo>
                  <a:pt x="0" y="0"/>
                </a:moveTo>
                <a:lnTo>
                  <a:pt x="2550" y="0"/>
                </a:lnTo>
                <a:lnTo>
                  <a:pt x="3401" y="900"/>
                </a:lnTo>
                <a:lnTo>
                  <a:pt x="2550" y="1800"/>
                </a:lnTo>
                <a:lnTo>
                  <a:pt x="0" y="1800"/>
                </a:lnTo>
                <a:lnTo>
                  <a:pt x="0" y="0"/>
                </a:lnTo>
              </a:path>
            </a:pathLst>
          </a:custGeom>
          <a:solidFill>
            <a:srgbClr val="92D05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r>
              <a:rPr lang="fr-FR" sz="1400" b="0" strike="noStrike" spc="-1">
                <a:solidFill>
                  <a:srgbClr val="000000"/>
                </a:solidFill>
                <a:uFill>
                  <a:solidFill>
                    <a:srgbClr val="FFFFFF"/>
                  </a:solidFill>
                </a:uFill>
                <a:latin typeface="Arial"/>
                <a:ea typeface="DejaVu Sans"/>
              </a:rPr>
              <a:t>Lancement</a:t>
            </a:r>
            <a:endParaRPr lang="fr-FR" sz="1800" b="0" strike="noStrike" spc="-1">
              <a:solidFill>
                <a:srgbClr val="000000"/>
              </a:solidFill>
              <a:uFill>
                <a:solidFill>
                  <a:srgbClr val="FFFFFF"/>
                </a:solidFill>
              </a:uFill>
              <a:latin typeface="Arial"/>
            </a:endParaRPr>
          </a:p>
          <a:p>
            <a:r>
              <a:rPr lang="fr-FR" sz="1400" b="0" strike="noStrike" spc="-1">
                <a:solidFill>
                  <a:srgbClr val="000000"/>
                </a:solidFill>
                <a:uFill>
                  <a:solidFill>
                    <a:srgbClr val="FFFFFF"/>
                  </a:solidFill>
                </a:uFill>
                <a:latin typeface="Arial"/>
                <a:ea typeface="DejaVu Sans"/>
              </a:rPr>
              <a:t>du projet</a:t>
            </a:r>
            <a:endParaRPr lang="fr-FR" sz="1800" b="0" strike="noStrike" spc="-1">
              <a:solidFill>
                <a:srgbClr val="000000"/>
              </a:solidFill>
              <a:uFill>
                <a:solidFill>
                  <a:srgbClr val="FFFFFF"/>
                </a:solidFill>
              </a:uFill>
              <a:latin typeface="Arial"/>
            </a:endParaRPr>
          </a:p>
        </p:txBody>
      </p:sp>
      <p:sp>
        <p:nvSpPr>
          <p:cNvPr id="187" name="CustomShape 5"/>
          <p:cNvSpPr/>
          <p:nvPr/>
        </p:nvSpPr>
        <p:spPr>
          <a:xfrm>
            <a:off x="1440000" y="3779837"/>
            <a:ext cx="5685419" cy="355320"/>
          </a:xfrm>
          <a:prstGeom prst="rect">
            <a:avLst/>
          </a:prstGeom>
          <a:solidFill>
            <a:srgbClr val="FFC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400" strike="noStrike" spc="-1" dirty="0">
                <a:solidFill>
                  <a:srgbClr val="000000"/>
                </a:solidFill>
                <a:uFill>
                  <a:solidFill>
                    <a:srgbClr val="FFFFFF"/>
                  </a:solidFill>
                </a:uFill>
                <a:latin typeface="Arial"/>
                <a:ea typeface="DejaVu Sans"/>
              </a:rPr>
              <a:t>Phase d’instruction / cadrage du projet</a:t>
            </a:r>
            <a:endParaRPr lang="fr-FR" sz="1800" strike="noStrike" spc="-1" dirty="0">
              <a:solidFill>
                <a:srgbClr val="000000"/>
              </a:solidFill>
              <a:uFill>
                <a:solidFill>
                  <a:srgbClr val="FFFFFF"/>
                </a:solidFill>
              </a:uFill>
              <a:latin typeface="Arial"/>
            </a:endParaRPr>
          </a:p>
        </p:txBody>
      </p:sp>
      <p:sp>
        <p:nvSpPr>
          <p:cNvPr id="189" name="CustomShape 7"/>
          <p:cNvSpPr/>
          <p:nvPr/>
        </p:nvSpPr>
        <p:spPr>
          <a:xfrm>
            <a:off x="1428498" y="4430394"/>
            <a:ext cx="1436400" cy="284400"/>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0" strike="noStrike" spc="-1">
                <a:solidFill>
                  <a:srgbClr val="000000"/>
                </a:solidFill>
                <a:uFill>
                  <a:solidFill>
                    <a:srgbClr val="FFFFFF"/>
                  </a:solidFill>
                </a:uFill>
                <a:latin typeface="Arial"/>
                <a:ea typeface="DejaVu Sans"/>
              </a:rPr>
              <a:t>Cadrage</a:t>
            </a:r>
            <a:endParaRPr lang="fr-FR" sz="1800" b="0" strike="noStrike" spc="-1">
              <a:solidFill>
                <a:srgbClr val="000000"/>
              </a:solidFill>
              <a:uFill>
                <a:solidFill>
                  <a:srgbClr val="FFFFFF"/>
                </a:solidFill>
              </a:uFill>
              <a:latin typeface="Arial"/>
            </a:endParaRPr>
          </a:p>
        </p:txBody>
      </p:sp>
      <p:sp>
        <p:nvSpPr>
          <p:cNvPr id="190" name="CustomShape 8"/>
          <p:cNvSpPr/>
          <p:nvPr/>
        </p:nvSpPr>
        <p:spPr>
          <a:xfrm>
            <a:off x="2868498" y="4430394"/>
            <a:ext cx="356400" cy="3564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00"/>
          </a:solidFill>
          <a:ln>
            <a:solidFill>
              <a:srgbClr val="3465A4"/>
            </a:solidFill>
          </a:ln>
        </p:spPr>
        <p:style>
          <a:lnRef idx="0">
            <a:scrgbClr r="0" g="0" b="0"/>
          </a:lnRef>
          <a:fillRef idx="0">
            <a:scrgbClr r="0" g="0" b="0"/>
          </a:fillRef>
          <a:effectRef idx="0">
            <a:scrgbClr r="0" g="0" b="0"/>
          </a:effectRef>
          <a:fontRef idx="minor"/>
        </p:style>
      </p:sp>
      <p:sp>
        <p:nvSpPr>
          <p:cNvPr id="191" name="CustomShape 9"/>
          <p:cNvSpPr/>
          <p:nvPr/>
        </p:nvSpPr>
        <p:spPr>
          <a:xfrm>
            <a:off x="2896218" y="4862394"/>
            <a:ext cx="284400" cy="35640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92" name="CustomShape 10"/>
          <p:cNvSpPr/>
          <p:nvPr/>
        </p:nvSpPr>
        <p:spPr>
          <a:xfrm>
            <a:off x="2868498" y="5294394"/>
            <a:ext cx="428400" cy="428400"/>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a:solidFill>
                  <a:srgbClr val="000000"/>
                </a:solidFill>
                <a:uFill>
                  <a:solidFill>
                    <a:srgbClr val="FFFFFF"/>
                  </a:solidFill>
                </a:uFill>
                <a:latin typeface="Arial"/>
                <a:ea typeface="DejaVu Sans"/>
              </a:rPr>
              <a:t>KO</a:t>
            </a:r>
            <a:endParaRPr lang="fr-FR" sz="1800" b="0" strike="noStrike" spc="-1">
              <a:solidFill>
                <a:srgbClr val="000000"/>
              </a:solidFill>
              <a:uFill>
                <a:solidFill>
                  <a:srgbClr val="FFFFFF"/>
                </a:solidFill>
              </a:uFill>
              <a:latin typeface="Arial"/>
            </a:endParaRPr>
          </a:p>
        </p:txBody>
      </p:sp>
      <p:sp>
        <p:nvSpPr>
          <p:cNvPr id="193" name="CustomShape 11"/>
          <p:cNvSpPr/>
          <p:nvPr/>
        </p:nvSpPr>
        <p:spPr>
          <a:xfrm>
            <a:off x="7542900" y="4356894"/>
            <a:ext cx="284400" cy="356400"/>
          </a:xfrm>
          <a:custGeom>
            <a:avLst/>
            <a:gdLst/>
            <a:ahLst/>
            <a:cxnLst/>
            <a:rect l="l" t="t" r="r" b="b"/>
            <a:pathLst>
              <a:path w="802" h="1002">
                <a:moveTo>
                  <a:pt x="200" y="0"/>
                </a:moveTo>
                <a:lnTo>
                  <a:pt x="200" y="750"/>
                </a:lnTo>
                <a:lnTo>
                  <a:pt x="0" y="750"/>
                </a:lnTo>
                <a:lnTo>
                  <a:pt x="400" y="1001"/>
                </a:lnTo>
                <a:lnTo>
                  <a:pt x="801" y="750"/>
                </a:lnTo>
                <a:lnTo>
                  <a:pt x="600" y="750"/>
                </a:lnTo>
                <a:lnTo>
                  <a:pt x="600" y="0"/>
                </a:lnTo>
                <a:lnTo>
                  <a:pt x="200" y="0"/>
                </a:lnTo>
              </a:path>
            </a:pathLst>
          </a:custGeom>
          <a:solidFill>
            <a:srgbClr val="808080"/>
          </a:solidFill>
          <a:ln>
            <a:solidFill>
              <a:srgbClr val="3465A4"/>
            </a:solidFill>
          </a:ln>
        </p:spPr>
        <p:style>
          <a:lnRef idx="0">
            <a:scrgbClr r="0" g="0" b="0"/>
          </a:lnRef>
          <a:fillRef idx="0">
            <a:scrgbClr r="0" g="0" b="0"/>
          </a:fillRef>
          <a:effectRef idx="0">
            <a:scrgbClr r="0" g="0" b="0"/>
          </a:effectRef>
          <a:fontRef idx="minor"/>
        </p:style>
      </p:sp>
      <p:sp>
        <p:nvSpPr>
          <p:cNvPr id="194" name="CustomShape 12"/>
          <p:cNvSpPr/>
          <p:nvPr/>
        </p:nvSpPr>
        <p:spPr>
          <a:xfrm>
            <a:off x="7434900" y="4745558"/>
            <a:ext cx="500400" cy="500400"/>
          </a:xfrm>
          <a:prstGeom prst="ellipse">
            <a:avLst/>
          </a:prstGeom>
          <a:solidFill>
            <a:srgbClr val="FF33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a:solidFill>
                  <a:srgbClr val="000000"/>
                </a:solidFill>
                <a:uFill>
                  <a:solidFill>
                    <a:srgbClr val="FFFFFF"/>
                  </a:solidFill>
                </a:uFill>
                <a:latin typeface="Arial"/>
                <a:ea typeface="DejaVu Sans"/>
              </a:rPr>
              <a:t>KO</a:t>
            </a:r>
            <a:endParaRPr lang="fr-FR" sz="1800" b="0" strike="noStrike" spc="-1">
              <a:solidFill>
                <a:srgbClr val="000000"/>
              </a:solidFill>
              <a:uFill>
                <a:solidFill>
                  <a:srgbClr val="FFFFFF"/>
                </a:solidFill>
              </a:uFill>
              <a:latin typeface="Arial"/>
            </a:endParaRPr>
          </a:p>
        </p:txBody>
      </p:sp>
      <p:sp>
        <p:nvSpPr>
          <p:cNvPr id="195" name="CustomShape 13"/>
          <p:cNvSpPr/>
          <p:nvPr/>
        </p:nvSpPr>
        <p:spPr>
          <a:xfrm>
            <a:off x="3250179" y="4430394"/>
            <a:ext cx="1292400" cy="284400"/>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0" strike="noStrike" spc="-1">
                <a:solidFill>
                  <a:srgbClr val="000000"/>
                </a:solidFill>
                <a:uFill>
                  <a:solidFill>
                    <a:srgbClr val="FFFFFF"/>
                  </a:solidFill>
                </a:uFill>
                <a:latin typeface="Arial"/>
                <a:ea typeface="DejaVu Sans"/>
              </a:rPr>
              <a:t>Recueil</a:t>
            </a:r>
            <a:endParaRPr lang="fr-FR" sz="1800" b="0" strike="noStrike" spc="-1">
              <a:solidFill>
                <a:srgbClr val="000000"/>
              </a:solidFill>
              <a:uFill>
                <a:solidFill>
                  <a:srgbClr val="FFFFFF"/>
                </a:solidFill>
              </a:uFill>
              <a:latin typeface="Arial"/>
            </a:endParaRPr>
          </a:p>
        </p:txBody>
      </p:sp>
      <p:sp>
        <p:nvSpPr>
          <p:cNvPr id="196" name="CustomShape 14"/>
          <p:cNvSpPr/>
          <p:nvPr/>
        </p:nvSpPr>
        <p:spPr>
          <a:xfrm>
            <a:off x="4546179" y="4430394"/>
            <a:ext cx="1292400" cy="284400"/>
          </a:xfrm>
          <a:prstGeom prst="rect">
            <a:avLst/>
          </a:prstGeom>
          <a:solidFill>
            <a:srgbClr val="EEEEE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0" strike="noStrike" spc="-1">
                <a:solidFill>
                  <a:srgbClr val="000000"/>
                </a:solidFill>
                <a:uFill>
                  <a:solidFill>
                    <a:srgbClr val="FFFFFF"/>
                  </a:solidFill>
                </a:uFill>
                <a:latin typeface="Arial"/>
                <a:ea typeface="DejaVu Sans"/>
              </a:rPr>
              <a:t>Analyse</a:t>
            </a:r>
            <a:endParaRPr lang="fr-FR" sz="1800" b="0" strike="noStrike" spc="-1">
              <a:solidFill>
                <a:srgbClr val="000000"/>
              </a:solidFill>
              <a:uFill>
                <a:solidFill>
                  <a:srgbClr val="FFFFFF"/>
                </a:solidFill>
              </a:uFill>
              <a:latin typeface="Arial"/>
            </a:endParaRPr>
          </a:p>
        </p:txBody>
      </p:sp>
      <p:sp>
        <p:nvSpPr>
          <p:cNvPr id="197" name="CustomShape 15"/>
          <p:cNvSpPr/>
          <p:nvPr/>
        </p:nvSpPr>
        <p:spPr>
          <a:xfrm>
            <a:off x="5827779" y="4431834"/>
            <a:ext cx="1292400" cy="500400"/>
          </a:xfrm>
          <a:prstGeom prst="rect">
            <a:avLst/>
          </a:prstGeom>
          <a:solidFill>
            <a:srgbClr val="FFFF6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fr-FR" sz="1600" b="1" strike="noStrike" spc="-1" dirty="0">
                <a:solidFill>
                  <a:srgbClr val="000000"/>
                </a:solidFill>
                <a:uFill>
                  <a:solidFill>
                    <a:srgbClr val="FFFFFF"/>
                  </a:solidFill>
                </a:uFill>
                <a:latin typeface="Arial"/>
                <a:ea typeface="DejaVu Sans"/>
              </a:rPr>
              <a:t>Cahier des</a:t>
            </a:r>
            <a:endParaRPr lang="fr-FR" sz="1800" b="1" strike="noStrike" spc="-1" dirty="0">
              <a:solidFill>
                <a:srgbClr val="000000"/>
              </a:solidFill>
              <a:uFill>
                <a:solidFill>
                  <a:srgbClr val="FFFFFF"/>
                </a:solidFill>
              </a:uFill>
              <a:latin typeface="Arial"/>
            </a:endParaRPr>
          </a:p>
          <a:p>
            <a:pPr algn="ctr">
              <a:lnSpc>
                <a:spcPct val="100000"/>
              </a:lnSpc>
            </a:pPr>
            <a:r>
              <a:rPr lang="fr-FR" sz="1600" b="1" strike="noStrike" spc="-1" dirty="0">
                <a:solidFill>
                  <a:srgbClr val="000000"/>
                </a:solidFill>
                <a:uFill>
                  <a:solidFill>
                    <a:srgbClr val="FFFFFF"/>
                  </a:solidFill>
                </a:uFill>
                <a:latin typeface="Arial"/>
                <a:ea typeface="DejaVu Sans"/>
              </a:rPr>
              <a:t>Charges</a:t>
            </a:r>
            <a:endParaRPr lang="fr-FR" sz="1800" b="1"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dirty="0">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gn="ctr"/>
            <a:r>
              <a:rPr lang="fr-FR" sz="2000" spc="-1" dirty="0">
                <a:solidFill>
                  <a:srgbClr val="000000"/>
                </a:solidFill>
                <a:uFill>
                  <a:solidFill>
                    <a:srgbClr val="FFFFFF"/>
                  </a:solidFill>
                </a:uFill>
              </a:rPr>
              <a:t>4- LE CAHIER DES CHARGES</a:t>
            </a:r>
            <a:endParaRPr lang="fr-FR" spc="-1" dirty="0">
              <a:solidFill>
                <a:srgbClr val="000000"/>
              </a:solidFill>
              <a:uFill>
                <a:solidFill>
                  <a:srgbClr val="FFFFFF"/>
                </a:solidFill>
              </a:uFill>
            </a:endParaRPr>
          </a:p>
          <a:p>
            <a:pPr algn="ctr">
              <a:lnSpc>
                <a:spcPct val="100000"/>
              </a:lnSpc>
            </a:pPr>
            <a:r>
              <a:rPr lang="fr-FR" sz="2000" b="0" strike="noStrike" spc="-1" dirty="0">
                <a:solidFill>
                  <a:srgbClr val="000000"/>
                </a:solidFill>
                <a:uFill>
                  <a:solidFill>
                    <a:srgbClr val="FFFFFF"/>
                  </a:solidFill>
                </a:uFill>
                <a:latin typeface="Arial"/>
                <a:ea typeface="DejaVu Sans"/>
              </a:rPr>
              <a:t>5- REDACTION DU CAHIER DES CHARGES</a:t>
            </a:r>
            <a:endParaRPr lang="fr-F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a:t>
            </a:r>
            <a:endParaRPr lang="fr-FR" sz="1984" spc="-1">
              <a:solidFill>
                <a:srgbClr val="000000"/>
              </a:solidFill>
              <a:uFill>
                <a:solidFill>
                  <a:srgbClr val="FFFFFF"/>
                </a:solidFill>
              </a:uFill>
              <a:latin typeface="Arial"/>
            </a:endParaRPr>
          </a:p>
        </p:txBody>
      </p:sp>
      <p:sp>
        <p:nvSpPr>
          <p:cNvPr id="24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Sommaire</a:t>
            </a:r>
            <a:endParaRPr lang="fr-FR" sz="1984" spc="-1">
              <a:solidFill>
                <a:srgbClr val="000000"/>
              </a:solidFill>
              <a:uFill>
                <a:solidFill>
                  <a:srgbClr val="FFFFFF"/>
                </a:solidFill>
              </a:uFill>
              <a:latin typeface="Arial"/>
            </a:endParaRPr>
          </a:p>
        </p:txBody>
      </p:sp>
      <p:sp>
        <p:nvSpPr>
          <p:cNvPr id="241" name="CustomShape 3"/>
          <p:cNvSpPr/>
          <p:nvPr/>
        </p:nvSpPr>
        <p:spPr>
          <a:xfrm>
            <a:off x="357679" y="1240500"/>
            <a:ext cx="928590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BFBFBF"/>
              </a:buClr>
              <a:buFont typeface="Wingdings" charset="2"/>
              <a:buChar char=""/>
            </a:pPr>
            <a:r>
              <a:rPr lang="fr-FR" sz="2535" b="1" spc="-1" dirty="0">
                <a:uFill>
                  <a:solidFill>
                    <a:srgbClr val="FFFFFF"/>
                  </a:solidFill>
                </a:uFill>
                <a:latin typeface="Calibri"/>
              </a:rPr>
              <a:t>Introduction</a:t>
            </a:r>
            <a:endParaRPr lang="fr-FR" sz="1984" b="1" spc="-1" dirty="0">
              <a:uFill>
                <a:solidFill>
                  <a:srgbClr val="FFFFFF"/>
                </a:solidFill>
              </a:uFill>
              <a:latin typeface="Arial"/>
            </a:endParaRPr>
          </a:p>
          <a:p>
            <a:pPr marL="238097" indent="294050">
              <a:buClr>
                <a:srgbClr val="595959"/>
              </a:buClr>
              <a:buFont typeface="Wingdings" charset="2"/>
              <a:buChar char=""/>
            </a:pPr>
            <a:r>
              <a:rPr lang="fr-FR" sz="2535" spc="-1" dirty="0">
                <a:solidFill>
                  <a:schemeClr val="bg1">
                    <a:lumMod val="85000"/>
                  </a:schemeClr>
                </a:solidFill>
                <a:uFill>
                  <a:solidFill>
                    <a:srgbClr val="FFFFFF"/>
                  </a:solidFill>
                </a:uFill>
                <a:latin typeface="Calibri"/>
              </a:rPr>
              <a:t>Cahier des charges : objectifs et typologies</a:t>
            </a:r>
            <a:endParaRPr lang="fr-FR" sz="1984" spc="-1" dirty="0">
              <a:solidFill>
                <a:schemeClr val="bg1">
                  <a:lumMod val="85000"/>
                </a:schemeClr>
              </a:solidFill>
              <a:uFill>
                <a:solidFill>
                  <a:srgbClr val="FFFFFF"/>
                </a:solidFill>
              </a:uFill>
              <a:latin typeface="Arial"/>
            </a:endParaRPr>
          </a:p>
          <a:p>
            <a:pPr marL="238097" indent="294050">
              <a:buClr>
                <a:srgbClr val="BFBFBF"/>
              </a:buClr>
              <a:buFont typeface="Wingdings" charset="2"/>
              <a:buChar char=""/>
            </a:pPr>
            <a:r>
              <a:rPr lang="fr-FR" sz="2535" spc="-1" dirty="0">
                <a:solidFill>
                  <a:srgbClr val="BFBFBF"/>
                </a:solidFill>
                <a:uFill>
                  <a:solidFill>
                    <a:srgbClr val="FFFFFF"/>
                  </a:solidFill>
                </a:uFill>
                <a:latin typeface="Calibri"/>
              </a:rPr>
              <a:t>Contenu du cahier des charges</a:t>
            </a:r>
            <a:endParaRPr lang="fr-FR" sz="1984" spc="-1" dirty="0">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dirty="0">
                <a:solidFill>
                  <a:srgbClr val="BFBFBF"/>
                </a:solidFill>
                <a:uFill>
                  <a:solidFill>
                    <a:srgbClr val="FFFFFF"/>
                  </a:solidFill>
                </a:uFill>
                <a:latin typeface="Calibri"/>
              </a:rPr>
              <a:t>Cas d'un cahier des charges pour le développement d'un logiciel</a:t>
            </a:r>
            <a:endParaRPr lang="fr-FR" sz="1984" spc="-1" dirty="0">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dirty="0">
                <a:solidFill>
                  <a:srgbClr val="BFBFBF"/>
                </a:solidFill>
                <a:uFill>
                  <a:solidFill>
                    <a:srgbClr val="FFFFFF"/>
                  </a:solidFill>
                </a:uFill>
                <a:latin typeface="Calibri"/>
              </a:rPr>
              <a:t>Autres cahiers des charges</a:t>
            </a:r>
            <a:endParaRPr lang="fr-FR" sz="1984" spc="-1" dirty="0">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dirty="0">
                <a:solidFill>
                  <a:srgbClr val="BFBFBF"/>
                </a:solidFill>
                <a:uFill>
                  <a:solidFill>
                    <a:srgbClr val="FFFFFF"/>
                  </a:solidFill>
                </a:uFill>
                <a:latin typeface="Calibri"/>
              </a:rPr>
              <a:t>Plan et stratégie de développement</a:t>
            </a:r>
            <a:endParaRPr lang="fr-FR" sz="1984" spc="-1" dirty="0">
              <a:solidFill>
                <a:srgbClr val="000000"/>
              </a:solidFill>
              <a:uFill>
                <a:solidFill>
                  <a:srgbClr val="FFFFFF"/>
                </a:solidFill>
              </a:uFill>
              <a:latin typeface="Arial"/>
            </a:endParaRPr>
          </a:p>
          <a:p>
            <a:pPr>
              <a:lnSpc>
                <a:spcPct val="100000"/>
              </a:lnSpc>
            </a:pPr>
            <a:r>
              <a:rPr lang="fr-FR" sz="2646" spc="-1" dirty="0">
                <a:solidFill>
                  <a:srgbClr val="808080"/>
                </a:solidFill>
                <a:uFill>
                  <a:solidFill>
                    <a:srgbClr val="FFFFFF"/>
                  </a:solidFill>
                </a:uFill>
                <a:latin typeface="Calibri"/>
              </a:rPr>
              <a:t> </a:t>
            </a: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p:txBody>
      </p:sp>
      <p:sp>
        <p:nvSpPr>
          <p:cNvPr id="243"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651FE78E-DFC2-45A0-87E0-71E321CDD02C}" type="slidenum">
              <a:rPr lang="fr-FR" sz="1102" spc="-1">
                <a:solidFill>
                  <a:srgbClr val="A0A0A0"/>
                </a:solidFill>
                <a:uFill>
                  <a:solidFill>
                    <a:srgbClr val="FFFFFF"/>
                  </a:solidFill>
                </a:uFill>
                <a:latin typeface="Calibri"/>
              </a:rPr>
              <a:t>37</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954153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p:txBody>
      </p:sp>
      <p:sp>
        <p:nvSpPr>
          <p:cNvPr id="199"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Quelques constats </a:t>
            </a:r>
            <a:endParaRPr lang="fr-FR" sz="1984" spc="-1">
              <a:solidFill>
                <a:srgbClr val="000000"/>
              </a:solidFill>
              <a:uFill>
                <a:solidFill>
                  <a:srgbClr val="FFFFFF"/>
                </a:solidFill>
              </a:uFill>
              <a:latin typeface="Arial"/>
            </a:endParaRPr>
          </a:p>
        </p:txBody>
      </p:sp>
      <p:sp>
        <p:nvSpPr>
          <p:cNvPr id="202"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74134C18-D8C4-4140-B254-9DD42CDB9DD3}" type="slidenum">
              <a:rPr lang="fr-FR" sz="1102" spc="-1">
                <a:solidFill>
                  <a:srgbClr val="A0A0A0"/>
                </a:solidFill>
                <a:uFill>
                  <a:solidFill>
                    <a:srgbClr val="FFFFFF"/>
                  </a:solidFill>
                </a:uFill>
                <a:latin typeface="Calibri"/>
              </a:rPr>
              <a:t>38</a:t>
            </a:fld>
            <a:endParaRPr lang="fr-FR" sz="1984" spc="-1">
              <a:solidFill>
                <a:srgbClr val="000000"/>
              </a:solidFill>
              <a:uFill>
                <a:solidFill>
                  <a:srgbClr val="FFFFFF"/>
                </a:solidFill>
              </a:uFill>
              <a:latin typeface="Arial"/>
            </a:endParaRPr>
          </a:p>
        </p:txBody>
      </p:sp>
      <p:pic>
        <p:nvPicPr>
          <p:cNvPr id="7" name="Picture 5">
            <a:extLst>
              <a:ext uri="{FF2B5EF4-FFF2-40B4-BE49-F238E27FC236}">
                <a16:creationId xmlns:a16="http://schemas.microsoft.com/office/drawing/2014/main" id="{9589E7E0-D9FE-4CB8-8DA5-B2E1EBB8BDE2}"/>
              </a:ext>
            </a:extLst>
          </p:cNvPr>
          <p:cNvPicPr/>
          <p:nvPr/>
        </p:nvPicPr>
        <p:blipFill>
          <a:blip r:embed="rId2"/>
          <a:stretch/>
        </p:blipFill>
        <p:spPr>
          <a:xfrm>
            <a:off x="321877" y="946587"/>
            <a:ext cx="8436810" cy="6046560"/>
          </a:xfrm>
          <a:prstGeom prst="rect">
            <a:avLst/>
          </a:prstGeom>
          <a:ln>
            <a:noFill/>
          </a:ln>
        </p:spPr>
      </p:pic>
    </p:spTree>
    <p:extLst>
      <p:ext uri="{BB962C8B-B14F-4D97-AF65-F5344CB8AC3E}">
        <p14:creationId xmlns:p14="http://schemas.microsoft.com/office/powerpoint/2010/main" val="17701628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p:txBody>
      </p:sp>
      <p:sp>
        <p:nvSpPr>
          <p:cNvPr id="194"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Quelques constats</a:t>
            </a:r>
            <a:endParaRPr lang="fr-FR" sz="1984" spc="-1">
              <a:solidFill>
                <a:srgbClr val="000000"/>
              </a:solidFill>
              <a:uFill>
                <a:solidFill>
                  <a:srgbClr val="FFFFFF"/>
                </a:solidFill>
              </a:uFill>
              <a:latin typeface="Arial"/>
            </a:endParaRPr>
          </a:p>
        </p:txBody>
      </p:sp>
      <p:sp>
        <p:nvSpPr>
          <p:cNvPr id="195"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646" spc="-1">
                <a:solidFill>
                  <a:srgbClr val="808080"/>
                </a:solidFill>
                <a:uFill>
                  <a:solidFill>
                    <a:srgbClr val="FFFFFF"/>
                  </a:solidFill>
                </a:uFill>
                <a:latin typeface="Calibri"/>
              </a:rPr>
              <a:t>Etude du Standish Group</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Seul 1/3 des projets informatiques sont qualifiés de succès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50 % sont livrés et opérationnels, mais sont sortis du contrat initial :</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425" spc="-1">
                <a:solidFill>
                  <a:srgbClr val="808080"/>
                </a:solidFill>
                <a:uFill>
                  <a:solidFill>
                    <a:srgbClr val="FFFFFF"/>
                  </a:solidFill>
                </a:uFill>
                <a:latin typeface="Calibri"/>
              </a:rPr>
              <a:t>moins de fonctions que prévues</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425" spc="-1">
                <a:solidFill>
                  <a:srgbClr val="808080"/>
                </a:solidFill>
                <a:uFill>
                  <a:solidFill>
                    <a:srgbClr val="FFFFFF"/>
                  </a:solidFill>
                </a:uFill>
                <a:latin typeface="Calibri"/>
              </a:rPr>
              <a:t>dépassement des budgets et/ou des échéanciers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20 % sont abandonnés en cours de route ou les résultats livrés ne sont jamais utilisés... </a:t>
            </a:r>
            <a:endParaRPr lang="fr-FR" sz="1984" spc="-1">
              <a:solidFill>
                <a:srgbClr val="000000"/>
              </a:solidFill>
              <a:uFill>
                <a:solidFill>
                  <a:srgbClr val="FFFFFF"/>
                </a:solidFill>
              </a:uFill>
              <a:latin typeface="Arial"/>
            </a:endParaRPr>
          </a:p>
        </p:txBody>
      </p:sp>
      <p:sp>
        <p:nvSpPr>
          <p:cNvPr id="197"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BBA06C50-693B-46B9-BFBD-AC8D8D1B5B93}" type="slidenum">
              <a:rPr lang="fr-FR" sz="1102" spc="-1">
                <a:solidFill>
                  <a:srgbClr val="A0A0A0"/>
                </a:solidFill>
                <a:uFill>
                  <a:solidFill>
                    <a:srgbClr val="FFFFFF"/>
                  </a:solidFill>
                </a:uFill>
                <a:latin typeface="Calibri"/>
              </a:rPr>
              <a:t>39</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36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p:txBody>
      </p:sp>
      <p:sp>
        <p:nvSpPr>
          <p:cNvPr id="96" name="CustomShape 2"/>
          <p:cNvSpPr/>
          <p:nvPr/>
        </p:nvSpPr>
        <p:spPr>
          <a:xfrm>
            <a:off x="504000" y="1769040"/>
            <a:ext cx="9066960" cy="437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fr-FR" sz="3200" b="1" spc="-1" dirty="0">
                <a:solidFill>
                  <a:srgbClr val="000000"/>
                </a:solidFill>
                <a:uFill>
                  <a:solidFill>
                    <a:srgbClr val="FFFFFF"/>
                  </a:solidFill>
                </a:uFill>
                <a:latin typeface="Arial"/>
                <a:ea typeface="DejaVu Sans"/>
              </a:rPr>
              <a:t>Plan du cours</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1- CADRAGE INITIAL DU PROJET</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2- RECUEIL DES BESOINS</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3- ANALYSE ET RESTITUTION DES BESOINS</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4- LE CAHIER DES CHARGES</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DejaVu Sans"/>
              </a:rPr>
              <a:t>		5- REDACTION DU CAHIER DES CHARGES</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p:txBody>
      </p:sp>
      <p:sp>
        <p:nvSpPr>
          <p:cNvPr id="199"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Quelques constats </a:t>
            </a:r>
            <a:endParaRPr lang="fr-FR" sz="1984" spc="-1">
              <a:solidFill>
                <a:srgbClr val="000000"/>
              </a:solidFill>
              <a:uFill>
                <a:solidFill>
                  <a:srgbClr val="FFFFFF"/>
                </a:solidFill>
              </a:uFill>
              <a:latin typeface="Arial"/>
            </a:endParaRPr>
          </a:p>
        </p:txBody>
      </p:sp>
      <p:sp>
        <p:nvSpPr>
          <p:cNvPr id="200"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646" spc="-1">
                <a:solidFill>
                  <a:srgbClr val="808080"/>
                </a:solidFill>
                <a:uFill>
                  <a:solidFill>
                    <a:srgbClr val="FFFFFF"/>
                  </a:solidFill>
                </a:uFill>
                <a:latin typeface="Calibri"/>
              </a:rPr>
              <a:t>Les facteurs de succès d’un projet :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L'engagement de la direction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b="1" spc="-1">
                <a:solidFill>
                  <a:srgbClr val="808080"/>
                </a:solidFill>
                <a:uFill>
                  <a:solidFill>
                    <a:srgbClr val="FFFFFF"/>
                  </a:solidFill>
                </a:uFill>
                <a:latin typeface="Calibri"/>
              </a:rPr>
              <a:t>L'implication des utilisateurs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L'expérience du chef de projets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b="1" spc="-1">
                <a:solidFill>
                  <a:srgbClr val="808080"/>
                </a:solidFill>
                <a:uFill>
                  <a:solidFill>
                    <a:srgbClr val="FFFFFF"/>
                  </a:solidFill>
                </a:uFill>
                <a:latin typeface="Calibri"/>
              </a:rPr>
              <a:t>La formulation des objectifs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b="1" spc="-1">
                <a:solidFill>
                  <a:srgbClr val="808080"/>
                </a:solidFill>
                <a:uFill>
                  <a:solidFill>
                    <a:srgbClr val="FFFFFF"/>
                  </a:solidFill>
                </a:uFill>
                <a:latin typeface="Calibri"/>
              </a:rPr>
              <a:t>Une envergure limitée aux besoins essentiels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Une infrastructure technologique normalisée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b="1" spc="-1">
                <a:solidFill>
                  <a:srgbClr val="808080"/>
                </a:solidFill>
                <a:uFill>
                  <a:solidFill>
                    <a:srgbClr val="FFFFFF"/>
                  </a:solidFill>
                </a:uFill>
                <a:latin typeface="Calibri"/>
              </a:rPr>
              <a:t>Des spécifications précises et stables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Des méthodologies formelles et utilisées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b="1" spc="-1">
                <a:solidFill>
                  <a:srgbClr val="808080"/>
                </a:solidFill>
                <a:uFill>
                  <a:solidFill>
                    <a:srgbClr val="FFFFFF"/>
                  </a:solidFill>
                </a:uFill>
                <a:latin typeface="Calibri"/>
              </a:rPr>
              <a:t>Des estimations fiables et rigoureuses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Autres : découpage des livraisons, compétence du personnel, etc. </a:t>
            </a:r>
            <a:endParaRPr lang="fr-FR" sz="1984" spc="-1">
              <a:solidFill>
                <a:srgbClr val="000000"/>
              </a:solidFill>
              <a:uFill>
                <a:solidFill>
                  <a:srgbClr val="FFFFFF"/>
                </a:solidFill>
              </a:uFill>
              <a:latin typeface="Arial"/>
            </a:endParaRPr>
          </a:p>
        </p:txBody>
      </p:sp>
      <p:sp>
        <p:nvSpPr>
          <p:cNvPr id="202"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74134C18-D8C4-4140-B254-9DD42CDB9DD3}" type="slidenum">
              <a:rPr lang="fr-FR" sz="1102" spc="-1">
                <a:solidFill>
                  <a:srgbClr val="A0A0A0"/>
                </a:solidFill>
                <a:uFill>
                  <a:solidFill>
                    <a:srgbClr val="FFFFFF"/>
                  </a:solidFill>
                </a:uFill>
                <a:latin typeface="Calibri"/>
              </a:rPr>
              <a:t>40</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p:txBody>
      </p:sp>
      <p:sp>
        <p:nvSpPr>
          <p:cNvPr id="204"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Intérêt du cahier des charges </a:t>
            </a:r>
            <a:endParaRPr lang="fr-FR" sz="1984" spc="-1">
              <a:solidFill>
                <a:srgbClr val="000000"/>
              </a:solidFill>
              <a:uFill>
                <a:solidFill>
                  <a:srgbClr val="FFFFFF"/>
                </a:solidFill>
              </a:uFill>
              <a:latin typeface="Arial"/>
            </a:endParaRPr>
          </a:p>
        </p:txBody>
      </p:sp>
      <p:sp>
        <p:nvSpPr>
          <p:cNvPr id="205" name="CustomShape 3"/>
          <p:cNvSpPr/>
          <p:nvPr/>
        </p:nvSpPr>
        <p:spPr>
          <a:xfrm>
            <a:off x="277915" y="4573503"/>
            <a:ext cx="9127167" cy="2301237"/>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Un cahier des charges répondant aux standards de qualité doit permettre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Une compréhension partagée des attendus entre les acteurs (client et prestataire)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Une estimation du coût plus fine et basée sur des hypothèses pertinentes et partagées</a:t>
            </a:r>
            <a:endParaRPr lang="fr-FR" sz="1984" spc="-1">
              <a:solidFill>
                <a:srgbClr val="000000"/>
              </a:solidFill>
              <a:uFill>
                <a:solidFill>
                  <a:srgbClr val="FFFFFF"/>
                </a:solidFill>
              </a:uFill>
              <a:latin typeface="Arial"/>
            </a:endParaRPr>
          </a:p>
        </p:txBody>
      </p:sp>
      <p:sp>
        <p:nvSpPr>
          <p:cNvPr id="206" name="CustomShape 4"/>
          <p:cNvSpPr/>
          <p:nvPr/>
        </p:nvSpPr>
        <p:spPr>
          <a:xfrm>
            <a:off x="197755" y="3183000"/>
            <a:ext cx="1967897" cy="837318"/>
          </a:xfrm>
          <a:prstGeom prst="rect">
            <a:avLst/>
          </a:prstGeom>
          <a:ln>
            <a:solidFill>
              <a:srgbClr val="BE4B48"/>
            </a:solidFill>
            <a:round/>
          </a:ln>
          <a:effectLst>
            <a:outerShdw blurRad="65500" dist="38100" dir="5400000" rotWithShape="0">
              <a:srgbClr val="000000">
                <a:alpha val="40000"/>
              </a:srgbClr>
            </a:outerShdw>
          </a:effectLst>
        </p:spPr>
        <p:style>
          <a:lnRef idx="1">
            <a:schemeClr val="accent2"/>
          </a:lnRef>
          <a:fillRef idx="2">
            <a:schemeClr val="accent2"/>
          </a:fillRef>
          <a:effectRef idx="1">
            <a:schemeClr val="accent2"/>
          </a:effectRef>
          <a:fontRef idx="minor"/>
        </p:style>
        <p:txBody>
          <a:bodyPr lIns="99208" tIns="49604" rIns="99208" bIns="49604"/>
          <a:lstStyle/>
          <a:p>
            <a:pPr algn="ctr">
              <a:lnSpc>
                <a:spcPct val="100000"/>
              </a:lnSpc>
            </a:pPr>
            <a:r>
              <a:rPr lang="fr-FR" sz="1213" b="1" spc="-1">
                <a:solidFill>
                  <a:srgbClr val="808080"/>
                </a:solidFill>
                <a:uFill>
                  <a:solidFill>
                    <a:srgbClr val="FFFFFF"/>
                  </a:solidFill>
                </a:uFill>
                <a:latin typeface="Verdana"/>
                <a:ea typeface="DejaVu Sans"/>
              </a:rPr>
              <a:t>Cahier des charges, </a:t>
            </a:r>
            <a:r>
              <a:rPr lang="fr-FR" sz="1213" spc="-1">
                <a:solidFill>
                  <a:srgbClr val="808080"/>
                </a:solidFill>
                <a:uFill>
                  <a:solidFill>
                    <a:srgbClr val="FFFFFF"/>
                  </a:solidFill>
                </a:uFill>
                <a:latin typeface="Verdana"/>
                <a:ea typeface="DejaVu Sans"/>
              </a:rPr>
              <a:t>Proposition commerciale</a:t>
            </a:r>
            <a:endParaRPr lang="fr-FR" sz="1984" spc="-1">
              <a:solidFill>
                <a:srgbClr val="000000"/>
              </a:solidFill>
              <a:uFill>
                <a:solidFill>
                  <a:srgbClr val="FFFFFF"/>
                </a:solidFill>
              </a:uFill>
              <a:latin typeface="Arial"/>
            </a:endParaRPr>
          </a:p>
          <a:p>
            <a:pPr algn="ctr">
              <a:lnSpc>
                <a:spcPct val="100000"/>
              </a:lnSpc>
            </a:pPr>
            <a:r>
              <a:rPr lang="fr-FR" sz="1213" spc="-1">
                <a:solidFill>
                  <a:srgbClr val="808080"/>
                </a:solidFill>
                <a:uFill>
                  <a:solidFill>
                    <a:srgbClr val="FFFFFF"/>
                  </a:solidFill>
                </a:uFill>
                <a:latin typeface="Verdana"/>
                <a:ea typeface="DejaVu Sans"/>
              </a:rPr>
              <a:t>contrat</a:t>
            </a:r>
            <a:endParaRPr lang="fr-FR" sz="1984" spc="-1">
              <a:solidFill>
                <a:srgbClr val="000000"/>
              </a:solidFill>
              <a:uFill>
                <a:solidFill>
                  <a:srgbClr val="FFFFFF"/>
                </a:solidFill>
              </a:uFill>
              <a:latin typeface="Arial"/>
            </a:endParaRPr>
          </a:p>
        </p:txBody>
      </p:sp>
      <p:sp>
        <p:nvSpPr>
          <p:cNvPr id="207" name="CustomShape 5"/>
          <p:cNvSpPr/>
          <p:nvPr/>
        </p:nvSpPr>
        <p:spPr>
          <a:xfrm>
            <a:off x="119182" y="2227425"/>
            <a:ext cx="1507570" cy="555567"/>
          </a:xfrm>
          <a:prstGeom prst="chevron">
            <a:avLst>
              <a:gd name="adj" fmla="val 27358"/>
            </a:avLst>
          </a:prstGeom>
          <a:ln>
            <a:solidFill>
              <a:srgbClr val="BE4B48"/>
            </a:solidFill>
            <a:round/>
          </a:ln>
          <a:effectLst>
            <a:outerShdw blurRad="65500" dist="38100" dir="5400000" rotWithShape="0">
              <a:srgbClr val="000000">
                <a:alpha val="40000"/>
              </a:srgbClr>
            </a:outerShdw>
          </a:effectLst>
        </p:spPr>
        <p:style>
          <a:lnRef idx="1">
            <a:schemeClr val="accent2"/>
          </a:lnRef>
          <a:fillRef idx="2">
            <a:schemeClr val="accent2"/>
          </a:fillRef>
          <a:effectRef idx="1">
            <a:schemeClr val="accent2"/>
          </a:effectRef>
          <a:fontRef idx="minor"/>
        </p:style>
        <p:txBody>
          <a:bodyPr wrap="none" lIns="99208" tIns="49604" rIns="99208" bIns="49604" anchor="ctr"/>
          <a:lstStyle/>
          <a:p>
            <a:pPr algn="ctr">
              <a:lnSpc>
                <a:spcPct val="80000"/>
              </a:lnSpc>
            </a:pPr>
            <a:r>
              <a:rPr lang="fr-FR" sz="1764" b="1" spc="-1" dirty="0">
                <a:solidFill>
                  <a:srgbClr val="808080"/>
                </a:solidFill>
                <a:uFill>
                  <a:solidFill>
                    <a:srgbClr val="FFFFFF"/>
                  </a:solidFill>
                </a:uFill>
                <a:latin typeface="Tahoma"/>
                <a:ea typeface="DejaVu Sans"/>
              </a:rPr>
              <a:t>  Cadrage</a:t>
            </a:r>
            <a:endParaRPr lang="fr-FR" sz="1984" spc="-1" dirty="0">
              <a:solidFill>
                <a:srgbClr val="000000"/>
              </a:solidFill>
              <a:uFill>
                <a:solidFill>
                  <a:srgbClr val="FFFFFF"/>
                </a:solidFill>
              </a:uFill>
              <a:latin typeface="Arial"/>
            </a:endParaRPr>
          </a:p>
        </p:txBody>
      </p:sp>
      <p:sp>
        <p:nvSpPr>
          <p:cNvPr id="208" name="Line 6"/>
          <p:cNvSpPr/>
          <p:nvPr/>
        </p:nvSpPr>
        <p:spPr>
          <a:xfrm>
            <a:off x="1462859" y="2787357"/>
            <a:ext cx="397" cy="397230"/>
          </a:xfrm>
          <a:prstGeom prst="line">
            <a:avLst/>
          </a:prstGeom>
          <a:ln>
            <a:solidFill>
              <a:srgbClr val="BE4B48"/>
            </a:solidFill>
            <a:round/>
          </a:ln>
        </p:spPr>
        <p:style>
          <a:lnRef idx="1">
            <a:schemeClr val="accent2"/>
          </a:lnRef>
          <a:fillRef idx="2">
            <a:schemeClr val="accent2"/>
          </a:fillRef>
          <a:effectRef idx="1">
            <a:schemeClr val="accent2"/>
          </a:effectRef>
          <a:fontRef idx="minor"/>
        </p:style>
      </p:sp>
      <p:sp>
        <p:nvSpPr>
          <p:cNvPr id="209" name="CustomShape 7"/>
          <p:cNvSpPr/>
          <p:nvPr/>
        </p:nvSpPr>
        <p:spPr>
          <a:xfrm>
            <a:off x="3755366" y="3183000"/>
            <a:ext cx="1259152" cy="652791"/>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Conception de la solution validée</a:t>
            </a:r>
            <a:endParaRPr lang="fr-FR" sz="1984" spc="-1">
              <a:solidFill>
                <a:srgbClr val="000000"/>
              </a:solidFill>
              <a:uFill>
                <a:solidFill>
                  <a:srgbClr val="FFFFFF"/>
                </a:solidFill>
              </a:uFill>
              <a:latin typeface="Arial"/>
            </a:endParaRPr>
          </a:p>
        </p:txBody>
      </p:sp>
      <p:sp>
        <p:nvSpPr>
          <p:cNvPr id="210" name="CustomShape 8"/>
          <p:cNvSpPr/>
          <p:nvPr/>
        </p:nvSpPr>
        <p:spPr>
          <a:xfrm>
            <a:off x="2971223" y="2230996"/>
            <a:ext cx="1507570"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  Conception</a:t>
            </a:r>
            <a:endParaRPr lang="fr-FR" sz="1984" spc="-1">
              <a:solidFill>
                <a:srgbClr val="000000"/>
              </a:solidFill>
              <a:uFill>
                <a:solidFill>
                  <a:srgbClr val="FFFFFF"/>
                </a:solidFill>
              </a:uFill>
              <a:latin typeface="Arial"/>
            </a:endParaRPr>
          </a:p>
        </p:txBody>
      </p:sp>
      <p:sp>
        <p:nvSpPr>
          <p:cNvPr id="211" name="Line 9"/>
          <p:cNvSpPr/>
          <p:nvPr/>
        </p:nvSpPr>
        <p:spPr>
          <a:xfrm>
            <a:off x="4320456" y="2787357"/>
            <a:ext cx="397" cy="395246"/>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212" name="CustomShape 10"/>
          <p:cNvSpPr/>
          <p:nvPr/>
        </p:nvSpPr>
        <p:spPr>
          <a:xfrm>
            <a:off x="5193886" y="3183000"/>
            <a:ext cx="1348440" cy="837318"/>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Solution validée pour livraison au client</a:t>
            </a:r>
            <a:endParaRPr lang="fr-FR" sz="1984" spc="-1">
              <a:solidFill>
                <a:srgbClr val="000000"/>
              </a:solidFill>
              <a:uFill>
                <a:solidFill>
                  <a:srgbClr val="FFFFFF"/>
                </a:solidFill>
              </a:uFill>
              <a:latin typeface="Arial"/>
            </a:endParaRPr>
          </a:p>
        </p:txBody>
      </p:sp>
      <p:sp>
        <p:nvSpPr>
          <p:cNvPr id="213" name="CustomShape 11"/>
          <p:cNvSpPr/>
          <p:nvPr/>
        </p:nvSpPr>
        <p:spPr>
          <a:xfrm>
            <a:off x="4401013" y="2230996"/>
            <a:ext cx="1507570"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  Construction</a:t>
            </a:r>
            <a:endParaRPr lang="fr-FR" sz="1984" spc="-1">
              <a:solidFill>
                <a:srgbClr val="000000"/>
              </a:solidFill>
              <a:uFill>
                <a:solidFill>
                  <a:srgbClr val="FFFFFF"/>
                </a:solidFill>
              </a:uFill>
              <a:latin typeface="Arial"/>
            </a:endParaRPr>
          </a:p>
        </p:txBody>
      </p:sp>
      <p:sp>
        <p:nvSpPr>
          <p:cNvPr id="214" name="Line 12"/>
          <p:cNvSpPr/>
          <p:nvPr/>
        </p:nvSpPr>
        <p:spPr>
          <a:xfrm>
            <a:off x="5750247" y="2787357"/>
            <a:ext cx="397" cy="395246"/>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215" name="CustomShape 13"/>
          <p:cNvSpPr/>
          <p:nvPr/>
        </p:nvSpPr>
        <p:spPr>
          <a:xfrm>
            <a:off x="6721695" y="3183000"/>
            <a:ext cx="1257565" cy="652791"/>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Solution validée par le client</a:t>
            </a:r>
            <a:endParaRPr lang="fr-FR" sz="1984" spc="-1">
              <a:solidFill>
                <a:srgbClr val="000000"/>
              </a:solidFill>
              <a:uFill>
                <a:solidFill>
                  <a:srgbClr val="FFFFFF"/>
                </a:solidFill>
              </a:uFill>
              <a:latin typeface="Arial"/>
            </a:endParaRPr>
          </a:p>
        </p:txBody>
      </p:sp>
      <p:sp>
        <p:nvSpPr>
          <p:cNvPr id="216" name="CustomShape 14"/>
          <p:cNvSpPr/>
          <p:nvPr/>
        </p:nvSpPr>
        <p:spPr>
          <a:xfrm>
            <a:off x="5829217" y="2230996"/>
            <a:ext cx="1507570"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  Réception</a:t>
            </a:r>
            <a:endParaRPr lang="fr-FR" sz="1984" spc="-1">
              <a:solidFill>
                <a:srgbClr val="000000"/>
              </a:solidFill>
              <a:uFill>
                <a:solidFill>
                  <a:srgbClr val="FFFFFF"/>
                </a:solidFill>
              </a:uFill>
              <a:latin typeface="Arial"/>
            </a:endParaRPr>
          </a:p>
        </p:txBody>
      </p:sp>
      <p:sp>
        <p:nvSpPr>
          <p:cNvPr id="217" name="Line 15"/>
          <p:cNvSpPr/>
          <p:nvPr/>
        </p:nvSpPr>
        <p:spPr>
          <a:xfrm>
            <a:off x="7178053" y="2787357"/>
            <a:ext cx="397" cy="395246"/>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218" name="CustomShape 16"/>
          <p:cNvSpPr/>
          <p:nvPr/>
        </p:nvSpPr>
        <p:spPr>
          <a:xfrm>
            <a:off x="8289583" y="3183000"/>
            <a:ext cx="1166293" cy="468263"/>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Projet clôturé</a:t>
            </a:r>
            <a:endParaRPr lang="fr-FR" sz="1984" spc="-1">
              <a:solidFill>
                <a:srgbClr val="000000"/>
              </a:solidFill>
              <a:uFill>
                <a:solidFill>
                  <a:srgbClr val="FFFFFF"/>
                </a:solidFill>
              </a:uFill>
              <a:latin typeface="Arial"/>
            </a:endParaRPr>
          </a:p>
        </p:txBody>
      </p:sp>
      <p:sp>
        <p:nvSpPr>
          <p:cNvPr id="219" name="CustomShape 17"/>
          <p:cNvSpPr/>
          <p:nvPr/>
        </p:nvSpPr>
        <p:spPr>
          <a:xfrm>
            <a:off x="7258610" y="2230996"/>
            <a:ext cx="1507570"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  Déploiement</a:t>
            </a:r>
            <a:endParaRPr lang="fr-FR" sz="1984" spc="-1">
              <a:solidFill>
                <a:srgbClr val="000000"/>
              </a:solidFill>
              <a:uFill>
                <a:solidFill>
                  <a:srgbClr val="FFFFFF"/>
                </a:solidFill>
              </a:uFill>
              <a:latin typeface="Arial"/>
            </a:endParaRPr>
          </a:p>
        </p:txBody>
      </p:sp>
      <p:sp>
        <p:nvSpPr>
          <p:cNvPr id="220" name="Line 18"/>
          <p:cNvSpPr/>
          <p:nvPr/>
        </p:nvSpPr>
        <p:spPr>
          <a:xfrm>
            <a:off x="8607844" y="2787357"/>
            <a:ext cx="397" cy="395246"/>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221" name="Line 19"/>
          <p:cNvSpPr/>
          <p:nvPr/>
        </p:nvSpPr>
        <p:spPr>
          <a:xfrm>
            <a:off x="2892650" y="2787357"/>
            <a:ext cx="397" cy="395246"/>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222" name="CustomShape 20"/>
          <p:cNvSpPr/>
          <p:nvPr/>
        </p:nvSpPr>
        <p:spPr>
          <a:xfrm>
            <a:off x="2318829" y="3183000"/>
            <a:ext cx="1287327" cy="837318"/>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Périmètre et Organisation du projet validés</a:t>
            </a:r>
            <a:endParaRPr lang="fr-FR" sz="1984" spc="-1">
              <a:solidFill>
                <a:srgbClr val="000000"/>
              </a:solidFill>
              <a:uFill>
                <a:solidFill>
                  <a:srgbClr val="FFFFFF"/>
                </a:solidFill>
              </a:uFill>
              <a:latin typeface="Arial"/>
            </a:endParaRPr>
          </a:p>
        </p:txBody>
      </p:sp>
      <p:sp>
        <p:nvSpPr>
          <p:cNvPr id="223" name="CustomShape 21"/>
          <p:cNvSpPr/>
          <p:nvPr/>
        </p:nvSpPr>
        <p:spPr>
          <a:xfrm>
            <a:off x="1543417" y="2230996"/>
            <a:ext cx="1507570"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  Définition</a:t>
            </a:r>
            <a:endParaRPr lang="fr-FR" sz="1984" spc="-1">
              <a:solidFill>
                <a:srgbClr val="000000"/>
              </a:solidFill>
              <a:uFill>
                <a:solidFill>
                  <a:srgbClr val="FFFFFF"/>
                </a:solidFill>
              </a:uFill>
              <a:latin typeface="Arial"/>
            </a:endParaRPr>
          </a:p>
        </p:txBody>
      </p:sp>
      <p:sp>
        <p:nvSpPr>
          <p:cNvPr id="224" name="CustomShape 22"/>
          <p:cNvSpPr/>
          <p:nvPr/>
        </p:nvSpPr>
        <p:spPr>
          <a:xfrm>
            <a:off x="1181108" y="1319074"/>
            <a:ext cx="1287327" cy="468263"/>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Choix prestataire</a:t>
            </a:r>
            <a:endParaRPr lang="fr-FR" sz="1984" spc="-1">
              <a:solidFill>
                <a:srgbClr val="000000"/>
              </a:solidFill>
              <a:uFill>
                <a:solidFill>
                  <a:srgbClr val="FFFFFF"/>
                </a:solidFill>
              </a:uFill>
              <a:latin typeface="Arial"/>
            </a:endParaRPr>
          </a:p>
        </p:txBody>
      </p:sp>
      <p:sp>
        <p:nvSpPr>
          <p:cNvPr id="225" name="Line 23"/>
          <p:cNvSpPr/>
          <p:nvPr/>
        </p:nvSpPr>
        <p:spPr>
          <a:xfrm>
            <a:off x="1546591" y="1838528"/>
            <a:ext cx="397" cy="395643"/>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227" name="CustomShape 2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A2939E0C-68DF-4D73-B8F2-92AF9A38B920}" type="slidenum">
              <a:rPr lang="fr-FR" sz="1102" spc="-1">
                <a:solidFill>
                  <a:srgbClr val="A0A0A0"/>
                </a:solidFill>
                <a:uFill>
                  <a:solidFill>
                    <a:srgbClr val="FFFFFF"/>
                  </a:solidFill>
                </a:uFill>
                <a:latin typeface="Calibri"/>
              </a:rPr>
              <a:t>41</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p:txBody>
      </p:sp>
      <p:sp>
        <p:nvSpPr>
          <p:cNvPr id="229"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Intérêt du cahier des charges</a:t>
            </a:r>
            <a:endParaRPr lang="fr-FR" sz="1984" spc="-1">
              <a:solidFill>
                <a:srgbClr val="000000"/>
              </a:solidFill>
              <a:uFill>
                <a:solidFill>
                  <a:srgbClr val="FFFFFF"/>
                </a:solidFill>
              </a:uFill>
              <a:latin typeface="Arial"/>
            </a:endParaRPr>
          </a:p>
        </p:txBody>
      </p:sp>
      <p:sp>
        <p:nvSpPr>
          <p:cNvPr id="230"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Quels sont les risques en cas de mauvais cahier des charges ? </a:t>
            </a:r>
            <a:endParaRPr lang="fr-FR" sz="1984" spc="-1">
              <a:solidFill>
                <a:srgbClr val="000000"/>
              </a:solidFill>
              <a:uFill>
                <a:solidFill>
                  <a:srgbClr val="FFFFFF"/>
                </a:solidFill>
              </a:uFill>
              <a:latin typeface="Arial"/>
            </a:endParaRPr>
          </a:p>
        </p:txBody>
      </p:sp>
      <p:pic>
        <p:nvPicPr>
          <p:cNvPr id="231" name="Picture 4"/>
          <p:cNvPicPr/>
          <p:nvPr/>
        </p:nvPicPr>
        <p:blipFill>
          <a:blip r:embed="rId2"/>
          <a:stretch/>
        </p:blipFill>
        <p:spPr>
          <a:xfrm>
            <a:off x="8532842" y="5477490"/>
            <a:ext cx="725015" cy="738110"/>
          </a:xfrm>
          <a:prstGeom prst="rect">
            <a:avLst/>
          </a:prstGeom>
          <a:ln>
            <a:noFill/>
          </a:ln>
        </p:spPr>
      </p:pic>
      <p:sp>
        <p:nvSpPr>
          <p:cNvPr id="233"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42D7068E-AB4F-408D-984F-C6217AFA41CF}" type="slidenum">
              <a:rPr lang="fr-FR" sz="1102" spc="-1">
                <a:solidFill>
                  <a:srgbClr val="A0A0A0"/>
                </a:solidFill>
                <a:uFill>
                  <a:solidFill>
                    <a:srgbClr val="FFFFFF"/>
                  </a:solidFill>
                </a:uFill>
                <a:latin typeface="Calibri"/>
              </a:rPr>
              <a:t>42</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p:txBody>
      </p:sp>
      <p:sp>
        <p:nvSpPr>
          <p:cNvPr id="235"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Intérêt du cahier des charges </a:t>
            </a:r>
            <a:endParaRPr lang="fr-FR" sz="1984" spc="-1">
              <a:solidFill>
                <a:srgbClr val="000000"/>
              </a:solidFill>
              <a:uFill>
                <a:solidFill>
                  <a:srgbClr val="FFFFFF"/>
                </a:solidFill>
              </a:uFill>
              <a:latin typeface="Arial"/>
            </a:endParaRPr>
          </a:p>
        </p:txBody>
      </p:sp>
      <p:sp>
        <p:nvSpPr>
          <p:cNvPr id="236"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646" spc="-1">
                <a:solidFill>
                  <a:srgbClr val="808080"/>
                </a:solidFill>
                <a:uFill>
                  <a:solidFill>
                    <a:srgbClr val="FFFFFF"/>
                  </a:solidFill>
                </a:uFill>
                <a:latin typeface="Calibri"/>
              </a:rPr>
              <a:t>Quels sont les risques en cas de mauvais cahier des charges ?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Dépassement budgétaire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Glissement de planning</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Conflits entre client et prestataires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Application non dimensionnée vs le besoin réel</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Application collant partiellement au besoin</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Nouveaux besoins apparaissant tout au long du projet et surtout en phase de recette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a:t>
            </a:r>
            <a:endParaRPr lang="fr-FR" sz="1984" spc="-1">
              <a:solidFill>
                <a:srgbClr val="000000"/>
              </a:solidFill>
              <a:uFill>
                <a:solidFill>
                  <a:srgbClr val="FFFFFF"/>
                </a:solidFill>
              </a:uFill>
              <a:latin typeface="Arial"/>
            </a:endParaRPr>
          </a:p>
        </p:txBody>
      </p:sp>
      <p:sp>
        <p:nvSpPr>
          <p:cNvPr id="238"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8FF856DE-15BC-4AF7-A593-BEA316D99D5C}" type="slidenum">
              <a:rPr lang="fr-FR" sz="1102" spc="-1">
                <a:solidFill>
                  <a:srgbClr val="A0A0A0"/>
                </a:solidFill>
                <a:uFill>
                  <a:solidFill>
                    <a:srgbClr val="FFFFFF"/>
                  </a:solidFill>
                </a:uFill>
                <a:latin typeface="Calibri"/>
              </a:rPr>
              <a:t>43</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a:t>
            </a:r>
            <a:endParaRPr lang="fr-FR" sz="1984" spc="-1">
              <a:solidFill>
                <a:srgbClr val="000000"/>
              </a:solidFill>
              <a:uFill>
                <a:solidFill>
                  <a:srgbClr val="FFFFFF"/>
                </a:solidFill>
              </a:uFill>
              <a:latin typeface="Arial"/>
            </a:endParaRPr>
          </a:p>
        </p:txBody>
      </p:sp>
      <p:sp>
        <p:nvSpPr>
          <p:cNvPr id="24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Sommaire</a:t>
            </a:r>
            <a:endParaRPr lang="fr-FR" sz="1984" spc="-1">
              <a:solidFill>
                <a:srgbClr val="000000"/>
              </a:solidFill>
              <a:uFill>
                <a:solidFill>
                  <a:srgbClr val="FFFFFF"/>
                </a:solidFill>
              </a:uFill>
              <a:latin typeface="Arial"/>
            </a:endParaRPr>
          </a:p>
        </p:txBody>
      </p:sp>
      <p:sp>
        <p:nvSpPr>
          <p:cNvPr id="241" name="CustomShape 3"/>
          <p:cNvSpPr/>
          <p:nvPr/>
        </p:nvSpPr>
        <p:spPr>
          <a:xfrm>
            <a:off x="357679" y="1240500"/>
            <a:ext cx="928590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BFBFBF"/>
              </a:buClr>
              <a:buFont typeface="Wingdings" charset="2"/>
              <a:buChar char=""/>
            </a:pPr>
            <a:r>
              <a:rPr lang="fr-FR" sz="2535" spc="-1" dirty="0">
                <a:solidFill>
                  <a:srgbClr val="BFBFBF"/>
                </a:solidFill>
                <a:uFill>
                  <a:solidFill>
                    <a:srgbClr val="FFFFFF"/>
                  </a:solidFill>
                </a:uFill>
                <a:latin typeface="Calibri"/>
              </a:rPr>
              <a:t>Introduction</a:t>
            </a:r>
            <a:endParaRPr lang="fr-FR" sz="1984" spc="-1" dirty="0">
              <a:solidFill>
                <a:srgbClr val="000000"/>
              </a:solidFill>
              <a:uFill>
                <a:solidFill>
                  <a:srgbClr val="FFFFFF"/>
                </a:solidFill>
              </a:uFill>
              <a:latin typeface="Arial"/>
            </a:endParaRPr>
          </a:p>
          <a:p>
            <a:pPr marL="238097" indent="294050">
              <a:buClr>
                <a:srgbClr val="595959"/>
              </a:buClr>
              <a:buFont typeface="Wingdings" charset="2"/>
              <a:buChar char=""/>
            </a:pPr>
            <a:r>
              <a:rPr lang="fr-FR" sz="2535" b="1" spc="-1" dirty="0">
                <a:solidFill>
                  <a:srgbClr val="595959"/>
                </a:solidFill>
                <a:uFill>
                  <a:solidFill>
                    <a:srgbClr val="FFFFFF"/>
                  </a:solidFill>
                </a:uFill>
                <a:latin typeface="Calibri"/>
              </a:rPr>
              <a:t>Cahier des charges : objectifs et typologies</a:t>
            </a:r>
            <a:endParaRPr lang="fr-FR" sz="1984" spc="-1" dirty="0">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dirty="0">
                <a:solidFill>
                  <a:srgbClr val="BFBFBF"/>
                </a:solidFill>
                <a:uFill>
                  <a:solidFill>
                    <a:srgbClr val="FFFFFF"/>
                  </a:solidFill>
                </a:uFill>
                <a:latin typeface="Calibri"/>
              </a:rPr>
              <a:t>Contenu du cahier des charges</a:t>
            </a:r>
            <a:endParaRPr lang="fr-FR" sz="1984" spc="-1" dirty="0">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dirty="0">
                <a:solidFill>
                  <a:srgbClr val="BFBFBF"/>
                </a:solidFill>
                <a:uFill>
                  <a:solidFill>
                    <a:srgbClr val="FFFFFF"/>
                  </a:solidFill>
                </a:uFill>
                <a:latin typeface="Calibri"/>
              </a:rPr>
              <a:t>Cas d'un cahier des charges pour le développement d'un logiciel</a:t>
            </a:r>
            <a:endParaRPr lang="fr-FR" sz="1984" spc="-1" dirty="0">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dirty="0">
                <a:solidFill>
                  <a:srgbClr val="BFBFBF"/>
                </a:solidFill>
                <a:uFill>
                  <a:solidFill>
                    <a:srgbClr val="FFFFFF"/>
                  </a:solidFill>
                </a:uFill>
                <a:latin typeface="Calibri"/>
              </a:rPr>
              <a:t>Autres cahiers des charges</a:t>
            </a:r>
            <a:endParaRPr lang="fr-FR" sz="1984" spc="-1" dirty="0">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dirty="0">
                <a:solidFill>
                  <a:srgbClr val="BFBFBF"/>
                </a:solidFill>
                <a:uFill>
                  <a:solidFill>
                    <a:srgbClr val="FFFFFF"/>
                  </a:solidFill>
                </a:uFill>
                <a:latin typeface="Calibri"/>
              </a:rPr>
              <a:t>Plan et stratégie de développement</a:t>
            </a:r>
            <a:endParaRPr lang="fr-FR" sz="1984" spc="-1" dirty="0">
              <a:solidFill>
                <a:srgbClr val="000000"/>
              </a:solidFill>
              <a:uFill>
                <a:solidFill>
                  <a:srgbClr val="FFFFFF"/>
                </a:solidFill>
              </a:uFill>
              <a:latin typeface="Arial"/>
            </a:endParaRPr>
          </a:p>
          <a:p>
            <a:pPr>
              <a:lnSpc>
                <a:spcPct val="100000"/>
              </a:lnSpc>
            </a:pPr>
            <a:r>
              <a:rPr lang="fr-FR" sz="2646" spc="-1" dirty="0">
                <a:solidFill>
                  <a:srgbClr val="808080"/>
                </a:solidFill>
                <a:uFill>
                  <a:solidFill>
                    <a:srgbClr val="FFFFFF"/>
                  </a:solidFill>
                </a:uFill>
                <a:latin typeface="Calibri"/>
              </a:rPr>
              <a:t> </a:t>
            </a: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p:txBody>
      </p:sp>
      <p:sp>
        <p:nvSpPr>
          <p:cNvPr id="243"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651FE78E-DFC2-45A0-87E0-71E321CDD02C}" type="slidenum">
              <a:rPr lang="fr-FR" sz="1102" spc="-1">
                <a:solidFill>
                  <a:srgbClr val="A0A0A0"/>
                </a:solidFill>
                <a:uFill>
                  <a:solidFill>
                    <a:srgbClr val="FFFFFF"/>
                  </a:solidFill>
                </a:uFill>
                <a:latin typeface="Calibri"/>
              </a:rPr>
              <a:t>44</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 : objectifs et typologie</a:t>
            </a:r>
            <a:endParaRPr lang="fr-FR" sz="1984" spc="-1">
              <a:solidFill>
                <a:srgbClr val="000000"/>
              </a:solidFill>
              <a:uFill>
                <a:solidFill>
                  <a:srgbClr val="FFFFFF"/>
                </a:solidFill>
              </a:uFill>
              <a:latin typeface="Arial"/>
            </a:endParaRPr>
          </a:p>
        </p:txBody>
      </p:sp>
      <p:sp>
        <p:nvSpPr>
          <p:cNvPr id="245" name="CustomShape 2"/>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Définition et objectifs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Acteurs, rôles et responsabilités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Typologie de cahiers des charges</a:t>
            </a:r>
            <a:endParaRPr lang="fr-FR" sz="1984" spc="-1">
              <a:solidFill>
                <a:srgbClr val="000000"/>
              </a:solidFill>
              <a:uFill>
                <a:solidFill>
                  <a:srgbClr val="FFFFFF"/>
                </a:solidFill>
              </a:uFill>
              <a:latin typeface="Arial"/>
            </a:endParaRPr>
          </a:p>
        </p:txBody>
      </p:sp>
      <p:sp>
        <p:nvSpPr>
          <p:cNvPr id="247" name="CustomShape 4"/>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F68A3A24-4078-46FB-ABCC-15ED22C193C4}" type="slidenum">
              <a:rPr lang="fr-FR" sz="1102" spc="-1">
                <a:solidFill>
                  <a:srgbClr val="A0A0A0"/>
                </a:solidFill>
                <a:uFill>
                  <a:solidFill>
                    <a:srgbClr val="FFFFFF"/>
                  </a:solidFill>
                </a:uFill>
                <a:latin typeface="Calibri"/>
              </a:rPr>
              <a:t>45</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 : objectifs et typologie</a:t>
            </a:r>
            <a:endParaRPr lang="fr-FR" sz="1984" spc="-1">
              <a:solidFill>
                <a:srgbClr val="000000"/>
              </a:solidFill>
              <a:uFill>
                <a:solidFill>
                  <a:srgbClr val="FFFFFF"/>
                </a:solidFill>
              </a:uFill>
              <a:latin typeface="Arial"/>
            </a:endParaRPr>
          </a:p>
        </p:txBody>
      </p:sp>
      <p:sp>
        <p:nvSpPr>
          <p:cNvPr id="249"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Définition et objectifs</a:t>
            </a:r>
            <a:endParaRPr lang="fr-FR" sz="1984" spc="-1">
              <a:solidFill>
                <a:srgbClr val="000000"/>
              </a:solidFill>
              <a:uFill>
                <a:solidFill>
                  <a:srgbClr val="FFFFFF"/>
                </a:solidFill>
              </a:uFill>
              <a:latin typeface="Arial"/>
            </a:endParaRPr>
          </a:p>
        </p:txBody>
      </p:sp>
      <p:sp>
        <p:nvSpPr>
          <p:cNvPr id="250"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Qu’est ce qu’un cahier des charges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205" spc="-1">
                <a:solidFill>
                  <a:srgbClr val="808080"/>
                </a:solidFill>
                <a:uFill>
                  <a:solidFill>
                    <a:srgbClr val="FFFFFF"/>
                  </a:solidFill>
                </a:uFill>
                <a:latin typeface="Calibri"/>
              </a:rPr>
              <a:t>Document de </a:t>
            </a:r>
            <a:r>
              <a:rPr lang="fr-FR" sz="2205" b="1" spc="-1">
                <a:solidFill>
                  <a:srgbClr val="808080"/>
                </a:solidFill>
                <a:uFill>
                  <a:solidFill>
                    <a:srgbClr val="FFFFFF"/>
                  </a:solidFill>
                </a:uFill>
                <a:latin typeface="Calibri"/>
              </a:rPr>
              <a:t>référence</a:t>
            </a:r>
            <a:r>
              <a:rPr lang="fr-FR" sz="2205" spc="-1">
                <a:solidFill>
                  <a:srgbClr val="808080"/>
                </a:solidFill>
                <a:uFill>
                  <a:solidFill>
                    <a:srgbClr val="FFFFFF"/>
                  </a:solidFill>
                </a:uFill>
                <a:latin typeface="Calibri"/>
              </a:rPr>
              <a:t> qui permet de préciser les conditions, les règles et les </a:t>
            </a:r>
            <a:r>
              <a:rPr lang="fr-FR" sz="2205" b="1" spc="-1">
                <a:solidFill>
                  <a:srgbClr val="808080"/>
                </a:solidFill>
                <a:uFill>
                  <a:solidFill>
                    <a:srgbClr val="FFFFFF"/>
                  </a:solidFill>
                </a:uFill>
                <a:latin typeface="Calibri"/>
              </a:rPr>
              <a:t>exigences</a:t>
            </a:r>
            <a:r>
              <a:rPr lang="fr-FR" sz="2205" spc="-1">
                <a:solidFill>
                  <a:srgbClr val="808080"/>
                </a:solidFill>
                <a:uFill>
                  <a:solidFill>
                    <a:srgbClr val="FFFFFF"/>
                  </a:solidFill>
                </a:uFill>
                <a:latin typeface="Calibri"/>
              </a:rPr>
              <a:t> d'une mission, d'une intervention, d'un travail à accomplir ou d'une tâche à exécuter tout en déterminant les </a:t>
            </a:r>
            <a:r>
              <a:rPr lang="fr-FR" sz="2205" b="1" spc="-1">
                <a:solidFill>
                  <a:srgbClr val="808080"/>
                </a:solidFill>
                <a:uFill>
                  <a:solidFill>
                    <a:srgbClr val="FFFFFF"/>
                  </a:solidFill>
                </a:uFill>
                <a:latin typeface="Calibri"/>
              </a:rPr>
              <a:t>résultats attendus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Enjeux du cahier des charges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205" spc="-1">
                <a:solidFill>
                  <a:srgbClr val="808080"/>
                </a:solidFill>
                <a:uFill>
                  <a:solidFill>
                    <a:srgbClr val="FFFFFF"/>
                  </a:solidFill>
                </a:uFill>
                <a:latin typeface="Calibri"/>
              </a:rPr>
              <a:t>Disposer d’un document de référence, validé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984" spc="-1">
                <a:solidFill>
                  <a:srgbClr val="808080"/>
                </a:solidFill>
                <a:uFill>
                  <a:solidFill>
                    <a:srgbClr val="FFFFFF"/>
                  </a:solidFill>
                </a:uFill>
                <a:latin typeface="Calibri"/>
              </a:rPr>
              <a:t>présentant le </a:t>
            </a:r>
            <a:r>
              <a:rPr lang="fr-FR" sz="1984" b="1" spc="-1">
                <a:solidFill>
                  <a:srgbClr val="808080"/>
                </a:solidFill>
                <a:uFill>
                  <a:solidFill>
                    <a:srgbClr val="FFFFFF"/>
                  </a:solidFill>
                </a:uFill>
                <a:latin typeface="Calibri"/>
              </a:rPr>
              <a:t>périmètre fonctionnel, organisationnel et technique </a:t>
            </a:r>
            <a:r>
              <a:rPr lang="fr-FR" sz="1984" spc="-1">
                <a:solidFill>
                  <a:srgbClr val="808080"/>
                </a:solidFill>
                <a:uFill>
                  <a:solidFill>
                    <a:srgbClr val="FFFFFF"/>
                  </a:solidFill>
                </a:uFill>
                <a:latin typeface="Calibri"/>
              </a:rPr>
              <a:t>de l’application (ensemble exhaustif et explicité des fonctionnalités et services attendus pour l’application)</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1984" spc="-1">
                <a:solidFill>
                  <a:srgbClr val="808080"/>
                </a:solidFill>
                <a:uFill>
                  <a:solidFill>
                    <a:srgbClr val="FFFFFF"/>
                  </a:solidFill>
                </a:uFill>
                <a:latin typeface="Calibri"/>
              </a:rPr>
              <a:t>permettant </a:t>
            </a:r>
            <a:r>
              <a:rPr lang="fr-FR" sz="1984" b="1" spc="-1">
                <a:solidFill>
                  <a:srgbClr val="808080"/>
                </a:solidFill>
                <a:uFill>
                  <a:solidFill>
                    <a:srgbClr val="FFFFFF"/>
                  </a:solidFill>
                </a:uFill>
                <a:latin typeface="Calibri"/>
              </a:rPr>
              <a:t>d’évaluer exactement la tâche à réaliser pour le développement et la mise en œuvre de l’application</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252"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F14CE1B2-3698-40CB-AD49-06FC408F7684}" type="slidenum">
              <a:rPr lang="fr-FR" sz="1102" spc="-1">
                <a:solidFill>
                  <a:srgbClr val="A0A0A0"/>
                </a:solidFill>
                <a:uFill>
                  <a:solidFill>
                    <a:srgbClr val="FFFFFF"/>
                  </a:solidFill>
                </a:uFill>
                <a:latin typeface="Calibri"/>
              </a:rPr>
              <a:t>46</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 : objectifs et typologie</a:t>
            </a:r>
            <a:endParaRPr lang="fr-FR" sz="1984" spc="-1">
              <a:solidFill>
                <a:srgbClr val="000000"/>
              </a:solidFill>
              <a:uFill>
                <a:solidFill>
                  <a:srgbClr val="FFFFFF"/>
                </a:solidFill>
              </a:uFill>
              <a:latin typeface="Arial"/>
            </a:endParaRPr>
          </a:p>
        </p:txBody>
      </p:sp>
      <p:sp>
        <p:nvSpPr>
          <p:cNvPr id="254"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Rappel</a:t>
            </a:r>
            <a:endParaRPr lang="fr-FR" sz="1984" spc="-1">
              <a:solidFill>
                <a:srgbClr val="000000"/>
              </a:solidFill>
              <a:uFill>
                <a:solidFill>
                  <a:srgbClr val="FFFFFF"/>
                </a:solidFill>
              </a:uFill>
              <a:latin typeface="Arial"/>
            </a:endParaRPr>
          </a:p>
        </p:txBody>
      </p:sp>
      <p:sp>
        <p:nvSpPr>
          <p:cNvPr id="255" name="CustomShape 3"/>
          <p:cNvSpPr/>
          <p:nvPr/>
        </p:nvSpPr>
        <p:spPr>
          <a:xfrm>
            <a:off x="357679" y="4573503"/>
            <a:ext cx="8888670" cy="2301237"/>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Le cahier des charges est le préalable à tout lancement de projet. </a:t>
            </a: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Il doit permettre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Une bonne compréhension du besoin exprimé</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D’établir une estimation coût et délais pour la réalisation du projet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256" name="CustomShape 4"/>
          <p:cNvSpPr/>
          <p:nvPr/>
        </p:nvSpPr>
        <p:spPr>
          <a:xfrm>
            <a:off x="197755" y="3183000"/>
            <a:ext cx="1967897" cy="837318"/>
          </a:xfrm>
          <a:prstGeom prst="rect">
            <a:avLst/>
          </a:prstGeom>
          <a:ln>
            <a:solidFill>
              <a:srgbClr val="BE4B48"/>
            </a:solidFill>
            <a:round/>
          </a:ln>
          <a:effectLst>
            <a:outerShdw blurRad="65500" dist="38100" dir="5400000" rotWithShape="0">
              <a:srgbClr val="000000">
                <a:alpha val="40000"/>
              </a:srgbClr>
            </a:outerShdw>
          </a:effectLst>
        </p:spPr>
        <p:style>
          <a:lnRef idx="1">
            <a:schemeClr val="accent2"/>
          </a:lnRef>
          <a:fillRef idx="2">
            <a:schemeClr val="accent2"/>
          </a:fillRef>
          <a:effectRef idx="1">
            <a:schemeClr val="accent2"/>
          </a:effectRef>
          <a:fontRef idx="minor"/>
        </p:style>
        <p:txBody>
          <a:bodyPr lIns="99208" tIns="49604" rIns="99208" bIns="49604"/>
          <a:lstStyle/>
          <a:p>
            <a:pPr algn="ctr">
              <a:lnSpc>
                <a:spcPct val="100000"/>
              </a:lnSpc>
            </a:pPr>
            <a:r>
              <a:rPr lang="fr-FR" sz="1213" b="1" spc="-1">
                <a:solidFill>
                  <a:srgbClr val="FF0000"/>
                </a:solidFill>
                <a:uFill>
                  <a:solidFill>
                    <a:srgbClr val="FFFFFF"/>
                  </a:solidFill>
                </a:uFill>
                <a:latin typeface="Verdana"/>
                <a:ea typeface="DejaVu Sans"/>
              </a:rPr>
              <a:t>Cahier des charges, </a:t>
            </a:r>
            <a:r>
              <a:rPr lang="fr-FR" sz="1213" spc="-1">
                <a:solidFill>
                  <a:srgbClr val="808080"/>
                </a:solidFill>
                <a:uFill>
                  <a:solidFill>
                    <a:srgbClr val="FFFFFF"/>
                  </a:solidFill>
                </a:uFill>
                <a:latin typeface="Verdana"/>
                <a:ea typeface="DejaVu Sans"/>
              </a:rPr>
              <a:t>Proposition commerciale</a:t>
            </a:r>
            <a:endParaRPr lang="fr-FR" sz="1984" spc="-1">
              <a:solidFill>
                <a:srgbClr val="000000"/>
              </a:solidFill>
              <a:uFill>
                <a:solidFill>
                  <a:srgbClr val="FFFFFF"/>
                </a:solidFill>
              </a:uFill>
              <a:latin typeface="Arial"/>
            </a:endParaRPr>
          </a:p>
          <a:p>
            <a:pPr algn="ctr">
              <a:lnSpc>
                <a:spcPct val="100000"/>
              </a:lnSpc>
            </a:pPr>
            <a:r>
              <a:rPr lang="fr-FR" sz="1213" spc="-1">
                <a:solidFill>
                  <a:srgbClr val="808080"/>
                </a:solidFill>
                <a:uFill>
                  <a:solidFill>
                    <a:srgbClr val="FFFFFF"/>
                  </a:solidFill>
                </a:uFill>
                <a:latin typeface="Verdana"/>
                <a:ea typeface="DejaVu Sans"/>
              </a:rPr>
              <a:t>contrat</a:t>
            </a:r>
            <a:endParaRPr lang="fr-FR" sz="1984" spc="-1">
              <a:solidFill>
                <a:srgbClr val="000000"/>
              </a:solidFill>
              <a:uFill>
                <a:solidFill>
                  <a:srgbClr val="FFFFFF"/>
                </a:solidFill>
              </a:uFill>
              <a:latin typeface="Arial"/>
            </a:endParaRPr>
          </a:p>
        </p:txBody>
      </p:sp>
      <p:sp>
        <p:nvSpPr>
          <p:cNvPr id="257" name="CustomShape 5"/>
          <p:cNvSpPr/>
          <p:nvPr/>
        </p:nvSpPr>
        <p:spPr>
          <a:xfrm>
            <a:off x="119182" y="2227425"/>
            <a:ext cx="1507570" cy="555567"/>
          </a:xfrm>
          <a:prstGeom prst="chevron">
            <a:avLst>
              <a:gd name="adj" fmla="val 27358"/>
            </a:avLst>
          </a:prstGeom>
          <a:ln>
            <a:solidFill>
              <a:srgbClr val="BE4B48"/>
            </a:solidFill>
            <a:round/>
          </a:ln>
          <a:effectLst>
            <a:outerShdw blurRad="65500" dist="38100" dir="5400000" rotWithShape="0">
              <a:srgbClr val="000000">
                <a:alpha val="40000"/>
              </a:srgbClr>
            </a:outerShdw>
          </a:effectLst>
        </p:spPr>
        <p:style>
          <a:lnRef idx="1">
            <a:schemeClr val="accent2"/>
          </a:lnRef>
          <a:fillRef idx="2">
            <a:schemeClr val="accent2"/>
          </a:fillRef>
          <a:effectRef idx="1">
            <a:schemeClr val="accent2"/>
          </a:effectRef>
          <a:fontRef idx="minor"/>
        </p:style>
        <p:txBody>
          <a:bodyPr wrap="none" lIns="99208" tIns="49604" rIns="99208" bIns="49604" anchor="ctr"/>
          <a:lstStyle/>
          <a:p>
            <a:pPr algn="ctr">
              <a:lnSpc>
                <a:spcPct val="80000"/>
              </a:lnSpc>
            </a:pPr>
            <a:r>
              <a:rPr lang="fr-FR" sz="1764" b="1" spc="-1">
                <a:solidFill>
                  <a:srgbClr val="808080"/>
                </a:solidFill>
                <a:uFill>
                  <a:solidFill>
                    <a:srgbClr val="FFFFFF"/>
                  </a:solidFill>
                </a:uFill>
                <a:latin typeface="Tahoma"/>
                <a:ea typeface="DejaVu Sans"/>
              </a:rPr>
              <a:t>  Cadrage</a:t>
            </a:r>
            <a:endParaRPr lang="fr-FR" sz="1984" spc="-1">
              <a:solidFill>
                <a:srgbClr val="000000"/>
              </a:solidFill>
              <a:uFill>
                <a:solidFill>
                  <a:srgbClr val="FFFFFF"/>
                </a:solidFill>
              </a:uFill>
              <a:latin typeface="Arial"/>
            </a:endParaRPr>
          </a:p>
        </p:txBody>
      </p:sp>
      <p:sp>
        <p:nvSpPr>
          <p:cNvPr id="258" name="Line 6"/>
          <p:cNvSpPr/>
          <p:nvPr/>
        </p:nvSpPr>
        <p:spPr>
          <a:xfrm>
            <a:off x="1462859" y="2787357"/>
            <a:ext cx="397" cy="397230"/>
          </a:xfrm>
          <a:prstGeom prst="line">
            <a:avLst/>
          </a:prstGeom>
          <a:ln>
            <a:solidFill>
              <a:srgbClr val="BE4B48"/>
            </a:solidFill>
            <a:round/>
          </a:ln>
        </p:spPr>
        <p:style>
          <a:lnRef idx="1">
            <a:schemeClr val="accent2"/>
          </a:lnRef>
          <a:fillRef idx="2">
            <a:schemeClr val="accent2"/>
          </a:fillRef>
          <a:effectRef idx="1">
            <a:schemeClr val="accent2"/>
          </a:effectRef>
          <a:fontRef idx="minor"/>
        </p:style>
      </p:sp>
      <p:sp>
        <p:nvSpPr>
          <p:cNvPr id="259" name="CustomShape 7"/>
          <p:cNvSpPr/>
          <p:nvPr/>
        </p:nvSpPr>
        <p:spPr>
          <a:xfrm>
            <a:off x="3755366" y="3183000"/>
            <a:ext cx="1259152" cy="652791"/>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Conception de la solution validée</a:t>
            </a:r>
            <a:endParaRPr lang="fr-FR" sz="1984" spc="-1">
              <a:solidFill>
                <a:srgbClr val="000000"/>
              </a:solidFill>
              <a:uFill>
                <a:solidFill>
                  <a:srgbClr val="FFFFFF"/>
                </a:solidFill>
              </a:uFill>
              <a:latin typeface="Arial"/>
            </a:endParaRPr>
          </a:p>
        </p:txBody>
      </p:sp>
      <p:sp>
        <p:nvSpPr>
          <p:cNvPr id="260" name="CustomShape 8"/>
          <p:cNvSpPr/>
          <p:nvPr/>
        </p:nvSpPr>
        <p:spPr>
          <a:xfrm>
            <a:off x="2971223" y="2230996"/>
            <a:ext cx="1507570"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  Conception</a:t>
            </a:r>
            <a:endParaRPr lang="fr-FR" sz="1984" spc="-1">
              <a:solidFill>
                <a:srgbClr val="000000"/>
              </a:solidFill>
              <a:uFill>
                <a:solidFill>
                  <a:srgbClr val="FFFFFF"/>
                </a:solidFill>
              </a:uFill>
              <a:latin typeface="Arial"/>
            </a:endParaRPr>
          </a:p>
        </p:txBody>
      </p:sp>
      <p:sp>
        <p:nvSpPr>
          <p:cNvPr id="261" name="Line 9"/>
          <p:cNvSpPr/>
          <p:nvPr/>
        </p:nvSpPr>
        <p:spPr>
          <a:xfrm>
            <a:off x="4320456" y="2787357"/>
            <a:ext cx="397" cy="395246"/>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262" name="CustomShape 10"/>
          <p:cNvSpPr/>
          <p:nvPr/>
        </p:nvSpPr>
        <p:spPr>
          <a:xfrm>
            <a:off x="5193886" y="3183000"/>
            <a:ext cx="1348440" cy="837318"/>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Solution validée pour livraison au client</a:t>
            </a:r>
            <a:endParaRPr lang="fr-FR" sz="1984" spc="-1">
              <a:solidFill>
                <a:srgbClr val="000000"/>
              </a:solidFill>
              <a:uFill>
                <a:solidFill>
                  <a:srgbClr val="FFFFFF"/>
                </a:solidFill>
              </a:uFill>
              <a:latin typeface="Arial"/>
            </a:endParaRPr>
          </a:p>
        </p:txBody>
      </p:sp>
      <p:sp>
        <p:nvSpPr>
          <p:cNvPr id="263" name="CustomShape 11"/>
          <p:cNvSpPr/>
          <p:nvPr/>
        </p:nvSpPr>
        <p:spPr>
          <a:xfrm>
            <a:off x="4401013" y="2230996"/>
            <a:ext cx="1507570"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  Construction</a:t>
            </a:r>
            <a:endParaRPr lang="fr-FR" sz="1984" spc="-1">
              <a:solidFill>
                <a:srgbClr val="000000"/>
              </a:solidFill>
              <a:uFill>
                <a:solidFill>
                  <a:srgbClr val="FFFFFF"/>
                </a:solidFill>
              </a:uFill>
              <a:latin typeface="Arial"/>
            </a:endParaRPr>
          </a:p>
        </p:txBody>
      </p:sp>
      <p:sp>
        <p:nvSpPr>
          <p:cNvPr id="264" name="Line 12"/>
          <p:cNvSpPr/>
          <p:nvPr/>
        </p:nvSpPr>
        <p:spPr>
          <a:xfrm>
            <a:off x="5750247" y="2787357"/>
            <a:ext cx="397" cy="395246"/>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265" name="CustomShape 13"/>
          <p:cNvSpPr/>
          <p:nvPr/>
        </p:nvSpPr>
        <p:spPr>
          <a:xfrm>
            <a:off x="6721695" y="3183000"/>
            <a:ext cx="1257565" cy="652791"/>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Solution validée par le client</a:t>
            </a:r>
            <a:endParaRPr lang="fr-FR" sz="1984" spc="-1">
              <a:solidFill>
                <a:srgbClr val="000000"/>
              </a:solidFill>
              <a:uFill>
                <a:solidFill>
                  <a:srgbClr val="FFFFFF"/>
                </a:solidFill>
              </a:uFill>
              <a:latin typeface="Arial"/>
            </a:endParaRPr>
          </a:p>
        </p:txBody>
      </p:sp>
      <p:sp>
        <p:nvSpPr>
          <p:cNvPr id="266" name="CustomShape 14"/>
          <p:cNvSpPr/>
          <p:nvPr/>
        </p:nvSpPr>
        <p:spPr>
          <a:xfrm>
            <a:off x="5829217" y="2230996"/>
            <a:ext cx="1507570"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  Réception</a:t>
            </a:r>
            <a:endParaRPr lang="fr-FR" sz="1984" spc="-1">
              <a:solidFill>
                <a:srgbClr val="000000"/>
              </a:solidFill>
              <a:uFill>
                <a:solidFill>
                  <a:srgbClr val="FFFFFF"/>
                </a:solidFill>
              </a:uFill>
              <a:latin typeface="Arial"/>
            </a:endParaRPr>
          </a:p>
        </p:txBody>
      </p:sp>
      <p:sp>
        <p:nvSpPr>
          <p:cNvPr id="267" name="Line 15"/>
          <p:cNvSpPr/>
          <p:nvPr/>
        </p:nvSpPr>
        <p:spPr>
          <a:xfrm>
            <a:off x="7178053" y="2787357"/>
            <a:ext cx="397" cy="395246"/>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268" name="CustomShape 16"/>
          <p:cNvSpPr/>
          <p:nvPr/>
        </p:nvSpPr>
        <p:spPr>
          <a:xfrm>
            <a:off x="8289583" y="3183000"/>
            <a:ext cx="1166293" cy="468263"/>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Projet clôturé</a:t>
            </a:r>
            <a:endParaRPr lang="fr-FR" sz="1984" spc="-1">
              <a:solidFill>
                <a:srgbClr val="000000"/>
              </a:solidFill>
              <a:uFill>
                <a:solidFill>
                  <a:srgbClr val="FFFFFF"/>
                </a:solidFill>
              </a:uFill>
              <a:latin typeface="Arial"/>
            </a:endParaRPr>
          </a:p>
        </p:txBody>
      </p:sp>
      <p:sp>
        <p:nvSpPr>
          <p:cNvPr id="269" name="CustomShape 17"/>
          <p:cNvSpPr/>
          <p:nvPr/>
        </p:nvSpPr>
        <p:spPr>
          <a:xfrm>
            <a:off x="7258610" y="2230996"/>
            <a:ext cx="1507570"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  Déploiement</a:t>
            </a:r>
            <a:endParaRPr lang="fr-FR" sz="1984" spc="-1">
              <a:solidFill>
                <a:srgbClr val="000000"/>
              </a:solidFill>
              <a:uFill>
                <a:solidFill>
                  <a:srgbClr val="FFFFFF"/>
                </a:solidFill>
              </a:uFill>
              <a:latin typeface="Arial"/>
            </a:endParaRPr>
          </a:p>
        </p:txBody>
      </p:sp>
      <p:sp>
        <p:nvSpPr>
          <p:cNvPr id="270" name="Line 18"/>
          <p:cNvSpPr/>
          <p:nvPr/>
        </p:nvSpPr>
        <p:spPr>
          <a:xfrm>
            <a:off x="8607844" y="2787357"/>
            <a:ext cx="397" cy="395246"/>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271" name="Line 19"/>
          <p:cNvSpPr/>
          <p:nvPr/>
        </p:nvSpPr>
        <p:spPr>
          <a:xfrm>
            <a:off x="2892650" y="2787357"/>
            <a:ext cx="397" cy="395246"/>
          </a:xfrm>
          <a:prstGeom prst="line">
            <a:avLst/>
          </a:prstGeom>
          <a:ln>
            <a:solidFill>
              <a:srgbClr val="84B5B7"/>
            </a:solidFill>
            <a:round/>
          </a:ln>
        </p:spPr>
        <p:style>
          <a:lnRef idx="1">
            <a:schemeClr val="accent3"/>
          </a:lnRef>
          <a:fillRef idx="2">
            <a:schemeClr val="accent3"/>
          </a:fillRef>
          <a:effectRef idx="1">
            <a:schemeClr val="accent3"/>
          </a:effectRef>
          <a:fontRef idx="minor"/>
        </p:style>
      </p:sp>
      <p:sp>
        <p:nvSpPr>
          <p:cNvPr id="272" name="CustomShape 20"/>
          <p:cNvSpPr/>
          <p:nvPr/>
        </p:nvSpPr>
        <p:spPr>
          <a:xfrm>
            <a:off x="2318829" y="3183000"/>
            <a:ext cx="1287327" cy="837318"/>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Périmètre et Organisation du projet validés</a:t>
            </a:r>
            <a:endParaRPr lang="fr-FR" sz="1984" spc="-1">
              <a:solidFill>
                <a:srgbClr val="000000"/>
              </a:solidFill>
              <a:uFill>
                <a:solidFill>
                  <a:srgbClr val="FFFFFF"/>
                </a:solidFill>
              </a:uFill>
              <a:latin typeface="Arial"/>
            </a:endParaRPr>
          </a:p>
        </p:txBody>
      </p:sp>
      <p:sp>
        <p:nvSpPr>
          <p:cNvPr id="273" name="CustomShape 21"/>
          <p:cNvSpPr/>
          <p:nvPr/>
        </p:nvSpPr>
        <p:spPr>
          <a:xfrm>
            <a:off x="1543417" y="2230996"/>
            <a:ext cx="1507570" cy="555567"/>
          </a:xfrm>
          <a:prstGeom prst="chevron">
            <a:avLst>
              <a:gd name="adj" fmla="val 27358"/>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9208" tIns="49604" rIns="99208" bIns="49604" anchor="ctr"/>
          <a:lstStyle/>
          <a:p>
            <a:pPr algn="ctr">
              <a:lnSpc>
                <a:spcPct val="80000"/>
              </a:lnSpc>
            </a:pPr>
            <a:r>
              <a:rPr lang="fr-FR" sz="1764" spc="-1">
                <a:solidFill>
                  <a:srgbClr val="808080"/>
                </a:solidFill>
                <a:uFill>
                  <a:solidFill>
                    <a:srgbClr val="FFFFFF"/>
                  </a:solidFill>
                </a:uFill>
                <a:latin typeface="Tahoma"/>
                <a:ea typeface="DejaVu Sans"/>
              </a:rPr>
              <a:t>  Définition</a:t>
            </a:r>
            <a:endParaRPr lang="fr-FR" sz="1984" spc="-1">
              <a:solidFill>
                <a:srgbClr val="000000"/>
              </a:solidFill>
              <a:uFill>
                <a:solidFill>
                  <a:srgbClr val="FFFFFF"/>
                </a:solidFill>
              </a:uFill>
              <a:latin typeface="Arial"/>
            </a:endParaRPr>
          </a:p>
        </p:txBody>
      </p:sp>
      <p:sp>
        <p:nvSpPr>
          <p:cNvPr id="274" name="CustomShape 22"/>
          <p:cNvSpPr/>
          <p:nvPr/>
        </p:nvSpPr>
        <p:spPr>
          <a:xfrm>
            <a:off x="1181108" y="1319074"/>
            <a:ext cx="1287327" cy="468263"/>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1213" spc="-1">
                <a:solidFill>
                  <a:srgbClr val="808080"/>
                </a:solidFill>
                <a:uFill>
                  <a:solidFill>
                    <a:srgbClr val="FFFFFF"/>
                  </a:solidFill>
                </a:uFill>
                <a:latin typeface="Verdana"/>
                <a:ea typeface="DejaVu Sans"/>
              </a:rPr>
              <a:t>Choix prestataire</a:t>
            </a:r>
            <a:endParaRPr lang="fr-FR" sz="1984" spc="-1">
              <a:solidFill>
                <a:srgbClr val="000000"/>
              </a:solidFill>
              <a:uFill>
                <a:solidFill>
                  <a:srgbClr val="FFFFFF"/>
                </a:solidFill>
              </a:uFill>
              <a:latin typeface="Arial"/>
            </a:endParaRPr>
          </a:p>
        </p:txBody>
      </p:sp>
      <p:sp>
        <p:nvSpPr>
          <p:cNvPr id="275" name="Line 23"/>
          <p:cNvSpPr/>
          <p:nvPr/>
        </p:nvSpPr>
        <p:spPr>
          <a:xfrm>
            <a:off x="1546591" y="1838528"/>
            <a:ext cx="397" cy="395643"/>
          </a:xfrm>
          <a:prstGeom prst="line">
            <a:avLst/>
          </a:prstGeom>
          <a:ln>
            <a:solidFill>
              <a:srgbClr val="84B5B7"/>
            </a:solidFill>
            <a:round/>
          </a:ln>
        </p:spPr>
        <p:style>
          <a:lnRef idx="1">
            <a:schemeClr val="accent3"/>
          </a:lnRef>
          <a:fillRef idx="2">
            <a:schemeClr val="accent3"/>
          </a:fillRef>
          <a:effectRef idx="1">
            <a:schemeClr val="accent3"/>
          </a:effectRef>
          <a:fontRef idx="minor"/>
        </p:style>
      </p:sp>
      <p:pic>
        <p:nvPicPr>
          <p:cNvPr id="276" name="Picture 2"/>
          <p:cNvPicPr/>
          <p:nvPr/>
        </p:nvPicPr>
        <p:blipFill>
          <a:blip r:embed="rId2"/>
          <a:stretch/>
        </p:blipFill>
        <p:spPr>
          <a:xfrm>
            <a:off x="277915" y="5367170"/>
            <a:ext cx="792873" cy="792873"/>
          </a:xfrm>
          <a:prstGeom prst="rect">
            <a:avLst/>
          </a:prstGeom>
          <a:ln>
            <a:noFill/>
          </a:ln>
        </p:spPr>
      </p:pic>
      <p:sp>
        <p:nvSpPr>
          <p:cNvPr id="278" name="CustomShape 2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35D93029-E0E7-4E73-B9ED-4A55783E5276}" type="slidenum">
              <a:rPr lang="fr-FR" sz="1102" spc="-1">
                <a:solidFill>
                  <a:srgbClr val="A0A0A0"/>
                </a:solidFill>
                <a:uFill>
                  <a:solidFill>
                    <a:srgbClr val="FFFFFF"/>
                  </a:solidFill>
                </a:uFill>
                <a:latin typeface="Calibri"/>
              </a:rPr>
              <a:t>47</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 : objectifs et typologie</a:t>
            </a:r>
            <a:endParaRPr lang="fr-FR" sz="1984" spc="-1">
              <a:solidFill>
                <a:srgbClr val="000000"/>
              </a:solidFill>
              <a:uFill>
                <a:solidFill>
                  <a:srgbClr val="FFFFFF"/>
                </a:solidFill>
              </a:uFill>
              <a:latin typeface="Arial"/>
            </a:endParaRPr>
          </a:p>
        </p:txBody>
      </p:sp>
      <p:sp>
        <p:nvSpPr>
          <p:cNvPr id="28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Acteurs, rôles et responsabilités</a:t>
            </a:r>
            <a:endParaRPr lang="fr-FR" sz="1984" spc="-1">
              <a:solidFill>
                <a:srgbClr val="000000"/>
              </a:solidFill>
              <a:uFill>
                <a:solidFill>
                  <a:srgbClr val="FFFFFF"/>
                </a:solidFill>
              </a:uFill>
              <a:latin typeface="Arial"/>
            </a:endParaRPr>
          </a:p>
        </p:txBody>
      </p:sp>
      <p:sp>
        <p:nvSpPr>
          <p:cNvPr id="281"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Qui produit le cahier des charges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C’est la responsabilité de la Maitrise d’Ouvrage (MOA). Elle peut être accompagnée par une Assistance à Maitrise d’Ouvrage (AMOA). </a:t>
            </a:r>
            <a:endParaRPr lang="fr-FR" sz="1984" spc="-1">
              <a:solidFill>
                <a:srgbClr val="000000"/>
              </a:solidFill>
              <a:uFill>
                <a:solidFill>
                  <a:srgbClr val="FFFFFF"/>
                </a:solidFill>
              </a:uFill>
              <a:latin typeface="Arial"/>
            </a:endParaRPr>
          </a:p>
        </p:txBody>
      </p:sp>
      <p:sp>
        <p:nvSpPr>
          <p:cNvPr id="282" name="CustomShape 4"/>
          <p:cNvSpPr/>
          <p:nvPr/>
        </p:nvSpPr>
        <p:spPr>
          <a:xfrm>
            <a:off x="360853" y="4102066"/>
            <a:ext cx="634537" cy="528185"/>
          </a:xfrm>
          <a:prstGeom prst="ellipse">
            <a:avLst/>
          </a:prstGeom>
          <a:solidFill>
            <a:srgbClr val="FFE36D"/>
          </a:solidFill>
          <a:ln w="9360">
            <a:noFill/>
          </a:ln>
          <a:scene3d>
            <a:camera prst="legacyObliqueTop">
              <a:rot lat="16199971" lon="0" rev="0"/>
            </a:camera>
            <a:lightRig rig="legacyFlat2" dir="t"/>
          </a:scene3d>
          <a:sp3d extrusionH="49200" prstMaterial="legacyPlastic">
            <a:bevelT w="13500" h="13500" prst="angle"/>
            <a:bevelB w="13500" h="13500" prst="angle"/>
            <a:extrusionClr>
              <a:srgbClr val="FFE36D"/>
            </a:extrusionClr>
          </a:sp3d>
        </p:spPr>
        <p:style>
          <a:lnRef idx="0">
            <a:scrgbClr r="0" g="0" b="0"/>
          </a:lnRef>
          <a:fillRef idx="0">
            <a:scrgbClr r="0" g="0" b="0"/>
          </a:fillRef>
          <a:effectRef idx="0">
            <a:scrgbClr r="0" g="0" b="0"/>
          </a:effectRef>
          <a:fontRef idx="minor"/>
        </p:style>
      </p:sp>
      <p:pic>
        <p:nvPicPr>
          <p:cNvPr id="283" name="Picture 10"/>
          <p:cNvPicPr/>
          <p:nvPr/>
        </p:nvPicPr>
        <p:blipFill>
          <a:blip r:embed="rId2"/>
          <a:stretch/>
        </p:blipFill>
        <p:spPr>
          <a:xfrm>
            <a:off x="493396" y="4074287"/>
            <a:ext cx="369055" cy="367468"/>
          </a:xfrm>
          <a:prstGeom prst="rect">
            <a:avLst/>
          </a:prstGeom>
          <a:ln w="9360">
            <a:noFill/>
          </a:ln>
        </p:spPr>
      </p:pic>
      <p:pic>
        <p:nvPicPr>
          <p:cNvPr id="284" name="Picture 39"/>
          <p:cNvPicPr/>
          <p:nvPr/>
        </p:nvPicPr>
        <p:blipFill>
          <a:blip r:embed="rId3"/>
          <a:stretch/>
        </p:blipFill>
        <p:spPr>
          <a:xfrm>
            <a:off x="281090" y="5210024"/>
            <a:ext cx="344451" cy="312308"/>
          </a:xfrm>
          <a:prstGeom prst="rect">
            <a:avLst/>
          </a:prstGeom>
          <a:ln w="9360">
            <a:noFill/>
          </a:ln>
        </p:spPr>
      </p:pic>
      <p:pic>
        <p:nvPicPr>
          <p:cNvPr id="285" name="Picture 40"/>
          <p:cNvPicPr/>
          <p:nvPr/>
        </p:nvPicPr>
        <p:blipFill>
          <a:blip r:embed="rId4"/>
          <a:stretch/>
        </p:blipFill>
        <p:spPr>
          <a:xfrm>
            <a:off x="496571" y="5200103"/>
            <a:ext cx="344451" cy="312308"/>
          </a:xfrm>
          <a:prstGeom prst="rect">
            <a:avLst/>
          </a:prstGeom>
          <a:ln w="9360">
            <a:noFill/>
          </a:ln>
        </p:spPr>
      </p:pic>
      <p:pic>
        <p:nvPicPr>
          <p:cNvPr id="286" name="Picture 41"/>
          <p:cNvPicPr/>
          <p:nvPr/>
        </p:nvPicPr>
        <p:blipFill>
          <a:blip r:embed="rId5"/>
          <a:stretch/>
        </p:blipFill>
        <p:spPr>
          <a:xfrm>
            <a:off x="617605" y="5245739"/>
            <a:ext cx="344451" cy="312308"/>
          </a:xfrm>
          <a:prstGeom prst="rect">
            <a:avLst/>
          </a:prstGeom>
          <a:ln w="9360">
            <a:noFill/>
          </a:ln>
        </p:spPr>
      </p:pic>
      <p:pic>
        <p:nvPicPr>
          <p:cNvPr id="287" name="Picture 42"/>
          <p:cNvPicPr/>
          <p:nvPr/>
        </p:nvPicPr>
        <p:blipFill>
          <a:blip r:embed="rId5"/>
          <a:stretch/>
        </p:blipFill>
        <p:spPr>
          <a:xfrm>
            <a:off x="730305" y="5338598"/>
            <a:ext cx="344451" cy="312308"/>
          </a:xfrm>
          <a:prstGeom prst="rect">
            <a:avLst/>
          </a:prstGeom>
          <a:ln w="9360">
            <a:noFill/>
          </a:ln>
        </p:spPr>
      </p:pic>
      <p:pic>
        <p:nvPicPr>
          <p:cNvPr id="288" name="Picture 43"/>
          <p:cNvPicPr/>
          <p:nvPr/>
        </p:nvPicPr>
        <p:blipFill>
          <a:blip r:embed="rId4"/>
          <a:stretch/>
        </p:blipFill>
        <p:spPr>
          <a:xfrm>
            <a:off x="449347" y="5292566"/>
            <a:ext cx="344451" cy="312308"/>
          </a:xfrm>
          <a:prstGeom prst="rect">
            <a:avLst/>
          </a:prstGeom>
          <a:ln w="9360">
            <a:noFill/>
          </a:ln>
        </p:spPr>
      </p:pic>
      <p:pic>
        <p:nvPicPr>
          <p:cNvPr id="289" name="Picture 44"/>
          <p:cNvPicPr/>
          <p:nvPr/>
        </p:nvPicPr>
        <p:blipFill>
          <a:blip r:embed="rId4"/>
          <a:stretch/>
        </p:blipFill>
        <p:spPr>
          <a:xfrm>
            <a:off x="608874" y="5384631"/>
            <a:ext cx="344451" cy="312308"/>
          </a:xfrm>
          <a:prstGeom prst="rect">
            <a:avLst/>
          </a:prstGeom>
          <a:ln w="9360">
            <a:noFill/>
          </a:ln>
        </p:spPr>
      </p:pic>
      <p:pic>
        <p:nvPicPr>
          <p:cNvPr id="290" name="Picture 45"/>
          <p:cNvPicPr/>
          <p:nvPr/>
        </p:nvPicPr>
        <p:blipFill>
          <a:blip r:embed="rId3"/>
          <a:stretch/>
        </p:blipFill>
        <p:spPr>
          <a:xfrm>
            <a:off x="336647" y="5338598"/>
            <a:ext cx="344451" cy="312308"/>
          </a:xfrm>
          <a:prstGeom prst="rect">
            <a:avLst/>
          </a:prstGeom>
          <a:ln w="9360">
            <a:noFill/>
          </a:ln>
        </p:spPr>
      </p:pic>
      <p:pic>
        <p:nvPicPr>
          <p:cNvPr id="291" name="Picture 46"/>
          <p:cNvPicPr/>
          <p:nvPr/>
        </p:nvPicPr>
        <p:blipFill>
          <a:blip r:embed="rId3"/>
          <a:stretch/>
        </p:blipFill>
        <p:spPr>
          <a:xfrm>
            <a:off x="449347" y="5441775"/>
            <a:ext cx="344451" cy="312308"/>
          </a:xfrm>
          <a:prstGeom prst="rect">
            <a:avLst/>
          </a:prstGeom>
          <a:ln w="9360">
            <a:noFill/>
          </a:ln>
        </p:spPr>
      </p:pic>
      <p:pic>
        <p:nvPicPr>
          <p:cNvPr id="292" name="Picture 6"/>
          <p:cNvPicPr/>
          <p:nvPr/>
        </p:nvPicPr>
        <p:blipFill>
          <a:blip r:embed="rId6"/>
          <a:stretch/>
        </p:blipFill>
        <p:spPr>
          <a:xfrm>
            <a:off x="472760" y="6323539"/>
            <a:ext cx="410326" cy="450803"/>
          </a:xfrm>
          <a:prstGeom prst="rect">
            <a:avLst/>
          </a:prstGeom>
          <a:ln w="9360">
            <a:noFill/>
          </a:ln>
        </p:spPr>
      </p:pic>
      <p:sp>
        <p:nvSpPr>
          <p:cNvPr id="293" name="CustomShape 5"/>
          <p:cNvSpPr/>
          <p:nvPr/>
        </p:nvSpPr>
        <p:spPr>
          <a:xfrm>
            <a:off x="373155" y="4550487"/>
            <a:ext cx="609139" cy="334134"/>
          </a:xfrm>
          <a:prstGeom prst="rect">
            <a:avLst/>
          </a:prstGeom>
          <a:noFill/>
          <a:ln>
            <a:noFill/>
          </a:ln>
        </p:spPr>
        <p:style>
          <a:lnRef idx="0">
            <a:scrgbClr r="0" g="0" b="0"/>
          </a:lnRef>
          <a:fillRef idx="0">
            <a:scrgbClr r="0" g="0" b="0"/>
          </a:fillRef>
          <a:effectRef idx="0">
            <a:scrgbClr r="0" g="0" b="0"/>
          </a:effectRef>
          <a:fontRef idx="minor"/>
        </p:style>
        <p:txBody>
          <a:bodyPr wrap="none" lIns="99208" tIns="49604" rIns="99208" bIns="49604"/>
          <a:lstStyle/>
          <a:p>
            <a:pPr algn="ctr">
              <a:lnSpc>
                <a:spcPct val="100000"/>
              </a:lnSpc>
            </a:pPr>
            <a:r>
              <a:rPr lang="fr-FR" sz="1543" spc="-1">
                <a:solidFill>
                  <a:srgbClr val="000000"/>
                </a:solidFill>
                <a:uFill>
                  <a:solidFill>
                    <a:srgbClr val="FFFFFF"/>
                  </a:solidFill>
                </a:uFill>
                <a:latin typeface="Calibri"/>
                <a:ea typeface="DejaVu Sans"/>
              </a:rPr>
              <a:t>MOA</a:t>
            </a:r>
            <a:endParaRPr lang="fr-FR" sz="1984" spc="-1">
              <a:solidFill>
                <a:srgbClr val="000000"/>
              </a:solidFill>
              <a:uFill>
                <a:solidFill>
                  <a:srgbClr val="FFFFFF"/>
                </a:solidFill>
              </a:uFill>
              <a:latin typeface="Arial"/>
            </a:endParaRPr>
          </a:p>
        </p:txBody>
      </p:sp>
      <p:sp>
        <p:nvSpPr>
          <p:cNvPr id="294" name="CustomShape 6"/>
          <p:cNvSpPr/>
          <p:nvPr/>
        </p:nvSpPr>
        <p:spPr>
          <a:xfrm>
            <a:off x="316011" y="6774341"/>
            <a:ext cx="723427" cy="334134"/>
          </a:xfrm>
          <a:prstGeom prst="rect">
            <a:avLst/>
          </a:prstGeom>
          <a:noFill/>
          <a:ln>
            <a:noFill/>
          </a:ln>
        </p:spPr>
        <p:style>
          <a:lnRef idx="0">
            <a:scrgbClr r="0" g="0" b="0"/>
          </a:lnRef>
          <a:fillRef idx="0">
            <a:scrgbClr r="0" g="0" b="0"/>
          </a:fillRef>
          <a:effectRef idx="0">
            <a:scrgbClr r="0" g="0" b="0"/>
          </a:effectRef>
          <a:fontRef idx="minor"/>
        </p:style>
        <p:txBody>
          <a:bodyPr wrap="none" lIns="99208" tIns="49604" rIns="99208" bIns="49604"/>
          <a:lstStyle/>
          <a:p>
            <a:pPr algn="ctr">
              <a:lnSpc>
                <a:spcPct val="100000"/>
              </a:lnSpc>
            </a:pPr>
            <a:r>
              <a:rPr lang="fr-FR" sz="1543" spc="-1">
                <a:solidFill>
                  <a:srgbClr val="000000"/>
                </a:solidFill>
                <a:uFill>
                  <a:solidFill>
                    <a:srgbClr val="FFFFFF"/>
                  </a:solidFill>
                </a:uFill>
                <a:latin typeface="Calibri"/>
                <a:ea typeface="DejaVu Sans"/>
              </a:rPr>
              <a:t>AMOA</a:t>
            </a:r>
            <a:endParaRPr lang="fr-FR" sz="1984" spc="-1">
              <a:solidFill>
                <a:srgbClr val="000000"/>
              </a:solidFill>
              <a:uFill>
                <a:solidFill>
                  <a:srgbClr val="FFFFFF"/>
                </a:solidFill>
              </a:uFill>
              <a:latin typeface="Arial"/>
            </a:endParaRPr>
          </a:p>
        </p:txBody>
      </p:sp>
      <p:sp>
        <p:nvSpPr>
          <p:cNvPr id="295" name="CustomShape 7"/>
          <p:cNvSpPr/>
          <p:nvPr/>
        </p:nvSpPr>
        <p:spPr>
          <a:xfrm>
            <a:off x="126325" y="5753686"/>
            <a:ext cx="1103197" cy="334134"/>
          </a:xfrm>
          <a:prstGeom prst="rect">
            <a:avLst/>
          </a:prstGeom>
          <a:noFill/>
          <a:ln>
            <a:noFill/>
          </a:ln>
        </p:spPr>
        <p:style>
          <a:lnRef idx="0">
            <a:scrgbClr r="0" g="0" b="0"/>
          </a:lnRef>
          <a:fillRef idx="0">
            <a:scrgbClr r="0" g="0" b="0"/>
          </a:fillRef>
          <a:effectRef idx="0">
            <a:scrgbClr r="0" g="0" b="0"/>
          </a:effectRef>
          <a:fontRef idx="minor"/>
        </p:style>
        <p:txBody>
          <a:bodyPr wrap="none" lIns="99208" tIns="49604" rIns="99208" bIns="49604"/>
          <a:lstStyle/>
          <a:p>
            <a:pPr algn="ctr">
              <a:lnSpc>
                <a:spcPct val="100000"/>
              </a:lnSpc>
            </a:pPr>
            <a:r>
              <a:rPr lang="fr-FR" sz="1543" spc="-1">
                <a:solidFill>
                  <a:srgbClr val="000000"/>
                </a:solidFill>
                <a:uFill>
                  <a:solidFill>
                    <a:srgbClr val="FFFFFF"/>
                  </a:solidFill>
                </a:uFill>
                <a:latin typeface="Calibri"/>
                <a:ea typeface="DejaVu Sans"/>
              </a:rPr>
              <a:t>Utilisateurs</a:t>
            </a:r>
            <a:endParaRPr lang="fr-FR" sz="1984" spc="-1">
              <a:solidFill>
                <a:srgbClr val="000000"/>
              </a:solidFill>
              <a:uFill>
                <a:solidFill>
                  <a:srgbClr val="FFFFFF"/>
                </a:solidFill>
              </a:uFill>
              <a:latin typeface="Arial"/>
            </a:endParaRPr>
          </a:p>
        </p:txBody>
      </p:sp>
      <p:sp>
        <p:nvSpPr>
          <p:cNvPr id="296" name="CustomShape 8"/>
          <p:cNvSpPr/>
          <p:nvPr/>
        </p:nvSpPr>
        <p:spPr>
          <a:xfrm>
            <a:off x="1237458" y="4366357"/>
            <a:ext cx="442866" cy="2576639"/>
          </a:xfrm>
          <a:prstGeom prst="rightBrace">
            <a:avLst>
              <a:gd name="adj1" fmla="val 8333"/>
              <a:gd name="adj2" fmla="val 50000"/>
            </a:avLst>
          </a:prstGeom>
          <a:noFill/>
          <a:ln>
            <a:round/>
          </a:ln>
          <a:effectLst>
            <a:outerShdw blurRad="65500" dist="38100" dir="5400000" rotWithShape="0">
              <a:srgbClr val="000000">
                <a:alpha val="40000"/>
              </a:srgbClr>
            </a:outerShdw>
          </a:effectLst>
        </p:spPr>
        <p:style>
          <a:lnRef idx="3">
            <a:schemeClr val="accent5"/>
          </a:lnRef>
          <a:fillRef idx="0">
            <a:schemeClr val="accent5"/>
          </a:fillRef>
          <a:effectRef idx="2">
            <a:schemeClr val="accent5"/>
          </a:effectRef>
          <a:fontRef idx="minor"/>
        </p:style>
      </p:sp>
      <p:sp>
        <p:nvSpPr>
          <p:cNvPr id="297" name="CustomShape 9"/>
          <p:cNvSpPr/>
          <p:nvPr/>
        </p:nvSpPr>
        <p:spPr>
          <a:xfrm>
            <a:off x="1812867" y="4906844"/>
            <a:ext cx="1137721" cy="397"/>
          </a:xfrm>
          <a:custGeom>
            <a:avLst/>
            <a:gdLst/>
            <a:ahLst/>
            <a:cxnLst/>
            <a:rect l="l" t="t" r="r" b="b"/>
            <a:pathLst>
              <a:path w="21600" h="21600">
                <a:moveTo>
                  <a:pt x="0" y="0"/>
                </a:moveTo>
                <a:lnTo>
                  <a:pt x="21600" y="21600"/>
                </a:lnTo>
              </a:path>
            </a:pathLst>
          </a:custGeom>
          <a:noFill/>
          <a:ln>
            <a:round/>
            <a:tailEnd type="arrow" w="med" len="med"/>
          </a:ln>
          <a:effectLst>
            <a:outerShdw blurRad="65500" dist="38100" dir="5400000" rotWithShape="0">
              <a:srgbClr val="000000">
                <a:alpha val="40000"/>
              </a:srgbClr>
            </a:outerShdw>
          </a:effectLst>
        </p:spPr>
        <p:style>
          <a:lnRef idx="3">
            <a:schemeClr val="dk1"/>
          </a:lnRef>
          <a:fillRef idx="0">
            <a:schemeClr val="dk1"/>
          </a:fillRef>
          <a:effectRef idx="2">
            <a:schemeClr val="dk1"/>
          </a:effectRef>
          <a:fontRef idx="minor"/>
        </p:style>
      </p:sp>
      <p:sp>
        <p:nvSpPr>
          <p:cNvPr id="298" name="CustomShape 10"/>
          <p:cNvSpPr/>
          <p:nvPr/>
        </p:nvSpPr>
        <p:spPr>
          <a:xfrm>
            <a:off x="4897849" y="4898907"/>
            <a:ext cx="2217902" cy="397"/>
          </a:xfrm>
          <a:custGeom>
            <a:avLst/>
            <a:gdLst/>
            <a:ahLst/>
            <a:cxnLst/>
            <a:rect l="l" t="t" r="r" b="b"/>
            <a:pathLst>
              <a:path w="21600" h="21600">
                <a:moveTo>
                  <a:pt x="0" y="0"/>
                </a:moveTo>
                <a:lnTo>
                  <a:pt x="21600" y="21600"/>
                </a:lnTo>
              </a:path>
            </a:pathLst>
          </a:custGeom>
          <a:noFill/>
          <a:ln>
            <a:round/>
            <a:tailEnd type="arrow" w="med" len="med"/>
          </a:ln>
          <a:effectLst>
            <a:outerShdw blurRad="65500" dist="38100" dir="5400000" rotWithShape="0">
              <a:srgbClr val="000000">
                <a:alpha val="40000"/>
              </a:srgbClr>
            </a:outerShdw>
          </a:effectLst>
        </p:spPr>
        <p:style>
          <a:lnRef idx="3">
            <a:schemeClr val="dk1"/>
          </a:lnRef>
          <a:fillRef idx="0">
            <a:schemeClr val="dk1"/>
          </a:fillRef>
          <a:effectRef idx="2">
            <a:schemeClr val="dk1"/>
          </a:effectRef>
          <a:fontRef idx="minor"/>
        </p:style>
      </p:sp>
      <p:sp>
        <p:nvSpPr>
          <p:cNvPr id="299" name="CustomShape 11"/>
          <p:cNvSpPr/>
          <p:nvPr/>
        </p:nvSpPr>
        <p:spPr>
          <a:xfrm>
            <a:off x="7980847" y="4408024"/>
            <a:ext cx="634537" cy="528185"/>
          </a:xfrm>
          <a:prstGeom prst="ellipse">
            <a:avLst/>
          </a:prstGeom>
          <a:solidFill>
            <a:srgbClr val="FFE36D"/>
          </a:solidFill>
          <a:ln w="9360">
            <a:noFill/>
          </a:ln>
          <a:scene3d>
            <a:camera prst="legacyObliqueTop">
              <a:rot lat="16199971" lon="0" rev="0"/>
            </a:camera>
            <a:lightRig rig="legacyFlat2" dir="t"/>
          </a:scene3d>
          <a:sp3d extrusionH="49200" prstMaterial="legacyPlastic">
            <a:bevelT w="13500" h="13500" prst="angle"/>
            <a:bevelB w="13500" h="13500" prst="angle"/>
            <a:extrusionClr>
              <a:srgbClr val="FFE36D"/>
            </a:extrusionClr>
          </a:sp3d>
        </p:spPr>
        <p:style>
          <a:lnRef idx="0">
            <a:scrgbClr r="0" g="0" b="0"/>
          </a:lnRef>
          <a:fillRef idx="0">
            <a:scrgbClr r="0" g="0" b="0"/>
          </a:fillRef>
          <a:effectRef idx="0">
            <a:scrgbClr r="0" g="0" b="0"/>
          </a:effectRef>
          <a:fontRef idx="minor"/>
        </p:style>
      </p:sp>
      <p:pic>
        <p:nvPicPr>
          <p:cNvPr id="300" name="Picture 10"/>
          <p:cNvPicPr/>
          <p:nvPr/>
        </p:nvPicPr>
        <p:blipFill>
          <a:blip r:embed="rId2"/>
          <a:stretch/>
        </p:blipFill>
        <p:spPr>
          <a:xfrm>
            <a:off x="8113389" y="4380643"/>
            <a:ext cx="369055" cy="367468"/>
          </a:xfrm>
          <a:prstGeom prst="rect">
            <a:avLst/>
          </a:prstGeom>
          <a:ln w="9360">
            <a:noFill/>
          </a:ln>
        </p:spPr>
      </p:pic>
      <p:pic>
        <p:nvPicPr>
          <p:cNvPr id="301" name="Picture 39"/>
          <p:cNvPicPr/>
          <p:nvPr/>
        </p:nvPicPr>
        <p:blipFill>
          <a:blip r:embed="rId3"/>
          <a:stretch/>
        </p:blipFill>
        <p:spPr>
          <a:xfrm>
            <a:off x="7901084" y="5516380"/>
            <a:ext cx="344451" cy="312308"/>
          </a:xfrm>
          <a:prstGeom prst="rect">
            <a:avLst/>
          </a:prstGeom>
          <a:ln w="9360">
            <a:noFill/>
          </a:ln>
        </p:spPr>
      </p:pic>
      <p:pic>
        <p:nvPicPr>
          <p:cNvPr id="302" name="Picture 40"/>
          <p:cNvPicPr/>
          <p:nvPr/>
        </p:nvPicPr>
        <p:blipFill>
          <a:blip r:embed="rId4"/>
          <a:stretch/>
        </p:blipFill>
        <p:spPr>
          <a:xfrm>
            <a:off x="8116564" y="5506062"/>
            <a:ext cx="344451" cy="312308"/>
          </a:xfrm>
          <a:prstGeom prst="rect">
            <a:avLst/>
          </a:prstGeom>
          <a:ln w="9360">
            <a:noFill/>
          </a:ln>
        </p:spPr>
      </p:pic>
      <p:pic>
        <p:nvPicPr>
          <p:cNvPr id="303" name="Picture 41"/>
          <p:cNvPicPr/>
          <p:nvPr/>
        </p:nvPicPr>
        <p:blipFill>
          <a:blip r:embed="rId5"/>
          <a:stretch/>
        </p:blipFill>
        <p:spPr>
          <a:xfrm>
            <a:off x="8237598" y="5552095"/>
            <a:ext cx="344451" cy="312308"/>
          </a:xfrm>
          <a:prstGeom prst="rect">
            <a:avLst/>
          </a:prstGeom>
          <a:ln w="9360">
            <a:noFill/>
          </a:ln>
        </p:spPr>
      </p:pic>
      <p:pic>
        <p:nvPicPr>
          <p:cNvPr id="304" name="Picture 42"/>
          <p:cNvPicPr/>
          <p:nvPr/>
        </p:nvPicPr>
        <p:blipFill>
          <a:blip r:embed="rId5"/>
          <a:stretch/>
        </p:blipFill>
        <p:spPr>
          <a:xfrm>
            <a:off x="8350299" y="5644954"/>
            <a:ext cx="344451" cy="312308"/>
          </a:xfrm>
          <a:prstGeom prst="rect">
            <a:avLst/>
          </a:prstGeom>
          <a:ln w="9360">
            <a:noFill/>
          </a:ln>
        </p:spPr>
      </p:pic>
      <p:pic>
        <p:nvPicPr>
          <p:cNvPr id="305" name="Picture 43"/>
          <p:cNvPicPr/>
          <p:nvPr/>
        </p:nvPicPr>
        <p:blipFill>
          <a:blip r:embed="rId4"/>
          <a:stretch/>
        </p:blipFill>
        <p:spPr>
          <a:xfrm>
            <a:off x="8069341" y="5598921"/>
            <a:ext cx="344451" cy="312308"/>
          </a:xfrm>
          <a:prstGeom prst="rect">
            <a:avLst/>
          </a:prstGeom>
          <a:ln w="9360">
            <a:noFill/>
          </a:ln>
        </p:spPr>
      </p:pic>
      <p:pic>
        <p:nvPicPr>
          <p:cNvPr id="306" name="Picture 44"/>
          <p:cNvPicPr/>
          <p:nvPr/>
        </p:nvPicPr>
        <p:blipFill>
          <a:blip r:embed="rId4"/>
          <a:stretch/>
        </p:blipFill>
        <p:spPr>
          <a:xfrm>
            <a:off x="8229265" y="5690589"/>
            <a:ext cx="344451" cy="312308"/>
          </a:xfrm>
          <a:prstGeom prst="rect">
            <a:avLst/>
          </a:prstGeom>
          <a:ln w="9360">
            <a:noFill/>
          </a:ln>
        </p:spPr>
      </p:pic>
      <p:pic>
        <p:nvPicPr>
          <p:cNvPr id="307" name="Picture 45"/>
          <p:cNvPicPr/>
          <p:nvPr/>
        </p:nvPicPr>
        <p:blipFill>
          <a:blip r:embed="rId3"/>
          <a:stretch/>
        </p:blipFill>
        <p:spPr>
          <a:xfrm>
            <a:off x="7956640" y="5644954"/>
            <a:ext cx="344451" cy="312308"/>
          </a:xfrm>
          <a:prstGeom prst="rect">
            <a:avLst/>
          </a:prstGeom>
          <a:ln w="9360">
            <a:noFill/>
          </a:ln>
        </p:spPr>
      </p:pic>
      <p:pic>
        <p:nvPicPr>
          <p:cNvPr id="308" name="Picture 46"/>
          <p:cNvPicPr/>
          <p:nvPr/>
        </p:nvPicPr>
        <p:blipFill>
          <a:blip r:embed="rId3"/>
          <a:stretch/>
        </p:blipFill>
        <p:spPr>
          <a:xfrm>
            <a:off x="8069341" y="5747733"/>
            <a:ext cx="344451" cy="312308"/>
          </a:xfrm>
          <a:prstGeom prst="rect">
            <a:avLst/>
          </a:prstGeom>
          <a:ln w="9360">
            <a:noFill/>
          </a:ln>
        </p:spPr>
      </p:pic>
      <p:sp>
        <p:nvSpPr>
          <p:cNvPr id="309" name="CustomShape 12"/>
          <p:cNvSpPr/>
          <p:nvPr/>
        </p:nvSpPr>
        <p:spPr>
          <a:xfrm>
            <a:off x="7633221" y="4856843"/>
            <a:ext cx="1329789" cy="334134"/>
          </a:xfrm>
          <a:prstGeom prst="rect">
            <a:avLst/>
          </a:prstGeom>
          <a:noFill/>
          <a:ln>
            <a:noFill/>
          </a:ln>
        </p:spPr>
        <p:style>
          <a:lnRef idx="0">
            <a:scrgbClr r="0" g="0" b="0"/>
          </a:lnRef>
          <a:fillRef idx="0">
            <a:scrgbClr r="0" g="0" b="0"/>
          </a:fillRef>
          <a:effectRef idx="0">
            <a:scrgbClr r="0" g="0" b="0"/>
          </a:effectRef>
          <a:fontRef idx="minor"/>
        </p:style>
        <p:txBody>
          <a:bodyPr wrap="none" lIns="99208" tIns="49604" rIns="99208" bIns="49604"/>
          <a:lstStyle/>
          <a:p>
            <a:pPr algn="ctr">
              <a:lnSpc>
                <a:spcPct val="100000"/>
              </a:lnSpc>
            </a:pPr>
            <a:r>
              <a:rPr lang="fr-FR" sz="1543" spc="-1">
                <a:solidFill>
                  <a:srgbClr val="000000"/>
                </a:solidFill>
                <a:uFill>
                  <a:solidFill>
                    <a:srgbClr val="FFFFFF"/>
                  </a:solidFill>
                </a:uFill>
                <a:latin typeface="Calibri"/>
                <a:ea typeface="DejaVu Sans"/>
              </a:rPr>
              <a:t>Chef de projet</a:t>
            </a:r>
            <a:endParaRPr lang="fr-FR" sz="1984" spc="-1">
              <a:solidFill>
                <a:srgbClr val="000000"/>
              </a:solidFill>
              <a:uFill>
                <a:solidFill>
                  <a:srgbClr val="FFFFFF"/>
                </a:solidFill>
              </a:uFill>
              <a:latin typeface="Arial"/>
            </a:endParaRPr>
          </a:p>
        </p:txBody>
      </p:sp>
      <p:sp>
        <p:nvSpPr>
          <p:cNvPr id="310" name="CustomShape 13"/>
          <p:cNvSpPr/>
          <p:nvPr/>
        </p:nvSpPr>
        <p:spPr>
          <a:xfrm>
            <a:off x="7708619" y="6060041"/>
            <a:ext cx="1178595" cy="334134"/>
          </a:xfrm>
          <a:prstGeom prst="rect">
            <a:avLst/>
          </a:prstGeom>
          <a:noFill/>
          <a:ln>
            <a:noFill/>
          </a:ln>
        </p:spPr>
        <p:style>
          <a:lnRef idx="0">
            <a:scrgbClr r="0" g="0" b="0"/>
          </a:lnRef>
          <a:fillRef idx="0">
            <a:scrgbClr r="0" g="0" b="0"/>
          </a:fillRef>
          <a:effectRef idx="0">
            <a:scrgbClr r="0" g="0" b="0"/>
          </a:effectRef>
          <a:fontRef idx="minor"/>
        </p:style>
        <p:txBody>
          <a:bodyPr wrap="none" lIns="99208" tIns="49604" rIns="99208" bIns="49604"/>
          <a:lstStyle/>
          <a:p>
            <a:pPr algn="ctr">
              <a:lnSpc>
                <a:spcPct val="100000"/>
              </a:lnSpc>
            </a:pPr>
            <a:r>
              <a:rPr lang="fr-FR" sz="1543" spc="-1">
                <a:solidFill>
                  <a:srgbClr val="000000"/>
                </a:solidFill>
                <a:uFill>
                  <a:solidFill>
                    <a:srgbClr val="FFFFFF"/>
                  </a:solidFill>
                </a:uFill>
                <a:latin typeface="Calibri"/>
                <a:ea typeface="DejaVu Sans"/>
              </a:rPr>
              <a:t>Equipe MOE</a:t>
            </a:r>
            <a:endParaRPr lang="fr-FR" sz="1984" spc="-1">
              <a:solidFill>
                <a:srgbClr val="000000"/>
              </a:solidFill>
              <a:uFill>
                <a:solidFill>
                  <a:srgbClr val="FFFFFF"/>
                </a:solidFill>
              </a:uFill>
              <a:latin typeface="Arial"/>
            </a:endParaRPr>
          </a:p>
        </p:txBody>
      </p:sp>
      <p:sp>
        <p:nvSpPr>
          <p:cNvPr id="311" name="CustomShape 14"/>
          <p:cNvSpPr/>
          <p:nvPr/>
        </p:nvSpPr>
        <p:spPr>
          <a:xfrm flipH="1">
            <a:off x="7316151" y="4672712"/>
            <a:ext cx="475406" cy="1725828"/>
          </a:xfrm>
          <a:prstGeom prst="rightBrace">
            <a:avLst>
              <a:gd name="adj1" fmla="val 8333"/>
              <a:gd name="adj2" fmla="val 50000"/>
            </a:avLst>
          </a:prstGeom>
          <a:noFill/>
          <a:ln>
            <a:round/>
          </a:ln>
          <a:effectLst>
            <a:outerShdw blurRad="65500" dist="38100" dir="5400000" rotWithShape="0">
              <a:srgbClr val="000000">
                <a:alpha val="40000"/>
              </a:srgbClr>
            </a:outerShdw>
          </a:effectLst>
        </p:spPr>
        <p:style>
          <a:lnRef idx="3">
            <a:schemeClr val="accent5"/>
          </a:lnRef>
          <a:fillRef idx="0">
            <a:schemeClr val="accent5"/>
          </a:fillRef>
          <a:effectRef idx="2">
            <a:schemeClr val="accent5"/>
          </a:effectRef>
          <a:fontRef idx="minor"/>
        </p:style>
      </p:sp>
      <p:sp>
        <p:nvSpPr>
          <p:cNvPr id="312" name="Line 15"/>
          <p:cNvSpPr/>
          <p:nvPr/>
        </p:nvSpPr>
        <p:spPr>
          <a:xfrm>
            <a:off x="4697448" y="3461973"/>
            <a:ext cx="397" cy="3809997"/>
          </a:xfrm>
          <a:prstGeom prst="line">
            <a:avLst/>
          </a:prstGeom>
          <a:ln>
            <a:custDash>
              <a:ds d="400000" sp="300000"/>
              <a:ds d="100000" sp="300000"/>
            </a:custDash>
            <a:round/>
          </a:ln>
        </p:spPr>
        <p:style>
          <a:lnRef idx="2">
            <a:schemeClr val="accent3"/>
          </a:lnRef>
          <a:fillRef idx="0">
            <a:schemeClr val="accent3"/>
          </a:fillRef>
          <a:effectRef idx="1">
            <a:schemeClr val="accent3"/>
          </a:effectRef>
          <a:fontRef idx="minor"/>
        </p:style>
      </p:sp>
      <p:sp>
        <p:nvSpPr>
          <p:cNvPr id="313" name="CustomShape 16"/>
          <p:cNvSpPr/>
          <p:nvPr/>
        </p:nvSpPr>
        <p:spPr>
          <a:xfrm flipH="1">
            <a:off x="5887551" y="6118376"/>
            <a:ext cx="1108356" cy="397"/>
          </a:xfrm>
          <a:custGeom>
            <a:avLst/>
            <a:gdLst/>
            <a:ahLst/>
            <a:cxnLst/>
            <a:rect l="l" t="t" r="r" b="b"/>
            <a:pathLst>
              <a:path w="21600" h="21600">
                <a:moveTo>
                  <a:pt x="0" y="0"/>
                </a:moveTo>
                <a:lnTo>
                  <a:pt x="21600" y="21600"/>
                </a:lnTo>
              </a:path>
            </a:pathLst>
          </a:custGeom>
          <a:noFill/>
          <a:ln>
            <a:round/>
            <a:tailEnd type="arrow" w="med" len="med"/>
          </a:ln>
          <a:effectLst>
            <a:outerShdw blurRad="65500" dist="38100" dir="5400000" rotWithShape="0">
              <a:srgbClr val="000000">
                <a:alpha val="40000"/>
              </a:srgbClr>
            </a:outerShdw>
          </a:effectLst>
        </p:spPr>
        <p:style>
          <a:lnRef idx="3">
            <a:schemeClr val="dk1"/>
          </a:lnRef>
          <a:fillRef idx="0">
            <a:schemeClr val="dk1"/>
          </a:fillRef>
          <a:effectRef idx="2">
            <a:schemeClr val="dk1"/>
          </a:effectRef>
          <a:fontRef idx="minor"/>
        </p:style>
      </p:sp>
      <p:sp>
        <p:nvSpPr>
          <p:cNvPr id="314" name="CustomShape 17"/>
          <p:cNvSpPr/>
          <p:nvPr/>
        </p:nvSpPr>
        <p:spPr>
          <a:xfrm flipH="1">
            <a:off x="1812073" y="6109645"/>
            <a:ext cx="2484970" cy="397"/>
          </a:xfrm>
          <a:custGeom>
            <a:avLst/>
            <a:gdLst/>
            <a:ahLst/>
            <a:cxnLst/>
            <a:rect l="l" t="t" r="r" b="b"/>
            <a:pathLst>
              <a:path w="21600" h="21600">
                <a:moveTo>
                  <a:pt x="0" y="0"/>
                </a:moveTo>
                <a:lnTo>
                  <a:pt x="21600" y="21600"/>
                </a:lnTo>
              </a:path>
            </a:pathLst>
          </a:custGeom>
          <a:noFill/>
          <a:ln>
            <a:round/>
            <a:tailEnd type="arrow" w="med" len="med"/>
          </a:ln>
          <a:effectLst>
            <a:outerShdw blurRad="65500" dist="38100" dir="5400000" rotWithShape="0">
              <a:srgbClr val="000000">
                <a:alpha val="40000"/>
              </a:srgbClr>
            </a:outerShdw>
          </a:effectLst>
        </p:spPr>
        <p:style>
          <a:lnRef idx="3">
            <a:schemeClr val="dk1"/>
          </a:lnRef>
          <a:fillRef idx="0">
            <a:schemeClr val="dk1"/>
          </a:fillRef>
          <a:effectRef idx="2">
            <a:schemeClr val="dk1"/>
          </a:effectRef>
          <a:fontRef idx="minor"/>
        </p:style>
      </p:sp>
      <p:sp>
        <p:nvSpPr>
          <p:cNvPr id="315" name="CustomShape 18"/>
          <p:cNvSpPr/>
          <p:nvPr/>
        </p:nvSpPr>
        <p:spPr>
          <a:xfrm>
            <a:off x="1681118" y="3123078"/>
            <a:ext cx="1586540" cy="435326"/>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2205" i="1" spc="-1">
                <a:solidFill>
                  <a:srgbClr val="000000"/>
                </a:solidFill>
                <a:uFill>
                  <a:solidFill>
                    <a:srgbClr val="FFFFFF"/>
                  </a:solidFill>
                </a:uFill>
                <a:latin typeface="Calibri"/>
                <a:ea typeface="DejaVu Sans"/>
              </a:rPr>
              <a:t>Client</a:t>
            </a:r>
            <a:endParaRPr lang="fr-FR" sz="1984" spc="-1">
              <a:solidFill>
                <a:srgbClr val="000000"/>
              </a:solidFill>
              <a:uFill>
                <a:solidFill>
                  <a:srgbClr val="FFFFFF"/>
                </a:solidFill>
              </a:uFill>
              <a:latin typeface="Arial"/>
            </a:endParaRPr>
          </a:p>
        </p:txBody>
      </p:sp>
      <p:sp>
        <p:nvSpPr>
          <p:cNvPr id="316" name="CustomShape 19"/>
          <p:cNvSpPr/>
          <p:nvPr/>
        </p:nvSpPr>
        <p:spPr>
          <a:xfrm>
            <a:off x="5967711" y="3144904"/>
            <a:ext cx="1586540" cy="435326"/>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lstStyle/>
          <a:p>
            <a:pPr algn="ctr">
              <a:lnSpc>
                <a:spcPct val="100000"/>
              </a:lnSpc>
            </a:pPr>
            <a:r>
              <a:rPr lang="fr-FR" sz="2205" i="1" spc="-1">
                <a:solidFill>
                  <a:srgbClr val="000000"/>
                </a:solidFill>
                <a:uFill>
                  <a:solidFill>
                    <a:srgbClr val="FFFFFF"/>
                  </a:solidFill>
                </a:uFill>
                <a:latin typeface="Calibri"/>
                <a:ea typeface="DejaVu Sans"/>
              </a:rPr>
              <a:t>Prestataire</a:t>
            </a:r>
            <a:endParaRPr lang="fr-FR" sz="1984" spc="-1">
              <a:solidFill>
                <a:srgbClr val="000000"/>
              </a:solidFill>
              <a:uFill>
                <a:solidFill>
                  <a:srgbClr val="FFFFFF"/>
                </a:solidFill>
              </a:uFill>
              <a:latin typeface="Arial"/>
            </a:endParaRPr>
          </a:p>
        </p:txBody>
      </p:sp>
      <p:sp>
        <p:nvSpPr>
          <p:cNvPr id="317" name="CustomShape 20"/>
          <p:cNvSpPr/>
          <p:nvPr/>
        </p:nvSpPr>
        <p:spPr>
          <a:xfrm>
            <a:off x="1835089" y="4530249"/>
            <a:ext cx="1074625" cy="334134"/>
          </a:xfrm>
          <a:prstGeom prst="rect">
            <a:avLst/>
          </a:prstGeom>
          <a:noFill/>
          <a:ln>
            <a:noFill/>
          </a:ln>
        </p:spPr>
        <p:style>
          <a:lnRef idx="0">
            <a:scrgbClr r="0" g="0" b="0"/>
          </a:lnRef>
          <a:fillRef idx="0">
            <a:scrgbClr r="0" g="0" b="0"/>
          </a:fillRef>
          <a:effectRef idx="0">
            <a:scrgbClr r="0" g="0" b="0"/>
          </a:effectRef>
          <a:fontRef idx="minor"/>
        </p:style>
        <p:txBody>
          <a:bodyPr wrap="none" lIns="99208" tIns="49604" rIns="99208" bIns="49604"/>
          <a:lstStyle/>
          <a:p>
            <a:pPr algn="ctr">
              <a:lnSpc>
                <a:spcPct val="100000"/>
              </a:lnSpc>
            </a:pPr>
            <a:r>
              <a:rPr lang="fr-FR" sz="1543" spc="-1">
                <a:solidFill>
                  <a:srgbClr val="000000"/>
                </a:solidFill>
                <a:uFill>
                  <a:solidFill>
                    <a:srgbClr val="FFFFFF"/>
                  </a:solidFill>
                </a:uFill>
                <a:latin typeface="Calibri"/>
                <a:ea typeface="DejaVu Sans"/>
              </a:rPr>
              <a:t>Production</a:t>
            </a:r>
            <a:endParaRPr lang="fr-FR" sz="1984" spc="-1">
              <a:solidFill>
                <a:srgbClr val="000000"/>
              </a:solidFill>
              <a:uFill>
                <a:solidFill>
                  <a:srgbClr val="FFFFFF"/>
                </a:solidFill>
              </a:uFill>
              <a:latin typeface="Arial"/>
            </a:endParaRPr>
          </a:p>
        </p:txBody>
      </p:sp>
      <p:sp>
        <p:nvSpPr>
          <p:cNvPr id="318" name="CustomShape 21"/>
          <p:cNvSpPr/>
          <p:nvPr/>
        </p:nvSpPr>
        <p:spPr>
          <a:xfrm>
            <a:off x="5594688" y="4536201"/>
            <a:ext cx="817477" cy="334134"/>
          </a:xfrm>
          <a:prstGeom prst="rect">
            <a:avLst/>
          </a:prstGeom>
          <a:noFill/>
          <a:ln>
            <a:noFill/>
          </a:ln>
        </p:spPr>
        <p:style>
          <a:lnRef idx="0">
            <a:scrgbClr r="0" g="0" b="0"/>
          </a:lnRef>
          <a:fillRef idx="0">
            <a:scrgbClr r="0" g="0" b="0"/>
          </a:fillRef>
          <a:effectRef idx="0">
            <a:scrgbClr r="0" g="0" b="0"/>
          </a:effectRef>
          <a:fontRef idx="minor"/>
        </p:style>
        <p:txBody>
          <a:bodyPr wrap="none" lIns="99208" tIns="49604" rIns="99208" bIns="49604"/>
          <a:lstStyle/>
          <a:p>
            <a:pPr algn="ctr">
              <a:lnSpc>
                <a:spcPct val="100000"/>
              </a:lnSpc>
            </a:pPr>
            <a:r>
              <a:rPr lang="fr-FR" sz="1543" spc="-1">
                <a:solidFill>
                  <a:srgbClr val="000000"/>
                </a:solidFill>
                <a:uFill>
                  <a:solidFill>
                    <a:srgbClr val="FFFFFF"/>
                  </a:solidFill>
                </a:uFill>
                <a:latin typeface="Calibri"/>
                <a:ea typeface="DejaVu Sans"/>
              </a:rPr>
              <a:t>Analyse</a:t>
            </a:r>
            <a:endParaRPr lang="fr-FR" sz="1984" spc="-1">
              <a:solidFill>
                <a:srgbClr val="000000"/>
              </a:solidFill>
              <a:uFill>
                <a:solidFill>
                  <a:srgbClr val="FFFFFF"/>
                </a:solidFill>
              </a:uFill>
              <a:latin typeface="Arial"/>
            </a:endParaRPr>
          </a:p>
        </p:txBody>
      </p:sp>
      <p:sp>
        <p:nvSpPr>
          <p:cNvPr id="319" name="CustomShape 22"/>
          <p:cNvSpPr/>
          <p:nvPr/>
        </p:nvSpPr>
        <p:spPr>
          <a:xfrm>
            <a:off x="5940330" y="5734638"/>
            <a:ext cx="1074625" cy="334134"/>
          </a:xfrm>
          <a:prstGeom prst="rect">
            <a:avLst/>
          </a:prstGeom>
          <a:noFill/>
          <a:ln>
            <a:noFill/>
          </a:ln>
        </p:spPr>
        <p:style>
          <a:lnRef idx="0">
            <a:scrgbClr r="0" g="0" b="0"/>
          </a:lnRef>
          <a:fillRef idx="0">
            <a:scrgbClr r="0" g="0" b="0"/>
          </a:fillRef>
          <a:effectRef idx="0">
            <a:scrgbClr r="0" g="0" b="0"/>
          </a:effectRef>
          <a:fontRef idx="minor"/>
        </p:style>
        <p:txBody>
          <a:bodyPr wrap="none" lIns="99208" tIns="49604" rIns="99208" bIns="49604"/>
          <a:lstStyle/>
          <a:p>
            <a:pPr algn="ctr">
              <a:lnSpc>
                <a:spcPct val="100000"/>
              </a:lnSpc>
            </a:pPr>
            <a:r>
              <a:rPr lang="fr-FR" sz="1543" spc="-1">
                <a:solidFill>
                  <a:srgbClr val="000000"/>
                </a:solidFill>
                <a:uFill>
                  <a:solidFill>
                    <a:srgbClr val="FFFFFF"/>
                  </a:solidFill>
                </a:uFill>
                <a:latin typeface="Calibri"/>
                <a:ea typeface="DejaVu Sans"/>
              </a:rPr>
              <a:t>Production</a:t>
            </a:r>
            <a:endParaRPr lang="fr-FR" sz="1984" spc="-1">
              <a:solidFill>
                <a:srgbClr val="000000"/>
              </a:solidFill>
              <a:uFill>
                <a:solidFill>
                  <a:srgbClr val="FFFFFF"/>
                </a:solidFill>
              </a:uFill>
              <a:latin typeface="Arial"/>
            </a:endParaRPr>
          </a:p>
        </p:txBody>
      </p:sp>
      <p:sp>
        <p:nvSpPr>
          <p:cNvPr id="320" name="CustomShape 23"/>
          <p:cNvSpPr/>
          <p:nvPr/>
        </p:nvSpPr>
        <p:spPr>
          <a:xfrm>
            <a:off x="2546611" y="5720749"/>
            <a:ext cx="995655" cy="334134"/>
          </a:xfrm>
          <a:prstGeom prst="rect">
            <a:avLst/>
          </a:prstGeom>
          <a:noFill/>
          <a:ln>
            <a:noFill/>
          </a:ln>
        </p:spPr>
        <p:style>
          <a:lnRef idx="0">
            <a:scrgbClr r="0" g="0" b="0"/>
          </a:lnRef>
          <a:fillRef idx="0">
            <a:scrgbClr r="0" g="0" b="0"/>
          </a:fillRef>
          <a:effectRef idx="0">
            <a:scrgbClr r="0" g="0" b="0"/>
          </a:effectRef>
          <a:fontRef idx="minor"/>
        </p:style>
        <p:txBody>
          <a:bodyPr wrap="none" lIns="99208" tIns="49604" rIns="99208" bIns="49604"/>
          <a:lstStyle/>
          <a:p>
            <a:pPr algn="ctr">
              <a:lnSpc>
                <a:spcPct val="100000"/>
              </a:lnSpc>
            </a:pPr>
            <a:r>
              <a:rPr lang="fr-FR" sz="1543" spc="-1">
                <a:solidFill>
                  <a:srgbClr val="000000"/>
                </a:solidFill>
                <a:uFill>
                  <a:solidFill>
                    <a:srgbClr val="FFFFFF"/>
                  </a:solidFill>
                </a:uFill>
                <a:latin typeface="Calibri"/>
                <a:ea typeface="DejaVu Sans"/>
              </a:rPr>
              <a:t>Validation</a:t>
            </a:r>
            <a:endParaRPr lang="fr-FR" sz="1984" spc="-1">
              <a:solidFill>
                <a:srgbClr val="000000"/>
              </a:solidFill>
              <a:uFill>
                <a:solidFill>
                  <a:srgbClr val="FFFFFF"/>
                </a:solidFill>
              </a:uFill>
              <a:latin typeface="Arial"/>
            </a:endParaRPr>
          </a:p>
        </p:txBody>
      </p:sp>
      <p:sp>
        <p:nvSpPr>
          <p:cNvPr id="322" name="CustomShape 2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0A6F80DA-2B29-4F68-B4C9-FE246DE05004}" type="slidenum">
              <a:rPr lang="fr-FR" sz="1102" spc="-1">
                <a:solidFill>
                  <a:srgbClr val="A0A0A0"/>
                </a:solidFill>
                <a:uFill>
                  <a:solidFill>
                    <a:srgbClr val="FFFFFF"/>
                  </a:solidFill>
                </a:uFill>
                <a:latin typeface="Calibri"/>
              </a:rPr>
              <a:t>48</a:t>
            </a:fld>
            <a:endParaRPr lang="fr-FR" sz="1984" spc="-1">
              <a:solidFill>
                <a:srgbClr val="000000"/>
              </a:solidFill>
              <a:uFill>
                <a:solidFill>
                  <a:srgbClr val="FFFFFF"/>
                </a:solidFill>
              </a:uFill>
              <a:latin typeface="Arial"/>
            </a:endParaRPr>
          </a:p>
        </p:txBody>
      </p:sp>
      <p:pic>
        <p:nvPicPr>
          <p:cNvPr id="323" name="Image 322"/>
          <p:cNvPicPr/>
          <p:nvPr/>
        </p:nvPicPr>
        <p:blipFill>
          <a:blip r:embed="rId7"/>
          <a:stretch/>
        </p:blipFill>
        <p:spPr>
          <a:xfrm>
            <a:off x="3262498" y="4451676"/>
            <a:ext cx="629775" cy="825413"/>
          </a:xfrm>
          <a:prstGeom prst="rect">
            <a:avLst/>
          </a:prstGeom>
          <a:ln>
            <a:noFill/>
          </a:ln>
        </p:spPr>
      </p:pic>
      <p:pic>
        <p:nvPicPr>
          <p:cNvPr id="324" name="Image 323"/>
          <p:cNvPicPr/>
          <p:nvPr/>
        </p:nvPicPr>
        <p:blipFill>
          <a:blip r:embed="rId8"/>
          <a:stretch/>
        </p:blipFill>
        <p:spPr>
          <a:xfrm>
            <a:off x="4886340" y="5641779"/>
            <a:ext cx="629775" cy="825413"/>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1">
                                            <p:txEl>
                                              <p:charRg st="0" end="169"/>
                                            </p:txEl>
                                          </p:spTgt>
                                        </p:tgtEl>
                                        <p:attrNameLst>
                                          <p:attrName>style.visibility</p:attrName>
                                        </p:attrNameLst>
                                      </p:cBhvr>
                                      <p:to>
                                        <p:strVal val="visible"/>
                                      </p:to>
                                    </p:set>
                                    <p:animEffect transition="out" filter="barn(inVertical)">
                                      <p:cBhvr additive="repl">
                                        <p:cTn id="7" dur="500"/>
                                        <p:tgtEl>
                                          <p:spTgt spid="281">
                                            <p:txEl>
                                              <p:charRg st="0" end="16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1">
                                            <p:txEl>
                                              <p:charRg st="169" end="169"/>
                                            </p:txEl>
                                          </p:spTgt>
                                        </p:tgtEl>
                                        <p:attrNameLst>
                                          <p:attrName>style.visibility</p:attrName>
                                        </p:attrNameLst>
                                      </p:cBhvr>
                                      <p:to>
                                        <p:strVal val="visible"/>
                                      </p:to>
                                    </p:set>
                                    <p:animEffect transition="out" filter="barn(inVertical)">
                                      <p:cBhvr additive="repl">
                                        <p:cTn id="12" dur="500"/>
                                        <p:tgtEl>
                                          <p:spTgt spid="281">
                                            <p:txEl>
                                              <p:charRg st="169"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 : objectifs et typologie</a:t>
            </a:r>
            <a:endParaRPr lang="fr-FR" sz="1984" spc="-1">
              <a:solidFill>
                <a:srgbClr val="000000"/>
              </a:solidFill>
              <a:uFill>
                <a:solidFill>
                  <a:srgbClr val="FFFFFF"/>
                </a:solidFill>
              </a:uFill>
              <a:latin typeface="Arial"/>
            </a:endParaRPr>
          </a:p>
        </p:txBody>
      </p:sp>
      <p:sp>
        <p:nvSpPr>
          <p:cNvPr id="326"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Les acteurs</a:t>
            </a:r>
            <a:endParaRPr lang="fr-FR" sz="1984" spc="-1">
              <a:solidFill>
                <a:srgbClr val="000000"/>
              </a:solidFill>
              <a:uFill>
                <a:solidFill>
                  <a:srgbClr val="FFFFFF"/>
                </a:solidFill>
              </a:uFill>
              <a:latin typeface="Arial"/>
            </a:endParaRPr>
          </a:p>
        </p:txBody>
      </p:sp>
      <p:sp>
        <p:nvSpPr>
          <p:cNvPr id="327"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Maîtrise d'ouvrage ("MOA")</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"Personne physique ou personne morale qui sera propriétaire de l'ouvrage. Elle assure le paiement des dépenses liées à la réalisation" (AFNOR)</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Elle détermine les objectifs, les délais et le budget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Maîtrise d'œuvre ("MOE")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"Personne physique ou morale qui réalise l'ouvrage pour le compte du maître d'ouvrage, assure la responsabilité globale de la qualité technique, du délai et du coût" (AFNOR).</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Elle s'assure de la bonne réalisation des objectifs fixés par la MOA</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On retrouve pratiquement systématiquement ce découpage sur les projets informatiques</a:t>
            </a: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Dans le cas d’un projet traité en interne, le service demandeur est la MOA. Le Service Informatique est la MOE.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329"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9DDB9E48-48BC-43AF-AE9D-A2605025F0FF}" type="slidenum">
              <a:rPr lang="fr-FR" sz="1102" spc="-1">
                <a:solidFill>
                  <a:srgbClr val="A0A0A0"/>
                </a:solidFill>
                <a:uFill>
                  <a:solidFill>
                    <a:srgbClr val="FFFFFF"/>
                  </a:solidFill>
                </a:uFill>
                <a:latin typeface="Calibri"/>
              </a:rPr>
              <a:t>49</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1- CADRAGE INITIAL DU PROJET</a:t>
            </a:r>
            <a:endParaRPr lang="fr-FR" sz="1800" b="0" strike="noStrike" spc="-1">
              <a:solidFill>
                <a:srgbClr val="000000"/>
              </a:solidFill>
              <a:uFill>
                <a:solidFill>
                  <a:srgbClr val="FFFFFF"/>
                </a:solidFill>
              </a:uFill>
              <a:latin typeface="Arial"/>
            </a:endParaRPr>
          </a:p>
        </p:txBody>
      </p:sp>
      <p:sp>
        <p:nvSpPr>
          <p:cNvPr id="98" name="CustomShape 2"/>
          <p:cNvSpPr/>
          <p:nvPr/>
        </p:nvSpPr>
        <p:spPr>
          <a:xfrm>
            <a:off x="504000" y="1769040"/>
            <a:ext cx="9066960" cy="437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fr-FR" sz="2400" b="0" strike="noStrike" spc="-1" dirty="0">
                <a:solidFill>
                  <a:srgbClr val="000000"/>
                </a:solidFill>
                <a:uFill>
                  <a:solidFill>
                    <a:srgbClr val="FFFFFF"/>
                  </a:solidFill>
                </a:uFill>
                <a:latin typeface="Arial"/>
                <a:ea typeface="DejaVu Sans"/>
              </a:rPr>
              <a:t>« De la naissance du besoin aux études préalables » </a:t>
            </a:r>
            <a:endParaRPr lang="fr-FR" sz="1800" b="0" strike="noStrike" spc="-1" dirty="0">
              <a:solidFill>
                <a:srgbClr val="000000"/>
              </a:solidFill>
              <a:uFill>
                <a:solidFill>
                  <a:srgbClr val="FFFFFF"/>
                </a:solidFill>
              </a:uFill>
              <a:latin typeface="Arial"/>
            </a:endParaRPr>
          </a:p>
          <a:p>
            <a:pPr algn="ctr">
              <a:lnSpc>
                <a:spcPct val="100000"/>
              </a:lnSpc>
            </a:pPr>
            <a:endParaRPr lang="fr-FR" sz="1800" b="0" strike="noStrike" spc="-1" dirty="0">
              <a:solidFill>
                <a:srgbClr val="000000"/>
              </a:solidFill>
              <a:uFill>
                <a:solidFill>
                  <a:srgbClr val="FFFFFF"/>
                </a:solidFill>
              </a:uFill>
              <a:latin typeface="Arial"/>
            </a:endParaRPr>
          </a:p>
          <a:p>
            <a:pPr marL="342900" indent="-342900">
              <a:lnSpc>
                <a:spcPct val="100000"/>
              </a:lnSpc>
              <a:buFontTx/>
              <a:buChar char="-"/>
            </a:pPr>
            <a:r>
              <a:rPr lang="fr-FR" sz="2400" b="0" strike="noStrike" spc="-1" dirty="0">
                <a:solidFill>
                  <a:srgbClr val="000000"/>
                </a:solidFill>
                <a:uFill>
                  <a:solidFill>
                    <a:srgbClr val="FFFFFF"/>
                  </a:solidFill>
                </a:uFill>
                <a:latin typeface="Arial"/>
                <a:ea typeface="DejaVu Sans"/>
              </a:rPr>
              <a:t>La formalisation des </a:t>
            </a:r>
            <a:r>
              <a:rPr lang="fr-FR" sz="2400" b="1" strike="noStrike" spc="-1" dirty="0">
                <a:solidFill>
                  <a:srgbClr val="000000"/>
                </a:solidFill>
                <a:uFill>
                  <a:solidFill>
                    <a:srgbClr val="FFFFFF"/>
                  </a:solidFill>
                </a:uFill>
                <a:latin typeface="Arial"/>
                <a:ea typeface="DejaVu Sans"/>
              </a:rPr>
              <a:t>objectifs</a:t>
            </a:r>
            <a:r>
              <a:rPr lang="fr-FR" sz="2400" b="0" strike="noStrike" spc="-1" dirty="0">
                <a:solidFill>
                  <a:srgbClr val="000000"/>
                </a:solidFill>
                <a:uFill>
                  <a:solidFill>
                    <a:srgbClr val="FFFFFF"/>
                  </a:solidFill>
                </a:uFill>
                <a:latin typeface="Arial"/>
                <a:ea typeface="DejaVu Sans"/>
              </a:rPr>
              <a:t> du projet et de son </a:t>
            </a:r>
            <a:r>
              <a:rPr lang="fr-FR" sz="2400" b="1" strike="noStrike" spc="-1" dirty="0">
                <a:solidFill>
                  <a:srgbClr val="000000"/>
                </a:solidFill>
                <a:uFill>
                  <a:solidFill>
                    <a:srgbClr val="FFFFFF"/>
                  </a:solidFill>
                </a:uFill>
                <a:latin typeface="Arial"/>
                <a:ea typeface="DejaVu Sans"/>
              </a:rPr>
              <a:t>périmètre</a:t>
            </a:r>
          </a:p>
          <a:p>
            <a:pPr marL="342900" indent="-342900">
              <a:lnSpc>
                <a:spcPct val="100000"/>
              </a:lnSpc>
              <a:buFontTx/>
              <a:buChar char="-"/>
            </a:pPr>
            <a:r>
              <a:rPr lang="fr-FR" sz="2400" b="0" strike="noStrike" spc="-1" dirty="0">
                <a:solidFill>
                  <a:srgbClr val="000000"/>
                </a:solidFill>
                <a:uFill>
                  <a:solidFill>
                    <a:srgbClr val="FFFFFF"/>
                  </a:solidFill>
                </a:uFill>
                <a:latin typeface="Arial"/>
                <a:ea typeface="DejaVu Sans"/>
              </a:rPr>
              <a:t>L’engagement du sponsor </a:t>
            </a:r>
            <a:endParaRPr lang="fr-FR" sz="2400" spc="-1" dirty="0">
              <a:solidFill>
                <a:srgbClr val="000000"/>
              </a:solidFill>
              <a:uFill>
                <a:solidFill>
                  <a:srgbClr val="FFFFFF"/>
                </a:solidFill>
              </a:uFill>
              <a:latin typeface="Arial"/>
              <a:ea typeface="DejaVu Sans"/>
            </a:endParaRPr>
          </a:p>
          <a:p>
            <a:pPr marL="342900" indent="-342900">
              <a:lnSpc>
                <a:spcPct val="100000"/>
              </a:lnSpc>
              <a:buFontTx/>
              <a:buChar char="-"/>
            </a:pPr>
            <a:r>
              <a:rPr lang="fr-FR" sz="2400" b="0" strike="noStrike" spc="-1" dirty="0">
                <a:solidFill>
                  <a:srgbClr val="000000"/>
                </a:solidFill>
                <a:uFill>
                  <a:solidFill>
                    <a:srgbClr val="FFFFFF"/>
                  </a:solidFill>
                </a:uFill>
                <a:latin typeface="Arial"/>
                <a:ea typeface="DejaVu Sans"/>
              </a:rPr>
              <a:t>L’étude de cadrage</a:t>
            </a:r>
            <a:endParaRPr lang="fr-FR" sz="1800" b="0" strike="noStrike" spc="-1" dirty="0">
              <a:solidFill>
                <a:srgbClr val="000000"/>
              </a:solidFill>
              <a:uFill>
                <a:solidFill>
                  <a:srgbClr val="FFFFFF"/>
                </a:solidFill>
              </a:uFill>
              <a:latin typeface="Arial"/>
            </a:endParaRPr>
          </a:p>
          <a:p>
            <a:pPr algn="ctr">
              <a:lnSpc>
                <a:spcPct val="100000"/>
              </a:lnSpc>
            </a:pPr>
            <a:endParaRPr lang="fr-F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 : objectifs et typologie</a:t>
            </a:r>
            <a:endParaRPr lang="fr-FR" sz="1984" spc="-1">
              <a:solidFill>
                <a:srgbClr val="000000"/>
              </a:solidFill>
              <a:uFill>
                <a:solidFill>
                  <a:srgbClr val="FFFFFF"/>
                </a:solidFill>
              </a:uFill>
              <a:latin typeface="Arial"/>
            </a:endParaRPr>
          </a:p>
        </p:txBody>
      </p:sp>
      <p:sp>
        <p:nvSpPr>
          <p:cNvPr id="331"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Les acteurs</a:t>
            </a:r>
            <a:endParaRPr lang="fr-FR" sz="1984" spc="-1">
              <a:solidFill>
                <a:srgbClr val="000000"/>
              </a:solidFill>
              <a:uFill>
                <a:solidFill>
                  <a:srgbClr val="FFFFFF"/>
                </a:solidFill>
              </a:uFill>
              <a:latin typeface="Arial"/>
            </a:endParaRPr>
          </a:p>
        </p:txBody>
      </p:sp>
      <p:sp>
        <p:nvSpPr>
          <p:cNvPr id="332" name="CustomShape 3"/>
          <p:cNvSpPr/>
          <p:nvPr/>
        </p:nvSpPr>
        <p:spPr>
          <a:xfrm>
            <a:off x="6072079" y="2758388"/>
            <a:ext cx="1665906" cy="316673"/>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nchor="ctr"/>
          <a:lstStyle/>
          <a:p>
            <a:pPr algn="ctr">
              <a:lnSpc>
                <a:spcPct val="100000"/>
              </a:lnSpc>
            </a:pPr>
            <a:r>
              <a:rPr lang="fr-FR" sz="1323" b="1" spc="-1">
                <a:solidFill>
                  <a:srgbClr val="000000"/>
                </a:solidFill>
                <a:uFill>
                  <a:solidFill>
                    <a:srgbClr val="FFFFFF"/>
                  </a:solidFill>
                </a:uFill>
                <a:latin typeface="Calibri"/>
                <a:ea typeface="DejaVu Sans"/>
              </a:rPr>
              <a:t>Directeur de projet</a:t>
            </a:r>
            <a:endParaRPr lang="fr-FR" sz="1984" spc="-1">
              <a:solidFill>
                <a:srgbClr val="000000"/>
              </a:solidFill>
              <a:uFill>
                <a:solidFill>
                  <a:srgbClr val="FFFFFF"/>
                </a:solidFill>
              </a:uFill>
              <a:latin typeface="Arial"/>
            </a:endParaRPr>
          </a:p>
        </p:txBody>
      </p:sp>
      <p:sp>
        <p:nvSpPr>
          <p:cNvPr id="333" name="CustomShape 4"/>
          <p:cNvSpPr/>
          <p:nvPr/>
        </p:nvSpPr>
        <p:spPr>
          <a:xfrm>
            <a:off x="6072079" y="3710788"/>
            <a:ext cx="1665906" cy="316673"/>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nchor="ctr"/>
          <a:lstStyle/>
          <a:p>
            <a:pPr algn="ctr">
              <a:lnSpc>
                <a:spcPct val="100000"/>
              </a:lnSpc>
            </a:pPr>
            <a:r>
              <a:rPr lang="fr-FR" sz="1323" b="1" spc="-1">
                <a:solidFill>
                  <a:srgbClr val="000000"/>
                </a:solidFill>
                <a:uFill>
                  <a:solidFill>
                    <a:srgbClr val="FFFFFF"/>
                  </a:solidFill>
                </a:uFill>
                <a:latin typeface="Calibri"/>
                <a:ea typeface="DejaVu Sans"/>
              </a:rPr>
              <a:t>Chef de projet MOE</a:t>
            </a:r>
            <a:endParaRPr lang="fr-FR" sz="1984" spc="-1">
              <a:solidFill>
                <a:srgbClr val="000000"/>
              </a:solidFill>
              <a:uFill>
                <a:solidFill>
                  <a:srgbClr val="FFFFFF"/>
                </a:solidFill>
              </a:uFill>
              <a:latin typeface="Arial"/>
            </a:endParaRPr>
          </a:p>
        </p:txBody>
      </p:sp>
      <p:sp>
        <p:nvSpPr>
          <p:cNvPr id="334" name="CustomShape 5"/>
          <p:cNvSpPr/>
          <p:nvPr/>
        </p:nvSpPr>
        <p:spPr>
          <a:xfrm>
            <a:off x="5119679" y="4980655"/>
            <a:ext cx="1665906" cy="634140"/>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nchor="ctr"/>
          <a:lstStyle/>
          <a:p>
            <a:pPr algn="ctr">
              <a:lnSpc>
                <a:spcPct val="100000"/>
              </a:lnSpc>
            </a:pPr>
            <a:r>
              <a:rPr lang="fr-FR" sz="1323" b="1" spc="-1">
                <a:solidFill>
                  <a:srgbClr val="000000"/>
                </a:solidFill>
                <a:uFill>
                  <a:solidFill>
                    <a:srgbClr val="FFFFFF"/>
                  </a:solidFill>
                </a:uFill>
                <a:latin typeface="Calibri"/>
                <a:ea typeface="DejaVu Sans"/>
              </a:rPr>
              <a:t>Expert fonctionnel</a:t>
            </a:r>
            <a:endParaRPr lang="fr-FR" sz="1984" spc="-1">
              <a:solidFill>
                <a:srgbClr val="000000"/>
              </a:solidFill>
              <a:uFill>
                <a:solidFill>
                  <a:srgbClr val="FFFFFF"/>
                </a:solidFill>
              </a:uFill>
              <a:latin typeface="Arial"/>
            </a:endParaRPr>
          </a:p>
          <a:p>
            <a:pPr algn="ctr">
              <a:lnSpc>
                <a:spcPct val="100000"/>
              </a:lnSpc>
            </a:pPr>
            <a:r>
              <a:rPr lang="fr-FR" sz="1323" b="1" spc="-1">
                <a:solidFill>
                  <a:srgbClr val="000000"/>
                </a:solidFill>
                <a:uFill>
                  <a:solidFill>
                    <a:srgbClr val="FFFFFF"/>
                  </a:solidFill>
                </a:uFill>
                <a:latin typeface="Calibri"/>
                <a:ea typeface="DejaVu Sans"/>
              </a:rPr>
              <a:t>Expert technique</a:t>
            </a:r>
            <a:endParaRPr lang="fr-FR" sz="1984" spc="-1">
              <a:solidFill>
                <a:srgbClr val="000000"/>
              </a:solidFill>
              <a:uFill>
                <a:solidFill>
                  <a:srgbClr val="FFFFFF"/>
                </a:solidFill>
              </a:uFill>
              <a:latin typeface="Arial"/>
            </a:endParaRPr>
          </a:p>
        </p:txBody>
      </p:sp>
      <p:sp>
        <p:nvSpPr>
          <p:cNvPr id="335" name="CustomShape 6"/>
          <p:cNvSpPr/>
          <p:nvPr/>
        </p:nvSpPr>
        <p:spPr>
          <a:xfrm>
            <a:off x="7104242" y="4980655"/>
            <a:ext cx="1665906" cy="634140"/>
          </a:xfrm>
          <a:prstGeom prst="rect">
            <a:avLst/>
          </a:prstGeom>
          <a:ln>
            <a:solidFill>
              <a:srgbClr val="88B983"/>
            </a:solidFill>
            <a:roun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txBody>
          <a:bodyPr lIns="99208" tIns="49604" rIns="99208" bIns="49604" anchor="ctr"/>
          <a:lstStyle/>
          <a:p>
            <a:pPr algn="ctr">
              <a:lnSpc>
                <a:spcPct val="100000"/>
              </a:lnSpc>
            </a:pPr>
            <a:r>
              <a:rPr lang="fr-FR" sz="1323" b="1" spc="-1">
                <a:solidFill>
                  <a:srgbClr val="000000"/>
                </a:solidFill>
                <a:uFill>
                  <a:solidFill>
                    <a:srgbClr val="FFFFFF"/>
                  </a:solidFill>
                </a:uFill>
                <a:latin typeface="Calibri"/>
                <a:ea typeface="DejaVu Sans"/>
              </a:rPr>
              <a:t>Equipe de développement</a:t>
            </a:r>
            <a:endParaRPr lang="fr-FR" sz="1984" spc="-1">
              <a:solidFill>
                <a:srgbClr val="000000"/>
              </a:solidFill>
              <a:uFill>
                <a:solidFill>
                  <a:srgbClr val="FFFFFF"/>
                </a:solidFill>
              </a:uFill>
              <a:latin typeface="Arial"/>
            </a:endParaRPr>
          </a:p>
        </p:txBody>
      </p:sp>
      <p:sp>
        <p:nvSpPr>
          <p:cNvPr id="336" name="CustomShape 7"/>
          <p:cNvSpPr/>
          <p:nvPr/>
        </p:nvSpPr>
        <p:spPr>
          <a:xfrm rot="5400000">
            <a:off x="6589152" y="3393321"/>
            <a:ext cx="634140" cy="794"/>
          </a:xfrm>
          <a:custGeom>
            <a:avLst/>
            <a:gdLst/>
            <a:ahLst/>
            <a:cxnLst/>
            <a:rect l="l" t="t" r="r" b="b"/>
            <a:pathLst>
              <a:path w="21600" h="21600">
                <a:moveTo>
                  <a:pt x="0" y="0"/>
                </a:moveTo>
                <a:lnTo>
                  <a:pt x="21600" y="21600"/>
                </a:lnTo>
              </a:path>
            </a:pathLst>
          </a:custGeom>
          <a:ln>
            <a:solidFill>
              <a:srgbClr val="88B983"/>
            </a:solidFill>
            <a:round/>
            <a:tailEnd type="arrow" w="med" len="me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sp>
      <p:sp>
        <p:nvSpPr>
          <p:cNvPr id="337" name="CustomShape 8"/>
          <p:cNvSpPr/>
          <p:nvPr/>
        </p:nvSpPr>
        <p:spPr>
          <a:xfrm rot="5400000">
            <a:off x="5954219" y="4028255"/>
            <a:ext cx="951606" cy="951606"/>
          </a:xfrm>
          <a:custGeom>
            <a:avLst/>
            <a:gdLst/>
            <a:ahLst/>
            <a:cxnLst/>
            <a:rect l="l" t="t" r="r" b="b"/>
            <a:pathLst>
              <a:path w="21600" h="21600">
                <a:moveTo>
                  <a:pt x="0" y="0"/>
                </a:moveTo>
                <a:lnTo>
                  <a:pt x="21600" y="21600"/>
                </a:lnTo>
              </a:path>
            </a:pathLst>
          </a:custGeom>
          <a:ln>
            <a:solidFill>
              <a:srgbClr val="88B983"/>
            </a:solidFill>
            <a:round/>
            <a:tailEnd type="arrow" w="med" len="me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sp>
      <p:sp>
        <p:nvSpPr>
          <p:cNvPr id="338" name="CustomShape 9"/>
          <p:cNvSpPr/>
          <p:nvPr/>
        </p:nvSpPr>
        <p:spPr>
          <a:xfrm rot="16200000" flipH="1">
            <a:off x="6944715" y="3989365"/>
            <a:ext cx="951606" cy="1030973"/>
          </a:xfrm>
          <a:custGeom>
            <a:avLst/>
            <a:gdLst/>
            <a:ahLst/>
            <a:cxnLst/>
            <a:rect l="l" t="t" r="r" b="b"/>
            <a:pathLst>
              <a:path w="21600" h="21600">
                <a:moveTo>
                  <a:pt x="0" y="0"/>
                </a:moveTo>
                <a:lnTo>
                  <a:pt x="21600" y="21600"/>
                </a:lnTo>
              </a:path>
            </a:pathLst>
          </a:custGeom>
          <a:ln>
            <a:solidFill>
              <a:srgbClr val="88B983"/>
            </a:solidFill>
            <a:round/>
            <a:tailEnd type="arrow" w="med" len="me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sp>
      <p:sp>
        <p:nvSpPr>
          <p:cNvPr id="339" name="CustomShape 10"/>
          <p:cNvSpPr/>
          <p:nvPr/>
        </p:nvSpPr>
        <p:spPr>
          <a:xfrm>
            <a:off x="6786379" y="5298121"/>
            <a:ext cx="316673" cy="794"/>
          </a:xfrm>
          <a:custGeom>
            <a:avLst/>
            <a:gdLst/>
            <a:ahLst/>
            <a:cxnLst/>
            <a:rect l="l" t="t" r="r" b="b"/>
            <a:pathLst>
              <a:path w="21600" h="21600">
                <a:moveTo>
                  <a:pt x="0" y="0"/>
                </a:moveTo>
                <a:lnTo>
                  <a:pt x="21600" y="21600"/>
                </a:lnTo>
              </a:path>
            </a:pathLst>
          </a:custGeom>
          <a:ln>
            <a:solidFill>
              <a:srgbClr val="88B983"/>
            </a:solidFill>
            <a:round/>
            <a:headEnd type="triangle" w="med" len="med"/>
            <a:tailEnd type="triangle" w="med" len="med"/>
          </a:ln>
          <a:effectLst>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p:style>
      </p:sp>
      <p:sp>
        <p:nvSpPr>
          <p:cNvPr id="340" name="CustomShape 11"/>
          <p:cNvSpPr/>
          <p:nvPr/>
        </p:nvSpPr>
        <p:spPr>
          <a:xfrm>
            <a:off x="1468415" y="2837755"/>
            <a:ext cx="1665906" cy="316673"/>
          </a:xfrm>
          <a:prstGeom prst="rect">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9208" tIns="49604" rIns="99208" bIns="49604" anchor="ctr"/>
          <a:lstStyle/>
          <a:p>
            <a:pPr algn="ctr">
              <a:lnSpc>
                <a:spcPct val="100000"/>
              </a:lnSpc>
            </a:pPr>
            <a:r>
              <a:rPr lang="fr-FR" sz="1323" b="1" spc="-1">
                <a:solidFill>
                  <a:srgbClr val="000000"/>
                </a:solidFill>
                <a:uFill>
                  <a:solidFill>
                    <a:srgbClr val="FFFFFF"/>
                  </a:solidFill>
                </a:uFill>
                <a:latin typeface="Calibri"/>
                <a:ea typeface="DejaVu Sans"/>
              </a:rPr>
              <a:t>Sponsor du projet</a:t>
            </a:r>
            <a:endParaRPr lang="fr-FR" sz="1984" spc="-1">
              <a:solidFill>
                <a:srgbClr val="000000"/>
              </a:solidFill>
              <a:uFill>
                <a:solidFill>
                  <a:srgbClr val="FFFFFF"/>
                </a:solidFill>
              </a:uFill>
              <a:latin typeface="Arial"/>
            </a:endParaRPr>
          </a:p>
        </p:txBody>
      </p:sp>
      <p:sp>
        <p:nvSpPr>
          <p:cNvPr id="341" name="CustomShape 12"/>
          <p:cNvSpPr/>
          <p:nvPr/>
        </p:nvSpPr>
        <p:spPr>
          <a:xfrm>
            <a:off x="1468415" y="3790155"/>
            <a:ext cx="1665906" cy="316673"/>
          </a:xfrm>
          <a:prstGeom prst="rect">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9208" tIns="49604" rIns="99208" bIns="49604" anchor="ctr"/>
          <a:lstStyle/>
          <a:p>
            <a:pPr algn="ctr">
              <a:lnSpc>
                <a:spcPct val="100000"/>
              </a:lnSpc>
            </a:pPr>
            <a:r>
              <a:rPr lang="fr-FR" sz="1323" b="1" spc="-1">
                <a:solidFill>
                  <a:srgbClr val="000000"/>
                </a:solidFill>
                <a:uFill>
                  <a:solidFill>
                    <a:srgbClr val="FFFFFF"/>
                  </a:solidFill>
                </a:uFill>
                <a:latin typeface="Calibri"/>
                <a:ea typeface="DejaVu Sans"/>
              </a:rPr>
              <a:t>Chef de projet MOA</a:t>
            </a:r>
            <a:endParaRPr lang="fr-FR" sz="1984" spc="-1">
              <a:solidFill>
                <a:srgbClr val="000000"/>
              </a:solidFill>
              <a:uFill>
                <a:solidFill>
                  <a:srgbClr val="FFFFFF"/>
                </a:solidFill>
              </a:uFill>
              <a:latin typeface="Arial"/>
            </a:endParaRPr>
          </a:p>
        </p:txBody>
      </p:sp>
      <p:sp>
        <p:nvSpPr>
          <p:cNvPr id="342" name="CustomShape 13"/>
          <p:cNvSpPr/>
          <p:nvPr/>
        </p:nvSpPr>
        <p:spPr>
          <a:xfrm>
            <a:off x="2500182" y="5060021"/>
            <a:ext cx="1665906" cy="634140"/>
          </a:xfrm>
          <a:prstGeom prst="rect">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9208" tIns="49604" rIns="99208" bIns="49604" anchor="ctr"/>
          <a:lstStyle/>
          <a:p>
            <a:pPr algn="ctr">
              <a:lnSpc>
                <a:spcPct val="100000"/>
              </a:lnSpc>
            </a:pPr>
            <a:r>
              <a:rPr lang="fr-FR" sz="1323" b="1" spc="-1">
                <a:solidFill>
                  <a:srgbClr val="000000"/>
                </a:solidFill>
                <a:uFill>
                  <a:solidFill>
                    <a:srgbClr val="FFFFFF"/>
                  </a:solidFill>
                </a:uFill>
                <a:latin typeface="Calibri"/>
                <a:ea typeface="DejaVu Sans"/>
              </a:rPr>
              <a:t>Utilisateurs</a:t>
            </a:r>
            <a:endParaRPr lang="fr-FR" sz="1984" spc="-1">
              <a:solidFill>
                <a:srgbClr val="000000"/>
              </a:solidFill>
              <a:uFill>
                <a:solidFill>
                  <a:srgbClr val="FFFFFF"/>
                </a:solidFill>
              </a:uFill>
              <a:latin typeface="Arial"/>
            </a:endParaRPr>
          </a:p>
        </p:txBody>
      </p:sp>
      <p:sp>
        <p:nvSpPr>
          <p:cNvPr id="343" name="CustomShape 14"/>
          <p:cNvSpPr/>
          <p:nvPr/>
        </p:nvSpPr>
        <p:spPr>
          <a:xfrm rot="5400000">
            <a:off x="1985092" y="3472688"/>
            <a:ext cx="634140" cy="794"/>
          </a:xfrm>
          <a:custGeom>
            <a:avLst/>
            <a:gdLst/>
            <a:ahLst/>
            <a:cxnLst/>
            <a:rect l="l" t="t" r="r" b="b"/>
            <a:pathLst>
              <a:path w="21600" h="21600">
                <a:moveTo>
                  <a:pt x="0" y="0"/>
                </a:moveTo>
                <a:lnTo>
                  <a:pt x="21600" y="21600"/>
                </a:lnTo>
              </a:path>
            </a:pathLst>
          </a:custGeom>
          <a:ln>
            <a:solidFill>
              <a:srgbClr val="84B5B7"/>
            </a:solidFill>
            <a:round/>
            <a:tailEnd type="arrow" w="med" len="me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sp>
      <p:sp>
        <p:nvSpPr>
          <p:cNvPr id="344" name="CustomShape 15"/>
          <p:cNvSpPr/>
          <p:nvPr/>
        </p:nvSpPr>
        <p:spPr>
          <a:xfrm rot="5400000">
            <a:off x="1350159" y="4107622"/>
            <a:ext cx="951606" cy="951606"/>
          </a:xfrm>
          <a:custGeom>
            <a:avLst/>
            <a:gdLst/>
            <a:ahLst/>
            <a:cxnLst/>
            <a:rect l="l" t="t" r="r" b="b"/>
            <a:pathLst>
              <a:path w="21600" h="21600">
                <a:moveTo>
                  <a:pt x="0" y="0"/>
                </a:moveTo>
                <a:lnTo>
                  <a:pt x="21600" y="21600"/>
                </a:lnTo>
              </a:path>
            </a:pathLst>
          </a:custGeom>
          <a:ln>
            <a:solidFill>
              <a:srgbClr val="84B5B7"/>
            </a:solidFill>
            <a:round/>
            <a:tailEnd type="arrow" w="med" len="me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sp>
      <p:sp>
        <p:nvSpPr>
          <p:cNvPr id="345" name="CustomShape 16"/>
          <p:cNvSpPr/>
          <p:nvPr/>
        </p:nvSpPr>
        <p:spPr>
          <a:xfrm rot="16200000" flipH="1">
            <a:off x="2340655" y="4068732"/>
            <a:ext cx="951606" cy="1030973"/>
          </a:xfrm>
          <a:custGeom>
            <a:avLst/>
            <a:gdLst/>
            <a:ahLst/>
            <a:cxnLst/>
            <a:rect l="l" t="t" r="r" b="b"/>
            <a:pathLst>
              <a:path w="21600" h="21600">
                <a:moveTo>
                  <a:pt x="0" y="0"/>
                </a:moveTo>
                <a:lnTo>
                  <a:pt x="21600" y="21600"/>
                </a:lnTo>
              </a:path>
            </a:pathLst>
          </a:custGeom>
          <a:ln>
            <a:solidFill>
              <a:srgbClr val="84B5B7"/>
            </a:solidFill>
            <a:round/>
            <a:tailEnd type="arrow" w="med" len="me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sp>
      <p:sp>
        <p:nvSpPr>
          <p:cNvPr id="346" name="Line 17"/>
          <p:cNvSpPr/>
          <p:nvPr/>
        </p:nvSpPr>
        <p:spPr>
          <a:xfrm>
            <a:off x="436252" y="2123058"/>
            <a:ext cx="8493424" cy="397"/>
          </a:xfrm>
          <a:prstGeom prst="line">
            <a:avLst/>
          </a:prstGeom>
          <a:ln>
            <a:solidFill>
              <a:schemeClr val="bg2">
                <a:lumMod val="75000"/>
              </a:schemeClr>
            </a:solidFill>
            <a:custDash>
              <a:ds d="500000" sp="100000"/>
            </a:custDash>
            <a:round/>
          </a:ln>
        </p:spPr>
        <p:style>
          <a:lnRef idx="1">
            <a:schemeClr val="accent1"/>
          </a:lnRef>
          <a:fillRef idx="0">
            <a:schemeClr val="accent1"/>
          </a:fillRef>
          <a:effectRef idx="0">
            <a:schemeClr val="accent1"/>
          </a:effectRef>
          <a:fontRef idx="minor"/>
        </p:style>
      </p:sp>
      <p:sp>
        <p:nvSpPr>
          <p:cNvPr id="347" name="CustomShape 18"/>
          <p:cNvSpPr/>
          <p:nvPr/>
        </p:nvSpPr>
        <p:spPr>
          <a:xfrm>
            <a:off x="1468415" y="1715907"/>
            <a:ext cx="1665906" cy="367468"/>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algn="ctr">
              <a:lnSpc>
                <a:spcPct val="100000"/>
              </a:lnSpc>
            </a:pPr>
            <a:r>
              <a:rPr lang="fr-FR" sz="1764" spc="-1">
                <a:solidFill>
                  <a:srgbClr val="000000"/>
                </a:solidFill>
                <a:uFill>
                  <a:solidFill>
                    <a:srgbClr val="FFFFFF"/>
                  </a:solidFill>
                </a:uFill>
                <a:latin typeface="Calibri"/>
                <a:ea typeface="DejaVu Sans"/>
              </a:rPr>
              <a:t>Client (MOA)</a:t>
            </a:r>
            <a:endParaRPr lang="fr-FR" sz="1984" spc="-1">
              <a:solidFill>
                <a:srgbClr val="000000"/>
              </a:solidFill>
              <a:uFill>
                <a:solidFill>
                  <a:srgbClr val="FFFFFF"/>
                </a:solidFill>
              </a:uFill>
              <a:latin typeface="Arial"/>
            </a:endParaRPr>
          </a:p>
        </p:txBody>
      </p:sp>
      <p:sp>
        <p:nvSpPr>
          <p:cNvPr id="348" name="CustomShape 19"/>
          <p:cNvSpPr/>
          <p:nvPr/>
        </p:nvSpPr>
        <p:spPr>
          <a:xfrm>
            <a:off x="5595879" y="1726224"/>
            <a:ext cx="2459970" cy="367468"/>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algn="ctr">
              <a:lnSpc>
                <a:spcPct val="100000"/>
              </a:lnSpc>
            </a:pPr>
            <a:r>
              <a:rPr lang="fr-FR" sz="1764" spc="-1">
                <a:solidFill>
                  <a:srgbClr val="000000"/>
                </a:solidFill>
                <a:uFill>
                  <a:solidFill>
                    <a:srgbClr val="FFFFFF"/>
                  </a:solidFill>
                </a:uFill>
                <a:latin typeface="Calibri"/>
                <a:ea typeface="DejaVu Sans"/>
              </a:rPr>
              <a:t>« Prestataire » (MOE)</a:t>
            </a:r>
            <a:endParaRPr lang="fr-FR" sz="1984" spc="-1">
              <a:solidFill>
                <a:srgbClr val="000000"/>
              </a:solidFill>
              <a:uFill>
                <a:solidFill>
                  <a:srgbClr val="FFFFFF"/>
                </a:solidFill>
              </a:uFill>
              <a:latin typeface="Arial"/>
            </a:endParaRPr>
          </a:p>
        </p:txBody>
      </p:sp>
      <p:sp>
        <p:nvSpPr>
          <p:cNvPr id="349" name="CustomShape 20"/>
          <p:cNvSpPr/>
          <p:nvPr/>
        </p:nvSpPr>
        <p:spPr>
          <a:xfrm>
            <a:off x="516015" y="5060021"/>
            <a:ext cx="1665906" cy="634140"/>
          </a:xfrm>
          <a:prstGeom prst="rect">
            <a:avLst/>
          </a:prstGeom>
          <a:ln>
            <a:solidFill>
              <a:srgbClr val="84B5B7"/>
            </a:solidFill>
            <a:round/>
          </a:ln>
          <a:effectLst>
            <a:outerShdw blurRad="65500" dist="381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9208" tIns="49604" rIns="99208" bIns="49604" anchor="ctr"/>
          <a:lstStyle/>
          <a:p>
            <a:pPr algn="ctr">
              <a:lnSpc>
                <a:spcPct val="100000"/>
              </a:lnSpc>
            </a:pPr>
            <a:r>
              <a:rPr lang="fr-FR" sz="1323" b="1" spc="-1">
                <a:solidFill>
                  <a:srgbClr val="000000"/>
                </a:solidFill>
                <a:uFill>
                  <a:solidFill>
                    <a:srgbClr val="FFFFFF"/>
                  </a:solidFill>
                </a:uFill>
                <a:latin typeface="Calibri"/>
                <a:ea typeface="DejaVu Sans"/>
              </a:rPr>
              <a:t>Equipe technique</a:t>
            </a:r>
            <a:endParaRPr lang="fr-FR" sz="1984" spc="-1">
              <a:solidFill>
                <a:srgbClr val="000000"/>
              </a:solidFill>
              <a:uFill>
                <a:solidFill>
                  <a:srgbClr val="FFFFFF"/>
                </a:solidFill>
              </a:uFill>
              <a:latin typeface="Arial"/>
            </a:endParaRPr>
          </a:p>
        </p:txBody>
      </p:sp>
      <p:sp>
        <p:nvSpPr>
          <p:cNvPr id="350" name="CustomShape 21"/>
          <p:cNvSpPr/>
          <p:nvPr/>
        </p:nvSpPr>
        <p:spPr>
          <a:xfrm>
            <a:off x="4008546" y="2996488"/>
            <a:ext cx="1189706" cy="794"/>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65500" dist="38100" dir="5400000" rotWithShape="0">
              <a:srgbClr val="000000">
                <a:alpha val="40000"/>
              </a:srgbClr>
            </a:outerShdw>
          </a:effectLst>
        </p:spPr>
        <p:style>
          <a:lnRef idx="2">
            <a:schemeClr val="dk1"/>
          </a:lnRef>
          <a:fillRef idx="0">
            <a:schemeClr val="dk1"/>
          </a:fillRef>
          <a:effectRef idx="1">
            <a:schemeClr val="dk1"/>
          </a:effectRef>
          <a:fontRef idx="minor"/>
        </p:style>
      </p:sp>
      <p:sp>
        <p:nvSpPr>
          <p:cNvPr id="351" name="CustomShape 22"/>
          <p:cNvSpPr/>
          <p:nvPr/>
        </p:nvSpPr>
        <p:spPr>
          <a:xfrm>
            <a:off x="4008546" y="3869521"/>
            <a:ext cx="1189706" cy="794"/>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65500" dist="38100" dir="5400000" rotWithShape="0">
              <a:srgbClr val="000000">
                <a:alpha val="40000"/>
              </a:srgbClr>
            </a:outerShdw>
          </a:effectLst>
        </p:spPr>
        <p:style>
          <a:lnRef idx="2">
            <a:schemeClr val="dk1"/>
          </a:lnRef>
          <a:fillRef idx="0">
            <a:schemeClr val="dk1"/>
          </a:fillRef>
          <a:effectRef idx="1">
            <a:schemeClr val="dk1"/>
          </a:effectRef>
          <a:fontRef idx="minor"/>
        </p:style>
      </p:sp>
      <p:sp>
        <p:nvSpPr>
          <p:cNvPr id="352" name="CustomShape 23"/>
          <p:cNvSpPr/>
          <p:nvPr/>
        </p:nvSpPr>
        <p:spPr>
          <a:xfrm>
            <a:off x="8056642" y="2748070"/>
            <a:ext cx="951606" cy="474613"/>
          </a:xfrm>
          <a:prstGeom prst="rect">
            <a:avLst/>
          </a:prstGeom>
          <a:ln>
            <a:round/>
          </a:ln>
          <a:effectLst>
            <a:outerShdw blurRad="65500" dist="38100" dir="5400000" rotWithShape="0">
              <a:srgbClr val="000000">
                <a:alpha val="40000"/>
              </a:srgbClr>
            </a:outerShdw>
          </a:effectLst>
        </p:spPr>
        <p:style>
          <a:lnRef idx="1">
            <a:schemeClr val="dk1"/>
          </a:lnRef>
          <a:fillRef idx="2">
            <a:schemeClr val="dk1"/>
          </a:fillRef>
          <a:effectRef idx="1">
            <a:schemeClr val="dk1"/>
          </a:effectRef>
          <a:fontRef idx="minor"/>
        </p:style>
        <p:txBody>
          <a:bodyPr lIns="99208" tIns="49604" rIns="99208" bIns="49604" anchor="ctr"/>
          <a:lstStyle/>
          <a:p>
            <a:pPr algn="ctr">
              <a:lnSpc>
                <a:spcPct val="100000"/>
              </a:lnSpc>
            </a:pPr>
            <a:r>
              <a:rPr lang="fr-FR" sz="1323" b="1" spc="-1">
                <a:solidFill>
                  <a:srgbClr val="000000"/>
                </a:solidFill>
                <a:uFill>
                  <a:solidFill>
                    <a:srgbClr val="FFFFFF"/>
                  </a:solidFill>
                </a:uFill>
                <a:latin typeface="Calibri"/>
                <a:ea typeface="DejaVu Sans"/>
              </a:rPr>
              <a:t>Resp. AQ</a:t>
            </a:r>
            <a:endParaRPr lang="fr-FR" sz="1984" spc="-1">
              <a:solidFill>
                <a:srgbClr val="000000"/>
              </a:solidFill>
              <a:uFill>
                <a:solidFill>
                  <a:srgbClr val="FFFFFF"/>
                </a:solidFill>
              </a:uFill>
              <a:latin typeface="Arial"/>
            </a:endParaRPr>
          </a:p>
        </p:txBody>
      </p:sp>
      <p:sp>
        <p:nvSpPr>
          <p:cNvPr id="353" name="CustomShape 24"/>
          <p:cNvSpPr/>
          <p:nvPr/>
        </p:nvSpPr>
        <p:spPr>
          <a:xfrm>
            <a:off x="396965" y="3209587"/>
            <a:ext cx="951606" cy="474613"/>
          </a:xfrm>
          <a:prstGeom prst="rect">
            <a:avLst/>
          </a:prstGeom>
          <a:ln>
            <a:round/>
          </a:ln>
          <a:effectLst>
            <a:outerShdw blurRad="65500" dist="38100" dir="5400000" rotWithShape="0">
              <a:srgbClr val="000000">
                <a:alpha val="40000"/>
              </a:srgbClr>
            </a:outerShdw>
          </a:effectLst>
        </p:spPr>
        <p:style>
          <a:lnRef idx="1">
            <a:schemeClr val="dk1"/>
          </a:lnRef>
          <a:fillRef idx="2">
            <a:schemeClr val="dk1"/>
          </a:fillRef>
          <a:effectRef idx="1">
            <a:schemeClr val="dk1"/>
          </a:effectRef>
          <a:fontRef idx="minor"/>
        </p:style>
        <p:txBody>
          <a:bodyPr lIns="99208" tIns="49604" rIns="99208" bIns="49604" anchor="ctr"/>
          <a:lstStyle/>
          <a:p>
            <a:pPr algn="ctr">
              <a:lnSpc>
                <a:spcPct val="100000"/>
              </a:lnSpc>
            </a:pPr>
            <a:r>
              <a:rPr lang="fr-FR" sz="1323" b="1" spc="-1">
                <a:solidFill>
                  <a:srgbClr val="000000"/>
                </a:solidFill>
                <a:uFill>
                  <a:solidFill>
                    <a:srgbClr val="FFFFFF"/>
                  </a:solidFill>
                </a:uFill>
                <a:latin typeface="Calibri"/>
                <a:ea typeface="DejaVu Sans"/>
              </a:rPr>
              <a:t>AMOA</a:t>
            </a:r>
            <a:endParaRPr lang="fr-FR" sz="1984" spc="-1">
              <a:solidFill>
                <a:srgbClr val="000000"/>
              </a:solidFill>
              <a:uFill>
                <a:solidFill>
                  <a:srgbClr val="FFFFFF"/>
                </a:solidFill>
              </a:uFill>
              <a:latin typeface="Arial"/>
            </a:endParaRPr>
          </a:p>
        </p:txBody>
      </p:sp>
      <p:sp>
        <p:nvSpPr>
          <p:cNvPr id="355" name="CustomShape 26"/>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9736B459-D1C4-4A7F-8983-AF91A195CC7F}" type="slidenum">
              <a:rPr lang="fr-FR" sz="1102" spc="-1">
                <a:solidFill>
                  <a:srgbClr val="A0A0A0"/>
                </a:solidFill>
                <a:uFill>
                  <a:solidFill>
                    <a:srgbClr val="FFFFFF"/>
                  </a:solidFill>
                </a:uFill>
                <a:latin typeface="Calibri"/>
              </a:rPr>
              <a:t>50</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 : objectifs et typologie</a:t>
            </a:r>
            <a:endParaRPr lang="fr-FR" sz="1984" spc="-1">
              <a:solidFill>
                <a:srgbClr val="000000"/>
              </a:solidFill>
              <a:uFill>
                <a:solidFill>
                  <a:srgbClr val="FFFFFF"/>
                </a:solidFill>
              </a:uFill>
              <a:latin typeface="Arial"/>
            </a:endParaRPr>
          </a:p>
        </p:txBody>
      </p:sp>
      <p:sp>
        <p:nvSpPr>
          <p:cNvPr id="357"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Rôles et responsabilités (MOA)</a:t>
            </a:r>
            <a:endParaRPr lang="fr-FR" sz="1984" spc="-1">
              <a:solidFill>
                <a:srgbClr val="000000"/>
              </a:solidFill>
              <a:uFill>
                <a:solidFill>
                  <a:srgbClr val="FFFFFF"/>
                </a:solidFill>
              </a:uFill>
              <a:latin typeface="Arial"/>
            </a:endParaRPr>
          </a:p>
        </p:txBody>
      </p:sp>
      <p:sp>
        <p:nvSpPr>
          <p:cNvPr id="358"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Le sponsor du projet (MOA)</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Définit les objectifs généraux et entérine le périmètre du projet</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Fixe les délais et le budget du projet</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S’assure du respect des objectifs initiaux tout au long du projet</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Assiste au comité de pilotage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Arbitre et prend les décisions stratégiques du projet</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S’assure auprès des différentes directions de la disponibilité des ressources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Est l’interlocuteur du directeur de projet (prestataire)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360"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A8B96D0F-4BFD-4F76-B05C-09B7F3BDEA1F}" type="slidenum">
              <a:rPr lang="fr-FR" sz="1102" spc="-1">
                <a:solidFill>
                  <a:srgbClr val="A0A0A0"/>
                </a:solidFill>
                <a:uFill>
                  <a:solidFill>
                    <a:srgbClr val="FFFFFF"/>
                  </a:solidFill>
                </a:uFill>
                <a:latin typeface="Calibri"/>
              </a:rPr>
              <a:t>51</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 : objectifs et typologie</a:t>
            </a:r>
            <a:endParaRPr lang="fr-FR" sz="1984" spc="-1">
              <a:solidFill>
                <a:srgbClr val="000000"/>
              </a:solidFill>
              <a:uFill>
                <a:solidFill>
                  <a:srgbClr val="FFFFFF"/>
                </a:solidFill>
              </a:uFill>
              <a:latin typeface="Arial"/>
            </a:endParaRPr>
          </a:p>
        </p:txBody>
      </p:sp>
      <p:sp>
        <p:nvSpPr>
          <p:cNvPr id="362"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Rôles et responsabilités (MOA)</a:t>
            </a:r>
            <a:endParaRPr lang="fr-FR" sz="1984" spc="-1">
              <a:solidFill>
                <a:srgbClr val="000000"/>
              </a:solidFill>
              <a:uFill>
                <a:solidFill>
                  <a:srgbClr val="FFFFFF"/>
                </a:solidFill>
              </a:uFill>
              <a:latin typeface="Arial"/>
            </a:endParaRPr>
          </a:p>
        </p:txBody>
      </p:sp>
      <p:sp>
        <p:nvSpPr>
          <p:cNvPr id="363"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Le chef de projet (MOA)</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Est l’interlocuteur du chef de projet (MOE)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Est le point d’entrée et de sortie principal des informations et des travaux entre le client et le prestataire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Participe à la préparation des comités de projet et de pilotage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Coordonne les actions des équipes du client</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Est responsable de la validation des documents contractuels (plan qualité, plannings, spécifications fonctionnelles et techniques, recettes) et autres livrables du projet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365"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3C6AA5A0-648F-4343-A0CA-923490E2E47F}" type="slidenum">
              <a:rPr lang="fr-FR" sz="1102" spc="-1">
                <a:solidFill>
                  <a:srgbClr val="A0A0A0"/>
                </a:solidFill>
                <a:uFill>
                  <a:solidFill>
                    <a:srgbClr val="FFFFFF"/>
                  </a:solidFill>
                </a:uFill>
                <a:latin typeface="Calibri"/>
              </a:rPr>
              <a:t>52</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 : objectifs et typologie</a:t>
            </a:r>
            <a:endParaRPr lang="fr-FR" sz="1984" spc="-1">
              <a:solidFill>
                <a:srgbClr val="000000"/>
              </a:solidFill>
              <a:uFill>
                <a:solidFill>
                  <a:srgbClr val="FFFFFF"/>
                </a:solidFill>
              </a:uFill>
              <a:latin typeface="Arial"/>
            </a:endParaRPr>
          </a:p>
        </p:txBody>
      </p:sp>
      <p:sp>
        <p:nvSpPr>
          <p:cNvPr id="367"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Rôles et responsabilités (MOA)</a:t>
            </a:r>
            <a:endParaRPr lang="fr-FR" sz="1984" spc="-1">
              <a:solidFill>
                <a:srgbClr val="000000"/>
              </a:solidFill>
              <a:uFill>
                <a:solidFill>
                  <a:srgbClr val="FFFFFF"/>
                </a:solidFill>
              </a:uFill>
              <a:latin typeface="Arial"/>
            </a:endParaRPr>
          </a:p>
        </p:txBody>
      </p:sp>
      <p:sp>
        <p:nvSpPr>
          <p:cNvPr id="368"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Utilisateurs (MOA)</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Participent au recueil des besoins, à la rédaction et à la validation du cahier des charges (volets fonctionnels)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Participent aux ateliers de conception</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Participent à la validation des livrables projet</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Produisent le plan de tests fonctionnels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Participent à la recette fonctionnelle de l’application</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Equipe technique (MOA) ou MOE interne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Participent au recueil des besoins, à la rédaction et à la validation du cahier des charges (volets techniques)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Participent aux ateliers techniques et d’architecture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Participent à la validation des livrables projet</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Produisent le plan de tests techniques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Participent à la recette technique de l’application</a:t>
            </a:r>
            <a:endParaRPr lang="fr-FR" sz="1984" spc="-1">
              <a:solidFill>
                <a:srgbClr val="000000"/>
              </a:solidFill>
              <a:uFill>
                <a:solidFill>
                  <a:srgbClr val="FFFFFF"/>
                </a:solidFill>
              </a:uFill>
              <a:latin typeface="Arial"/>
            </a:endParaRPr>
          </a:p>
        </p:txBody>
      </p:sp>
      <p:sp>
        <p:nvSpPr>
          <p:cNvPr id="370"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E66C8D76-5C36-49E2-8892-2A2C5BDBAC4E}" type="slidenum">
              <a:rPr lang="fr-FR" sz="1102" spc="-1">
                <a:solidFill>
                  <a:srgbClr val="A0A0A0"/>
                </a:solidFill>
                <a:uFill>
                  <a:solidFill>
                    <a:srgbClr val="FFFFFF"/>
                  </a:solidFill>
                </a:uFill>
                <a:latin typeface="Calibri"/>
              </a:rPr>
              <a:t>53</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 : objectifs et typologie</a:t>
            </a:r>
            <a:endParaRPr lang="fr-FR" sz="1984" spc="-1">
              <a:solidFill>
                <a:srgbClr val="000000"/>
              </a:solidFill>
              <a:uFill>
                <a:solidFill>
                  <a:srgbClr val="FFFFFF"/>
                </a:solidFill>
              </a:uFill>
              <a:latin typeface="Arial"/>
            </a:endParaRPr>
          </a:p>
        </p:txBody>
      </p:sp>
      <p:sp>
        <p:nvSpPr>
          <p:cNvPr id="378"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Typologie de cahiers des charges</a:t>
            </a:r>
            <a:endParaRPr lang="fr-FR" sz="1984" spc="-1">
              <a:solidFill>
                <a:srgbClr val="000000"/>
              </a:solidFill>
              <a:uFill>
                <a:solidFill>
                  <a:srgbClr val="FFFFFF"/>
                </a:solidFill>
              </a:uFill>
              <a:latin typeface="Arial"/>
            </a:endParaRPr>
          </a:p>
        </p:txBody>
      </p:sp>
      <p:sp>
        <p:nvSpPr>
          <p:cNvPr id="379"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En fonction du contexte projet, du domaine applicatif et de la stratégie de l’entreprise on peut distinguer plusieurs types de cahiers des charges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Développement d’un logiciel spécifique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Intégration d’un progiciel dans un système d’information</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Intégration d’un progiciel incluant des développements spécifiques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Tierce maintenance applicative (TMA)</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Développement d’un site web institutionnel</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lvl="1" indent="-293256">
              <a:buClr>
                <a:srgbClr val="808080"/>
              </a:buClr>
              <a:buFont typeface="Wingdings" charset="2"/>
              <a:buChar char=""/>
            </a:pPr>
            <a:r>
              <a:rPr lang="fr-FR" sz="2205" spc="-1">
                <a:solidFill>
                  <a:srgbClr val="808080"/>
                </a:solidFill>
                <a:uFill>
                  <a:solidFill>
                    <a:srgbClr val="FFFFFF"/>
                  </a:solidFill>
                </a:uFill>
                <a:latin typeface="Calibri"/>
              </a:rPr>
              <a:t>Il est fréquent d’avoir des projets mixtes : Intégration d’un progiciel incluant des développements spécifiques et avec une option de maintenance.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381"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04565DC3-BB5A-41CE-BF3F-37E49EBD24F9}" type="slidenum">
              <a:rPr lang="fr-FR" sz="1102" spc="-1">
                <a:solidFill>
                  <a:srgbClr val="A0A0A0"/>
                </a:solidFill>
                <a:uFill>
                  <a:solidFill>
                    <a:srgbClr val="FFFFFF"/>
                  </a:solidFill>
                </a:uFill>
                <a:latin typeface="Calibri"/>
              </a:rPr>
              <a:t>54</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a:t>
            </a:r>
            <a:endParaRPr lang="fr-FR" sz="1984" spc="-1">
              <a:solidFill>
                <a:srgbClr val="000000"/>
              </a:solidFill>
              <a:uFill>
                <a:solidFill>
                  <a:srgbClr val="FFFFFF"/>
                </a:solidFill>
              </a:uFill>
              <a:latin typeface="Arial"/>
            </a:endParaRPr>
          </a:p>
        </p:txBody>
      </p:sp>
      <p:sp>
        <p:nvSpPr>
          <p:cNvPr id="38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Sommaire</a:t>
            </a:r>
            <a:endParaRPr lang="fr-FR" sz="1984" spc="-1">
              <a:solidFill>
                <a:srgbClr val="000000"/>
              </a:solidFill>
              <a:uFill>
                <a:solidFill>
                  <a:srgbClr val="FFFFFF"/>
                </a:solidFill>
              </a:uFill>
              <a:latin typeface="Arial"/>
            </a:endParaRPr>
          </a:p>
        </p:txBody>
      </p:sp>
      <p:sp>
        <p:nvSpPr>
          <p:cNvPr id="384" name="CustomShape 3"/>
          <p:cNvSpPr/>
          <p:nvPr/>
        </p:nvSpPr>
        <p:spPr>
          <a:xfrm>
            <a:off x="357679" y="1240500"/>
            <a:ext cx="928590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BFBFBF"/>
              </a:buClr>
              <a:buFont typeface="Wingdings" charset="2"/>
              <a:buChar char=""/>
            </a:pPr>
            <a:r>
              <a:rPr lang="fr-FR" sz="2535" spc="-1">
                <a:solidFill>
                  <a:srgbClr val="BFBFBF"/>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Cahier des charges : objectifs et typologies</a:t>
            </a:r>
            <a:endParaRPr lang="fr-FR" sz="1984" spc="-1">
              <a:solidFill>
                <a:srgbClr val="000000"/>
              </a:solidFill>
              <a:uFill>
                <a:solidFill>
                  <a:srgbClr val="FFFFFF"/>
                </a:solidFill>
              </a:uFill>
              <a:latin typeface="Arial"/>
            </a:endParaRPr>
          </a:p>
          <a:p>
            <a:pPr marL="238097" indent="294050">
              <a:buClr>
                <a:srgbClr val="595959"/>
              </a:buClr>
              <a:buFont typeface="Wingdings" charset="2"/>
              <a:buChar char=""/>
            </a:pPr>
            <a:r>
              <a:rPr lang="fr-FR" sz="2535" b="1" spc="-1">
                <a:solidFill>
                  <a:srgbClr val="595959"/>
                </a:solidFill>
                <a:uFill>
                  <a:solidFill>
                    <a:srgbClr val="FFFFFF"/>
                  </a:solidFill>
                </a:uFill>
                <a:latin typeface="Calibri"/>
              </a:rPr>
              <a:t>Contenu du cahier des charges</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Cas d'un cahier des charges pour le développement d'un logiciel</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a:p>
            <a:pPr>
              <a:lnSpc>
                <a:spcPct val="100000"/>
              </a:lnSpc>
            </a:pPr>
            <a:r>
              <a:rPr lang="fr-FR" sz="2646" spc="-1">
                <a:solidFill>
                  <a:srgbClr val="808080"/>
                </a:solidFill>
                <a:uFill>
                  <a:solidFill>
                    <a:srgbClr val="FFFFFF"/>
                  </a:solidFill>
                </a:uFill>
                <a:latin typeface="Calibri"/>
              </a:rPr>
              <a:t>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38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55993308-4D76-4A8E-8817-0A694D8C0880}" type="slidenum">
              <a:rPr lang="fr-FR" sz="1102" spc="-1">
                <a:solidFill>
                  <a:srgbClr val="A0A0A0"/>
                </a:solidFill>
                <a:uFill>
                  <a:solidFill>
                    <a:srgbClr val="FFFFFF"/>
                  </a:solidFill>
                </a:uFill>
                <a:latin typeface="Calibri"/>
              </a:rPr>
              <a:t>55</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394" name="CustomShape 2"/>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Contexte du projet</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Présentation du projet</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Exigences fonctionnelles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Exigences non fonctionnelles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Environnement technique</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Contraintes d’intégration</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Prestations demandées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Organisation et gouvernance</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Clauses juridiques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Cadre de réponse</a:t>
            </a:r>
            <a:endParaRPr lang="fr-FR" sz="1984" spc="-1">
              <a:solidFill>
                <a:srgbClr val="000000"/>
              </a:solidFill>
              <a:uFill>
                <a:solidFill>
                  <a:srgbClr val="FFFFFF"/>
                </a:solidFill>
              </a:uFill>
              <a:latin typeface="Arial"/>
            </a:endParaRPr>
          </a:p>
        </p:txBody>
      </p:sp>
      <p:sp>
        <p:nvSpPr>
          <p:cNvPr id="396" name="CustomShape 4"/>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AEC81D4A-E4CE-4D77-A588-6F3FD71BA744}" type="slidenum">
              <a:rPr lang="fr-FR" sz="1102" spc="-1">
                <a:solidFill>
                  <a:srgbClr val="A0A0A0"/>
                </a:solidFill>
                <a:uFill>
                  <a:solidFill>
                    <a:srgbClr val="FFFFFF"/>
                  </a:solidFill>
                </a:uFill>
                <a:latin typeface="Calibri"/>
              </a:rPr>
              <a:t>56</a:t>
            </a:fld>
            <a:endParaRPr lang="fr-FR" sz="1984" spc="-1">
              <a:solidFill>
                <a:srgbClr val="000000"/>
              </a:solidFill>
              <a:uFill>
                <a:solidFill>
                  <a:srgbClr val="FFFFFF"/>
                </a:solidFill>
              </a:uFill>
              <a:latin typeface="Arial"/>
            </a:endParaRPr>
          </a:p>
        </p:txBody>
      </p:sp>
      <p:sp>
        <p:nvSpPr>
          <p:cNvPr id="6" name="CustomShape 2">
            <a:extLst>
              <a:ext uri="{FF2B5EF4-FFF2-40B4-BE49-F238E27FC236}">
                <a16:creationId xmlns:a16="http://schemas.microsoft.com/office/drawing/2014/main" id="{E9A8F018-DC4F-49F2-A939-5318ABDEFBA7}"/>
              </a:ext>
            </a:extLst>
          </p:cNvPr>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dirty="0">
                <a:solidFill>
                  <a:srgbClr val="FFFFFF"/>
                </a:solidFill>
                <a:uFill>
                  <a:solidFill>
                    <a:srgbClr val="FFFFFF"/>
                  </a:solidFill>
                </a:uFill>
                <a:latin typeface="Calibri"/>
              </a:rPr>
              <a:t>Plan type du cahier des charges</a:t>
            </a:r>
            <a:endParaRPr lang="fr-FR" sz="1984"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398"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p:txBody>
      </p:sp>
      <p:sp>
        <p:nvSpPr>
          <p:cNvPr id="399"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Objet du projet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Organisation du document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Lexique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401"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267EEC66-3DC4-4BF1-8034-6325BFD562E7}" type="slidenum">
              <a:rPr lang="fr-FR" sz="1102" spc="-1">
                <a:solidFill>
                  <a:srgbClr val="A0A0A0"/>
                </a:solidFill>
                <a:uFill>
                  <a:solidFill>
                    <a:srgbClr val="FFFFFF"/>
                  </a:solidFill>
                </a:uFill>
                <a:latin typeface="Calibri"/>
              </a:rPr>
              <a:t>57</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40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Contexte du projet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404"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Présentation  et organisation de l’entreprise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Présentation des directions concernées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Activités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Organisation</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Présentation de l’existant</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Organisation</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Outils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Données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Limites de l’existant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40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BB160C40-2281-459D-9376-73A3F2697A75}" type="slidenum">
              <a:rPr lang="fr-FR" sz="1102" spc="-1">
                <a:solidFill>
                  <a:srgbClr val="A0A0A0"/>
                </a:solidFill>
                <a:uFill>
                  <a:solidFill>
                    <a:srgbClr val="FFFFFF"/>
                  </a:solidFill>
                </a:uFill>
                <a:latin typeface="Calibri"/>
              </a:rPr>
              <a:t>58</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408"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Présentation du  projet</a:t>
            </a:r>
            <a:endParaRPr lang="fr-FR" sz="1984" spc="-1">
              <a:solidFill>
                <a:srgbClr val="000000"/>
              </a:solidFill>
              <a:uFill>
                <a:solidFill>
                  <a:srgbClr val="FFFFFF"/>
                </a:solidFill>
              </a:uFill>
              <a:latin typeface="Arial"/>
            </a:endParaRPr>
          </a:p>
        </p:txBody>
      </p:sp>
      <p:sp>
        <p:nvSpPr>
          <p:cNvPr id="409"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Objectifs et enjeux</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Utilisateurs concernés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Parties prenantes du projet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411"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FC7ACD43-B35C-46E8-BFC4-C7F405D02BDE}" type="slidenum">
              <a:rPr lang="fr-FR" sz="1102" spc="-1">
                <a:solidFill>
                  <a:srgbClr val="A0A0A0"/>
                </a:solidFill>
                <a:uFill>
                  <a:solidFill>
                    <a:srgbClr val="FFFFFF"/>
                  </a:solidFill>
                </a:uFill>
                <a:latin typeface="Calibri"/>
              </a:rPr>
              <a:t>59</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1- CADRAGE INITIAL DU PROJET</a:t>
            </a:r>
            <a:endParaRPr lang="fr-FR" sz="1800" b="0" strike="noStrike" spc="-1">
              <a:solidFill>
                <a:srgbClr val="000000"/>
              </a:solidFill>
              <a:uFill>
                <a:solidFill>
                  <a:srgbClr val="FFFFFF"/>
                </a:solidFill>
              </a:uFill>
              <a:latin typeface="Arial"/>
            </a:endParaRPr>
          </a:p>
        </p:txBody>
      </p:sp>
      <p:sp>
        <p:nvSpPr>
          <p:cNvPr id="100" name="CustomShape 2"/>
          <p:cNvSpPr/>
          <p:nvPr/>
        </p:nvSpPr>
        <p:spPr>
          <a:xfrm>
            <a:off x="576000" y="1769039"/>
            <a:ext cx="9427680" cy="472745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fr-FR" sz="2400" b="1" strike="noStrike" spc="-1" dirty="0">
                <a:solidFill>
                  <a:srgbClr val="800000"/>
                </a:solidFill>
                <a:uFill>
                  <a:solidFill>
                    <a:srgbClr val="FFFFFF"/>
                  </a:solidFill>
                </a:uFill>
                <a:latin typeface="Arial"/>
                <a:ea typeface="DejaVu Sans"/>
              </a:rPr>
              <a:t>Quelle utilité ?</a:t>
            </a:r>
            <a:endParaRPr lang="fr-FR" sz="1800" b="0" strike="noStrike" spc="-1" dirty="0">
              <a:solidFill>
                <a:srgbClr val="000000"/>
              </a:solidFill>
              <a:uFill>
                <a:solidFill>
                  <a:srgbClr val="FFFFFF"/>
                </a:solidFill>
              </a:uFill>
              <a:latin typeface="Arial"/>
            </a:endParaRPr>
          </a:p>
          <a:p>
            <a:pPr>
              <a:lnSpc>
                <a:spcPct val="100000"/>
              </a:lnSpc>
            </a:pPr>
            <a:r>
              <a:rPr lang="fr-FR" sz="2400" b="1" i="1" strike="noStrike" spc="-1" dirty="0">
                <a:solidFill>
                  <a:srgbClr val="000000"/>
                </a:solidFill>
                <a:uFill>
                  <a:solidFill>
                    <a:srgbClr val="FFFFFF"/>
                  </a:solidFill>
                </a:uFill>
                <a:latin typeface="Arial"/>
                <a:ea typeface="Wingdings"/>
              </a:rPr>
              <a:t> </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Wingdings"/>
              </a:rPr>
              <a:t>Les objectifs du cadrage initial</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marL="342900" indent="-342900">
              <a:lnSpc>
                <a:spcPct val="100000"/>
              </a:lnSpc>
              <a:buFontTx/>
              <a:buChar char="-"/>
            </a:pPr>
            <a:r>
              <a:rPr lang="fr-FR" sz="2400" b="1" strike="noStrike" spc="-1" dirty="0">
                <a:solidFill>
                  <a:srgbClr val="000000"/>
                </a:solidFill>
                <a:uFill>
                  <a:solidFill>
                    <a:srgbClr val="FFFFFF"/>
                  </a:solidFill>
                </a:uFill>
                <a:latin typeface="Arial"/>
                <a:ea typeface="Wingdings"/>
              </a:rPr>
              <a:t>poser les bonnes questions dès le départ</a:t>
            </a:r>
          </a:p>
          <a:p>
            <a:pPr marL="285750" indent="-285750">
              <a:lnSpc>
                <a:spcPct val="100000"/>
              </a:lnSpc>
              <a:buFontTx/>
              <a:buChar char="-"/>
            </a:pPr>
            <a:endParaRPr lang="fr-FR" sz="1800" b="0" strike="noStrike" spc="-1" dirty="0">
              <a:solidFill>
                <a:srgbClr val="000000"/>
              </a:solidFill>
              <a:uFill>
                <a:solidFill>
                  <a:srgbClr val="FFFFFF"/>
                </a:solidFill>
              </a:uFill>
              <a:latin typeface="Arial"/>
            </a:endParaRPr>
          </a:p>
          <a:p>
            <a:pPr>
              <a:lnSpc>
                <a:spcPct val="100000"/>
              </a:lnSpc>
            </a:pPr>
            <a:r>
              <a:rPr lang="fr-FR" sz="2400" b="1" strike="noStrike" spc="-1" dirty="0">
                <a:solidFill>
                  <a:srgbClr val="000000"/>
                </a:solidFill>
                <a:uFill>
                  <a:solidFill>
                    <a:srgbClr val="FFFFFF"/>
                  </a:solidFill>
                </a:uFill>
                <a:latin typeface="Arial"/>
                <a:ea typeface="Wingdings"/>
              </a:rPr>
              <a:t>- reformuler </a:t>
            </a:r>
            <a:r>
              <a:rPr lang="fr-FR" sz="2400" b="0" strike="noStrike" spc="-1" dirty="0">
                <a:solidFill>
                  <a:srgbClr val="000000"/>
                </a:solidFill>
                <a:uFill>
                  <a:solidFill>
                    <a:srgbClr val="FFFFFF"/>
                  </a:solidFill>
                </a:uFill>
                <a:latin typeface="Arial"/>
                <a:ea typeface="Wingdings"/>
              </a:rPr>
              <a:t>l’idée / la demande &lt;=&gt; bonne compréhension</a:t>
            </a:r>
            <a:endParaRPr lang="fr-FR" sz="1800" b="0" strike="noStrike" spc="-1" dirty="0">
              <a:solidFill>
                <a:srgbClr val="000000"/>
              </a:solidFill>
              <a:uFill>
                <a:solidFill>
                  <a:srgbClr val="FFFFFF"/>
                </a:solidFill>
              </a:uFill>
              <a:latin typeface="Arial"/>
            </a:endParaRPr>
          </a:p>
          <a:p>
            <a:pPr>
              <a:lnSpc>
                <a:spcPct val="100000"/>
              </a:lnSpc>
            </a:pPr>
            <a:endParaRPr lang="fr-FR" sz="2400" b="0" strike="noStrike" spc="-1" dirty="0">
              <a:solidFill>
                <a:srgbClr val="000000"/>
              </a:solidFill>
              <a:uFill>
                <a:solidFill>
                  <a:srgbClr val="FFFFFF"/>
                </a:solidFill>
              </a:uFill>
              <a:latin typeface="Arial"/>
              <a:ea typeface="Wingdings"/>
            </a:endParaRPr>
          </a:p>
          <a:p>
            <a:pPr>
              <a:lnSpc>
                <a:spcPct val="100000"/>
              </a:lnSpc>
            </a:pPr>
            <a:r>
              <a:rPr lang="fr-FR" sz="2400" b="0" strike="noStrike" spc="-1" dirty="0">
                <a:solidFill>
                  <a:srgbClr val="000000"/>
                </a:solidFill>
                <a:uFill>
                  <a:solidFill>
                    <a:srgbClr val="FFFFFF"/>
                  </a:solidFill>
                </a:uFill>
                <a:latin typeface="Arial"/>
                <a:ea typeface="Wingdings"/>
              </a:rPr>
              <a:t>- </a:t>
            </a:r>
            <a:r>
              <a:rPr lang="fr-FR" sz="2400" b="1" strike="noStrike" spc="-1" dirty="0">
                <a:solidFill>
                  <a:srgbClr val="000000"/>
                </a:solidFill>
                <a:uFill>
                  <a:solidFill>
                    <a:srgbClr val="FFFFFF"/>
                  </a:solidFill>
                </a:uFill>
                <a:latin typeface="Arial"/>
                <a:ea typeface="Wingdings"/>
              </a:rPr>
              <a:t>formaliser</a:t>
            </a:r>
            <a:r>
              <a:rPr lang="fr-FR" sz="2400" b="0" strike="noStrike" spc="-1" dirty="0">
                <a:solidFill>
                  <a:srgbClr val="000000"/>
                </a:solidFill>
                <a:uFill>
                  <a:solidFill>
                    <a:srgbClr val="FFFFFF"/>
                  </a:solidFill>
                </a:uFill>
                <a:latin typeface="Arial"/>
                <a:ea typeface="Wingdings"/>
              </a:rPr>
              <a:t> dans les grandes lignes &lt;=&gt; conscience des impacts</a:t>
            </a:r>
            <a:endParaRPr lang="fr-FR" sz="1800" b="0" strike="noStrike" spc="-1" dirty="0">
              <a:solidFill>
                <a:srgbClr val="000000"/>
              </a:solidFill>
              <a:uFill>
                <a:solidFill>
                  <a:srgbClr val="FFFFFF"/>
                </a:solidFill>
              </a:uFill>
              <a:latin typeface="Arial"/>
            </a:endParaRPr>
          </a:p>
          <a:p>
            <a:pPr>
              <a:lnSpc>
                <a:spcPct val="100000"/>
              </a:lnSpc>
            </a:pPr>
            <a:endParaRPr lang="fr-FR" sz="2400" b="0" strike="noStrike" spc="-1" dirty="0">
              <a:solidFill>
                <a:srgbClr val="000000"/>
              </a:solidFill>
              <a:uFill>
                <a:solidFill>
                  <a:srgbClr val="FFFFFF"/>
                </a:solidFill>
              </a:uFill>
              <a:latin typeface="Arial"/>
              <a:ea typeface="Wingdings"/>
            </a:endParaRPr>
          </a:p>
          <a:p>
            <a:pPr>
              <a:lnSpc>
                <a:spcPct val="100000"/>
              </a:lnSpc>
            </a:pPr>
            <a:r>
              <a:rPr lang="fr-FR" sz="2400" b="0" strike="noStrike" spc="-1" dirty="0">
                <a:solidFill>
                  <a:srgbClr val="000000"/>
                </a:solidFill>
                <a:uFill>
                  <a:solidFill>
                    <a:srgbClr val="FFFFFF"/>
                  </a:solidFill>
                </a:uFill>
                <a:latin typeface="Arial"/>
                <a:ea typeface="Wingdings"/>
              </a:rPr>
              <a:t>- </a:t>
            </a:r>
            <a:r>
              <a:rPr lang="fr-FR" sz="2400" b="1" strike="noStrike" spc="-1" dirty="0">
                <a:solidFill>
                  <a:srgbClr val="000000"/>
                </a:solidFill>
                <a:uFill>
                  <a:solidFill>
                    <a:srgbClr val="FFFFFF"/>
                  </a:solidFill>
                </a:uFill>
                <a:latin typeface="Arial"/>
                <a:ea typeface="Wingdings"/>
              </a:rPr>
              <a:t>arrêter au plus tôt les projets « non viables »</a:t>
            </a:r>
            <a:endParaRPr lang="fr-F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41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Exigences fonctionnelles</a:t>
            </a:r>
            <a:endParaRPr lang="fr-FR" sz="1984" spc="-1">
              <a:solidFill>
                <a:srgbClr val="000000"/>
              </a:solidFill>
              <a:uFill>
                <a:solidFill>
                  <a:srgbClr val="FFFFFF"/>
                </a:solidFill>
              </a:uFill>
              <a:latin typeface="Arial"/>
            </a:endParaRPr>
          </a:p>
        </p:txBody>
      </p:sp>
      <p:sp>
        <p:nvSpPr>
          <p:cNvPr id="414"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Ce chapitre va lister l’ensemble des modules et fonctionnalités de l’application.</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La description doit être assez précise pour assurer une bonne compréhension et permettre de décomposer le besoin en tâches unitaires pour en estimer le coût.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Cette description est l’aboutissement de la phase d’analyse fonctionnelle des besoins. Nous verrons dans le chapitre suivant comment mener cette analyse et comment formaliser l’expression fonctionnelle du besoin dans le cahier des charges</a:t>
            </a:r>
            <a:endParaRPr lang="fr-FR" sz="1984" spc="-1">
              <a:solidFill>
                <a:srgbClr val="000000"/>
              </a:solidFill>
              <a:uFill>
                <a:solidFill>
                  <a:srgbClr val="FFFFFF"/>
                </a:solidFill>
              </a:uFill>
              <a:latin typeface="Arial"/>
            </a:endParaRPr>
          </a:p>
        </p:txBody>
      </p:sp>
      <p:sp>
        <p:nvSpPr>
          <p:cNvPr id="41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6F424E1F-C175-4488-9BF2-DB9DC7249955}" type="slidenum">
              <a:rPr lang="fr-FR" sz="1102" spc="-1">
                <a:solidFill>
                  <a:srgbClr val="A0A0A0"/>
                </a:solidFill>
                <a:uFill>
                  <a:solidFill>
                    <a:srgbClr val="FFFFFF"/>
                  </a:solidFill>
                </a:uFill>
                <a:latin typeface="Calibri"/>
              </a:rPr>
              <a:t>60</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418"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Exigences non fonctionnelles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419"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Ergonomie de la solution</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Exigences d’interfaces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Facilité d’utilisation et d’apprentissage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Personnalisation et localisation (langue, monnaie…)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Accessibilité (pour les personnes handicapées)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Performance de la solution</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Temps de réponse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Fiabilité et robustesse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Disponibilité de la solution</a:t>
            </a:r>
            <a:endParaRPr lang="fr-FR" sz="1984" spc="-1">
              <a:solidFill>
                <a:srgbClr val="000000"/>
              </a:solidFill>
              <a:uFill>
                <a:solidFill>
                  <a:srgbClr val="FFFFFF"/>
                </a:solidFill>
              </a:uFill>
              <a:latin typeface="Arial"/>
            </a:endParaRPr>
          </a:p>
        </p:txBody>
      </p:sp>
      <p:sp>
        <p:nvSpPr>
          <p:cNvPr id="421"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367592D9-C9DC-4B32-A09B-3243DC9CD94C}" type="slidenum">
              <a:rPr lang="fr-FR" sz="1102" spc="-1">
                <a:solidFill>
                  <a:srgbClr val="A0A0A0"/>
                </a:solidFill>
                <a:uFill>
                  <a:solidFill>
                    <a:srgbClr val="FFFFFF"/>
                  </a:solidFill>
                </a:uFill>
                <a:latin typeface="Calibri"/>
              </a:rPr>
              <a:t>61</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42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Environnement technique</a:t>
            </a:r>
            <a:endParaRPr lang="fr-FR" sz="1984" spc="-1">
              <a:solidFill>
                <a:srgbClr val="000000"/>
              </a:solidFill>
              <a:uFill>
                <a:solidFill>
                  <a:srgbClr val="FFFFFF"/>
                </a:solidFill>
              </a:uFill>
              <a:latin typeface="Arial"/>
            </a:endParaRPr>
          </a:p>
        </p:txBody>
      </p:sp>
      <p:sp>
        <p:nvSpPr>
          <p:cNvPr id="424"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Rédigé par l’équipe technique, ce chapitre permet d’avoir une vision globale de l’architecture du Système d’Information (SI)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Annuaire : Active Directory, LDAP,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Authentification unique : SSO</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Système de Gestion de Bases de Données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Serveurs Applicatifs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Ces informations vont aider le prestataire dans le choix de la solution afin d’assurer une cohérence et une bonne intégration au sein du SI</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Ex : Proposer une architecture intégrant des composants déjà présents dans le SI du client et maitrisés par les équipes en place.</a:t>
            </a:r>
            <a:endParaRPr lang="fr-FR" sz="1984" spc="-1">
              <a:solidFill>
                <a:srgbClr val="000000"/>
              </a:solidFill>
              <a:uFill>
                <a:solidFill>
                  <a:srgbClr val="FFFFFF"/>
                </a:solidFill>
              </a:uFill>
              <a:latin typeface="Arial"/>
            </a:endParaRPr>
          </a:p>
        </p:txBody>
      </p:sp>
      <p:sp>
        <p:nvSpPr>
          <p:cNvPr id="42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9C803370-A26D-408D-BE55-2C2A5C657A08}" type="slidenum">
              <a:rPr lang="fr-FR" sz="1102" spc="-1">
                <a:solidFill>
                  <a:srgbClr val="A0A0A0"/>
                </a:solidFill>
                <a:uFill>
                  <a:solidFill>
                    <a:srgbClr val="FFFFFF"/>
                  </a:solidFill>
                </a:uFill>
                <a:latin typeface="Calibri"/>
              </a:rPr>
              <a:t>62</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428"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Contraintes d’intégration</a:t>
            </a:r>
            <a:endParaRPr lang="fr-FR" sz="1984" spc="-1">
              <a:solidFill>
                <a:srgbClr val="000000"/>
              </a:solidFill>
              <a:uFill>
                <a:solidFill>
                  <a:srgbClr val="FFFFFF"/>
                </a:solidFill>
              </a:uFill>
              <a:latin typeface="Arial"/>
            </a:endParaRPr>
          </a:p>
        </p:txBody>
      </p:sp>
      <p:sp>
        <p:nvSpPr>
          <p:cNvPr id="429"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Décrit l’ensemble des contraintes d’intégration de l’application dans le SI cible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Composants et technologie à utiliser : Microsoft, Java, Open Source, Oracle, DB2,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Framework de développement</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Normes ou chartes de développement</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Interfaces avec d’autres applications du SI : </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a:solidFill>
                  <a:srgbClr val="808080"/>
                </a:solidFill>
                <a:uFill>
                  <a:solidFill>
                    <a:srgbClr val="FFFFFF"/>
                  </a:solidFill>
                </a:uFill>
                <a:latin typeface="Calibri"/>
              </a:rPr>
              <a:t>Avec le référentiel RH</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a:solidFill>
                  <a:srgbClr val="808080"/>
                </a:solidFill>
                <a:uFill>
                  <a:solidFill>
                    <a:srgbClr val="FFFFFF"/>
                  </a:solidFill>
                </a:uFill>
                <a:latin typeface="Calibri"/>
              </a:rPr>
              <a:t>Avec l’annuaire de l’entreprise</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a:solidFill>
                  <a:srgbClr val="808080"/>
                </a:solidFill>
                <a:uFill>
                  <a:solidFill>
                    <a:srgbClr val="FFFFFF"/>
                  </a:solidFill>
                </a:uFill>
                <a:latin typeface="Calibri"/>
              </a:rPr>
              <a:t>Avec un ERP</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a:solidFill>
                  <a:srgbClr val="808080"/>
                </a:solidFill>
                <a:uFill>
                  <a:solidFill>
                    <a:srgbClr val="FFFFFF"/>
                  </a:solidFill>
                </a:uFill>
                <a:latin typeface="Calibri"/>
              </a:rPr>
              <a:t>…</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Import ou et export de données de ou vers une application du SI</a:t>
            </a:r>
            <a:endParaRPr lang="fr-FR" sz="1984" spc="-1">
              <a:solidFill>
                <a:srgbClr val="000000"/>
              </a:solidFill>
              <a:uFill>
                <a:solidFill>
                  <a:srgbClr val="FFFFFF"/>
                </a:solidFill>
              </a:uFill>
              <a:latin typeface="Arial"/>
            </a:endParaRPr>
          </a:p>
        </p:txBody>
      </p:sp>
      <p:sp>
        <p:nvSpPr>
          <p:cNvPr id="431"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20B3B9A6-95FD-4B1E-BD80-0237CDB962C3}" type="slidenum">
              <a:rPr lang="fr-FR" sz="1102" spc="-1">
                <a:solidFill>
                  <a:srgbClr val="A0A0A0"/>
                </a:solidFill>
                <a:uFill>
                  <a:solidFill>
                    <a:srgbClr val="FFFFFF"/>
                  </a:solidFill>
                </a:uFill>
                <a:latin typeface="Calibri"/>
              </a:rPr>
              <a:t>63</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43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Prestations demandées</a:t>
            </a:r>
            <a:endParaRPr lang="fr-FR" sz="1984" spc="-1">
              <a:solidFill>
                <a:srgbClr val="000000"/>
              </a:solidFill>
              <a:uFill>
                <a:solidFill>
                  <a:srgbClr val="FFFFFF"/>
                </a:solidFill>
              </a:uFill>
              <a:latin typeface="Arial"/>
            </a:endParaRPr>
          </a:p>
        </p:txBody>
      </p:sp>
      <p:sp>
        <p:nvSpPr>
          <p:cNvPr id="434"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Description des prestations attendues et les livrables du projet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Conception (fonctionnelle et architecture)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Réalisation (développements et tests)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Reprise de l’existant</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Recette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Déploiement</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Garantie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Gouvernance, qualité</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Permet aussi de décrire des prestations complémentaires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Conduite du changement, formation</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Maintenance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43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C46014C6-5AEB-451C-BB23-93D6F743DD4D}" type="slidenum">
              <a:rPr lang="fr-FR" sz="1102" spc="-1">
                <a:solidFill>
                  <a:srgbClr val="A0A0A0"/>
                </a:solidFill>
                <a:uFill>
                  <a:solidFill>
                    <a:srgbClr val="FFFFFF"/>
                  </a:solidFill>
                </a:uFill>
                <a:latin typeface="Calibri"/>
              </a:rPr>
              <a:t>64</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438"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Prestations demandées – Les livrables</a:t>
            </a:r>
            <a:endParaRPr lang="fr-FR" sz="1984" spc="-1">
              <a:solidFill>
                <a:srgbClr val="000000"/>
              </a:solidFill>
              <a:uFill>
                <a:solidFill>
                  <a:srgbClr val="FFFFFF"/>
                </a:solidFill>
              </a:uFill>
              <a:latin typeface="Arial"/>
            </a:endParaRPr>
          </a:p>
        </p:txBody>
      </p:sp>
      <p:sp>
        <p:nvSpPr>
          <p:cNvPr id="440" name="CustomShape 4"/>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0DAAD0CC-7F54-46DB-BA49-DDE12BE8568E}" type="slidenum">
              <a:rPr lang="fr-FR" sz="1102" spc="-1">
                <a:solidFill>
                  <a:srgbClr val="A0A0A0"/>
                </a:solidFill>
                <a:uFill>
                  <a:solidFill>
                    <a:srgbClr val="FFFFFF"/>
                  </a:solidFill>
                </a:uFill>
                <a:latin typeface="Calibri"/>
              </a:rPr>
              <a:t>65</a:t>
            </a:fld>
            <a:endParaRPr lang="fr-FR" sz="1984" spc="-1">
              <a:solidFill>
                <a:srgbClr val="000000"/>
              </a:solidFill>
              <a:uFill>
                <a:solidFill>
                  <a:srgbClr val="FFFFFF"/>
                </a:solidFill>
              </a:uFill>
              <a:latin typeface="Arial"/>
            </a:endParaRPr>
          </a:p>
        </p:txBody>
      </p:sp>
      <p:pic>
        <p:nvPicPr>
          <p:cNvPr id="441" name="Picture 1"/>
          <p:cNvPicPr/>
          <p:nvPr/>
        </p:nvPicPr>
        <p:blipFill>
          <a:blip r:embed="rId2"/>
          <a:stretch/>
        </p:blipFill>
        <p:spPr>
          <a:xfrm>
            <a:off x="268788" y="763507"/>
            <a:ext cx="9264471" cy="64287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44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Organisation et gouvernance</a:t>
            </a:r>
            <a:endParaRPr lang="fr-FR" sz="1984" spc="-1">
              <a:solidFill>
                <a:srgbClr val="000000"/>
              </a:solidFill>
              <a:uFill>
                <a:solidFill>
                  <a:srgbClr val="FFFFFF"/>
                </a:solidFill>
              </a:uFill>
              <a:latin typeface="Arial"/>
            </a:endParaRPr>
          </a:p>
        </p:txBody>
      </p:sp>
      <p:sp>
        <p:nvSpPr>
          <p:cNvPr id="444"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Description de l’organisation du projet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Acteurs et responsabilités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Instances de suivi et de gouvernance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Comité projet </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a:solidFill>
                  <a:srgbClr val="808080"/>
                </a:solidFill>
                <a:uFill>
                  <a:solidFill>
                    <a:srgbClr val="FFFFFF"/>
                  </a:solidFill>
                </a:uFill>
                <a:latin typeface="Calibri"/>
              </a:rPr>
              <a:t>Fréquence (hebdomadaire)</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a:solidFill>
                  <a:srgbClr val="808080"/>
                </a:solidFill>
                <a:uFill>
                  <a:solidFill>
                    <a:srgbClr val="FFFFFF"/>
                  </a:solidFill>
                </a:uFill>
                <a:latin typeface="Calibri"/>
              </a:rPr>
              <a:t>Participants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Comité de pilotage</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a:solidFill>
                  <a:srgbClr val="808080"/>
                </a:solidFill>
                <a:uFill>
                  <a:solidFill>
                    <a:srgbClr val="FFFFFF"/>
                  </a:solidFill>
                </a:uFill>
                <a:latin typeface="Calibri"/>
              </a:rPr>
              <a:t>Fréquence (mensuel)</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a:solidFill>
                  <a:srgbClr val="808080"/>
                </a:solidFill>
                <a:uFill>
                  <a:solidFill>
                    <a:srgbClr val="FFFFFF"/>
                  </a:solidFill>
                </a:uFill>
                <a:latin typeface="Calibri"/>
              </a:rPr>
              <a:t>Participants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44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5D8BAF55-CB6E-40B3-9E89-B8F8ECDDF0B4}" type="slidenum">
              <a:rPr lang="fr-FR" sz="1102" spc="-1">
                <a:solidFill>
                  <a:srgbClr val="A0A0A0"/>
                </a:solidFill>
                <a:uFill>
                  <a:solidFill>
                    <a:srgbClr val="FFFFFF"/>
                  </a:solidFill>
                </a:uFill>
                <a:latin typeface="Calibri"/>
              </a:rPr>
              <a:t>66</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448"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Clauses juridiques (1/2)</a:t>
            </a:r>
            <a:endParaRPr lang="fr-FR" sz="1984" spc="-1">
              <a:solidFill>
                <a:srgbClr val="000000"/>
              </a:solidFill>
              <a:uFill>
                <a:solidFill>
                  <a:srgbClr val="FFFFFF"/>
                </a:solidFill>
              </a:uFill>
              <a:latin typeface="Arial"/>
            </a:endParaRPr>
          </a:p>
        </p:txBody>
      </p:sp>
      <p:sp>
        <p:nvSpPr>
          <p:cNvPr id="449"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Planning de réalisation</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Lieu de réalisation des prestations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Modalités financières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Composition des prix / Révision</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Facturation</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Pénalités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Propriété intellectuelle</a:t>
            </a:r>
            <a:endParaRPr lang="fr-FR" sz="1984" spc="-1">
              <a:solidFill>
                <a:srgbClr val="000000"/>
              </a:solidFill>
              <a:uFill>
                <a:solidFill>
                  <a:srgbClr val="FFFFFF"/>
                </a:solidFill>
              </a:uFill>
              <a:latin typeface="Arial"/>
            </a:endParaRPr>
          </a:p>
        </p:txBody>
      </p:sp>
      <p:sp>
        <p:nvSpPr>
          <p:cNvPr id="451"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C175394B-92DD-40B4-8667-69893C85002E}" type="slidenum">
              <a:rPr lang="fr-FR" sz="1102" spc="-1">
                <a:solidFill>
                  <a:srgbClr val="A0A0A0"/>
                </a:solidFill>
                <a:uFill>
                  <a:solidFill>
                    <a:srgbClr val="FFFFFF"/>
                  </a:solidFill>
                </a:uFill>
                <a:latin typeface="Calibri"/>
              </a:rPr>
              <a:t>67</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45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Clauses juridiques (2/2)</a:t>
            </a:r>
            <a:endParaRPr lang="fr-FR" sz="1984" spc="-1">
              <a:solidFill>
                <a:srgbClr val="000000"/>
              </a:solidFill>
              <a:uFill>
                <a:solidFill>
                  <a:srgbClr val="FFFFFF"/>
                </a:solidFill>
              </a:uFill>
              <a:latin typeface="Arial"/>
            </a:endParaRPr>
          </a:p>
        </p:txBody>
      </p:sp>
      <p:sp>
        <p:nvSpPr>
          <p:cNvPr id="454"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Confidentialité</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Non concurrence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Respect des règles relatives au droit du travail</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Assurance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Sous-traitance</a:t>
            </a:r>
            <a:endParaRPr lang="fr-FR" sz="1984" spc="-1">
              <a:solidFill>
                <a:srgbClr val="000000"/>
              </a:solidFill>
              <a:uFill>
                <a:solidFill>
                  <a:srgbClr val="FFFFFF"/>
                </a:solidFill>
              </a:uFill>
              <a:latin typeface="Arial"/>
            </a:endParaRPr>
          </a:p>
          <a:p>
            <a:pPr marL="294050" indent="-293256"/>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Résiliation</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Litiges</a:t>
            </a:r>
            <a:endParaRPr lang="fr-FR" sz="1984" spc="-1">
              <a:solidFill>
                <a:srgbClr val="000000"/>
              </a:solidFill>
              <a:uFill>
                <a:solidFill>
                  <a:srgbClr val="FFFFFF"/>
                </a:solidFill>
              </a:uFill>
              <a:latin typeface="Arial"/>
            </a:endParaRPr>
          </a:p>
        </p:txBody>
      </p:sp>
      <p:sp>
        <p:nvSpPr>
          <p:cNvPr id="45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7B7E7AEE-E9CB-46B6-B96C-553E14E48F6D}" type="slidenum">
              <a:rPr lang="fr-FR" sz="1102" spc="-1">
                <a:solidFill>
                  <a:srgbClr val="A0A0A0"/>
                </a:solidFill>
                <a:uFill>
                  <a:solidFill>
                    <a:srgbClr val="FFFFFF"/>
                  </a:solidFill>
                </a:uFill>
                <a:latin typeface="Calibri"/>
              </a:rPr>
              <a:t>68</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Contenu d’un cahier des charges</a:t>
            </a:r>
            <a:endParaRPr lang="fr-FR" sz="1984" spc="-1">
              <a:solidFill>
                <a:srgbClr val="000000"/>
              </a:solidFill>
              <a:uFill>
                <a:solidFill>
                  <a:srgbClr val="FFFFFF"/>
                </a:solidFill>
              </a:uFill>
              <a:latin typeface="Arial"/>
            </a:endParaRPr>
          </a:p>
        </p:txBody>
      </p:sp>
      <p:sp>
        <p:nvSpPr>
          <p:cNvPr id="458"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Cadre de réponse</a:t>
            </a:r>
            <a:endParaRPr lang="fr-FR" sz="1984" spc="-1">
              <a:solidFill>
                <a:srgbClr val="000000"/>
              </a:solidFill>
              <a:uFill>
                <a:solidFill>
                  <a:srgbClr val="FFFFFF"/>
                </a:solidFill>
              </a:uFill>
              <a:latin typeface="Arial"/>
            </a:endParaRPr>
          </a:p>
        </p:txBody>
      </p:sp>
      <p:sp>
        <p:nvSpPr>
          <p:cNvPr id="459"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Le cadre de réponse est une trame (c.a.d. un plan) imposé aux soumissionnaires pour répondre au cahier des charges du client. Il vise à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S’assurer que le candidat réponde sur l’ensemble des sujets du cahier des charges et ce, afin de disposer d’offres exhaustives et complètes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Harmoniser les réponses des soumissionnaires afin d’optimiser le travail d’analyse de ces réponses.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Plan type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Identification du soumissionnaire</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Compréhension et reformulation du projet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Qualité de l’offre quant aux exigences fonctionnelles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Qualité de l’offre quant aux exigences  non fonctionnelles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Qualité de l’offre quant aux exigences techniques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Qualité de l’offre quant à la mise en place de la solution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Qualité de l’offre quant à l’organisation de la prestation</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Propositions et valeur ajoutée complémentaires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CV des intervenants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a:solidFill>
                  <a:srgbClr val="808080"/>
                </a:solidFill>
                <a:uFill>
                  <a:solidFill>
                    <a:srgbClr val="FFFFFF"/>
                  </a:solidFill>
                </a:uFill>
                <a:latin typeface="Calibri"/>
              </a:rPr>
              <a:t>Références de projets similaires</a:t>
            </a:r>
            <a:endParaRPr lang="fr-FR" sz="1984" spc="-1">
              <a:solidFill>
                <a:srgbClr val="000000"/>
              </a:solidFill>
              <a:uFill>
                <a:solidFill>
                  <a:srgbClr val="FFFFFF"/>
                </a:solidFill>
              </a:uFill>
              <a:latin typeface="Arial"/>
            </a:endParaRPr>
          </a:p>
        </p:txBody>
      </p:sp>
      <p:sp>
        <p:nvSpPr>
          <p:cNvPr id="461"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4E12598C-E797-4F43-9772-CCB23B7A3107}" type="slidenum">
              <a:rPr lang="fr-FR" sz="1102" spc="-1">
                <a:solidFill>
                  <a:srgbClr val="A0A0A0"/>
                </a:solidFill>
                <a:uFill>
                  <a:solidFill>
                    <a:srgbClr val="FFFFFF"/>
                  </a:solidFill>
                </a:uFill>
                <a:latin typeface="Calibri"/>
              </a:rPr>
              <a:t>69</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1- CADRAGE INITIAL DU PROJET</a:t>
            </a:r>
            <a:endParaRPr lang="fr-FR" sz="1800" b="0" strike="noStrike" spc="-1">
              <a:solidFill>
                <a:srgbClr val="000000"/>
              </a:solidFill>
              <a:uFill>
                <a:solidFill>
                  <a:srgbClr val="FFFFFF"/>
                </a:solidFill>
              </a:uFill>
              <a:latin typeface="Arial"/>
            </a:endParaRPr>
          </a:p>
        </p:txBody>
      </p:sp>
      <p:sp>
        <p:nvSpPr>
          <p:cNvPr id="102" name="CustomShape 2"/>
          <p:cNvSpPr/>
          <p:nvPr/>
        </p:nvSpPr>
        <p:spPr>
          <a:xfrm>
            <a:off x="576000" y="1769040"/>
            <a:ext cx="9427680" cy="528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fr-FR" sz="2400" b="1" strike="noStrike" spc="-1" dirty="0">
                <a:solidFill>
                  <a:srgbClr val="800000"/>
                </a:solidFill>
                <a:uFill>
                  <a:solidFill>
                    <a:srgbClr val="FFFFFF"/>
                  </a:solidFill>
                </a:uFill>
                <a:latin typeface="Arial"/>
                <a:ea typeface="DejaVu Sans"/>
              </a:rPr>
              <a:t>Comment faire ?</a:t>
            </a:r>
            <a:endParaRPr lang="fr-FR" sz="1800" b="0" strike="noStrike" spc="-1" dirty="0">
              <a:solidFill>
                <a:srgbClr val="000000"/>
              </a:solidFill>
              <a:uFill>
                <a:solidFill>
                  <a:srgbClr val="FFFFFF"/>
                </a:solidFill>
              </a:uFill>
              <a:latin typeface="Arial"/>
            </a:endParaRPr>
          </a:p>
          <a:p>
            <a:pPr>
              <a:lnSpc>
                <a:spcPct val="100000"/>
              </a:lnSpc>
            </a:pPr>
            <a:r>
              <a:rPr lang="fr-FR" sz="2400" b="1" i="1" strike="noStrike" spc="-1" dirty="0">
                <a:solidFill>
                  <a:srgbClr val="000000"/>
                </a:solidFill>
                <a:uFill>
                  <a:solidFill>
                    <a:srgbClr val="FFFFFF"/>
                  </a:solidFill>
                </a:uFill>
                <a:latin typeface="Arial"/>
                <a:ea typeface="Wingdings"/>
              </a:rPr>
              <a:t> </a:t>
            </a:r>
            <a:endParaRPr lang="fr-FR" sz="1800" b="0" strike="noStrike" spc="-1" dirty="0">
              <a:solidFill>
                <a:srgbClr val="000000"/>
              </a:solidFill>
              <a:uFill>
                <a:solidFill>
                  <a:srgbClr val="FFFFFF"/>
                </a:solidFill>
              </a:uFill>
              <a:latin typeface="Arial"/>
            </a:endParaRPr>
          </a:p>
          <a:p>
            <a:pPr>
              <a:lnSpc>
                <a:spcPct val="100000"/>
              </a:lnSpc>
            </a:pPr>
            <a:r>
              <a:rPr lang="fr-FR" sz="2400" b="1" i="1" strike="noStrike" spc="-1" dirty="0" err="1">
                <a:solidFill>
                  <a:srgbClr val="000000"/>
                </a:solidFill>
                <a:uFill>
                  <a:solidFill>
                    <a:srgbClr val="FFFFFF"/>
                  </a:solidFill>
                </a:uFill>
                <a:latin typeface="Arial"/>
                <a:ea typeface="Wingdings"/>
              </a:rPr>
              <a:t>Pré-requis</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Wingdings"/>
              </a:rPr>
              <a:t>- mettre en place un processus de gestion des demandes de projets</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Wingdings"/>
              </a:rPr>
              <a:t>- définir un modèle de note de cadrage (capitalisation expérience)</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a:p>
            <a:pPr>
              <a:lnSpc>
                <a:spcPct val="100000"/>
              </a:lnSpc>
            </a:pPr>
            <a:r>
              <a:rPr lang="fr-FR" sz="2400" b="1" i="1" strike="noStrike" spc="-1" dirty="0">
                <a:solidFill>
                  <a:srgbClr val="000000"/>
                </a:solidFill>
                <a:uFill>
                  <a:solidFill>
                    <a:srgbClr val="FFFFFF"/>
                  </a:solidFill>
                </a:uFill>
                <a:latin typeface="Arial"/>
                <a:ea typeface="Wingdings"/>
              </a:rPr>
              <a:t>Engager un processus itératif</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Wingdings"/>
              </a:rPr>
              <a:t>- déclencher une réunion de cadrage avec le demandeur</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Wingdings"/>
              </a:rPr>
              <a:t>- faire le compte rendu en suivant le modèle de la note de cadrage 		</a:t>
            </a:r>
            <a:r>
              <a:rPr lang="fr-FR" sz="1600" b="0" strike="noStrike" spc="-1" dirty="0">
                <a:solidFill>
                  <a:srgbClr val="000000"/>
                </a:solidFill>
                <a:uFill>
                  <a:solidFill>
                    <a:srgbClr val="FFFFFF"/>
                  </a:solidFill>
                </a:uFill>
                <a:latin typeface="Arial"/>
                <a:ea typeface="Wingdings"/>
              </a:rPr>
              <a:t>(remplir les « cases » avec les réponses obtenues)</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Wingdings"/>
              </a:rPr>
              <a:t>		</a:t>
            </a:r>
            <a:r>
              <a:rPr lang="fr-FR" sz="1600" b="0" strike="noStrike" spc="-1" dirty="0">
                <a:solidFill>
                  <a:srgbClr val="000000"/>
                </a:solidFill>
                <a:uFill>
                  <a:solidFill>
                    <a:srgbClr val="FFFFFF"/>
                  </a:solidFill>
                </a:uFill>
                <a:latin typeface="Arial"/>
                <a:ea typeface="Wingdings"/>
              </a:rPr>
              <a:t>(adapter le modèle si nécessaire)</a:t>
            </a:r>
            <a:endParaRPr lang="fr-FR" sz="1800" b="0" strike="noStrike" spc="-1" dirty="0">
              <a:solidFill>
                <a:srgbClr val="000000"/>
              </a:solidFill>
              <a:uFill>
                <a:solidFill>
                  <a:srgbClr val="FFFFFF"/>
                </a:solidFill>
              </a:uFill>
              <a:latin typeface="Arial"/>
            </a:endParaRPr>
          </a:p>
          <a:p>
            <a:pPr>
              <a:lnSpc>
                <a:spcPct val="100000"/>
              </a:lnSpc>
            </a:pPr>
            <a:r>
              <a:rPr lang="fr-FR" sz="2400" b="0" strike="noStrike" spc="-1" dirty="0">
                <a:solidFill>
                  <a:srgbClr val="000000"/>
                </a:solidFill>
                <a:uFill>
                  <a:solidFill>
                    <a:srgbClr val="FFFFFF"/>
                  </a:solidFill>
                </a:uFill>
                <a:latin typeface="Arial"/>
                <a:ea typeface="Wingdings"/>
              </a:rPr>
              <a:t>- faire relire et </a:t>
            </a:r>
            <a:r>
              <a:rPr lang="fr-FR" sz="2400" b="1" strike="noStrike" spc="-1" dirty="0">
                <a:solidFill>
                  <a:srgbClr val="000000"/>
                </a:solidFill>
                <a:uFill>
                  <a:solidFill>
                    <a:srgbClr val="FFFFFF"/>
                  </a:solidFill>
                </a:uFill>
                <a:latin typeface="Arial"/>
                <a:ea typeface="Wingdings"/>
              </a:rPr>
              <a:t>valider </a:t>
            </a:r>
            <a:r>
              <a:rPr lang="fr-FR" sz="2400" b="0" strike="noStrike" spc="-1" dirty="0">
                <a:solidFill>
                  <a:srgbClr val="000000"/>
                </a:solidFill>
                <a:uFill>
                  <a:solidFill>
                    <a:srgbClr val="FFFFFF"/>
                  </a:solidFill>
                </a:uFill>
                <a:latin typeface="Arial"/>
                <a:ea typeface="Wingdings"/>
              </a:rPr>
              <a:t>=&gt; 3 décisions possibles…</a:t>
            </a:r>
            <a:endParaRPr lang="fr-FR" sz="1800" b="0" strike="noStrike" spc="-1" dirty="0">
              <a:solidFill>
                <a:srgbClr val="000000"/>
              </a:solidFill>
              <a:uFill>
                <a:solidFill>
                  <a:srgbClr val="FFFFFF"/>
                </a:solidFill>
              </a:uFill>
              <a:latin typeface="Arial"/>
            </a:endParaRPr>
          </a:p>
          <a:p>
            <a:pPr>
              <a:lnSpc>
                <a:spcPct val="100000"/>
              </a:lnSpc>
            </a:pPr>
            <a:r>
              <a:rPr lang="fr-FR" sz="1600" b="0" strike="noStrike" spc="-1" dirty="0">
                <a:solidFill>
                  <a:srgbClr val="000000"/>
                </a:solidFill>
                <a:uFill>
                  <a:solidFill>
                    <a:srgbClr val="FFFFFF"/>
                  </a:solidFill>
                </a:uFill>
                <a:latin typeface="Arial"/>
                <a:ea typeface="Wingdings"/>
              </a:rPr>
              <a:t>	- projet </a:t>
            </a:r>
            <a:r>
              <a:rPr lang="fr-FR" sz="1600" b="0" strike="noStrike" spc="-1" dirty="0">
                <a:solidFill>
                  <a:srgbClr val="CC0000"/>
                </a:solidFill>
                <a:uFill>
                  <a:solidFill>
                    <a:srgbClr val="FFFFFF"/>
                  </a:solidFill>
                </a:uFill>
                <a:latin typeface="Arial"/>
                <a:ea typeface="Wingdings"/>
              </a:rPr>
              <a:t>abandonné</a:t>
            </a:r>
            <a:endParaRPr lang="fr-FR" sz="1800" b="0" strike="noStrike" spc="-1" dirty="0">
              <a:solidFill>
                <a:srgbClr val="000000"/>
              </a:solidFill>
              <a:uFill>
                <a:solidFill>
                  <a:srgbClr val="FFFFFF"/>
                </a:solidFill>
              </a:uFill>
              <a:latin typeface="Arial"/>
            </a:endParaRPr>
          </a:p>
          <a:p>
            <a:pPr>
              <a:lnSpc>
                <a:spcPct val="100000"/>
              </a:lnSpc>
            </a:pPr>
            <a:r>
              <a:rPr lang="fr-FR" sz="1600" b="0" strike="noStrike" spc="-1" dirty="0">
                <a:solidFill>
                  <a:srgbClr val="000000"/>
                </a:solidFill>
                <a:uFill>
                  <a:solidFill>
                    <a:srgbClr val="FFFFFF"/>
                  </a:solidFill>
                </a:uFill>
                <a:latin typeface="Arial"/>
                <a:ea typeface="Wingdings"/>
              </a:rPr>
              <a:t>	- projet </a:t>
            </a:r>
            <a:r>
              <a:rPr lang="fr-FR" sz="1600" b="0" strike="noStrike" spc="-1" dirty="0">
                <a:solidFill>
                  <a:srgbClr val="FF9900"/>
                </a:solidFill>
                <a:uFill>
                  <a:solidFill>
                    <a:srgbClr val="FFFFFF"/>
                  </a:solidFill>
                </a:uFill>
                <a:latin typeface="Arial"/>
                <a:ea typeface="Wingdings"/>
              </a:rPr>
              <a:t>à préciser</a:t>
            </a:r>
            <a:r>
              <a:rPr lang="fr-FR" sz="1600" b="0" strike="noStrike" spc="-1" dirty="0">
                <a:solidFill>
                  <a:srgbClr val="000000"/>
                </a:solidFill>
                <a:uFill>
                  <a:solidFill>
                    <a:srgbClr val="FFFFFF"/>
                  </a:solidFill>
                </a:uFill>
                <a:latin typeface="Arial"/>
                <a:ea typeface="Wingdings"/>
              </a:rPr>
              <a:t> =&gt; compléments d’information, nouvelle réunion (2 à 3 itérations maxi)</a:t>
            </a:r>
            <a:endParaRPr lang="fr-FR" sz="1800" b="0" strike="noStrike" spc="-1" dirty="0">
              <a:solidFill>
                <a:srgbClr val="000000"/>
              </a:solidFill>
              <a:uFill>
                <a:solidFill>
                  <a:srgbClr val="FFFFFF"/>
                </a:solidFill>
              </a:uFill>
              <a:latin typeface="Arial"/>
            </a:endParaRPr>
          </a:p>
          <a:p>
            <a:pPr>
              <a:lnSpc>
                <a:spcPct val="100000"/>
              </a:lnSpc>
            </a:pPr>
            <a:r>
              <a:rPr lang="fr-FR" sz="1600" b="0" strike="noStrike" spc="-1" dirty="0">
                <a:solidFill>
                  <a:srgbClr val="000000"/>
                </a:solidFill>
                <a:uFill>
                  <a:solidFill>
                    <a:srgbClr val="FFFFFF"/>
                  </a:solidFill>
                </a:uFill>
                <a:latin typeface="Arial"/>
                <a:ea typeface="Wingdings"/>
              </a:rPr>
              <a:t>	- projet </a:t>
            </a:r>
            <a:r>
              <a:rPr lang="fr-FR" sz="1600" b="0" strike="noStrike" spc="-1" dirty="0">
                <a:solidFill>
                  <a:srgbClr val="006600"/>
                </a:solidFill>
                <a:uFill>
                  <a:solidFill>
                    <a:srgbClr val="FFFFFF"/>
                  </a:solidFill>
                </a:uFill>
                <a:latin typeface="Arial"/>
                <a:ea typeface="Wingdings"/>
              </a:rPr>
              <a:t>validé</a:t>
            </a:r>
            <a:endParaRPr lang="fr-FR" sz="1800" b="0" strike="noStrike" spc="-1" dirty="0">
              <a:solidFill>
                <a:srgbClr val="000000"/>
              </a:solidFill>
              <a:uFill>
                <a:solidFill>
                  <a:srgbClr val="FFFFFF"/>
                </a:solidFill>
              </a:uFill>
              <a:latin typeface="Arial"/>
            </a:endParaRPr>
          </a:p>
          <a:p>
            <a:pPr>
              <a:lnSpc>
                <a:spcPct val="100000"/>
              </a:lnSpc>
            </a:pPr>
            <a:endParaRPr lang="fr-F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a:t>
            </a:r>
            <a:endParaRPr lang="fr-FR" sz="1984" spc="-1">
              <a:solidFill>
                <a:srgbClr val="000000"/>
              </a:solidFill>
              <a:uFill>
                <a:solidFill>
                  <a:srgbClr val="FFFFFF"/>
                </a:solidFill>
              </a:uFill>
              <a:latin typeface="Arial"/>
            </a:endParaRPr>
          </a:p>
        </p:txBody>
      </p:sp>
      <p:sp>
        <p:nvSpPr>
          <p:cNvPr id="46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Sommaire</a:t>
            </a:r>
            <a:endParaRPr lang="fr-FR" sz="1984" spc="-1">
              <a:solidFill>
                <a:srgbClr val="000000"/>
              </a:solidFill>
              <a:uFill>
                <a:solidFill>
                  <a:srgbClr val="FFFFFF"/>
                </a:solidFill>
              </a:uFill>
              <a:latin typeface="Arial"/>
            </a:endParaRPr>
          </a:p>
        </p:txBody>
      </p:sp>
      <p:sp>
        <p:nvSpPr>
          <p:cNvPr id="464" name="CustomShape 3"/>
          <p:cNvSpPr/>
          <p:nvPr/>
        </p:nvSpPr>
        <p:spPr>
          <a:xfrm>
            <a:off x="357679" y="1240500"/>
            <a:ext cx="928590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BFBFBF"/>
              </a:buClr>
              <a:buFont typeface="Wingdings" charset="2"/>
              <a:buChar char=""/>
            </a:pPr>
            <a:r>
              <a:rPr lang="fr-FR" sz="2535" spc="-1">
                <a:solidFill>
                  <a:srgbClr val="BFBFBF"/>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Cahier des charges : objectifs et typologies</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Contenu du cahier des charges</a:t>
            </a:r>
            <a:endParaRPr lang="fr-FR" sz="1984" spc="-1">
              <a:solidFill>
                <a:srgbClr val="000000"/>
              </a:solidFill>
              <a:uFill>
                <a:solidFill>
                  <a:srgbClr val="FFFFFF"/>
                </a:solidFill>
              </a:uFill>
              <a:latin typeface="Arial"/>
            </a:endParaRPr>
          </a:p>
          <a:p>
            <a:pPr marL="238097" indent="294050">
              <a:buClr>
                <a:srgbClr val="595959"/>
              </a:buClr>
              <a:buFont typeface="Wingdings" charset="2"/>
              <a:buChar char=""/>
            </a:pPr>
            <a:r>
              <a:rPr lang="fr-FR" sz="2535" b="1" spc="-1">
                <a:solidFill>
                  <a:srgbClr val="595959"/>
                </a:solidFill>
                <a:uFill>
                  <a:solidFill>
                    <a:srgbClr val="FFFFFF"/>
                  </a:solidFill>
                </a:uFill>
                <a:latin typeface="Calibri"/>
              </a:rPr>
              <a:t>Cas d'un cahier des charges pour le développement d'un logiciel</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a:p>
            <a:pPr>
              <a:lnSpc>
                <a:spcPct val="100000"/>
              </a:lnSpc>
            </a:pPr>
            <a:r>
              <a:rPr lang="fr-FR" sz="2646" spc="-1">
                <a:solidFill>
                  <a:srgbClr val="808080"/>
                </a:solidFill>
                <a:uFill>
                  <a:solidFill>
                    <a:srgbClr val="FFFFFF"/>
                  </a:solidFill>
                </a:uFill>
                <a:latin typeface="Calibri"/>
              </a:rPr>
              <a:t>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46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BDC72FF6-52BE-477F-BC2B-9D0C9641E030}" type="slidenum">
              <a:rPr lang="fr-FR" sz="1102" spc="-1">
                <a:solidFill>
                  <a:srgbClr val="A0A0A0"/>
                </a:solidFill>
                <a:uFill>
                  <a:solidFill>
                    <a:srgbClr val="FFFFFF"/>
                  </a:solidFill>
                </a:uFill>
                <a:latin typeface="Calibri"/>
              </a:rPr>
              <a:t>70</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48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processus concernés par le projet</a:t>
            </a:r>
            <a:endParaRPr lang="fr-FR" sz="1984" spc="-1">
              <a:solidFill>
                <a:srgbClr val="000000"/>
              </a:solidFill>
              <a:uFill>
                <a:solidFill>
                  <a:srgbClr val="FFFFFF"/>
                </a:solidFill>
              </a:uFill>
              <a:latin typeface="Arial"/>
            </a:endParaRPr>
          </a:p>
        </p:txBody>
      </p:sp>
      <p:sp>
        <p:nvSpPr>
          <p:cNvPr id="481"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Objectif de la modélisation métier :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Décrire les processus dans lesquels va s’intégrer le futur système d’information</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Notions et concepts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Processus : ensemble ordonné et organisé d’activités contribuant à la réalisation d’un objectif aboutissant à un résultat matérialisable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Activité : dans un processus, une activité représente un ensemble d’actions exécutées par un acteur aboutissant à un résultat significatif</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Acteur : en charge de l’exécution d’une activité</a:t>
            </a:r>
            <a:endParaRPr lang="fr-FR" sz="1984" spc="-1">
              <a:solidFill>
                <a:srgbClr val="000000"/>
              </a:solidFill>
              <a:uFill>
                <a:solidFill>
                  <a:srgbClr val="FFFFFF"/>
                </a:solidFill>
              </a:uFill>
              <a:latin typeface="Arial"/>
            </a:endParaRPr>
          </a:p>
        </p:txBody>
      </p:sp>
      <p:sp>
        <p:nvSpPr>
          <p:cNvPr id="483"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3E288290-7765-4F26-A6CF-2C9DEE6CCDBE}" type="slidenum">
              <a:rPr lang="fr-FR" sz="1102" spc="-1">
                <a:solidFill>
                  <a:srgbClr val="A0A0A0"/>
                </a:solidFill>
                <a:uFill>
                  <a:solidFill>
                    <a:srgbClr val="FFFFFF"/>
                  </a:solidFill>
                </a:uFill>
                <a:latin typeface="Calibri"/>
              </a:rPr>
              <a:t>71</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485"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processus concernés par le projet</a:t>
            </a:r>
            <a:endParaRPr lang="fr-FR" sz="1984" spc="-1">
              <a:solidFill>
                <a:srgbClr val="000000"/>
              </a:solidFill>
              <a:uFill>
                <a:solidFill>
                  <a:srgbClr val="FFFFFF"/>
                </a:solidFill>
              </a:uFill>
              <a:latin typeface="Arial"/>
            </a:endParaRPr>
          </a:p>
        </p:txBody>
      </p:sp>
      <p:sp>
        <p:nvSpPr>
          <p:cNvPr id="486"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Comment décrire un processus métier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De manière textuelle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Finalités et résultats du processus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Activités du processus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Pilote du processus</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Indicateurs de performances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De manière graphique</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spc="-1">
                <a:solidFill>
                  <a:srgbClr val="808080"/>
                </a:solidFill>
                <a:uFill>
                  <a:solidFill>
                    <a:srgbClr val="FFFFFF"/>
                  </a:solidFill>
                </a:uFill>
                <a:latin typeface="Calibri"/>
              </a:rPr>
              <a:t>Diagramme UML qui permet de représenter les processus « en couloir » d’activités.</a:t>
            </a:r>
            <a:endParaRPr lang="fr-FR" sz="1984" spc="-1">
              <a:solidFill>
                <a:srgbClr val="000000"/>
              </a:solidFill>
              <a:uFill>
                <a:solidFill>
                  <a:srgbClr val="FFFFFF"/>
                </a:solidFill>
              </a:uFill>
              <a:latin typeface="Arial"/>
            </a:endParaRPr>
          </a:p>
        </p:txBody>
      </p:sp>
      <p:sp>
        <p:nvSpPr>
          <p:cNvPr id="488"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F93568E8-3A26-46B6-9604-3C1D14E3D514}" type="slidenum">
              <a:rPr lang="fr-FR" sz="1102" spc="-1">
                <a:solidFill>
                  <a:srgbClr val="A0A0A0"/>
                </a:solidFill>
                <a:uFill>
                  <a:solidFill>
                    <a:srgbClr val="FFFFFF"/>
                  </a:solidFill>
                </a:uFill>
                <a:latin typeface="Calibri"/>
              </a:rPr>
              <a:t>72</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49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processus concernés par le projet</a:t>
            </a:r>
            <a:endParaRPr lang="fr-FR" sz="1984" spc="-1">
              <a:solidFill>
                <a:srgbClr val="000000"/>
              </a:solidFill>
              <a:uFill>
                <a:solidFill>
                  <a:srgbClr val="FFFFFF"/>
                </a:solidFill>
              </a:uFill>
              <a:latin typeface="Arial"/>
            </a:endParaRPr>
          </a:p>
        </p:txBody>
      </p:sp>
      <p:sp>
        <p:nvSpPr>
          <p:cNvPr id="491"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b="1" spc="-1" dirty="0">
                <a:solidFill>
                  <a:srgbClr val="808080"/>
                </a:solidFill>
                <a:uFill>
                  <a:solidFill>
                    <a:srgbClr val="FFFFFF"/>
                  </a:solidFill>
                </a:uFill>
                <a:latin typeface="Calibri"/>
              </a:rPr>
              <a:t>Exemple</a:t>
            </a:r>
            <a:r>
              <a:rPr lang="fr-FR" sz="2646" spc="-1" dirty="0">
                <a:solidFill>
                  <a:srgbClr val="808080"/>
                </a:solidFill>
                <a:uFill>
                  <a:solidFill>
                    <a:srgbClr val="FFFFFF"/>
                  </a:solidFill>
                </a:uFill>
                <a:latin typeface="Calibri"/>
              </a:rPr>
              <a:t> de description de processus métier : </a:t>
            </a:r>
          </a:p>
          <a:p>
            <a:pPr marL="238097">
              <a:buClr>
                <a:srgbClr val="808080"/>
              </a:buClr>
            </a:pPr>
            <a:r>
              <a:rPr lang="fr-FR" sz="2646" spc="-1" dirty="0">
                <a:solidFill>
                  <a:srgbClr val="808080"/>
                </a:solidFill>
                <a:uFill>
                  <a:solidFill>
                    <a:srgbClr val="FFFFFF"/>
                  </a:solidFill>
                </a:uFill>
                <a:latin typeface="Calibri"/>
              </a:rPr>
              <a:t>« processus de gestion des activités et des frais dans une société de service informatique »</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205" b="1" spc="-1" dirty="0">
                <a:solidFill>
                  <a:srgbClr val="808080"/>
                </a:solidFill>
                <a:uFill>
                  <a:solidFill>
                    <a:srgbClr val="FFFFFF"/>
                  </a:solidFill>
                </a:uFill>
                <a:latin typeface="Calibri"/>
              </a:rPr>
              <a:t>Finalités et résultats du processus</a:t>
            </a:r>
            <a:endParaRPr lang="fr-FR" sz="1984" spc="-1" dirty="0">
              <a:solidFill>
                <a:srgbClr val="000000"/>
              </a:solidFill>
              <a:uFill>
                <a:solidFill>
                  <a:srgbClr val="FFFFFF"/>
                </a:solidFill>
              </a:uFill>
              <a:latin typeface="Arial"/>
            </a:endParaRPr>
          </a:p>
          <a:p>
            <a:pPr marL="1259929" lvl="2" indent="-251192">
              <a:buClr>
                <a:srgbClr val="808080"/>
              </a:buClr>
              <a:buFont typeface="Wingdings" charset="2"/>
              <a:buChar char=""/>
            </a:pPr>
            <a:r>
              <a:rPr lang="fr-FR" sz="1984" spc="-1" dirty="0">
                <a:solidFill>
                  <a:srgbClr val="808080"/>
                </a:solidFill>
                <a:uFill>
                  <a:solidFill>
                    <a:srgbClr val="FFFFFF"/>
                  </a:solidFill>
                </a:uFill>
                <a:latin typeface="Calibri"/>
              </a:rPr>
              <a:t>Ce processus a pour but d’enregistrer les activités mensuelles de l’ensemble des personnels de la société. Ces activités se répartissent sur différents projets et donnent lieu à un enregistrement des frais engagés.</a:t>
            </a:r>
            <a:endParaRPr lang="fr-FR" sz="1984" spc="-1" dirty="0">
              <a:solidFill>
                <a:srgbClr val="000000"/>
              </a:solidFill>
              <a:uFill>
                <a:solidFill>
                  <a:srgbClr val="FFFFFF"/>
                </a:solidFill>
              </a:uFill>
              <a:latin typeface="Arial"/>
            </a:endParaRPr>
          </a:p>
          <a:p>
            <a:pPr>
              <a:lnSpc>
                <a:spcPct val="100000"/>
              </a:lnSpc>
            </a:pPr>
            <a:r>
              <a:rPr lang="fr-FR" sz="1984" spc="-1" dirty="0">
                <a:solidFill>
                  <a:srgbClr val="808080"/>
                </a:solidFill>
                <a:uFill>
                  <a:solidFill>
                    <a:srgbClr val="FFFFFF"/>
                  </a:solidFill>
                </a:uFill>
                <a:latin typeface="Calibri"/>
              </a:rPr>
              <a:t>	L’ensemble de ces informations permet aux managers de l’entreprise de 	disposer d’une vision de l’activité des personnels et de pouvoir ainsi mieux 	agir sur les aspects décisionnels</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205" b="1" spc="-1" dirty="0">
                <a:solidFill>
                  <a:srgbClr val="808080"/>
                </a:solidFill>
                <a:uFill>
                  <a:solidFill>
                    <a:srgbClr val="FFFFFF"/>
                  </a:solidFill>
                </a:uFill>
                <a:latin typeface="Calibri"/>
              </a:rPr>
              <a:t>Activités du processus</a:t>
            </a:r>
            <a:endParaRPr lang="fr-FR" sz="1984" spc="-1" dirty="0">
              <a:solidFill>
                <a:srgbClr val="000000"/>
              </a:solidFill>
              <a:uFill>
                <a:solidFill>
                  <a:srgbClr val="FFFFFF"/>
                </a:solidFill>
              </a:uFill>
              <a:latin typeface="Arial"/>
            </a:endParaRPr>
          </a:p>
          <a:p>
            <a:pPr marL="1259929" lvl="2" indent="-251192">
              <a:buClr>
                <a:srgbClr val="808080"/>
              </a:buClr>
              <a:buFont typeface="Wingdings" charset="2"/>
              <a:buChar char=""/>
            </a:pPr>
            <a:r>
              <a:rPr lang="fr-FR" sz="1984" spc="-1" dirty="0">
                <a:solidFill>
                  <a:srgbClr val="808080"/>
                </a:solidFill>
                <a:uFill>
                  <a:solidFill>
                    <a:srgbClr val="FFFFFF"/>
                  </a:solidFill>
                </a:uFill>
                <a:latin typeface="Calibri"/>
              </a:rPr>
              <a:t>Les rapports d’activités sont saisis par les employés chaque mois. La secrétaire est chargée de coordonner cette activité et peut, si nécessaire procéder à la saisie pour le compte d’un employé n’ayant pas pu réaliser sa saisie.</a:t>
            </a:r>
            <a:endParaRPr lang="fr-FR" sz="1984" spc="-1" dirty="0">
              <a:solidFill>
                <a:srgbClr val="000000"/>
              </a:solidFill>
              <a:uFill>
                <a:solidFill>
                  <a:srgbClr val="FFFFFF"/>
                </a:solidFill>
              </a:uFill>
              <a:latin typeface="Arial"/>
            </a:endParaRPr>
          </a:p>
        </p:txBody>
      </p:sp>
      <p:sp>
        <p:nvSpPr>
          <p:cNvPr id="492" name="CustomShape 4"/>
          <p:cNvSpPr/>
          <p:nvPr/>
        </p:nvSpPr>
        <p:spPr>
          <a:xfrm>
            <a:off x="35847" y="6996171"/>
            <a:ext cx="5714400" cy="30040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1323" spc="-1">
                <a:solidFill>
                  <a:srgbClr val="808080"/>
                </a:solidFill>
                <a:uFill>
                  <a:solidFill>
                    <a:srgbClr val="FFFFFF"/>
                  </a:solidFill>
                </a:uFill>
                <a:latin typeface="Calibri"/>
                <a:ea typeface="DejaVu Sans"/>
              </a:rPr>
              <a:t>Exemple issu de « Maitrise d’ouvrage des projets informatiques, Edition DUNOD</a:t>
            </a:r>
            <a:endParaRPr lang="fr-FR" sz="1984" spc="-1">
              <a:solidFill>
                <a:srgbClr val="000000"/>
              </a:solidFill>
              <a:uFill>
                <a:solidFill>
                  <a:srgbClr val="FFFFFF"/>
                </a:solidFill>
              </a:uFill>
              <a:latin typeface="Arial"/>
            </a:endParaRPr>
          </a:p>
        </p:txBody>
      </p:sp>
      <p:sp>
        <p:nvSpPr>
          <p:cNvPr id="494" name="CustomShape 6"/>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2C1582D1-1F64-428C-8558-0FB2FE9A2D68}" type="slidenum">
              <a:rPr lang="fr-FR" sz="1102" spc="-1">
                <a:solidFill>
                  <a:srgbClr val="A0A0A0"/>
                </a:solidFill>
                <a:uFill>
                  <a:solidFill>
                    <a:srgbClr val="FFFFFF"/>
                  </a:solidFill>
                </a:uFill>
                <a:latin typeface="Calibri"/>
              </a:rPr>
              <a:t>73</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496"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processus concernés par le projet</a:t>
            </a:r>
            <a:endParaRPr lang="fr-FR" sz="1984" spc="-1">
              <a:solidFill>
                <a:srgbClr val="000000"/>
              </a:solidFill>
              <a:uFill>
                <a:solidFill>
                  <a:srgbClr val="FFFFFF"/>
                </a:solidFill>
              </a:uFill>
              <a:latin typeface="Arial"/>
            </a:endParaRPr>
          </a:p>
        </p:txBody>
      </p:sp>
      <p:sp>
        <p:nvSpPr>
          <p:cNvPr id="497"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r>
              <a:rPr lang="fr-FR" sz="1984" spc="-1" dirty="0">
                <a:solidFill>
                  <a:srgbClr val="808080"/>
                </a:solidFill>
                <a:uFill>
                  <a:solidFill>
                    <a:srgbClr val="FFFFFF"/>
                  </a:solidFill>
                </a:uFill>
                <a:latin typeface="Calibri"/>
              </a:rPr>
              <a:t>Des tableaux de bord sur l’activité des employés sont produits à destination des managers</a:t>
            </a:r>
            <a:endParaRPr lang="fr-FR" sz="1984" spc="-1" dirty="0">
              <a:solidFill>
                <a:srgbClr val="000000"/>
              </a:solidFill>
              <a:uFill>
                <a:solidFill>
                  <a:srgbClr val="FFFFFF"/>
                </a:solidFill>
              </a:uFill>
              <a:latin typeface="Arial"/>
            </a:endParaRPr>
          </a:p>
          <a:p>
            <a:r>
              <a:rPr lang="fr-FR" sz="1984" spc="-1" dirty="0">
                <a:solidFill>
                  <a:srgbClr val="808080"/>
                </a:solidFill>
                <a:uFill>
                  <a:solidFill>
                    <a:srgbClr val="FFFFFF"/>
                  </a:solidFill>
                </a:uFill>
                <a:latin typeface="Calibri"/>
              </a:rPr>
              <a:t>En fin de mois, la secrétaire reporte manuellement les informations nécessaires sur les activités et les frais des employés dans le système de facturation de l’entreprise.</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205" b="1" spc="-1" dirty="0">
                <a:solidFill>
                  <a:srgbClr val="808080"/>
                </a:solidFill>
                <a:uFill>
                  <a:solidFill>
                    <a:srgbClr val="FFFFFF"/>
                  </a:solidFill>
                </a:uFill>
                <a:latin typeface="Calibri"/>
              </a:rPr>
              <a:t>Pilote du processus</a:t>
            </a:r>
            <a:endParaRPr lang="fr-FR" sz="1984" spc="-1" dirty="0">
              <a:solidFill>
                <a:srgbClr val="000000"/>
              </a:solidFill>
              <a:uFill>
                <a:solidFill>
                  <a:srgbClr val="FFFFFF"/>
                </a:solidFill>
              </a:uFill>
              <a:latin typeface="Arial"/>
            </a:endParaRPr>
          </a:p>
          <a:p>
            <a:pPr marL="1259929" lvl="2" indent="-251192">
              <a:buClr>
                <a:srgbClr val="808080"/>
              </a:buClr>
              <a:buFont typeface="Wingdings" charset="2"/>
              <a:buChar char=""/>
            </a:pPr>
            <a:r>
              <a:rPr lang="fr-FR" sz="1984" spc="-1" dirty="0">
                <a:solidFill>
                  <a:srgbClr val="808080"/>
                </a:solidFill>
                <a:uFill>
                  <a:solidFill>
                    <a:srgbClr val="FFFFFF"/>
                  </a:solidFill>
                </a:uFill>
                <a:latin typeface="Calibri"/>
              </a:rPr>
              <a:t>C’est la secrétaire qui est responsable du bon fonctionnement du processus</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205" b="1" spc="-1" dirty="0">
                <a:solidFill>
                  <a:srgbClr val="808080"/>
                </a:solidFill>
                <a:uFill>
                  <a:solidFill>
                    <a:srgbClr val="FFFFFF"/>
                  </a:solidFill>
                </a:uFill>
                <a:latin typeface="Calibri"/>
              </a:rPr>
              <a:t>Indicateurs de performance</a:t>
            </a:r>
            <a:endParaRPr lang="fr-FR" sz="1984" spc="-1" dirty="0">
              <a:solidFill>
                <a:srgbClr val="000000"/>
              </a:solidFill>
              <a:uFill>
                <a:solidFill>
                  <a:srgbClr val="FFFFFF"/>
                </a:solidFill>
              </a:uFill>
              <a:latin typeface="Arial"/>
            </a:endParaRPr>
          </a:p>
          <a:p>
            <a:pPr marL="1259929" lvl="2" indent="-251192">
              <a:buClr>
                <a:srgbClr val="808080"/>
              </a:buClr>
              <a:buFont typeface="Wingdings" charset="2"/>
              <a:buChar char=""/>
            </a:pPr>
            <a:r>
              <a:rPr lang="fr-FR" sz="1984" spc="-1" dirty="0">
                <a:solidFill>
                  <a:srgbClr val="808080"/>
                </a:solidFill>
                <a:uFill>
                  <a:solidFill>
                    <a:srgbClr val="FFFFFF"/>
                  </a:solidFill>
                </a:uFill>
                <a:latin typeface="Calibri"/>
              </a:rPr>
              <a:t>Taux de remplissage des rapports prévisionnels d’activité à l’échéance</a:t>
            </a:r>
            <a:endParaRPr lang="fr-FR" sz="1984" spc="-1" dirty="0">
              <a:solidFill>
                <a:srgbClr val="000000"/>
              </a:solidFill>
              <a:uFill>
                <a:solidFill>
                  <a:srgbClr val="FFFFFF"/>
                </a:solidFill>
              </a:uFill>
              <a:latin typeface="Arial"/>
            </a:endParaRPr>
          </a:p>
          <a:p>
            <a:pPr marL="1259929" lvl="2" indent="-251192">
              <a:buClr>
                <a:srgbClr val="808080"/>
              </a:buClr>
              <a:buFont typeface="Wingdings" charset="2"/>
              <a:buChar char=""/>
            </a:pPr>
            <a:r>
              <a:rPr lang="fr-FR" sz="1984" spc="-1" dirty="0">
                <a:solidFill>
                  <a:srgbClr val="808080"/>
                </a:solidFill>
                <a:uFill>
                  <a:solidFill>
                    <a:srgbClr val="FFFFFF"/>
                  </a:solidFill>
                </a:uFill>
                <a:latin typeface="Calibri"/>
              </a:rPr>
              <a:t>Taux de remplissage des rapports prévisionnels d’activité à l’échéance + 48 h</a:t>
            </a:r>
            <a:endParaRPr lang="fr-FR" sz="1984" spc="-1" dirty="0">
              <a:solidFill>
                <a:srgbClr val="000000"/>
              </a:solidFill>
              <a:uFill>
                <a:solidFill>
                  <a:srgbClr val="FFFFFF"/>
                </a:solidFill>
              </a:uFill>
              <a:latin typeface="Arial"/>
            </a:endParaRPr>
          </a:p>
        </p:txBody>
      </p:sp>
      <p:sp>
        <p:nvSpPr>
          <p:cNvPr id="499"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D39DAC44-607F-40B8-A3E3-B77F7FF9D417}" type="slidenum">
              <a:rPr lang="fr-FR" sz="1102" spc="-1">
                <a:solidFill>
                  <a:srgbClr val="A0A0A0"/>
                </a:solidFill>
                <a:uFill>
                  <a:solidFill>
                    <a:srgbClr val="FFFFFF"/>
                  </a:solidFill>
                </a:uFill>
                <a:latin typeface="Calibri"/>
              </a:rPr>
              <a:t>74</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501"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processus concernés par le projet</a:t>
            </a:r>
            <a:endParaRPr lang="fr-FR" sz="1984" spc="-1">
              <a:solidFill>
                <a:srgbClr val="000000"/>
              </a:solidFill>
              <a:uFill>
                <a:solidFill>
                  <a:srgbClr val="FFFFFF"/>
                </a:solidFill>
              </a:uFill>
              <a:latin typeface="Arial"/>
            </a:endParaRPr>
          </a:p>
        </p:txBody>
      </p:sp>
      <p:sp>
        <p:nvSpPr>
          <p:cNvPr id="502"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Diagramme processus UML</a:t>
            </a:r>
            <a:endParaRPr lang="fr-FR" sz="1984" spc="-1">
              <a:solidFill>
                <a:srgbClr val="000000"/>
              </a:solidFill>
              <a:uFill>
                <a:solidFill>
                  <a:srgbClr val="FFFFFF"/>
                </a:solidFill>
              </a:uFill>
              <a:latin typeface="Arial"/>
            </a:endParaRPr>
          </a:p>
        </p:txBody>
      </p:sp>
      <p:pic>
        <p:nvPicPr>
          <p:cNvPr id="503" name="Image 7"/>
          <p:cNvPicPr/>
          <p:nvPr/>
        </p:nvPicPr>
        <p:blipFill>
          <a:blip r:embed="rId3"/>
          <a:stretch/>
        </p:blipFill>
        <p:spPr>
          <a:xfrm>
            <a:off x="1468415" y="1944483"/>
            <a:ext cx="6825533" cy="4771524"/>
          </a:xfrm>
          <a:prstGeom prst="rect">
            <a:avLst/>
          </a:prstGeom>
          <a:ln>
            <a:noFill/>
          </a:ln>
        </p:spPr>
      </p:pic>
      <p:sp>
        <p:nvSpPr>
          <p:cNvPr id="504" name="CustomShape 4"/>
          <p:cNvSpPr/>
          <p:nvPr/>
        </p:nvSpPr>
        <p:spPr>
          <a:xfrm>
            <a:off x="35847" y="6996171"/>
            <a:ext cx="5714400" cy="30040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1323" spc="-1">
                <a:solidFill>
                  <a:srgbClr val="808080"/>
                </a:solidFill>
                <a:uFill>
                  <a:solidFill>
                    <a:srgbClr val="FFFFFF"/>
                  </a:solidFill>
                </a:uFill>
                <a:latin typeface="Calibri"/>
                <a:ea typeface="DejaVu Sans"/>
              </a:rPr>
              <a:t>Exemple issu de « Maitrise d’ouvrage des projets informatiques, Edition DUNOD</a:t>
            </a:r>
            <a:endParaRPr lang="fr-FR" sz="1984" spc="-1">
              <a:solidFill>
                <a:srgbClr val="000000"/>
              </a:solidFill>
              <a:uFill>
                <a:solidFill>
                  <a:srgbClr val="FFFFFF"/>
                </a:solidFill>
              </a:uFill>
              <a:latin typeface="Arial"/>
            </a:endParaRPr>
          </a:p>
        </p:txBody>
      </p:sp>
      <p:sp>
        <p:nvSpPr>
          <p:cNvPr id="506" name="CustomShape 6"/>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ABA4858C-514D-42BD-A86B-EEB136980AC8}" type="slidenum">
              <a:rPr lang="fr-FR" sz="1102" spc="-1">
                <a:solidFill>
                  <a:srgbClr val="A0A0A0"/>
                </a:solidFill>
                <a:uFill>
                  <a:solidFill>
                    <a:srgbClr val="FFFFFF"/>
                  </a:solidFill>
                </a:uFill>
                <a:latin typeface="Calibri"/>
              </a:rPr>
              <a:t>75</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551"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exigences fonctionnelles</a:t>
            </a:r>
            <a:endParaRPr lang="fr-FR" sz="1984" spc="-1">
              <a:solidFill>
                <a:srgbClr val="000000"/>
              </a:solidFill>
              <a:uFill>
                <a:solidFill>
                  <a:srgbClr val="FFFFFF"/>
                </a:solidFill>
              </a:uFill>
              <a:latin typeface="Arial"/>
            </a:endParaRPr>
          </a:p>
        </p:txBody>
      </p:sp>
      <p:sp>
        <p:nvSpPr>
          <p:cNvPr id="552"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La première étape de la description des exigences fonctionnelles est la description des cas d’utilisation du logiciel</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Notions et concepts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Un cas d'utilisation définit une manière d'utiliser le système (interactions entre les acteurs et le système) et permet d'en décrire les exigences fonctionnelles.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Les cas d'utilisation tentent d'éviter tout jargon technique et essayent au contraire d'adopter le langage de l'utilisateur final ou de l'expert du domaine.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En UML, chaque cas d'utilisation est représenté au sein d'un diagramme de cas d'utilisation.</a:t>
            </a:r>
            <a:endParaRPr lang="fr-FR" sz="1984" spc="-1">
              <a:solidFill>
                <a:srgbClr val="000000"/>
              </a:solidFill>
              <a:uFill>
                <a:solidFill>
                  <a:srgbClr val="FFFFFF"/>
                </a:solidFill>
              </a:uFill>
              <a:latin typeface="Arial"/>
            </a:endParaRPr>
          </a:p>
        </p:txBody>
      </p:sp>
      <p:sp>
        <p:nvSpPr>
          <p:cNvPr id="554"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2AD6DE4D-324D-4E23-9F30-1F40AA71F4C5}" type="slidenum">
              <a:rPr lang="fr-FR" sz="1102" spc="-1">
                <a:solidFill>
                  <a:srgbClr val="A0A0A0"/>
                </a:solidFill>
                <a:uFill>
                  <a:solidFill>
                    <a:srgbClr val="FFFFFF"/>
                  </a:solidFill>
                </a:uFill>
                <a:latin typeface="Calibri"/>
              </a:rPr>
              <a:t>76</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556"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exigences fonctionnelles</a:t>
            </a:r>
            <a:endParaRPr lang="fr-FR" sz="1984" spc="-1">
              <a:solidFill>
                <a:srgbClr val="000000"/>
              </a:solidFill>
              <a:uFill>
                <a:solidFill>
                  <a:srgbClr val="FFFFFF"/>
                </a:solidFill>
              </a:uFill>
              <a:latin typeface="Arial"/>
            </a:endParaRPr>
          </a:p>
        </p:txBody>
      </p:sp>
      <p:sp>
        <p:nvSpPr>
          <p:cNvPr id="557"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dirty="0">
                <a:solidFill>
                  <a:srgbClr val="808080"/>
                </a:solidFill>
                <a:uFill>
                  <a:solidFill>
                    <a:srgbClr val="FFFFFF"/>
                  </a:solidFill>
                </a:uFill>
                <a:latin typeface="Calibri"/>
              </a:rPr>
              <a:t>Diagramme d’utilisation UML</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dirty="0">
                <a:solidFill>
                  <a:srgbClr val="808080"/>
                </a:solidFill>
                <a:uFill>
                  <a:solidFill>
                    <a:srgbClr val="FFFFFF"/>
                  </a:solidFill>
                </a:uFill>
                <a:latin typeface="Calibri"/>
              </a:rPr>
              <a:t>Fournit une expression des exigences fonctionnelles </a:t>
            </a:r>
            <a:r>
              <a:rPr lang="fr-FR" sz="1984" spc="-1" dirty="0">
                <a:solidFill>
                  <a:srgbClr val="808080"/>
                </a:solidFill>
                <a:highlight>
                  <a:srgbClr val="FFFF00"/>
                </a:highlight>
                <a:uFill>
                  <a:solidFill>
                    <a:srgbClr val="FFFFFF"/>
                  </a:solidFill>
                </a:uFill>
                <a:latin typeface="Calibri"/>
              </a:rPr>
              <a:t>à un niveau général</a:t>
            </a:r>
            <a:endParaRPr lang="fr-FR" sz="1984" spc="-1" dirty="0">
              <a:solidFill>
                <a:srgbClr val="000000"/>
              </a:solidFill>
              <a:highlight>
                <a:srgbClr val="FFFF00"/>
              </a:highlight>
              <a:uFill>
                <a:solidFill>
                  <a:srgbClr val="FFFFFF"/>
                </a:solidFill>
              </a:uFill>
              <a:latin typeface="Arial"/>
            </a:endParaRPr>
          </a:p>
        </p:txBody>
      </p:sp>
      <p:pic>
        <p:nvPicPr>
          <p:cNvPr id="558" name="Image 6"/>
          <p:cNvPicPr/>
          <p:nvPr/>
        </p:nvPicPr>
        <p:blipFill>
          <a:blip r:embed="rId3"/>
          <a:stretch/>
        </p:blipFill>
        <p:spPr>
          <a:xfrm>
            <a:off x="1627149" y="2192504"/>
            <a:ext cx="6349333" cy="4225481"/>
          </a:xfrm>
          <a:prstGeom prst="rect">
            <a:avLst/>
          </a:prstGeom>
          <a:ln>
            <a:noFill/>
          </a:ln>
        </p:spPr>
      </p:pic>
      <p:sp>
        <p:nvSpPr>
          <p:cNvPr id="559" name="CustomShape 4"/>
          <p:cNvSpPr/>
          <p:nvPr/>
        </p:nvSpPr>
        <p:spPr>
          <a:xfrm>
            <a:off x="35847" y="6875534"/>
            <a:ext cx="5714400" cy="30040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1323" spc="-1">
                <a:solidFill>
                  <a:srgbClr val="808080"/>
                </a:solidFill>
                <a:uFill>
                  <a:solidFill>
                    <a:srgbClr val="FFFFFF"/>
                  </a:solidFill>
                </a:uFill>
                <a:latin typeface="Calibri"/>
                <a:ea typeface="DejaVu Sans"/>
              </a:rPr>
              <a:t>Exemple issu de « Maitrise d’ouvrage des projets informatiques, Edition DUNOD</a:t>
            </a:r>
            <a:endParaRPr lang="fr-FR" sz="1984" spc="-1">
              <a:solidFill>
                <a:srgbClr val="000000"/>
              </a:solidFill>
              <a:uFill>
                <a:solidFill>
                  <a:srgbClr val="FFFFFF"/>
                </a:solidFill>
              </a:uFill>
              <a:latin typeface="Arial"/>
            </a:endParaRPr>
          </a:p>
        </p:txBody>
      </p:sp>
      <p:sp>
        <p:nvSpPr>
          <p:cNvPr id="561" name="CustomShape 6"/>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C6DCB68E-3F75-4E68-90D9-7D4C9B4DF986}" type="slidenum">
              <a:rPr lang="fr-FR" sz="1102" spc="-1">
                <a:solidFill>
                  <a:srgbClr val="A0A0A0"/>
                </a:solidFill>
                <a:uFill>
                  <a:solidFill>
                    <a:srgbClr val="FFFFFF"/>
                  </a:solidFill>
                </a:uFill>
                <a:latin typeface="Calibri"/>
              </a:rPr>
              <a:t>77</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563"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exigences fonctionnelles</a:t>
            </a:r>
            <a:endParaRPr lang="fr-FR" sz="1984" spc="-1">
              <a:solidFill>
                <a:srgbClr val="000000"/>
              </a:solidFill>
              <a:uFill>
                <a:solidFill>
                  <a:srgbClr val="FFFFFF"/>
                </a:solidFill>
              </a:uFill>
              <a:latin typeface="Arial"/>
            </a:endParaRPr>
          </a:p>
        </p:txBody>
      </p:sp>
      <p:sp>
        <p:nvSpPr>
          <p:cNvPr id="564" name="CustomShape 3"/>
          <p:cNvSpPr/>
          <p:nvPr/>
        </p:nvSpPr>
        <p:spPr>
          <a:xfrm>
            <a:off x="357679" y="1240501"/>
            <a:ext cx="8888670" cy="650727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Description textuelle du diagramme de cas d’utilisation (ex des 3 premières activités)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764" b="1" spc="-1">
                <a:solidFill>
                  <a:srgbClr val="808080"/>
                </a:solidFill>
                <a:uFill>
                  <a:solidFill>
                    <a:srgbClr val="FFFFFF"/>
                  </a:solidFill>
                </a:uFill>
                <a:latin typeface="Calibri"/>
              </a:rPr>
              <a:t>Gérer les activités</a:t>
            </a:r>
            <a:endParaRPr lang="fr-FR" sz="1984" spc="-1">
              <a:solidFill>
                <a:srgbClr val="000000"/>
              </a:solidFill>
              <a:uFill>
                <a:solidFill>
                  <a:srgbClr val="FFFFFF"/>
                </a:solidFill>
              </a:uFill>
              <a:latin typeface="Arial"/>
            </a:endParaRPr>
          </a:p>
          <a:p>
            <a:pPr>
              <a:lnSpc>
                <a:spcPct val="100000"/>
              </a:lnSpc>
            </a:pPr>
            <a:r>
              <a:rPr lang="fr-FR" sz="1764" spc="-1">
                <a:solidFill>
                  <a:srgbClr val="808080"/>
                </a:solidFill>
                <a:uFill>
                  <a:solidFill>
                    <a:srgbClr val="FFFFFF"/>
                  </a:solidFill>
                </a:uFill>
                <a:latin typeface="Calibri"/>
              </a:rPr>
              <a:t>L'employé renseigne son activité en fin de mois pour les projets sur lesquels il a travaillé. Chaque ligne enregistrée correspond à un jour. La secrétaire peut ainsi retrouver, pour une journée donnée, l’activité réalisée par l'employé. Un récapitulatif de son activité sur le mois en cours ou sur les mois précédents est proposé à l'employé. Si l'employé ne peut renseigner son activité (maladie, absence), la secrétaire est habilitée à le faire à sa place.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764" b="1" spc="-1">
                <a:solidFill>
                  <a:srgbClr val="808080"/>
                </a:solidFill>
                <a:uFill>
                  <a:solidFill>
                    <a:srgbClr val="FFFFFF"/>
                  </a:solidFill>
                </a:uFill>
                <a:latin typeface="Calibri"/>
              </a:rPr>
              <a:t>Gérer les frais</a:t>
            </a:r>
            <a:endParaRPr lang="fr-FR" sz="1984" spc="-1">
              <a:solidFill>
                <a:srgbClr val="000000"/>
              </a:solidFill>
              <a:uFill>
                <a:solidFill>
                  <a:srgbClr val="FFFFFF"/>
                </a:solidFill>
              </a:uFill>
              <a:latin typeface="Arial"/>
            </a:endParaRPr>
          </a:p>
          <a:p>
            <a:pPr>
              <a:lnSpc>
                <a:spcPct val="100000"/>
              </a:lnSpc>
            </a:pPr>
            <a:r>
              <a:rPr lang="fr-FR" sz="1764" spc="-1">
                <a:solidFill>
                  <a:srgbClr val="808080"/>
                </a:solidFill>
                <a:uFill>
                  <a:solidFill>
                    <a:srgbClr val="FFFFFF"/>
                  </a:solidFill>
                </a:uFill>
                <a:latin typeface="Calibri"/>
              </a:rPr>
              <a:t>L'employé renseigne ses frais (frais kilométriques, frais divers) en fin de mois pour les projets sur lesquels il a travaillé. Les frais s'enregistrent par journée travaillée. La secrétaire peut ainsi retrouver les frais engagés par l’employé pour chaque journée du mois. Un récapitulatif de ses frais sur le mois en cours ou sur les mois précédents est proposé à l’employé. Si l’employé ne peut renseigner ses frais pour cause de maladie ou absence, la secrétaire est habilitée à saisir les données.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764" b="1" spc="-1">
                <a:solidFill>
                  <a:srgbClr val="808080"/>
                </a:solidFill>
                <a:uFill>
                  <a:solidFill>
                    <a:srgbClr val="FFFFFF"/>
                  </a:solidFill>
                </a:uFill>
                <a:latin typeface="Calibri"/>
              </a:rPr>
              <a:t>Relancer l’activité</a:t>
            </a:r>
            <a:endParaRPr lang="fr-FR" sz="1984" spc="-1">
              <a:solidFill>
                <a:srgbClr val="000000"/>
              </a:solidFill>
              <a:uFill>
                <a:solidFill>
                  <a:srgbClr val="FFFFFF"/>
                </a:solidFill>
              </a:uFill>
              <a:latin typeface="Arial"/>
            </a:endParaRPr>
          </a:p>
          <a:p>
            <a:pPr>
              <a:lnSpc>
                <a:spcPct val="100000"/>
              </a:lnSpc>
            </a:pPr>
            <a:r>
              <a:rPr lang="fr-FR" sz="1764" spc="-1">
                <a:solidFill>
                  <a:srgbClr val="808080"/>
                </a:solidFill>
                <a:uFill>
                  <a:solidFill>
                    <a:srgbClr val="FFFFFF"/>
                  </a:solidFill>
                </a:uFill>
                <a:latin typeface="Calibri"/>
              </a:rPr>
              <a:t>La secrétaire relance par mail, 48 heures avant la fin de chaque mois, les employés n'ayant pas ou partiellement renseigné leur activité mensuelle. Si la secrétaire ne peut relancer l’activité, le manager est habilité à le faire</a:t>
            </a:r>
            <a:endParaRPr lang="fr-FR" sz="1984" spc="-1">
              <a:solidFill>
                <a:srgbClr val="000000"/>
              </a:solidFill>
              <a:uFill>
                <a:solidFill>
                  <a:srgbClr val="FFFFFF"/>
                </a:solidFill>
              </a:uFill>
              <a:latin typeface="Arial"/>
            </a:endParaRPr>
          </a:p>
        </p:txBody>
      </p:sp>
      <p:sp>
        <p:nvSpPr>
          <p:cNvPr id="566"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1E8732A3-60EF-4BDE-A1EF-A335280F5BB5}" type="slidenum">
              <a:rPr lang="fr-FR" sz="1102" spc="-1">
                <a:solidFill>
                  <a:srgbClr val="A0A0A0"/>
                </a:solidFill>
                <a:uFill>
                  <a:solidFill>
                    <a:srgbClr val="FFFFFF"/>
                  </a:solidFill>
                </a:uFill>
                <a:latin typeface="Calibri"/>
              </a:rPr>
              <a:t>78</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568"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exigences fonctionnelles</a:t>
            </a:r>
            <a:endParaRPr lang="fr-FR" sz="1984" spc="-1">
              <a:solidFill>
                <a:srgbClr val="000000"/>
              </a:solidFill>
              <a:uFill>
                <a:solidFill>
                  <a:srgbClr val="FFFFFF"/>
                </a:solidFill>
              </a:uFill>
              <a:latin typeface="Arial"/>
            </a:endParaRPr>
          </a:p>
        </p:txBody>
      </p:sp>
      <p:sp>
        <p:nvSpPr>
          <p:cNvPr id="569" name="CustomShape 3"/>
          <p:cNvSpPr/>
          <p:nvPr/>
        </p:nvSpPr>
        <p:spPr>
          <a:xfrm>
            <a:off x="357679" y="1240500"/>
            <a:ext cx="3570706"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dirty="0">
                <a:solidFill>
                  <a:srgbClr val="808080"/>
                </a:solidFill>
                <a:uFill>
                  <a:solidFill>
                    <a:srgbClr val="FFFFFF"/>
                  </a:solidFill>
                </a:uFill>
                <a:latin typeface="Calibri"/>
              </a:rPr>
              <a:t>Cas d’utilisation UML</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dirty="0">
                <a:solidFill>
                  <a:srgbClr val="808080"/>
                </a:solidFill>
                <a:uFill>
                  <a:solidFill>
                    <a:srgbClr val="FFFFFF"/>
                  </a:solidFill>
                </a:uFill>
                <a:latin typeface="Calibri"/>
              </a:rPr>
              <a:t>Vise l’exhaustivité de la description de l’expression des exigences fonctionnelles</a:t>
            </a: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dirty="0">
                <a:solidFill>
                  <a:srgbClr val="808080"/>
                </a:solidFill>
                <a:highlight>
                  <a:srgbClr val="FFFF00"/>
                </a:highlight>
                <a:uFill>
                  <a:solidFill>
                    <a:srgbClr val="FFFFFF"/>
                  </a:solidFill>
                </a:uFill>
                <a:latin typeface="Calibri"/>
              </a:rPr>
              <a:t>Si le diagramme se révèle trop dense, il convient de le décomposer en plusieurs sous-ensembles</a:t>
            </a:r>
            <a:endParaRPr lang="fr-FR" sz="1984" spc="-1" dirty="0">
              <a:solidFill>
                <a:srgbClr val="000000"/>
              </a:solidFill>
              <a:highlight>
                <a:srgbClr val="FFFF00"/>
              </a:highlight>
              <a:uFill>
                <a:solidFill>
                  <a:srgbClr val="FFFFFF"/>
                </a:solidFill>
              </a:uFill>
              <a:latin typeface="Arial"/>
            </a:endParaRPr>
          </a:p>
        </p:txBody>
      </p:sp>
      <p:sp>
        <p:nvSpPr>
          <p:cNvPr id="570" name="CustomShape 4"/>
          <p:cNvSpPr/>
          <p:nvPr/>
        </p:nvSpPr>
        <p:spPr>
          <a:xfrm>
            <a:off x="79895" y="6558067"/>
            <a:ext cx="4007223" cy="501597"/>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1323" spc="-1">
                <a:solidFill>
                  <a:srgbClr val="808080"/>
                </a:solidFill>
                <a:uFill>
                  <a:solidFill>
                    <a:srgbClr val="FFFFFF"/>
                  </a:solidFill>
                </a:uFill>
                <a:latin typeface="Calibri"/>
                <a:ea typeface="DejaVu Sans"/>
              </a:rPr>
              <a:t>Exemple issu de « Maitrise d’ouvrage des projets informatiques, Edition DUNOD</a:t>
            </a:r>
            <a:endParaRPr lang="fr-FR" sz="1984" spc="-1">
              <a:solidFill>
                <a:srgbClr val="000000"/>
              </a:solidFill>
              <a:uFill>
                <a:solidFill>
                  <a:srgbClr val="FFFFFF"/>
                </a:solidFill>
              </a:uFill>
              <a:latin typeface="Arial"/>
            </a:endParaRPr>
          </a:p>
        </p:txBody>
      </p:sp>
      <p:pic>
        <p:nvPicPr>
          <p:cNvPr id="571" name="Image 8"/>
          <p:cNvPicPr/>
          <p:nvPr/>
        </p:nvPicPr>
        <p:blipFill>
          <a:blip r:embed="rId3"/>
          <a:stretch/>
        </p:blipFill>
        <p:spPr>
          <a:xfrm>
            <a:off x="4564112" y="763507"/>
            <a:ext cx="4661998" cy="6733468"/>
          </a:xfrm>
          <a:prstGeom prst="rect">
            <a:avLst/>
          </a:prstGeom>
          <a:ln>
            <a:noFill/>
          </a:ln>
        </p:spPr>
      </p:pic>
      <p:sp>
        <p:nvSpPr>
          <p:cNvPr id="573" name="CustomShape 6"/>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88D2F424-7463-4823-88F3-3412F9310A01}" type="slidenum">
              <a:rPr lang="fr-FR" sz="1102" spc="-1">
                <a:solidFill>
                  <a:srgbClr val="A0A0A0"/>
                </a:solidFill>
                <a:uFill>
                  <a:solidFill>
                    <a:srgbClr val="FFFFFF"/>
                  </a:solidFill>
                </a:uFill>
                <a:latin typeface="Calibri"/>
              </a:rPr>
              <a:t>79</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1- CADRAGE INITIAL DU PROJET</a:t>
            </a:r>
            <a:endParaRPr lang="fr-FR" sz="1800" b="0" strike="noStrike" spc="-1">
              <a:solidFill>
                <a:srgbClr val="000000"/>
              </a:solidFill>
              <a:uFill>
                <a:solidFill>
                  <a:srgbClr val="FFFFFF"/>
                </a:solidFill>
              </a:uFill>
              <a:latin typeface="Arial"/>
            </a:endParaRPr>
          </a:p>
        </p:txBody>
      </p:sp>
      <p:sp>
        <p:nvSpPr>
          <p:cNvPr id="104" name="CustomShape 2"/>
          <p:cNvSpPr/>
          <p:nvPr/>
        </p:nvSpPr>
        <p:spPr>
          <a:xfrm>
            <a:off x="576000" y="1769040"/>
            <a:ext cx="9427680" cy="542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fr-FR" sz="2400" b="1" strike="noStrike" spc="-1" dirty="0">
                <a:solidFill>
                  <a:srgbClr val="800000"/>
                </a:solidFill>
                <a:uFill>
                  <a:solidFill>
                    <a:srgbClr val="FFFFFF"/>
                  </a:solidFill>
                </a:uFill>
                <a:latin typeface="Arial"/>
                <a:ea typeface="DejaVu Sans"/>
              </a:rPr>
              <a:t>Quel contenu ?</a:t>
            </a:r>
            <a:endParaRPr lang="fr-FR" sz="1800" b="0" strike="noStrike" spc="-1" dirty="0">
              <a:solidFill>
                <a:srgbClr val="000000"/>
              </a:solidFill>
              <a:uFill>
                <a:solidFill>
                  <a:srgbClr val="FFFFFF"/>
                </a:solidFill>
              </a:uFill>
              <a:latin typeface="Arial"/>
            </a:endParaRPr>
          </a:p>
          <a:p>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identifier le sponsor (qui paye le projet)</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formaliser les attentes liées à ce projet (quels objectifs)</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définir le périmètre</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formaliser les enjeux, en liaison avec la stratégie business</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identifier les risques et les facteurs clés de succès</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identifier les acteurs, rôles et l’organisation de la gouvernance </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 évaluer les coûts et les pistes de retour sur investissement</a:t>
            </a:r>
            <a:endParaRPr lang="fr-FR" sz="1800" b="0" strike="noStrike" spc="-1" dirty="0">
              <a:solidFill>
                <a:srgbClr val="000000"/>
              </a:solidFill>
              <a:uFill>
                <a:solidFill>
                  <a:srgbClr val="FFFFFF"/>
                </a:solidFill>
              </a:uFill>
              <a:latin typeface="Arial"/>
            </a:endParaRPr>
          </a:p>
          <a:p>
            <a:endParaRPr lang="fr-FR" sz="1800" b="0" strike="noStrike" spc="-1" dirty="0">
              <a:solidFill>
                <a:srgbClr val="000000"/>
              </a:solidFill>
              <a:uFill>
                <a:solidFill>
                  <a:srgbClr val="FFFFFF"/>
                </a:solidFill>
              </a:uFill>
              <a:latin typeface="Arial"/>
            </a:endParaRPr>
          </a:p>
          <a:p>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Charge moyenne 	: 2 à 10 jours</a:t>
            </a:r>
            <a:endParaRPr lang="fr-FR" sz="1800" b="0" strike="noStrike" spc="-1" dirty="0">
              <a:solidFill>
                <a:srgbClr val="000000"/>
              </a:solidFill>
              <a:uFill>
                <a:solidFill>
                  <a:srgbClr val="FFFFFF"/>
                </a:solidFill>
              </a:uFill>
              <a:latin typeface="Arial"/>
            </a:endParaRPr>
          </a:p>
          <a:p>
            <a:r>
              <a:rPr lang="fr-FR" sz="2400" b="0" strike="noStrike" spc="-1" dirty="0">
                <a:solidFill>
                  <a:srgbClr val="000000"/>
                </a:solidFill>
                <a:uFill>
                  <a:solidFill>
                    <a:srgbClr val="FFFFFF"/>
                  </a:solidFill>
                </a:uFill>
                <a:latin typeface="Arial"/>
                <a:ea typeface="DejaVu Sans"/>
              </a:rPr>
              <a:t>Durée moyenne 	: 2 à 6 semaines </a:t>
            </a:r>
            <a:endParaRPr lang="fr-FR" sz="1800" b="0" strike="noStrike" spc="-1" dirty="0">
              <a:solidFill>
                <a:srgbClr val="000000"/>
              </a:solidFill>
              <a:uFill>
                <a:solidFill>
                  <a:srgbClr val="FFFFFF"/>
                </a:solidFill>
              </a:uFill>
              <a:latin typeface="Arial"/>
            </a:endParaRPr>
          </a:p>
          <a:p>
            <a:r>
              <a:rPr lang="fr-FR" sz="2400" b="1" strike="noStrike" spc="-1" dirty="0">
                <a:solidFill>
                  <a:srgbClr val="000000"/>
                </a:solidFill>
                <a:uFill>
                  <a:solidFill>
                    <a:srgbClr val="FFFFFF"/>
                  </a:solidFill>
                </a:uFill>
                <a:latin typeface="Arial"/>
                <a:ea typeface="DejaVu Sans"/>
              </a:rPr>
              <a:t>Livrable</a:t>
            </a:r>
            <a:r>
              <a:rPr lang="fr-FR" sz="2400" b="0" strike="noStrike" spc="-1" dirty="0">
                <a:solidFill>
                  <a:srgbClr val="000000"/>
                </a:solidFill>
                <a:uFill>
                  <a:solidFill>
                    <a:srgbClr val="FFFFFF"/>
                  </a:solidFill>
                </a:uFill>
                <a:latin typeface="Arial"/>
                <a:ea typeface="DejaVu Sans"/>
              </a:rPr>
              <a:t> 		: Note de cadrage du projet </a:t>
            </a:r>
            <a:r>
              <a:rPr lang="fr-FR" sz="2400" b="0" strike="noStrike" spc="-1" dirty="0">
                <a:solidFill>
                  <a:srgbClr val="009900"/>
                </a:solidFill>
                <a:uFill>
                  <a:solidFill>
                    <a:srgbClr val="FFFFFF"/>
                  </a:solidFill>
                </a:uFill>
                <a:latin typeface="Arial"/>
                <a:ea typeface="DejaVu Sans"/>
              </a:rPr>
              <a:t>validée</a:t>
            </a:r>
            <a:endParaRPr lang="fr-FR" sz="1800" b="0" strike="noStrike" spc="-1" dirty="0">
              <a:solidFill>
                <a:srgbClr val="000000"/>
              </a:solidFill>
              <a:uFill>
                <a:solidFill>
                  <a:srgbClr val="FFFFFF"/>
                </a:solidFill>
              </a:uFill>
              <a:latin typeface="Arial"/>
            </a:endParaRPr>
          </a:p>
          <a:p>
            <a:pPr algn="ctr">
              <a:lnSpc>
                <a:spcPct val="100000"/>
              </a:lnSpc>
            </a:pPr>
            <a:endParaRPr lang="fr-F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575"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exigences fonctionnelles</a:t>
            </a:r>
            <a:endParaRPr lang="fr-FR" sz="1984" spc="-1">
              <a:solidFill>
                <a:srgbClr val="000000"/>
              </a:solidFill>
              <a:uFill>
                <a:solidFill>
                  <a:srgbClr val="FFFFFF"/>
                </a:solidFill>
              </a:uFill>
              <a:latin typeface="Arial"/>
            </a:endParaRPr>
          </a:p>
        </p:txBody>
      </p:sp>
      <p:sp>
        <p:nvSpPr>
          <p:cNvPr id="576"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Description textuelle du cas d’utilisation</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Pas de présentation type proposée par UML</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a:solidFill>
                  <a:srgbClr val="808080"/>
                </a:solidFill>
                <a:uFill>
                  <a:solidFill>
                    <a:srgbClr val="FFFFFF"/>
                  </a:solidFill>
                </a:uFill>
                <a:latin typeface="Calibri"/>
              </a:rPr>
              <a:t>Préconisations d’Alistair Cockburn qui font références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b="1" spc="-1">
                <a:solidFill>
                  <a:srgbClr val="808080"/>
                </a:solidFill>
                <a:uFill>
                  <a:solidFill>
                    <a:srgbClr val="FFFFFF"/>
                  </a:solidFill>
                </a:uFill>
                <a:latin typeface="Calibri"/>
              </a:rPr>
              <a:t>Objectif </a:t>
            </a:r>
            <a:r>
              <a:rPr lang="fr-FR" sz="2205" spc="-1">
                <a:solidFill>
                  <a:srgbClr val="808080"/>
                </a:solidFill>
                <a:uFill>
                  <a:solidFill>
                    <a:srgbClr val="FFFFFF"/>
                  </a:solidFill>
                </a:uFill>
                <a:latin typeface="Calibri"/>
              </a:rPr>
              <a:t>: décrire succinctement le contexte et les résultats attendus du cas d'utilisation;</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b="1" spc="-1">
                <a:solidFill>
                  <a:srgbClr val="808080"/>
                </a:solidFill>
                <a:uFill>
                  <a:solidFill>
                    <a:srgbClr val="FFFFFF"/>
                  </a:solidFill>
                </a:uFill>
                <a:latin typeface="Calibri"/>
              </a:rPr>
              <a:t>Acteurs concernés </a:t>
            </a:r>
            <a:r>
              <a:rPr lang="fr-FR" sz="2205" spc="-1">
                <a:solidFill>
                  <a:srgbClr val="808080"/>
                </a:solidFill>
                <a:uFill>
                  <a:solidFill>
                    <a:srgbClr val="FFFFFF"/>
                  </a:solidFill>
                </a:uFill>
                <a:latin typeface="Calibri"/>
              </a:rPr>
              <a:t>: le ou les acteurs concernés par le cas doivent être identifiés en précisant globalement leur rôle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b="1" spc="-1">
                <a:solidFill>
                  <a:srgbClr val="808080"/>
                </a:solidFill>
                <a:uFill>
                  <a:solidFill>
                    <a:srgbClr val="FFFFFF"/>
                  </a:solidFill>
                </a:uFill>
                <a:latin typeface="Calibri"/>
              </a:rPr>
              <a:t>Pré conditions </a:t>
            </a:r>
            <a:r>
              <a:rPr lang="fr-FR" sz="2205" spc="-1">
                <a:solidFill>
                  <a:srgbClr val="808080"/>
                </a:solidFill>
                <a:uFill>
                  <a:solidFill>
                    <a:srgbClr val="FFFFFF"/>
                  </a:solidFill>
                </a:uFill>
                <a:latin typeface="Calibri"/>
              </a:rPr>
              <a:t>: si certaines conditions particulières sont requises avant l’exécution du cas, elles sont à exprimer à ce niveau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b="1" spc="-1">
                <a:solidFill>
                  <a:srgbClr val="808080"/>
                </a:solidFill>
                <a:uFill>
                  <a:solidFill>
                    <a:srgbClr val="FFFFFF"/>
                  </a:solidFill>
                </a:uFill>
                <a:latin typeface="Calibri"/>
              </a:rPr>
              <a:t>Scénario nominal</a:t>
            </a:r>
            <a:r>
              <a:rPr lang="fr-FR" sz="2205" spc="-1">
                <a:solidFill>
                  <a:srgbClr val="808080"/>
                </a:solidFill>
                <a:uFill>
                  <a:solidFill>
                    <a:srgbClr val="FFFFFF"/>
                  </a:solidFill>
                </a:uFill>
                <a:latin typeface="Calibri"/>
              </a:rPr>
              <a:t>: il s'agit là du scénario principal qui doit se dérouler sans incident et qui permet d'aboutir au résultat souhaité ;</a:t>
            </a:r>
            <a:endParaRPr lang="fr-FR" sz="1984" spc="-1">
              <a:solidFill>
                <a:srgbClr val="000000"/>
              </a:solidFill>
              <a:uFill>
                <a:solidFill>
                  <a:srgbClr val="FFFFFF"/>
                </a:solidFill>
              </a:uFill>
              <a:latin typeface="Arial"/>
            </a:endParaRPr>
          </a:p>
          <a:p>
            <a:pPr marL="1259929" lvl="2" indent="-251192">
              <a:buClr>
                <a:srgbClr val="808080"/>
              </a:buClr>
              <a:buFont typeface="Wingdings" charset="2"/>
              <a:buChar char=""/>
            </a:pPr>
            <a:r>
              <a:rPr lang="fr-FR" sz="2205" b="1" spc="-1">
                <a:solidFill>
                  <a:srgbClr val="808080"/>
                </a:solidFill>
                <a:uFill>
                  <a:solidFill>
                    <a:srgbClr val="FFFFFF"/>
                  </a:solidFill>
                </a:uFill>
                <a:latin typeface="Calibri"/>
              </a:rPr>
              <a:t>Scénarios alternatifs </a:t>
            </a:r>
            <a:r>
              <a:rPr lang="fr-FR" sz="2205" spc="-1">
                <a:solidFill>
                  <a:srgbClr val="808080"/>
                </a:solidFill>
                <a:uFill>
                  <a:solidFill>
                    <a:srgbClr val="FFFFFF"/>
                  </a:solidFill>
                </a:uFill>
                <a:latin typeface="Calibri"/>
              </a:rPr>
              <a:t>: les autres scénarios, secondaires ou correspondant à la résolution d'anomalies, sont à décrire à ce niveau. </a:t>
            </a:r>
            <a:endParaRPr lang="fr-FR" sz="1984" spc="-1">
              <a:solidFill>
                <a:srgbClr val="000000"/>
              </a:solidFill>
              <a:uFill>
                <a:solidFill>
                  <a:srgbClr val="FFFFFF"/>
                </a:solidFill>
              </a:uFill>
              <a:latin typeface="Arial"/>
            </a:endParaRPr>
          </a:p>
        </p:txBody>
      </p:sp>
      <p:sp>
        <p:nvSpPr>
          <p:cNvPr id="578"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D5382E9F-ABCD-4DF9-ABD4-512E9A785EDD}" type="slidenum">
              <a:rPr lang="fr-FR" sz="1102" spc="-1">
                <a:solidFill>
                  <a:srgbClr val="A0A0A0"/>
                </a:solidFill>
                <a:uFill>
                  <a:solidFill>
                    <a:srgbClr val="FFFFFF"/>
                  </a:solidFill>
                </a:uFill>
                <a:latin typeface="Calibri"/>
              </a:rPr>
              <a:t>80</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58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exigences fonctionnelles</a:t>
            </a:r>
            <a:endParaRPr lang="fr-FR" sz="1984" spc="-1">
              <a:solidFill>
                <a:srgbClr val="000000"/>
              </a:solidFill>
              <a:uFill>
                <a:solidFill>
                  <a:srgbClr val="FFFFFF"/>
                </a:solidFill>
              </a:uFill>
              <a:latin typeface="Arial"/>
            </a:endParaRPr>
          </a:p>
        </p:txBody>
      </p:sp>
      <p:sp>
        <p:nvSpPr>
          <p:cNvPr id="581" name="CustomShape 3"/>
          <p:cNvSpPr/>
          <p:nvPr/>
        </p:nvSpPr>
        <p:spPr>
          <a:xfrm>
            <a:off x="357679" y="1240501"/>
            <a:ext cx="8888670" cy="6318380"/>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Exemple cas d’utilisation « Saisir Activité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b="1" spc="-1">
                <a:solidFill>
                  <a:srgbClr val="808080"/>
                </a:solidFill>
                <a:uFill>
                  <a:solidFill>
                    <a:srgbClr val="FFFFFF"/>
                  </a:solidFill>
                </a:uFill>
                <a:latin typeface="Calibri"/>
              </a:rPr>
              <a:t>Objectif </a:t>
            </a:r>
            <a:r>
              <a:rPr lang="fr-FR" sz="1984" spc="-1">
                <a:solidFill>
                  <a:srgbClr val="808080"/>
                </a:solidFill>
                <a:uFill>
                  <a:solidFill>
                    <a:srgbClr val="FFFFFF"/>
                  </a:solidFill>
                </a:uFill>
                <a:latin typeface="Calibri"/>
              </a:rPr>
              <a:t>: saisir l’activité mensuelle de l’employé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b="1" spc="-1">
                <a:solidFill>
                  <a:srgbClr val="808080"/>
                </a:solidFill>
                <a:uFill>
                  <a:solidFill>
                    <a:srgbClr val="FFFFFF"/>
                  </a:solidFill>
                </a:uFill>
                <a:latin typeface="Calibri"/>
              </a:rPr>
              <a:t>Acteurs concernés </a:t>
            </a:r>
            <a:r>
              <a:rPr lang="fr-FR" sz="1984" spc="-1">
                <a:solidFill>
                  <a:srgbClr val="808080"/>
                </a:solidFill>
                <a:uFill>
                  <a:solidFill>
                    <a:srgbClr val="FFFFFF"/>
                  </a:solidFill>
                </a:uFill>
                <a:latin typeface="Calibri"/>
              </a:rPr>
              <a:t>: l’employé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b="1" spc="-1">
                <a:solidFill>
                  <a:srgbClr val="808080"/>
                </a:solidFill>
                <a:uFill>
                  <a:solidFill>
                    <a:srgbClr val="FFFFFF"/>
                  </a:solidFill>
                </a:uFill>
                <a:latin typeface="Calibri"/>
              </a:rPr>
              <a:t>Pré condition </a:t>
            </a:r>
            <a:r>
              <a:rPr lang="fr-FR" sz="1984" spc="-1">
                <a:solidFill>
                  <a:srgbClr val="808080"/>
                </a:solidFill>
                <a:uFill>
                  <a:solidFill>
                    <a:srgbClr val="FFFFFF"/>
                  </a:solidFill>
                </a:uFill>
                <a:latin typeface="Calibri"/>
              </a:rPr>
              <a:t>: l’employé s’est authentifié correctement à l'application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b="1" spc="-1">
                <a:solidFill>
                  <a:srgbClr val="808080"/>
                </a:solidFill>
                <a:uFill>
                  <a:solidFill>
                    <a:srgbClr val="FFFFFF"/>
                  </a:solidFill>
                </a:uFill>
                <a:latin typeface="Calibri"/>
              </a:rPr>
              <a:t>Scénario nominal:</a:t>
            </a:r>
            <a:endParaRPr lang="fr-FR" sz="1984" spc="-1">
              <a:solidFill>
                <a:srgbClr val="000000"/>
              </a:solidFill>
              <a:uFill>
                <a:solidFill>
                  <a:srgbClr val="FFFFFF"/>
                </a:solidFill>
              </a:uFill>
              <a:latin typeface="Arial"/>
            </a:endParaRPr>
          </a:p>
          <a:p>
            <a:pPr marL="1323025" lvl="2" indent="-377383">
              <a:buClr>
                <a:srgbClr val="808080"/>
              </a:buClr>
              <a:buFont typeface="Calibri"/>
              <a:buAutoNum type="arabicPeriod"/>
            </a:pPr>
            <a:r>
              <a:rPr lang="fr-FR" sz="1764" spc="-1">
                <a:solidFill>
                  <a:srgbClr val="808080"/>
                </a:solidFill>
                <a:uFill>
                  <a:solidFill>
                    <a:srgbClr val="FFFFFF"/>
                  </a:solidFill>
                </a:uFill>
                <a:latin typeface="Calibri"/>
              </a:rPr>
              <a:t>l’application propose la saisie de la première semaine du mois à traiter</a:t>
            </a:r>
            <a:endParaRPr lang="fr-FR" sz="1984" spc="-1">
              <a:solidFill>
                <a:srgbClr val="000000"/>
              </a:solidFill>
              <a:uFill>
                <a:solidFill>
                  <a:srgbClr val="FFFFFF"/>
                </a:solidFill>
              </a:uFill>
              <a:latin typeface="Arial"/>
            </a:endParaRPr>
          </a:p>
          <a:p>
            <a:pPr marL="1323025" lvl="2" indent="-377383">
              <a:buClr>
                <a:srgbClr val="808080"/>
              </a:buClr>
              <a:buFont typeface="Calibri"/>
              <a:buAutoNum type="arabicPeriod"/>
            </a:pPr>
            <a:r>
              <a:rPr lang="fr-FR" sz="1764" spc="-1">
                <a:solidFill>
                  <a:srgbClr val="808080"/>
                </a:solidFill>
                <a:uFill>
                  <a:solidFill>
                    <a:srgbClr val="FFFFFF"/>
                  </a:solidFill>
                </a:uFill>
                <a:latin typeface="Calibri"/>
              </a:rPr>
              <a:t>l’employé sélectionne un ou plusieurs projets correspondant à l'activité de la semaine puis saisit la charge consommée sur chaque projet. Cette charge consommée est indiquée en jours</a:t>
            </a:r>
            <a:endParaRPr lang="fr-FR" sz="1984" spc="-1">
              <a:solidFill>
                <a:srgbClr val="000000"/>
              </a:solidFill>
              <a:uFill>
                <a:solidFill>
                  <a:srgbClr val="FFFFFF"/>
                </a:solidFill>
              </a:uFill>
              <a:latin typeface="Arial"/>
            </a:endParaRPr>
          </a:p>
          <a:p>
            <a:pPr marL="1323025" lvl="2" indent="-377383">
              <a:buClr>
                <a:srgbClr val="808080"/>
              </a:buClr>
              <a:buFont typeface="Calibri"/>
              <a:buAutoNum type="arabicPeriod"/>
            </a:pPr>
            <a:r>
              <a:rPr lang="fr-FR" sz="1764" spc="-1">
                <a:solidFill>
                  <a:srgbClr val="808080"/>
                </a:solidFill>
                <a:uFill>
                  <a:solidFill>
                    <a:srgbClr val="FFFFFF"/>
                  </a:solidFill>
                </a:uFill>
                <a:latin typeface="Calibri"/>
              </a:rPr>
              <a:t>L’employé valide l’activité de la semaine</a:t>
            </a:r>
            <a:endParaRPr lang="fr-FR" sz="1984" spc="-1">
              <a:solidFill>
                <a:srgbClr val="000000"/>
              </a:solidFill>
              <a:uFill>
                <a:solidFill>
                  <a:srgbClr val="FFFFFF"/>
                </a:solidFill>
              </a:uFill>
              <a:latin typeface="Arial"/>
            </a:endParaRPr>
          </a:p>
          <a:p>
            <a:pPr marL="1323025" lvl="2" indent="-377383">
              <a:buClr>
                <a:srgbClr val="808080"/>
              </a:buClr>
              <a:buFont typeface="Calibri"/>
              <a:buAutoNum type="arabicPeriod"/>
            </a:pPr>
            <a:r>
              <a:rPr lang="fr-FR" sz="1764" spc="-1">
                <a:solidFill>
                  <a:srgbClr val="808080"/>
                </a:solidFill>
                <a:uFill>
                  <a:solidFill>
                    <a:srgbClr val="FFFFFF"/>
                  </a:solidFill>
                </a:uFill>
                <a:latin typeface="Calibri"/>
              </a:rPr>
              <a:t>L’employé répète les actions 1 à 3 pour toutes les semaines du mois à traiter. </a:t>
            </a:r>
            <a:endParaRPr lang="fr-FR" sz="1984" spc="-1">
              <a:solidFill>
                <a:srgbClr val="000000"/>
              </a:solidFill>
              <a:uFill>
                <a:solidFill>
                  <a:srgbClr val="FFFFFF"/>
                </a:solidFill>
              </a:uFill>
              <a:latin typeface="Arial"/>
            </a:endParaRPr>
          </a:p>
          <a:p>
            <a:pPr marL="882149" lvl="1" indent="-377383">
              <a:buClr>
                <a:srgbClr val="808080"/>
              </a:buClr>
              <a:buFont typeface="Wingdings" charset="2"/>
              <a:buChar char=""/>
            </a:pPr>
            <a:r>
              <a:rPr lang="fr-FR" sz="1984" b="1" spc="-1">
                <a:solidFill>
                  <a:srgbClr val="808080"/>
                </a:solidFill>
                <a:uFill>
                  <a:solidFill>
                    <a:srgbClr val="FFFFFF"/>
                  </a:solidFill>
                </a:uFill>
                <a:latin typeface="Calibri"/>
              </a:rPr>
              <a:t>Scénario alternatif:</a:t>
            </a:r>
            <a:endParaRPr lang="fr-FR" sz="1984" spc="-1">
              <a:solidFill>
                <a:srgbClr val="000000"/>
              </a:solidFill>
              <a:uFill>
                <a:solidFill>
                  <a:srgbClr val="FFFFFF"/>
                </a:solidFill>
              </a:uFill>
              <a:latin typeface="Arial"/>
            </a:endParaRPr>
          </a:p>
          <a:p>
            <a:pPr marL="1323025" lvl="2" indent="-377383">
              <a:buClr>
                <a:srgbClr val="808080"/>
              </a:buClr>
              <a:buFont typeface="Calibri"/>
              <a:buAutoNum type="arabicPeriod"/>
            </a:pPr>
            <a:r>
              <a:rPr lang="fr-FR" sz="1764" spc="-1">
                <a:solidFill>
                  <a:srgbClr val="808080"/>
                </a:solidFill>
                <a:uFill>
                  <a:solidFill>
                    <a:srgbClr val="FFFFFF"/>
                  </a:solidFill>
                </a:uFill>
                <a:latin typeface="Calibri"/>
              </a:rPr>
              <a:t>2.a L’employé saisit une charge dépassant le total admis pour une journée sur l’ensemble des projets</a:t>
            </a:r>
            <a:endParaRPr lang="fr-FR" sz="1984" spc="-1">
              <a:solidFill>
                <a:srgbClr val="000000"/>
              </a:solidFill>
              <a:uFill>
                <a:solidFill>
                  <a:srgbClr val="FFFFFF"/>
                </a:solidFill>
              </a:uFill>
              <a:latin typeface="Arial"/>
            </a:endParaRPr>
          </a:p>
          <a:p>
            <a:pPr marL="1323025" lvl="2" indent="-377383">
              <a:buClr>
                <a:srgbClr val="808080"/>
              </a:buClr>
              <a:buFont typeface="Calibri"/>
              <a:buAutoNum type="arabicPeriod"/>
            </a:pPr>
            <a:r>
              <a:rPr lang="fr-FR" sz="1764" spc="-1">
                <a:solidFill>
                  <a:srgbClr val="808080"/>
                </a:solidFill>
                <a:uFill>
                  <a:solidFill>
                    <a:srgbClr val="FFFFFF"/>
                  </a:solidFill>
                </a:uFill>
                <a:latin typeface="Calibri"/>
              </a:rPr>
              <a:t>2.b L’employé valide l’activité de la semaine</a:t>
            </a:r>
            <a:endParaRPr lang="fr-FR" sz="1984" spc="-1">
              <a:solidFill>
                <a:srgbClr val="000000"/>
              </a:solidFill>
              <a:uFill>
                <a:solidFill>
                  <a:srgbClr val="FFFFFF"/>
                </a:solidFill>
              </a:uFill>
              <a:latin typeface="Arial"/>
            </a:endParaRPr>
          </a:p>
          <a:p>
            <a:pPr marL="1323025" lvl="2" indent="-377383">
              <a:buClr>
                <a:srgbClr val="808080"/>
              </a:buClr>
              <a:buFont typeface="Calibri"/>
              <a:buAutoNum type="arabicPeriod"/>
            </a:pPr>
            <a:r>
              <a:rPr lang="fr-FR" sz="1764" spc="-1">
                <a:solidFill>
                  <a:srgbClr val="808080"/>
                </a:solidFill>
                <a:uFill>
                  <a:solidFill>
                    <a:srgbClr val="FFFFFF"/>
                  </a:solidFill>
                </a:uFill>
                <a:latin typeface="Calibri"/>
              </a:rPr>
              <a:t>2.c L’application avertit l’employé que le cumul de charge de la journée dépasse le total admis</a:t>
            </a:r>
            <a:endParaRPr lang="fr-FR" sz="1984" spc="-1">
              <a:solidFill>
                <a:srgbClr val="000000"/>
              </a:solidFill>
              <a:uFill>
                <a:solidFill>
                  <a:srgbClr val="FFFFFF"/>
                </a:solidFill>
              </a:uFill>
              <a:latin typeface="Arial"/>
            </a:endParaRPr>
          </a:p>
          <a:p>
            <a:pPr marL="1323025" lvl="2" indent="-377383">
              <a:buClr>
                <a:srgbClr val="808080"/>
              </a:buClr>
              <a:buFont typeface="Calibri"/>
              <a:buAutoNum type="arabicPeriod"/>
            </a:pPr>
            <a:r>
              <a:rPr lang="fr-FR" sz="1764" spc="-1">
                <a:solidFill>
                  <a:srgbClr val="808080"/>
                </a:solidFill>
                <a:uFill>
                  <a:solidFill>
                    <a:srgbClr val="FFFFFF"/>
                  </a:solidFill>
                </a:uFill>
                <a:latin typeface="Calibri"/>
              </a:rPr>
              <a:t>2.d Le cas d’utilisation reprend au point 2</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583"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EC2B68F7-040F-4CD7-82C5-BC5135AAF394}" type="slidenum">
              <a:rPr lang="fr-FR" sz="1102" spc="-1">
                <a:solidFill>
                  <a:srgbClr val="A0A0A0"/>
                </a:solidFill>
                <a:uFill>
                  <a:solidFill>
                    <a:srgbClr val="FFFFFF"/>
                  </a:solidFill>
                </a:uFill>
                <a:latin typeface="Calibri"/>
              </a:rPr>
              <a:t>81</a:t>
            </a:fld>
            <a:endParaRPr lang="fr-FR" sz="198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614"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exigences fonctionnelles</a:t>
            </a:r>
            <a:endParaRPr lang="fr-FR" sz="1984" spc="-1">
              <a:solidFill>
                <a:srgbClr val="000000"/>
              </a:solidFill>
              <a:uFill>
                <a:solidFill>
                  <a:srgbClr val="FFFFFF"/>
                </a:solidFill>
              </a:uFill>
              <a:latin typeface="Arial"/>
            </a:endParaRPr>
          </a:p>
        </p:txBody>
      </p:sp>
      <p:sp>
        <p:nvSpPr>
          <p:cNvPr id="615" name="CustomShape 3"/>
          <p:cNvSpPr/>
          <p:nvPr/>
        </p:nvSpPr>
        <p:spPr>
          <a:xfrm>
            <a:off x="357679" y="1240500"/>
            <a:ext cx="913431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dirty="0">
                <a:solidFill>
                  <a:srgbClr val="808080"/>
                </a:solidFill>
                <a:uFill>
                  <a:solidFill>
                    <a:srgbClr val="FFFFFF"/>
                  </a:solidFill>
                </a:uFill>
                <a:latin typeface="Calibri"/>
              </a:rPr>
              <a:t>La seconde étape de la description des exigences fonctionnelles est l’écriture des exigences élémentaires du logiciel à développer</a:t>
            </a: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dirty="0">
                <a:solidFill>
                  <a:srgbClr val="808080"/>
                </a:solidFill>
                <a:uFill>
                  <a:solidFill>
                    <a:srgbClr val="FFFFFF"/>
                  </a:solidFill>
                </a:uFill>
                <a:latin typeface="Calibri"/>
              </a:rPr>
              <a:t>La formulation des exigences doit suivre les règles suivantes :</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Une exigence est rédigée à la forme active (sujet, verbe, complément)</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Le sujet est un utilisateur, un système ou un attribut du système</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Un même terme a la même signification pour tout lecteur potentiel. Les termes ambigus sont définis dans un glossaire</a:t>
            </a:r>
            <a:endParaRPr lang="fr-FR" sz="1984" spc="-1" dirty="0">
              <a:solidFill>
                <a:srgbClr val="000000"/>
              </a:solidFill>
              <a:uFill>
                <a:solidFill>
                  <a:srgbClr val="FFFFFF"/>
                </a:solidFill>
              </a:uFill>
              <a:latin typeface="Arial"/>
            </a:endParaRPr>
          </a:p>
        </p:txBody>
      </p:sp>
      <p:sp>
        <p:nvSpPr>
          <p:cNvPr id="617"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CCB12F0A-0A41-4F7D-B935-53169B6B2BE3}" type="slidenum">
              <a:rPr lang="fr-FR" sz="1102" spc="-1">
                <a:solidFill>
                  <a:srgbClr val="A0A0A0"/>
                </a:solidFill>
                <a:uFill>
                  <a:solidFill>
                    <a:srgbClr val="FFFFFF"/>
                  </a:solidFill>
                </a:uFill>
                <a:latin typeface="Calibri"/>
              </a:rPr>
              <a:t>82</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1990848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619"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Description des exigences fonctionnelles</a:t>
            </a:r>
            <a:endParaRPr lang="fr-FR" sz="1984" spc="-1">
              <a:solidFill>
                <a:srgbClr val="000000"/>
              </a:solidFill>
              <a:uFill>
                <a:solidFill>
                  <a:srgbClr val="FFFFFF"/>
                </a:solidFill>
              </a:uFill>
              <a:latin typeface="Arial"/>
            </a:endParaRPr>
          </a:p>
        </p:txBody>
      </p:sp>
      <p:sp>
        <p:nvSpPr>
          <p:cNvPr id="620"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dirty="0">
                <a:solidFill>
                  <a:srgbClr val="808080"/>
                </a:solidFill>
                <a:uFill>
                  <a:solidFill>
                    <a:srgbClr val="FFFFFF"/>
                  </a:solidFill>
                </a:uFill>
                <a:latin typeface="Calibri"/>
              </a:rPr>
              <a:t>Quelques conseils :</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Utiliser des phrases du type « logiciel doit… »</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Employer des phrases courtes et claires</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Faire tenir chaque exigence en une seule phrase</a:t>
            </a:r>
            <a:endParaRPr lang="fr-FR" sz="1984" spc="-1" dirty="0">
              <a:solidFill>
                <a:srgbClr val="000000"/>
              </a:solidFill>
              <a:uFill>
                <a:solidFill>
                  <a:srgbClr val="FFFFFF"/>
                </a:solidFill>
              </a:uFill>
              <a:latin typeface="Arial"/>
            </a:endParaRPr>
          </a:p>
          <a:p>
            <a:pPr marL="819053" lvl="1" indent="-314288">
              <a:buClr>
                <a:srgbClr val="808080"/>
              </a:buClr>
              <a:buFont typeface="Wingdings" charset="2"/>
              <a:buChar char=""/>
            </a:pPr>
            <a:r>
              <a:rPr lang="fr-FR" sz="2425" spc="-1" dirty="0">
                <a:solidFill>
                  <a:srgbClr val="808080"/>
                </a:solidFill>
                <a:uFill>
                  <a:solidFill>
                    <a:srgbClr val="FFFFFF"/>
                  </a:solidFill>
                </a:uFill>
                <a:latin typeface="Calibri"/>
              </a:rPr>
              <a:t>Exprimer une seule exigence par phrase</a:t>
            </a:r>
          </a:p>
          <a:p>
            <a:pPr marL="819053" lvl="1" indent="-314288">
              <a:buClr>
                <a:srgbClr val="808080"/>
              </a:buClr>
              <a:buFont typeface="Wingdings" charset="2"/>
              <a:buChar char=""/>
            </a:pPr>
            <a:endParaRPr lang="fr-FR" sz="2425" spc="-1" dirty="0">
              <a:solidFill>
                <a:srgbClr val="808080"/>
              </a:solidFill>
              <a:uFill>
                <a:solidFill>
                  <a:srgbClr val="FFFFFF"/>
                </a:solidFill>
              </a:uFill>
              <a:latin typeface="Calibri"/>
            </a:endParaRPr>
          </a:p>
          <a:p>
            <a:pPr marL="819053" lvl="1" indent="-314288">
              <a:buClr>
                <a:srgbClr val="808080"/>
              </a:buClr>
              <a:buFont typeface="Wingdings" charset="2"/>
              <a:buChar char=""/>
            </a:pPr>
            <a:endParaRPr lang="fr-FR" sz="2425" spc="-1" dirty="0">
              <a:solidFill>
                <a:srgbClr val="808080"/>
              </a:solidFill>
              <a:uFill>
                <a:solidFill>
                  <a:srgbClr val="FFFFFF"/>
                </a:solidFill>
              </a:uFill>
              <a:latin typeface="Calibri"/>
            </a:endParaRPr>
          </a:p>
          <a:p>
            <a:pPr marL="819053" lvl="1" indent="-314288">
              <a:buClr>
                <a:srgbClr val="808080"/>
              </a:buClr>
              <a:buFont typeface="Wingdings" charset="2"/>
              <a:buChar char=""/>
            </a:pPr>
            <a:endParaRPr lang="fr-FR" sz="2425" spc="-1" dirty="0">
              <a:solidFill>
                <a:srgbClr val="808080"/>
              </a:solidFill>
              <a:uFill>
                <a:solidFill>
                  <a:srgbClr val="FFFFFF"/>
                </a:solidFill>
              </a:uFill>
              <a:latin typeface="Calibri"/>
            </a:endParaRPr>
          </a:p>
        </p:txBody>
      </p:sp>
      <p:sp>
        <p:nvSpPr>
          <p:cNvPr id="622"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F8144B81-1121-48DC-B8A8-A39F52C4AA5A}" type="slidenum">
              <a:rPr lang="fr-FR" sz="1102" spc="-1">
                <a:solidFill>
                  <a:srgbClr val="A0A0A0"/>
                </a:solidFill>
                <a:uFill>
                  <a:solidFill>
                    <a:srgbClr val="FFFFFF"/>
                  </a:solidFill>
                </a:uFill>
                <a:latin typeface="Calibri"/>
              </a:rPr>
              <a:t>83</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142762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CDC pour le développement d'un logiciel</a:t>
            </a:r>
            <a:endParaRPr lang="fr-FR" sz="1984" spc="-1">
              <a:solidFill>
                <a:srgbClr val="000000"/>
              </a:solidFill>
              <a:uFill>
                <a:solidFill>
                  <a:srgbClr val="FFFFFF"/>
                </a:solidFill>
              </a:uFill>
              <a:latin typeface="Arial"/>
            </a:endParaRPr>
          </a:p>
        </p:txBody>
      </p:sp>
      <p:sp>
        <p:nvSpPr>
          <p:cNvPr id="619"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dirty="0">
                <a:solidFill>
                  <a:srgbClr val="FFFFFF"/>
                </a:solidFill>
                <a:uFill>
                  <a:solidFill>
                    <a:srgbClr val="FFFFFF"/>
                  </a:solidFill>
                </a:uFill>
                <a:latin typeface="Calibri"/>
              </a:rPr>
              <a:t>ETUDE DE CAS</a:t>
            </a:r>
            <a:endParaRPr lang="fr-FR" sz="1984" spc="-1" dirty="0">
              <a:solidFill>
                <a:srgbClr val="000000"/>
              </a:solidFill>
              <a:uFill>
                <a:solidFill>
                  <a:srgbClr val="FFFFFF"/>
                </a:solidFill>
              </a:uFill>
              <a:latin typeface="Arial"/>
            </a:endParaRPr>
          </a:p>
        </p:txBody>
      </p:sp>
      <p:sp>
        <p:nvSpPr>
          <p:cNvPr id="620"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504765" lvl="1">
              <a:buClr>
                <a:srgbClr val="808080"/>
              </a:buClr>
            </a:pPr>
            <a:endParaRPr lang="fr-FR" sz="2425" spc="-1" dirty="0">
              <a:solidFill>
                <a:srgbClr val="808080"/>
              </a:solidFill>
              <a:uFill>
                <a:solidFill>
                  <a:srgbClr val="FFFFFF"/>
                </a:solidFill>
              </a:uFill>
              <a:latin typeface="Calibri"/>
            </a:endParaRPr>
          </a:p>
          <a:p>
            <a:pPr marL="504765" lvl="1">
              <a:buClr>
                <a:srgbClr val="808080"/>
              </a:buClr>
            </a:pPr>
            <a:endParaRPr lang="fr-FR" sz="2425" spc="-1" dirty="0">
              <a:solidFill>
                <a:srgbClr val="808080"/>
              </a:solidFill>
              <a:uFill>
                <a:solidFill>
                  <a:srgbClr val="FFFFFF"/>
                </a:solidFill>
              </a:uFill>
              <a:latin typeface="Calibri"/>
            </a:endParaRPr>
          </a:p>
          <a:p>
            <a:pPr marL="819053" lvl="1" indent="-314288">
              <a:buClr>
                <a:srgbClr val="808080"/>
              </a:buClr>
              <a:buFont typeface="Wingdings" charset="2"/>
              <a:buChar char=""/>
            </a:pPr>
            <a:endParaRPr lang="fr-FR" sz="2425" spc="-1" dirty="0">
              <a:solidFill>
                <a:srgbClr val="808080"/>
              </a:solidFill>
              <a:uFill>
                <a:solidFill>
                  <a:srgbClr val="FFFFFF"/>
                </a:solidFill>
              </a:uFill>
              <a:latin typeface="Calibri"/>
            </a:endParaRPr>
          </a:p>
          <a:p>
            <a:pPr marL="819053" lvl="1" indent="-314288">
              <a:buClr>
                <a:srgbClr val="808080"/>
              </a:buClr>
              <a:buFont typeface="Wingdings" charset="2"/>
              <a:buChar char=""/>
            </a:pPr>
            <a:endParaRPr lang="fr-FR" sz="2425" spc="-1" dirty="0">
              <a:solidFill>
                <a:srgbClr val="808080"/>
              </a:solidFill>
              <a:uFill>
                <a:solidFill>
                  <a:srgbClr val="FFFFFF"/>
                </a:solidFill>
              </a:uFill>
              <a:latin typeface="Calibri"/>
            </a:endParaRPr>
          </a:p>
          <a:p>
            <a:pPr marL="504765" lvl="1">
              <a:buClr>
                <a:srgbClr val="808080"/>
              </a:buClr>
            </a:pPr>
            <a:r>
              <a:rPr lang="fr-FR" sz="2425" spc="-1" dirty="0">
                <a:solidFill>
                  <a:srgbClr val="808080"/>
                </a:solidFill>
                <a:uFill>
                  <a:solidFill>
                    <a:srgbClr val="FFFFFF"/>
                  </a:solidFill>
                </a:uFill>
                <a:latin typeface="Calibri"/>
              </a:rPr>
              <a:t>			=&gt; </a:t>
            </a:r>
            <a:r>
              <a:rPr lang="fr-FR" sz="3200" spc="-1" dirty="0">
                <a:solidFill>
                  <a:srgbClr val="808080"/>
                </a:solidFill>
                <a:highlight>
                  <a:srgbClr val="FFFF00"/>
                </a:highlight>
                <a:uFill>
                  <a:solidFill>
                    <a:srgbClr val="FFFFFF"/>
                  </a:solidFill>
                </a:uFill>
                <a:latin typeface="Calibri"/>
              </a:rPr>
              <a:t>TP1 : Hôpital TARTEMPION</a:t>
            </a:r>
            <a:endParaRPr lang="fr-FR" sz="3200" spc="-1" dirty="0">
              <a:solidFill>
                <a:srgbClr val="000000"/>
              </a:solidFill>
              <a:highlight>
                <a:srgbClr val="FFFF00"/>
              </a:highlight>
              <a:uFill>
                <a:solidFill>
                  <a:srgbClr val="FFFFFF"/>
                </a:solidFill>
              </a:uFill>
              <a:latin typeface="Arial"/>
            </a:endParaRPr>
          </a:p>
        </p:txBody>
      </p:sp>
      <p:sp>
        <p:nvSpPr>
          <p:cNvPr id="622"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F8144B81-1121-48DC-B8A8-A39F52C4AA5A}" type="slidenum">
              <a:rPr lang="fr-FR" sz="1102" spc="-1">
                <a:solidFill>
                  <a:srgbClr val="A0A0A0"/>
                </a:solidFill>
                <a:uFill>
                  <a:solidFill>
                    <a:srgbClr val="FFFFFF"/>
                  </a:solidFill>
                </a:uFill>
                <a:latin typeface="Calibri"/>
              </a:rPr>
              <a:t>84</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5260068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Cahier des charges</a:t>
            </a:r>
            <a:endParaRPr lang="fr-FR" sz="1984" spc="-1">
              <a:solidFill>
                <a:srgbClr val="000000"/>
              </a:solidFill>
              <a:uFill>
                <a:solidFill>
                  <a:srgbClr val="FFFFFF"/>
                </a:solidFill>
              </a:uFill>
              <a:latin typeface="Arial"/>
            </a:endParaRPr>
          </a:p>
        </p:txBody>
      </p:sp>
      <p:sp>
        <p:nvSpPr>
          <p:cNvPr id="665"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Sommaire</a:t>
            </a:r>
            <a:endParaRPr lang="fr-FR" sz="1984" spc="-1">
              <a:solidFill>
                <a:srgbClr val="000000"/>
              </a:solidFill>
              <a:uFill>
                <a:solidFill>
                  <a:srgbClr val="FFFFFF"/>
                </a:solidFill>
              </a:uFill>
              <a:latin typeface="Arial"/>
            </a:endParaRPr>
          </a:p>
        </p:txBody>
      </p:sp>
      <p:sp>
        <p:nvSpPr>
          <p:cNvPr id="666" name="CustomShape 3"/>
          <p:cNvSpPr/>
          <p:nvPr/>
        </p:nvSpPr>
        <p:spPr>
          <a:xfrm>
            <a:off x="357679" y="1240500"/>
            <a:ext cx="928590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BFBFBF"/>
              </a:buClr>
              <a:buFont typeface="Wingdings" charset="2"/>
              <a:buChar char=""/>
            </a:pPr>
            <a:r>
              <a:rPr lang="fr-FR" sz="2535" spc="-1">
                <a:solidFill>
                  <a:srgbClr val="BFBFBF"/>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Cahier des charges : objectifs et typologies</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Contenu du cahier des charges</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Cas d'un cahier des charges pour le développement d'un logiciel</a:t>
            </a:r>
            <a:endParaRPr lang="fr-FR" sz="1984" spc="-1">
              <a:solidFill>
                <a:srgbClr val="000000"/>
              </a:solidFill>
              <a:uFill>
                <a:solidFill>
                  <a:srgbClr val="FFFFFF"/>
                </a:solidFill>
              </a:uFill>
              <a:latin typeface="Arial"/>
            </a:endParaRPr>
          </a:p>
          <a:p>
            <a:pPr marL="238097" indent="294050">
              <a:buClr>
                <a:srgbClr val="595959"/>
              </a:buClr>
              <a:buFont typeface="Wingdings" charset="2"/>
              <a:buChar char=""/>
            </a:pPr>
            <a:r>
              <a:rPr lang="fr-FR" sz="2535" b="1" spc="-1">
                <a:solidFill>
                  <a:srgbClr val="595959"/>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a:p>
            <a:pPr marL="238097" indent="294050">
              <a:buClr>
                <a:srgbClr val="BFBFBF"/>
              </a:buClr>
              <a:buFont typeface="Wingdings" charset="2"/>
              <a:buChar char=""/>
            </a:pPr>
            <a:r>
              <a:rPr lang="fr-FR" sz="2535" spc="-1">
                <a:solidFill>
                  <a:srgbClr val="BFBFBF"/>
                </a:solidFill>
                <a:uFill>
                  <a:solidFill>
                    <a:srgbClr val="FFFFFF"/>
                  </a:solidFill>
                </a:uFill>
                <a:latin typeface="Calibri"/>
              </a:rPr>
              <a:t>Plan et stratégie de développement</a:t>
            </a:r>
            <a:endParaRPr lang="fr-FR" sz="1984" spc="-1">
              <a:solidFill>
                <a:srgbClr val="000000"/>
              </a:solidFill>
              <a:uFill>
                <a:solidFill>
                  <a:srgbClr val="FFFFFF"/>
                </a:solidFill>
              </a:uFill>
              <a:latin typeface="Arial"/>
            </a:endParaRPr>
          </a:p>
          <a:p>
            <a:pPr>
              <a:lnSpc>
                <a:spcPct val="100000"/>
              </a:lnSpc>
            </a:pPr>
            <a:r>
              <a:rPr lang="fr-FR" sz="2646" spc="-1">
                <a:solidFill>
                  <a:srgbClr val="808080"/>
                </a:solidFill>
                <a:uFill>
                  <a:solidFill>
                    <a:srgbClr val="FFFFFF"/>
                  </a:solidFill>
                </a:uFill>
                <a:latin typeface="Calibri"/>
              </a:rPr>
              <a:t>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668"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EEB826CD-987E-4703-BA45-52284032BB31}" type="slidenum">
              <a:rPr lang="fr-FR" sz="1102" spc="-1">
                <a:solidFill>
                  <a:srgbClr val="A0A0A0"/>
                </a:solidFill>
                <a:uFill>
                  <a:solidFill>
                    <a:srgbClr val="FFFFFF"/>
                  </a:solidFill>
                </a:uFill>
                <a:latin typeface="Calibri"/>
              </a:rPr>
              <a:t>85</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1213213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670" name="CustomShape 2"/>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646" spc="-1">
                <a:solidFill>
                  <a:srgbClr val="808080"/>
                </a:solidFill>
                <a:uFill>
                  <a:solidFill>
                    <a:srgbClr val="FFFFFF"/>
                  </a:solidFill>
                </a:uFill>
                <a:latin typeface="Calibri"/>
              </a:rPr>
              <a:t>Cahier des charges progiciel</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Cahier des charges d’intégration</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Cahier des charges d’un site web</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646" spc="-1">
                <a:solidFill>
                  <a:srgbClr val="808080"/>
                </a:solidFill>
                <a:uFill>
                  <a:solidFill>
                    <a:srgbClr val="FFFFFF"/>
                  </a:solidFill>
                </a:uFill>
                <a:latin typeface="Calibri"/>
              </a:rPr>
              <a:t>Cahier des charges d’une tierce maintenance applicative</a:t>
            </a:r>
            <a:endParaRPr lang="fr-FR" sz="1984" spc="-1">
              <a:solidFill>
                <a:srgbClr val="000000"/>
              </a:solidFill>
              <a:uFill>
                <a:solidFill>
                  <a:srgbClr val="FFFFFF"/>
                </a:solidFill>
              </a:uFill>
              <a:latin typeface="Arial"/>
            </a:endParaRPr>
          </a:p>
        </p:txBody>
      </p:sp>
      <p:sp>
        <p:nvSpPr>
          <p:cNvPr id="672" name="CustomShape 4"/>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B457032F-DC4F-4C9E-B5F3-D15974F55605}" type="slidenum">
              <a:rPr lang="fr-FR" sz="1102" spc="-1">
                <a:solidFill>
                  <a:srgbClr val="A0A0A0"/>
                </a:solidFill>
                <a:uFill>
                  <a:solidFill>
                    <a:srgbClr val="FFFFFF"/>
                  </a:solidFill>
                </a:uFill>
                <a:latin typeface="Calibri"/>
              </a:rPr>
              <a:t>86</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54051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674"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675"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Selon vous, quels sont les spécificités de ces types de projet ? Quel impact sur le cahier des charges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pic>
        <p:nvPicPr>
          <p:cNvPr id="676" name="Picture 4"/>
          <p:cNvPicPr/>
          <p:nvPr/>
        </p:nvPicPr>
        <p:blipFill>
          <a:blip r:embed="rId2"/>
          <a:stretch/>
        </p:blipFill>
        <p:spPr>
          <a:xfrm>
            <a:off x="8532842" y="5477490"/>
            <a:ext cx="725015" cy="738110"/>
          </a:xfrm>
          <a:prstGeom prst="rect">
            <a:avLst/>
          </a:prstGeom>
          <a:ln>
            <a:noFill/>
          </a:ln>
        </p:spPr>
      </p:pic>
      <p:sp>
        <p:nvSpPr>
          <p:cNvPr id="678"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CF64859E-7B40-4160-BE33-6E762DC52238}" type="slidenum">
              <a:rPr lang="fr-FR" sz="1102" spc="-1">
                <a:solidFill>
                  <a:srgbClr val="A0A0A0"/>
                </a:solidFill>
                <a:uFill>
                  <a:solidFill>
                    <a:srgbClr val="FFFFFF"/>
                  </a:solidFill>
                </a:uFill>
                <a:latin typeface="Calibri"/>
              </a:rPr>
              <a:t>87</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694736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68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progiciel</a:t>
            </a:r>
            <a:endParaRPr lang="fr-FR" sz="1984" spc="-1">
              <a:solidFill>
                <a:srgbClr val="000000"/>
              </a:solidFill>
              <a:uFill>
                <a:solidFill>
                  <a:srgbClr val="FFFFFF"/>
                </a:solidFill>
              </a:uFill>
              <a:latin typeface="Arial"/>
            </a:endParaRPr>
          </a:p>
        </p:txBody>
      </p:sp>
      <p:sp>
        <p:nvSpPr>
          <p:cNvPr id="681"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Concerne les besoins communs et standards : </a:t>
            </a:r>
            <a:endParaRPr lang="fr-FR" sz="1984" spc="-1">
              <a:solidFill>
                <a:srgbClr val="000000"/>
              </a:solidFill>
              <a:uFill>
                <a:solidFill>
                  <a:srgbClr val="FFFFFF"/>
                </a:solidFill>
              </a:uFill>
              <a:latin typeface="Arial"/>
            </a:endParaRPr>
          </a:p>
          <a:p>
            <a:pPr marL="734925" lvl="2" indent="-293256">
              <a:buClr>
                <a:srgbClr val="808080"/>
              </a:buClr>
              <a:buFont typeface="Wingdings" charset="2"/>
              <a:buChar char=""/>
            </a:pPr>
            <a:r>
              <a:rPr lang="fr-FR" sz="1984" spc="-1">
                <a:solidFill>
                  <a:srgbClr val="808080"/>
                </a:solidFill>
                <a:uFill>
                  <a:solidFill>
                    <a:srgbClr val="FFFFFF"/>
                  </a:solidFill>
                </a:uFill>
                <a:latin typeface="Calibri"/>
              </a:rPr>
              <a:t>Comptabilité, gestion commerciale, CRM, ERP, …</a:t>
            </a:r>
            <a:endParaRPr lang="fr-FR" sz="1984" spc="-1">
              <a:solidFill>
                <a:srgbClr val="000000"/>
              </a:solidFill>
              <a:uFill>
                <a:solidFill>
                  <a:srgbClr val="FFFFFF"/>
                </a:solidFill>
              </a:uFill>
              <a:latin typeface="Arial"/>
            </a:endParaRPr>
          </a:p>
          <a:p>
            <a:pPr marL="734925" lvl="2" indent="-293256">
              <a:buClr>
                <a:srgbClr val="808080"/>
              </a:buClr>
              <a:buFont typeface="Wingdings" charset="2"/>
              <a:buChar char=""/>
            </a:pPr>
            <a:r>
              <a:rPr lang="fr-FR" sz="1984" spc="-1">
                <a:solidFill>
                  <a:srgbClr val="808080"/>
                </a:solidFill>
                <a:uFill>
                  <a:solidFill>
                    <a:srgbClr val="FFFFFF"/>
                  </a:solidFill>
                </a:uFill>
                <a:latin typeface="Calibri"/>
              </a:rPr>
              <a:t>Blog ou site de gestion de contenu,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La réponse à ces besoins est une brique ou solution éditeur clé en main qui, moyennant un peu de paramétrage, couvre une majorité des besoins exprimés.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Pas de développement. Uniquement du paramétrage.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683"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2F99A437-2924-4B02-BD29-FF9D272C362E}" type="slidenum">
              <a:rPr lang="fr-FR" sz="1102" spc="-1">
                <a:solidFill>
                  <a:srgbClr val="A0A0A0"/>
                </a:solidFill>
                <a:uFill>
                  <a:solidFill>
                    <a:srgbClr val="FFFFFF"/>
                  </a:solidFill>
                </a:uFill>
                <a:latin typeface="Calibri"/>
              </a:rPr>
              <a:t>88</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994983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685"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progiciel</a:t>
            </a:r>
            <a:endParaRPr lang="fr-FR" sz="1984" spc="-1">
              <a:solidFill>
                <a:srgbClr val="000000"/>
              </a:solidFill>
              <a:uFill>
                <a:solidFill>
                  <a:srgbClr val="FFFFFF"/>
                </a:solidFill>
              </a:uFill>
              <a:latin typeface="Arial"/>
            </a:endParaRPr>
          </a:p>
        </p:txBody>
      </p:sp>
      <p:sp>
        <p:nvSpPr>
          <p:cNvPr id="686"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Avantages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Coût faible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Solution testée et approuvée (moins de risques en recette)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Mise à jour éditeur</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Communauté d’utilisateurs, documentation,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Inconvénients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Couverture du besoin</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Intégration au SI limitée</a:t>
            </a:r>
            <a:endParaRPr lang="fr-FR" sz="1984" spc="-1">
              <a:solidFill>
                <a:srgbClr val="000000"/>
              </a:solidFill>
              <a:uFill>
                <a:solidFill>
                  <a:srgbClr val="FFFFFF"/>
                </a:solidFill>
              </a:uFill>
              <a:latin typeface="Arial"/>
            </a:endParaRPr>
          </a:p>
        </p:txBody>
      </p:sp>
      <p:sp>
        <p:nvSpPr>
          <p:cNvPr id="688"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023AC44D-9ECC-4030-8B03-A3E8E875E72D}" type="slidenum">
              <a:rPr lang="fr-FR" sz="1102" spc="-1">
                <a:solidFill>
                  <a:srgbClr val="A0A0A0"/>
                </a:solidFill>
                <a:uFill>
                  <a:solidFill>
                    <a:srgbClr val="FFFFFF"/>
                  </a:solidFill>
                </a:uFill>
                <a:latin typeface="Calibri"/>
              </a:rPr>
              <a:t>89</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755365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504000" y="295200"/>
            <a:ext cx="9066960" cy="1269720"/>
          </a:xfrm>
          <a:prstGeom prst="rect">
            <a:avLst/>
          </a:prstGeom>
          <a:noFill/>
          <a:ln w="12600">
            <a:solidFill>
              <a:srgbClr val="111111"/>
            </a:solidFill>
            <a:round/>
          </a:ln>
        </p:spPr>
        <p:style>
          <a:lnRef idx="0">
            <a:scrgbClr r="0" g="0" b="0"/>
          </a:lnRef>
          <a:fillRef idx="0">
            <a:scrgbClr r="0" g="0" b="0"/>
          </a:fillRef>
          <a:effectRef idx="0">
            <a:scrgbClr r="0" g="0" b="0"/>
          </a:effectRef>
          <a:fontRef idx="minor"/>
        </p:style>
        <p:txBody>
          <a:bodyPr lIns="6120" tIns="6120" rIns="6120" bIns="6120" anchor="ctr"/>
          <a:lstStyle/>
          <a:p>
            <a:pPr algn="ctr">
              <a:lnSpc>
                <a:spcPct val="100000"/>
              </a:lnSpc>
            </a:pPr>
            <a:r>
              <a:rPr lang="fr-FR" sz="2000" b="0" strike="noStrike" spc="-1">
                <a:solidFill>
                  <a:srgbClr val="000000"/>
                </a:solidFill>
                <a:uFill>
                  <a:solidFill>
                    <a:srgbClr val="FFFFFF"/>
                  </a:solidFill>
                </a:uFill>
                <a:latin typeface="Arial"/>
                <a:ea typeface="DejaVu Sans"/>
              </a:rPr>
              <a:t>La démarche de recueil des besoins et de rédaction d’un cahier des charges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gn="ctr">
              <a:lnSpc>
                <a:spcPct val="100000"/>
              </a:lnSpc>
            </a:pPr>
            <a:r>
              <a:rPr lang="fr-FR" sz="2000" b="0" strike="noStrike" spc="-1">
                <a:solidFill>
                  <a:srgbClr val="000000"/>
                </a:solidFill>
                <a:uFill>
                  <a:solidFill>
                    <a:srgbClr val="FFFFFF"/>
                  </a:solidFill>
                </a:uFill>
                <a:latin typeface="Arial"/>
                <a:ea typeface="DejaVu Sans"/>
              </a:rPr>
              <a:t>1- CADRAGE INITIAL DU PROJET</a:t>
            </a:r>
            <a:endParaRPr lang="fr-FR" sz="1800" b="0" strike="noStrike" spc="-1">
              <a:solidFill>
                <a:srgbClr val="000000"/>
              </a:solidFill>
              <a:uFill>
                <a:solidFill>
                  <a:srgbClr val="FFFFFF"/>
                </a:solidFill>
              </a:uFill>
              <a:latin typeface="Arial"/>
            </a:endParaRPr>
          </a:p>
        </p:txBody>
      </p:sp>
      <p:sp>
        <p:nvSpPr>
          <p:cNvPr id="106" name="CustomShape 2"/>
          <p:cNvSpPr/>
          <p:nvPr/>
        </p:nvSpPr>
        <p:spPr>
          <a:xfrm>
            <a:off x="576000" y="2232000"/>
            <a:ext cx="9427680" cy="1508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fr-FR" sz="2400" b="0" strike="noStrike" spc="-1">
                <a:solidFill>
                  <a:srgbClr val="800000"/>
                </a:solidFill>
                <a:uFill>
                  <a:solidFill>
                    <a:srgbClr val="FFFFFF"/>
                  </a:solidFill>
                </a:uFill>
                <a:latin typeface="Wingdings"/>
                <a:ea typeface="Wingdings"/>
              </a:rPr>
              <a:t></a:t>
            </a:r>
            <a:r>
              <a:rPr lang="fr-FR" sz="2400" b="0" strike="noStrike" spc="-1">
                <a:solidFill>
                  <a:srgbClr val="800000"/>
                </a:solidFill>
                <a:uFill>
                  <a:solidFill>
                    <a:srgbClr val="FFFFFF"/>
                  </a:solidFill>
                </a:uFill>
                <a:latin typeface="Arial"/>
                <a:ea typeface="DejaVu Sans"/>
              </a:rPr>
              <a:t> Voir modèle proposé de note de cadrage (annexe)</a:t>
            </a:r>
            <a:endParaRPr lang="fr-FR" sz="1800" b="0" strike="noStrike" spc="-1">
              <a:solidFill>
                <a:srgbClr val="000000"/>
              </a:solidFill>
              <a:uFill>
                <a:solidFill>
                  <a:srgbClr val="FFFFFF"/>
                </a:solidFill>
              </a:uFill>
              <a:latin typeface="Arial"/>
            </a:endParaRPr>
          </a:p>
          <a:p>
            <a:pPr>
              <a:lnSpc>
                <a:spcPct val="100000"/>
              </a:lnSpc>
            </a:pPr>
            <a:r>
              <a:rPr lang="fr-FR" sz="2400" b="1" i="1" strike="noStrike" spc="-1">
                <a:solidFill>
                  <a:srgbClr val="000000"/>
                </a:solidFill>
                <a:uFill>
                  <a:solidFill>
                    <a:srgbClr val="FFFFFF"/>
                  </a:solidFill>
                </a:uFill>
                <a:latin typeface="Arial"/>
                <a:ea typeface="Wingdings"/>
              </a:rPr>
              <a:t> </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69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progiciel – Rubriques CDC</a:t>
            </a:r>
            <a:endParaRPr lang="fr-FR" sz="1984" spc="-1">
              <a:solidFill>
                <a:srgbClr val="000000"/>
              </a:solidFill>
              <a:uFill>
                <a:solidFill>
                  <a:srgbClr val="FFFFFF"/>
                </a:solidFill>
              </a:uFill>
              <a:latin typeface="Arial"/>
            </a:endParaRPr>
          </a:p>
        </p:txBody>
      </p:sp>
      <p:sp>
        <p:nvSpPr>
          <p:cNvPr id="691"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Contexte du projet</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Présentation du projet</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Exigences fonctionnelles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Exigences non fonctionnelles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Environnement technique</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Contraintes d’intégration</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Prestations demandées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Organisation et gouvernance</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Clauses juridiques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Cadre de réponse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692" name="CustomShape 4"/>
          <p:cNvSpPr/>
          <p:nvPr/>
        </p:nvSpPr>
        <p:spPr>
          <a:xfrm>
            <a:off x="6739156" y="3383004"/>
            <a:ext cx="2618703" cy="872240"/>
          </a:xfrm>
          <a:prstGeom prst="accentCallout1">
            <a:avLst>
              <a:gd name="adj1" fmla="val 80079"/>
              <a:gd name="adj2" fmla="val -8333"/>
              <a:gd name="adj3" fmla="val 102345"/>
              <a:gd name="adj4" fmla="val -119411"/>
            </a:avLst>
          </a:prstGeom>
          <a:ln>
            <a:round/>
          </a:ln>
        </p:spPr>
        <p:style>
          <a:lnRef idx="2">
            <a:schemeClr val="accent1">
              <a:shade val="50000"/>
            </a:schemeClr>
          </a:lnRef>
          <a:fillRef idx="1">
            <a:schemeClr val="accent1"/>
          </a:fillRef>
          <a:effectRef idx="0">
            <a:schemeClr val="accent1"/>
          </a:effectRef>
          <a:fontRef idx="minor"/>
        </p:style>
        <p:txBody>
          <a:bodyPr lIns="99208" tIns="49604" rIns="99208" bIns="49604" anchor="ctr"/>
          <a:lstStyle/>
          <a:p>
            <a:pPr algn="ctr">
              <a:lnSpc>
                <a:spcPct val="100000"/>
              </a:lnSpc>
            </a:pPr>
            <a:r>
              <a:rPr lang="fr-FR" sz="1543" spc="-1">
                <a:solidFill>
                  <a:srgbClr val="FFFFFF"/>
                </a:solidFill>
                <a:uFill>
                  <a:solidFill>
                    <a:srgbClr val="FFFFFF"/>
                  </a:solidFill>
                </a:uFill>
                <a:latin typeface="Calibri"/>
                <a:ea typeface="DejaVu Sans"/>
              </a:rPr>
              <a:t>Les phases de conception et de recette sont très réduites</a:t>
            </a:r>
            <a:endParaRPr lang="fr-FR" sz="1984" spc="-1">
              <a:solidFill>
                <a:srgbClr val="000000"/>
              </a:solidFill>
              <a:uFill>
                <a:solidFill>
                  <a:srgbClr val="FFFFFF"/>
                </a:solidFill>
              </a:uFill>
              <a:latin typeface="Arial"/>
            </a:endParaRPr>
          </a:p>
        </p:txBody>
      </p:sp>
      <p:sp>
        <p:nvSpPr>
          <p:cNvPr id="693" name="Line 5"/>
          <p:cNvSpPr/>
          <p:nvPr/>
        </p:nvSpPr>
        <p:spPr>
          <a:xfrm flipH="1">
            <a:off x="4008149" y="4097304"/>
            <a:ext cx="2540130" cy="158733"/>
          </a:xfrm>
          <a:prstGeom prst="line">
            <a:avLst/>
          </a:prstGeom>
          <a:ln>
            <a:round/>
          </a:ln>
        </p:spPr>
        <p:style>
          <a:lnRef idx="2">
            <a:schemeClr val="accent1">
              <a:shade val="50000"/>
            </a:schemeClr>
          </a:lnRef>
          <a:fillRef idx="1">
            <a:schemeClr val="accent1"/>
          </a:fillRef>
          <a:effectRef idx="0">
            <a:schemeClr val="accent1"/>
          </a:effectRef>
          <a:fontRef idx="minor"/>
        </p:style>
      </p:sp>
      <p:sp>
        <p:nvSpPr>
          <p:cNvPr id="694" name="CustomShape 6"/>
          <p:cNvSpPr/>
          <p:nvPr/>
        </p:nvSpPr>
        <p:spPr>
          <a:xfrm>
            <a:off x="6739156" y="1795273"/>
            <a:ext cx="2618703" cy="872240"/>
          </a:xfrm>
          <a:prstGeom prst="accentCallout1">
            <a:avLst>
              <a:gd name="adj1" fmla="val 80079"/>
              <a:gd name="adj2" fmla="val -8333"/>
              <a:gd name="adj3" fmla="val 148866"/>
              <a:gd name="adj4" fmla="val -99309"/>
            </a:avLst>
          </a:prstGeom>
          <a:ln>
            <a:round/>
          </a:ln>
        </p:spPr>
        <p:style>
          <a:lnRef idx="2">
            <a:schemeClr val="accent1">
              <a:shade val="50000"/>
            </a:schemeClr>
          </a:lnRef>
          <a:fillRef idx="1">
            <a:schemeClr val="accent1"/>
          </a:fillRef>
          <a:effectRef idx="0">
            <a:schemeClr val="accent1"/>
          </a:effectRef>
          <a:fontRef idx="minor"/>
        </p:style>
        <p:txBody>
          <a:bodyPr lIns="99208" tIns="49604" rIns="99208" bIns="49604" anchor="ctr"/>
          <a:lstStyle/>
          <a:p>
            <a:pPr algn="ctr">
              <a:lnSpc>
                <a:spcPct val="100000"/>
              </a:lnSpc>
            </a:pPr>
            <a:r>
              <a:rPr lang="fr-FR" sz="1543" spc="-1">
                <a:solidFill>
                  <a:srgbClr val="FFFFFF"/>
                </a:solidFill>
                <a:uFill>
                  <a:solidFill>
                    <a:srgbClr val="FFFFFF"/>
                  </a:solidFill>
                </a:uFill>
                <a:latin typeface="Calibri"/>
                <a:ea typeface="DejaVu Sans"/>
              </a:rPr>
              <a:t>Exigences standards </a:t>
            </a:r>
            <a:endParaRPr lang="fr-FR" sz="1984" spc="-1">
              <a:solidFill>
                <a:srgbClr val="000000"/>
              </a:solidFill>
              <a:uFill>
                <a:solidFill>
                  <a:srgbClr val="FFFFFF"/>
                </a:solidFill>
              </a:uFill>
              <a:latin typeface="Arial"/>
            </a:endParaRPr>
          </a:p>
          <a:p>
            <a:pPr algn="ctr">
              <a:lnSpc>
                <a:spcPct val="100000"/>
              </a:lnSpc>
            </a:pPr>
            <a:r>
              <a:rPr lang="fr-FR" sz="1543" spc="-1">
                <a:solidFill>
                  <a:srgbClr val="FFFFFF"/>
                </a:solidFill>
                <a:uFill>
                  <a:solidFill>
                    <a:srgbClr val="FFFFFF"/>
                  </a:solidFill>
                </a:uFill>
                <a:latin typeface="Calibri"/>
                <a:ea typeface="DejaVu Sans"/>
              </a:rPr>
              <a:t>Pas de spécifique</a:t>
            </a:r>
            <a:endParaRPr lang="fr-FR" sz="1984" spc="-1">
              <a:solidFill>
                <a:srgbClr val="000000"/>
              </a:solidFill>
              <a:uFill>
                <a:solidFill>
                  <a:srgbClr val="FFFFFF"/>
                </a:solidFill>
              </a:uFill>
              <a:latin typeface="Arial"/>
            </a:endParaRPr>
          </a:p>
        </p:txBody>
      </p:sp>
      <p:sp>
        <p:nvSpPr>
          <p:cNvPr id="695" name="Line 7"/>
          <p:cNvSpPr/>
          <p:nvPr/>
        </p:nvSpPr>
        <p:spPr>
          <a:xfrm flipH="1">
            <a:off x="4246249" y="2509574"/>
            <a:ext cx="2302030" cy="158733"/>
          </a:xfrm>
          <a:prstGeom prst="line">
            <a:avLst/>
          </a:prstGeom>
          <a:ln>
            <a:round/>
          </a:ln>
        </p:spPr>
        <p:style>
          <a:lnRef idx="2">
            <a:schemeClr val="accent1">
              <a:shade val="50000"/>
            </a:schemeClr>
          </a:lnRef>
          <a:fillRef idx="1">
            <a:schemeClr val="accent1"/>
          </a:fillRef>
          <a:effectRef idx="0">
            <a:schemeClr val="accent1"/>
          </a:effectRef>
          <a:fontRef idx="minor"/>
        </p:style>
      </p:sp>
      <p:sp>
        <p:nvSpPr>
          <p:cNvPr id="697" name="CustomShape 9"/>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B3A50E0B-4297-4089-A893-BDC9532F320B}" type="slidenum">
              <a:rPr lang="fr-FR" sz="1102" spc="-1">
                <a:solidFill>
                  <a:srgbClr val="A0A0A0"/>
                </a:solidFill>
                <a:uFill>
                  <a:solidFill>
                    <a:srgbClr val="FFFFFF"/>
                  </a:solidFill>
                </a:uFill>
                <a:latin typeface="Calibri"/>
              </a:rPr>
              <a:t>90</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743099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699"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d’intégration</a:t>
            </a:r>
            <a:endParaRPr lang="fr-FR" sz="1984" spc="-1">
              <a:solidFill>
                <a:srgbClr val="000000"/>
              </a:solidFill>
              <a:uFill>
                <a:solidFill>
                  <a:srgbClr val="FFFFFF"/>
                </a:solidFill>
              </a:uFill>
              <a:latin typeface="Arial"/>
            </a:endParaRPr>
          </a:p>
        </p:txBody>
      </p:sp>
      <p:sp>
        <p:nvSpPr>
          <p:cNvPr id="700"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Idem que pour un progiciel mais avec des développements spécifiques pour une meilleure couverture du besoin.</a:t>
            </a:r>
            <a:endParaRPr lang="fr-FR" sz="1984" spc="-1">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a:solidFill>
                  <a:srgbClr val="808080"/>
                </a:solidFill>
                <a:uFill>
                  <a:solidFill>
                    <a:srgbClr val="FFFFFF"/>
                  </a:solidFill>
                </a:uFill>
                <a:latin typeface="Calibri"/>
              </a:rPr>
              <a:t>N’a de sens que si le volume de développements est réduit.</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4050">
              <a:buClr>
                <a:srgbClr val="808080"/>
              </a:buClr>
              <a:buFont typeface="Wingdings" charset="2"/>
              <a:buChar char=""/>
            </a:pPr>
            <a:r>
              <a:rPr lang="fr-FR" sz="2205" spc="-1">
                <a:solidFill>
                  <a:srgbClr val="808080"/>
                </a:solidFill>
                <a:uFill>
                  <a:solidFill>
                    <a:srgbClr val="FFFFFF"/>
                  </a:solidFill>
                </a:uFill>
                <a:latin typeface="Calibri"/>
              </a:rPr>
              <a:t>Avantages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Coût faible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Solution testée et approuvée (moins de risques en recette)</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Mise à jour éditeur (attention au développements)</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Communauté d’utilisateurs, documentation, …</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4050">
              <a:buClr>
                <a:srgbClr val="808080"/>
              </a:buClr>
              <a:buFont typeface="Wingdings" charset="2"/>
              <a:buChar char=""/>
            </a:pPr>
            <a:r>
              <a:rPr lang="fr-FR" sz="2205" spc="-1">
                <a:solidFill>
                  <a:srgbClr val="808080"/>
                </a:solidFill>
                <a:uFill>
                  <a:solidFill>
                    <a:srgbClr val="FFFFFF"/>
                  </a:solidFill>
                </a:uFill>
                <a:latin typeface="Calibri"/>
              </a:rPr>
              <a:t>Inconvénients :</a:t>
            </a:r>
            <a:endParaRPr lang="fr-FR" sz="1984" spc="-1">
              <a:solidFill>
                <a:srgbClr val="000000"/>
              </a:solidFill>
              <a:uFill>
                <a:solidFill>
                  <a:srgbClr val="FFFFFF"/>
                </a:solidFill>
              </a:uFill>
              <a:latin typeface="Arial"/>
            </a:endParaRPr>
          </a:p>
          <a:p>
            <a:pPr marL="819053" lvl="1" indent="-314288">
              <a:buClr>
                <a:srgbClr val="808080"/>
              </a:buClr>
              <a:buFont typeface="Wingdings" charset="2"/>
              <a:buChar char=""/>
            </a:pPr>
            <a:r>
              <a:rPr lang="fr-FR" sz="1984" spc="-1">
                <a:solidFill>
                  <a:srgbClr val="808080"/>
                </a:solidFill>
                <a:uFill>
                  <a:solidFill>
                    <a:srgbClr val="FFFFFF"/>
                  </a:solidFill>
                </a:uFill>
                <a:latin typeface="Calibri"/>
              </a:rPr>
              <a:t>Difficile à mettre en œuvre si beaucoup de spécifique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marL="294050" indent="294050">
              <a:buClr>
                <a:srgbClr val="808080"/>
              </a:buClr>
              <a:buFont typeface="Wingdings" charset="2"/>
              <a:buChar char=""/>
            </a:pPr>
            <a:r>
              <a:rPr lang="fr-FR" sz="2205" spc="-1">
                <a:solidFill>
                  <a:srgbClr val="808080"/>
                </a:solidFill>
                <a:uFill>
                  <a:solidFill>
                    <a:srgbClr val="FFFFFF"/>
                  </a:solidFill>
                </a:uFill>
                <a:latin typeface="Calibri"/>
              </a:rPr>
              <a:t>L'intégrateur doit maitriser la solution.</a:t>
            </a:r>
            <a:endParaRPr lang="fr-FR" sz="1984" spc="-1">
              <a:solidFill>
                <a:srgbClr val="000000"/>
              </a:solidFill>
              <a:uFill>
                <a:solidFill>
                  <a:srgbClr val="FFFFFF"/>
                </a:solidFill>
              </a:uFill>
              <a:latin typeface="Arial"/>
            </a:endParaRPr>
          </a:p>
        </p:txBody>
      </p:sp>
      <p:sp>
        <p:nvSpPr>
          <p:cNvPr id="702"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02634F82-DA5A-4D42-AA78-73E23FC3A202}" type="slidenum">
              <a:rPr lang="fr-FR" sz="1102" spc="-1">
                <a:solidFill>
                  <a:srgbClr val="A0A0A0"/>
                </a:solidFill>
                <a:uFill>
                  <a:solidFill>
                    <a:srgbClr val="FFFFFF"/>
                  </a:solidFill>
                </a:uFill>
                <a:latin typeface="Calibri"/>
              </a:rPr>
              <a:t>91</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808579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704"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d’intégration – Rubriques CDC</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705"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Contexte du projet</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Présentation du projet</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Exigences fonctionnelles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Exigences non fonctionnelles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Environnement technique</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Contraintes d’intégration</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Prestations demandées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Organisation et gouvernance</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Clauses juridiques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Cadre de réponse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706" name="CustomShape 4"/>
          <p:cNvSpPr/>
          <p:nvPr/>
        </p:nvSpPr>
        <p:spPr>
          <a:xfrm>
            <a:off x="6739156" y="3383004"/>
            <a:ext cx="2618703" cy="872240"/>
          </a:xfrm>
          <a:prstGeom prst="accentCallout1">
            <a:avLst>
              <a:gd name="adj1" fmla="val 80079"/>
              <a:gd name="adj2" fmla="val -8333"/>
              <a:gd name="adj3" fmla="val 105953"/>
              <a:gd name="adj4" fmla="val -123018"/>
            </a:avLst>
          </a:prstGeom>
          <a:ln>
            <a:round/>
          </a:ln>
        </p:spPr>
        <p:style>
          <a:lnRef idx="2">
            <a:schemeClr val="accent1">
              <a:shade val="50000"/>
            </a:schemeClr>
          </a:lnRef>
          <a:fillRef idx="1">
            <a:schemeClr val="accent1"/>
          </a:fillRef>
          <a:effectRef idx="0">
            <a:schemeClr val="accent1"/>
          </a:effectRef>
          <a:fontRef idx="minor"/>
        </p:style>
        <p:txBody>
          <a:bodyPr lIns="99208" tIns="49604" rIns="99208" bIns="49604" anchor="ctr"/>
          <a:lstStyle/>
          <a:p>
            <a:pPr algn="ctr">
              <a:lnSpc>
                <a:spcPct val="100000"/>
              </a:lnSpc>
            </a:pPr>
            <a:r>
              <a:rPr lang="fr-FR" sz="1543" spc="-1">
                <a:solidFill>
                  <a:srgbClr val="FFFFFF"/>
                </a:solidFill>
                <a:uFill>
                  <a:solidFill>
                    <a:srgbClr val="FFFFFF"/>
                  </a:solidFill>
                </a:uFill>
                <a:latin typeface="Calibri"/>
                <a:ea typeface="DejaVu Sans"/>
              </a:rPr>
              <a:t>Les phases de conception est réduite aux demandes spécifiques</a:t>
            </a:r>
            <a:endParaRPr lang="fr-FR" sz="1984" spc="-1">
              <a:solidFill>
                <a:srgbClr val="000000"/>
              </a:solidFill>
              <a:uFill>
                <a:solidFill>
                  <a:srgbClr val="FFFFFF"/>
                </a:solidFill>
              </a:uFill>
              <a:latin typeface="Arial"/>
            </a:endParaRPr>
          </a:p>
        </p:txBody>
      </p:sp>
      <p:sp>
        <p:nvSpPr>
          <p:cNvPr id="708" name="CustomShape 6"/>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59DFA677-4228-4C14-977A-CBAB63E91B6A}" type="slidenum">
              <a:rPr lang="fr-FR" sz="1102" spc="-1">
                <a:solidFill>
                  <a:srgbClr val="A0A0A0"/>
                </a:solidFill>
                <a:uFill>
                  <a:solidFill>
                    <a:srgbClr val="FFFFFF"/>
                  </a:solidFill>
                </a:uFill>
                <a:latin typeface="Calibri"/>
              </a:rPr>
              <a:t>92</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717570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71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d’un site web</a:t>
            </a:r>
            <a:endParaRPr lang="fr-FR" sz="1984" spc="-1">
              <a:solidFill>
                <a:srgbClr val="000000"/>
              </a:solidFill>
              <a:uFill>
                <a:solidFill>
                  <a:srgbClr val="FFFFFF"/>
                </a:solidFill>
              </a:uFill>
              <a:latin typeface="Arial"/>
            </a:endParaRPr>
          </a:p>
        </p:txBody>
      </p:sp>
      <p:sp>
        <p:nvSpPr>
          <p:cNvPr id="711"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dirty="0">
                <a:solidFill>
                  <a:srgbClr val="808080"/>
                </a:solidFill>
                <a:uFill>
                  <a:solidFill>
                    <a:srgbClr val="FFFFFF"/>
                  </a:solidFill>
                </a:uFill>
                <a:latin typeface="Calibri"/>
              </a:rPr>
              <a:t>Concerne à la fois des besoins communs et standards : </a:t>
            </a:r>
            <a:endParaRPr lang="fr-FR" sz="1984" spc="-1" dirty="0">
              <a:solidFill>
                <a:srgbClr val="000000"/>
              </a:solidFill>
              <a:uFill>
                <a:solidFill>
                  <a:srgbClr val="FFFFFF"/>
                </a:solidFill>
              </a:uFill>
              <a:latin typeface="Arial"/>
            </a:endParaRPr>
          </a:p>
          <a:p>
            <a:pPr marL="734925" lvl="2" indent="-293256">
              <a:buClr>
                <a:srgbClr val="808080"/>
              </a:buClr>
              <a:buFont typeface="Wingdings" charset="2"/>
              <a:buChar char=""/>
            </a:pPr>
            <a:r>
              <a:rPr lang="fr-FR" sz="1984" spc="-1" dirty="0">
                <a:solidFill>
                  <a:srgbClr val="808080"/>
                </a:solidFill>
                <a:uFill>
                  <a:solidFill>
                    <a:srgbClr val="FFFFFF"/>
                  </a:solidFill>
                </a:uFill>
                <a:latin typeface="Calibri"/>
              </a:rPr>
              <a:t>Gestion de contenu, E-commerce, Collaboratif…</a:t>
            </a:r>
            <a:endParaRPr lang="fr-FR" sz="1984" spc="-1" dirty="0">
              <a:solidFill>
                <a:srgbClr val="000000"/>
              </a:solidFill>
              <a:uFill>
                <a:solidFill>
                  <a:srgbClr val="FFFFFF"/>
                </a:solidFill>
              </a:uFill>
              <a:latin typeface="Arial"/>
            </a:endParaRPr>
          </a:p>
          <a:p>
            <a:pPr>
              <a:lnSpc>
                <a:spcPct val="100000"/>
              </a:lnSpc>
            </a:pPr>
            <a:r>
              <a:rPr lang="fr-FR" sz="2205" spc="-1" dirty="0">
                <a:solidFill>
                  <a:srgbClr val="808080"/>
                </a:solidFill>
                <a:uFill>
                  <a:solidFill>
                    <a:srgbClr val="FFFFFF"/>
                  </a:solidFill>
                </a:uFill>
                <a:latin typeface="Calibri"/>
              </a:rPr>
              <a:t>	et des besoins spécifiques nécessitant une intégration plus ou moins forte avec le SI</a:t>
            </a:r>
            <a:endParaRPr lang="fr-FR" sz="1984" spc="-1" dirty="0">
              <a:solidFill>
                <a:srgbClr val="000000"/>
              </a:solidFill>
              <a:uFill>
                <a:solidFill>
                  <a:srgbClr val="FFFFFF"/>
                </a:solidFill>
              </a:uFill>
              <a:latin typeface="Arial"/>
            </a:endParaRPr>
          </a:p>
          <a:p>
            <a:pPr marL="734925" lvl="2" indent="-293256">
              <a:buClr>
                <a:srgbClr val="808080"/>
              </a:buClr>
              <a:buFont typeface="Wingdings" charset="2"/>
              <a:buChar char=""/>
            </a:pPr>
            <a:r>
              <a:rPr lang="fr-FR" sz="1984" spc="-1" dirty="0">
                <a:solidFill>
                  <a:srgbClr val="808080"/>
                </a:solidFill>
                <a:uFill>
                  <a:solidFill>
                    <a:srgbClr val="FFFFFF"/>
                  </a:solidFill>
                </a:uFill>
                <a:latin typeface="Calibri"/>
              </a:rPr>
              <a:t>Applicatifs métier</a:t>
            </a:r>
            <a:endParaRPr lang="fr-FR" sz="1984" spc="-1" dirty="0">
              <a:solidFill>
                <a:srgbClr val="000000"/>
              </a:solidFill>
              <a:uFill>
                <a:solidFill>
                  <a:srgbClr val="FFFFFF"/>
                </a:solidFill>
              </a:uFill>
              <a:latin typeface="Arial"/>
            </a:endParaRPr>
          </a:p>
          <a:p>
            <a:pPr marL="734925" lvl="2" indent="-293256">
              <a:buClr>
                <a:srgbClr val="808080"/>
              </a:buClr>
              <a:buFont typeface="Wingdings" charset="2"/>
              <a:buChar char=""/>
            </a:pPr>
            <a:r>
              <a:rPr lang="fr-FR" sz="1984" spc="-1" dirty="0">
                <a:solidFill>
                  <a:srgbClr val="808080"/>
                </a:solidFill>
                <a:uFill>
                  <a:solidFill>
                    <a:srgbClr val="FFFFFF"/>
                  </a:solidFill>
                </a:uFill>
                <a:latin typeface="Calibri"/>
              </a:rPr>
              <a:t>Ouverture du SI (extranet, dématérialisation de procédures, …)</a:t>
            </a: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marL="294050" indent="-293256">
              <a:buClr>
                <a:srgbClr val="808080"/>
              </a:buClr>
              <a:buFont typeface="Wingdings" charset="2"/>
              <a:buChar char=""/>
            </a:pPr>
            <a:r>
              <a:rPr lang="fr-FR" sz="2205" spc="-1" dirty="0">
                <a:solidFill>
                  <a:srgbClr val="808080"/>
                </a:solidFill>
                <a:uFill>
                  <a:solidFill>
                    <a:srgbClr val="FFFFFF"/>
                  </a:solidFill>
                </a:uFill>
                <a:latin typeface="Calibri"/>
              </a:rPr>
              <a:t>Spécificités des solutions Web</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Dimension politique forte pour les projets communicants</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Forte dimension ergonomique et graphique à prendre en compte</a:t>
            </a:r>
            <a:endParaRPr lang="fr-FR" sz="1984" spc="-1" dirty="0">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dirty="0">
                <a:solidFill>
                  <a:srgbClr val="808080"/>
                </a:solidFill>
                <a:uFill>
                  <a:solidFill>
                    <a:srgbClr val="FFFFFF"/>
                  </a:solidFill>
                </a:uFill>
                <a:latin typeface="Calibri"/>
              </a:rPr>
              <a:t>Nécessite des compétences à la fois d’intégration (SSII, Editeurs…) et d’interface utilisateurs/design (Agences de communication Agences Web…)</a:t>
            </a:r>
            <a:endParaRPr lang="fr-FR" sz="1984" spc="-1" dirty="0">
              <a:solidFill>
                <a:srgbClr val="000000"/>
              </a:solidFill>
              <a:uFill>
                <a:solidFill>
                  <a:srgbClr val="FFFFFF"/>
                </a:solidFill>
              </a:uFill>
              <a:latin typeface="Arial"/>
            </a:endParaRPr>
          </a:p>
          <a:p>
            <a:pPr marL="1113103" lvl="1" indent="-293256">
              <a:buClr>
                <a:srgbClr val="808080"/>
              </a:buClr>
              <a:buFont typeface="Wingdings" charset="2"/>
              <a:buChar char=""/>
            </a:pPr>
            <a:r>
              <a:rPr lang="fr-FR" sz="1984" spc="-1" dirty="0">
                <a:solidFill>
                  <a:srgbClr val="808080"/>
                </a:solidFill>
                <a:uFill>
                  <a:solidFill>
                    <a:srgbClr val="FFFFFF"/>
                  </a:solidFill>
                </a:uFill>
                <a:latin typeface="Calibri"/>
              </a:rPr>
              <a:t>Opportunités technologique : </a:t>
            </a:r>
            <a:endParaRPr lang="fr-FR" sz="1984" spc="-1" dirty="0">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dirty="0">
                <a:solidFill>
                  <a:srgbClr val="808080"/>
                </a:solidFill>
                <a:uFill>
                  <a:solidFill>
                    <a:srgbClr val="FFFFFF"/>
                  </a:solidFill>
                </a:uFill>
                <a:latin typeface="Calibri"/>
              </a:rPr>
              <a:t>Open source</a:t>
            </a:r>
            <a:endParaRPr lang="fr-FR" sz="1984" spc="-1" dirty="0">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dirty="0">
                <a:solidFill>
                  <a:srgbClr val="808080"/>
                </a:solidFill>
                <a:uFill>
                  <a:solidFill>
                    <a:srgbClr val="FFFFFF"/>
                  </a:solidFill>
                </a:uFill>
                <a:latin typeface="Calibri"/>
              </a:rPr>
              <a:t>Déploiement en mode SAAS</a:t>
            </a:r>
            <a:endParaRPr lang="fr-FR" sz="1984" spc="-1" dirty="0">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dirty="0">
                <a:solidFill>
                  <a:srgbClr val="808080"/>
                </a:solidFill>
                <a:uFill>
                  <a:solidFill>
                    <a:srgbClr val="FFFFFF"/>
                  </a:solidFill>
                </a:uFill>
                <a:latin typeface="Calibri"/>
              </a:rPr>
              <a:t>Rich media</a:t>
            </a:r>
            <a:endParaRPr lang="fr-FR" sz="1984" spc="-1" dirty="0">
              <a:solidFill>
                <a:srgbClr val="000000"/>
              </a:solidFill>
              <a:uFill>
                <a:solidFill>
                  <a:srgbClr val="FFFFFF"/>
                </a:solidFill>
              </a:uFill>
              <a:latin typeface="Arial"/>
            </a:endParaRPr>
          </a:p>
          <a:p>
            <a:pPr marL="1553978" lvl="2" indent="-293256">
              <a:buClr>
                <a:srgbClr val="808080"/>
              </a:buClr>
              <a:buFont typeface="Wingdings" charset="2"/>
              <a:buChar char=""/>
            </a:pPr>
            <a:r>
              <a:rPr lang="fr-FR" sz="1764" spc="-1" dirty="0">
                <a:solidFill>
                  <a:srgbClr val="808080"/>
                </a:solidFill>
                <a:uFill>
                  <a:solidFill>
                    <a:srgbClr val="FFFFFF"/>
                  </a:solidFill>
                </a:uFill>
                <a:latin typeface="Calibri"/>
              </a:rPr>
              <a:t>Mobilité</a:t>
            </a: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a:p>
            <a:pPr>
              <a:lnSpc>
                <a:spcPct val="100000"/>
              </a:lnSpc>
            </a:pPr>
            <a:endParaRPr lang="fr-FR" sz="1984" spc="-1" dirty="0">
              <a:solidFill>
                <a:srgbClr val="000000"/>
              </a:solidFill>
              <a:uFill>
                <a:solidFill>
                  <a:srgbClr val="FFFFFF"/>
                </a:solidFill>
              </a:uFill>
              <a:latin typeface="Arial"/>
            </a:endParaRPr>
          </a:p>
        </p:txBody>
      </p:sp>
      <p:sp>
        <p:nvSpPr>
          <p:cNvPr id="713"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850766EB-4B57-4FED-9FD4-B7FB2F930ECC}" type="slidenum">
              <a:rPr lang="fr-FR" sz="1102" spc="-1">
                <a:solidFill>
                  <a:srgbClr val="A0A0A0"/>
                </a:solidFill>
                <a:uFill>
                  <a:solidFill>
                    <a:srgbClr val="FFFFFF"/>
                  </a:solidFill>
                </a:uFill>
                <a:latin typeface="Calibri"/>
              </a:rPr>
              <a:t>93</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725099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715"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d’un site – Rubriques CDC</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716"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38097" indent="294050">
              <a:buClr>
                <a:srgbClr val="808080"/>
              </a:buClr>
              <a:buFont typeface="Wingdings" charset="2"/>
              <a:buChar char=""/>
            </a:pPr>
            <a:r>
              <a:rPr lang="fr-FR" sz="2205" spc="-1">
                <a:solidFill>
                  <a:srgbClr val="808080"/>
                </a:solidFill>
                <a:uFill>
                  <a:solidFill>
                    <a:srgbClr val="FFFFFF"/>
                  </a:solidFill>
                </a:uFill>
                <a:latin typeface="Calibri"/>
              </a:rPr>
              <a:t>Introduction</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Contexte du projet</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Présentation du projet</a:t>
            </a:r>
            <a:endParaRPr lang="fr-FR" sz="1984" spc="-1">
              <a:solidFill>
                <a:srgbClr val="000000"/>
              </a:solidFill>
              <a:uFill>
                <a:solidFill>
                  <a:srgbClr val="FFFFFF"/>
                </a:solidFill>
              </a:uFill>
              <a:latin typeface="Arial"/>
            </a:endParaRPr>
          </a:p>
          <a:p>
            <a:pPr marL="238097" indent="294050">
              <a:buClr>
                <a:srgbClr val="C00000"/>
              </a:buClr>
              <a:buFont typeface="Wingdings" charset="2"/>
              <a:buChar char=""/>
            </a:pPr>
            <a:r>
              <a:rPr lang="fr-FR" sz="2205" spc="-1">
                <a:solidFill>
                  <a:srgbClr val="C00000"/>
                </a:solidFill>
                <a:uFill>
                  <a:solidFill>
                    <a:srgbClr val="FFFFFF"/>
                  </a:solidFill>
                </a:uFill>
                <a:latin typeface="Calibri"/>
              </a:rPr>
              <a:t>Architecture navigationnelle</a:t>
            </a:r>
            <a:endParaRPr lang="fr-FR" sz="1984" spc="-1">
              <a:solidFill>
                <a:srgbClr val="000000"/>
              </a:solidFill>
              <a:uFill>
                <a:solidFill>
                  <a:srgbClr val="FFFFFF"/>
                </a:solidFill>
              </a:uFill>
              <a:latin typeface="Arial"/>
            </a:endParaRPr>
          </a:p>
          <a:p>
            <a:pPr marL="238097" indent="294050">
              <a:buClr>
                <a:srgbClr val="C00000"/>
              </a:buClr>
              <a:buFont typeface="Wingdings" charset="2"/>
              <a:buChar char=""/>
            </a:pPr>
            <a:r>
              <a:rPr lang="fr-FR" sz="2205" spc="-1">
                <a:solidFill>
                  <a:srgbClr val="C00000"/>
                </a:solidFill>
                <a:uFill>
                  <a:solidFill>
                    <a:srgbClr val="FFFFFF"/>
                  </a:solidFill>
                </a:uFill>
                <a:latin typeface="Calibri"/>
              </a:rPr>
              <a:t>Objectifs graphiques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Exigences fonctionnelles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Exigences non fonctionnelles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Environnement technique</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Contraintes d’intégration</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Prestations demandées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Organisation et gouvernance</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Clauses juridiques</a:t>
            </a:r>
            <a:endParaRPr lang="fr-FR" sz="1984" spc="-1">
              <a:solidFill>
                <a:srgbClr val="000000"/>
              </a:solidFill>
              <a:uFill>
                <a:solidFill>
                  <a:srgbClr val="FFFFFF"/>
                </a:solidFill>
              </a:uFill>
              <a:latin typeface="Arial"/>
            </a:endParaRPr>
          </a:p>
          <a:p>
            <a:pPr marL="238097" indent="294050">
              <a:buClr>
                <a:srgbClr val="808080"/>
              </a:buClr>
              <a:buFont typeface="Wingdings" charset="2"/>
              <a:buChar char=""/>
            </a:pPr>
            <a:r>
              <a:rPr lang="fr-FR" sz="2205" spc="-1">
                <a:solidFill>
                  <a:srgbClr val="808080"/>
                </a:solidFill>
                <a:uFill>
                  <a:solidFill>
                    <a:srgbClr val="FFFFFF"/>
                  </a:solidFill>
                </a:uFill>
                <a:latin typeface="Calibri"/>
              </a:rPr>
              <a:t>Cadre de réponse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717" name="CustomShape 4"/>
          <p:cNvSpPr/>
          <p:nvPr/>
        </p:nvSpPr>
        <p:spPr>
          <a:xfrm>
            <a:off x="6739156" y="1874640"/>
            <a:ext cx="2618703" cy="872240"/>
          </a:xfrm>
          <a:prstGeom prst="accentCallout1">
            <a:avLst>
              <a:gd name="adj1" fmla="val 80079"/>
              <a:gd name="adj2" fmla="val -8333"/>
              <a:gd name="adj3" fmla="val 132340"/>
              <a:gd name="adj4" fmla="val -133841"/>
            </a:avLst>
          </a:prstGeom>
          <a:ln>
            <a:round/>
          </a:ln>
        </p:spPr>
        <p:style>
          <a:lnRef idx="2">
            <a:schemeClr val="accent1">
              <a:shade val="50000"/>
            </a:schemeClr>
          </a:lnRef>
          <a:fillRef idx="1">
            <a:schemeClr val="accent1"/>
          </a:fillRef>
          <a:effectRef idx="0">
            <a:schemeClr val="accent1"/>
          </a:effectRef>
          <a:fontRef idx="minor"/>
        </p:style>
        <p:txBody>
          <a:bodyPr lIns="99208" tIns="49604" rIns="99208" bIns="49604" anchor="ctr"/>
          <a:lstStyle/>
          <a:p>
            <a:pPr algn="ctr">
              <a:lnSpc>
                <a:spcPct val="100000"/>
              </a:lnSpc>
            </a:pPr>
            <a:r>
              <a:rPr lang="fr-FR" sz="1543" spc="-1">
                <a:solidFill>
                  <a:srgbClr val="FFFFFF"/>
                </a:solidFill>
                <a:uFill>
                  <a:solidFill>
                    <a:srgbClr val="FFFFFF"/>
                  </a:solidFill>
                </a:uFill>
                <a:latin typeface="Calibri"/>
                <a:ea typeface="DejaVu Sans"/>
              </a:rPr>
              <a:t>Nouveaux paragraphes</a:t>
            </a:r>
            <a:endParaRPr lang="fr-FR" sz="1984" spc="-1">
              <a:solidFill>
                <a:srgbClr val="000000"/>
              </a:solidFill>
              <a:uFill>
                <a:solidFill>
                  <a:srgbClr val="FFFFFF"/>
                </a:solidFill>
              </a:uFill>
              <a:latin typeface="Arial"/>
            </a:endParaRPr>
          </a:p>
        </p:txBody>
      </p:sp>
      <p:sp>
        <p:nvSpPr>
          <p:cNvPr id="718" name="CustomShape 5"/>
          <p:cNvSpPr/>
          <p:nvPr/>
        </p:nvSpPr>
        <p:spPr>
          <a:xfrm>
            <a:off x="6738759" y="3144904"/>
            <a:ext cx="2618703" cy="872240"/>
          </a:xfrm>
          <a:prstGeom prst="accentCallout1">
            <a:avLst>
              <a:gd name="adj1" fmla="val 18750"/>
              <a:gd name="adj2" fmla="val -8333"/>
              <a:gd name="adj3" fmla="val 38545"/>
              <a:gd name="adj4" fmla="val -118486"/>
            </a:avLst>
          </a:prstGeom>
          <a:ln>
            <a:round/>
          </a:ln>
        </p:spPr>
        <p:style>
          <a:lnRef idx="2">
            <a:schemeClr val="accent1">
              <a:shade val="50000"/>
            </a:schemeClr>
          </a:lnRef>
          <a:fillRef idx="1">
            <a:schemeClr val="accent1"/>
          </a:fillRef>
          <a:effectRef idx="0">
            <a:schemeClr val="accent1"/>
          </a:effectRef>
          <a:fontRef idx="minor"/>
        </p:style>
        <p:txBody>
          <a:bodyPr lIns="99208" tIns="49604" rIns="99208" bIns="49604" anchor="ctr"/>
          <a:lstStyle/>
          <a:p>
            <a:pPr algn="ctr">
              <a:lnSpc>
                <a:spcPct val="100000"/>
              </a:lnSpc>
            </a:pPr>
            <a:r>
              <a:rPr lang="fr-FR" sz="1543" spc="-1">
                <a:solidFill>
                  <a:srgbClr val="FFFFFF"/>
                </a:solidFill>
                <a:uFill>
                  <a:solidFill>
                    <a:srgbClr val="FFFFFF"/>
                  </a:solidFill>
                </a:uFill>
                <a:latin typeface="Calibri"/>
                <a:ea typeface="DejaVu Sans"/>
              </a:rPr>
              <a:t>Ne pas oublier les exigences liées au back-office</a:t>
            </a:r>
            <a:endParaRPr lang="fr-FR" sz="1984" spc="-1">
              <a:solidFill>
                <a:srgbClr val="000000"/>
              </a:solidFill>
              <a:uFill>
                <a:solidFill>
                  <a:srgbClr val="FFFFFF"/>
                </a:solidFill>
              </a:uFill>
              <a:latin typeface="Arial"/>
            </a:endParaRPr>
          </a:p>
        </p:txBody>
      </p:sp>
      <p:sp>
        <p:nvSpPr>
          <p:cNvPr id="719" name="CustomShape 6"/>
          <p:cNvSpPr/>
          <p:nvPr/>
        </p:nvSpPr>
        <p:spPr>
          <a:xfrm>
            <a:off x="6738759" y="4176670"/>
            <a:ext cx="2666323" cy="1030973"/>
          </a:xfrm>
          <a:prstGeom prst="accentCallout1">
            <a:avLst>
              <a:gd name="adj1" fmla="val 18750"/>
              <a:gd name="adj2" fmla="val -8333"/>
              <a:gd name="adj3" fmla="val 10239"/>
              <a:gd name="adj4" fmla="val -109472"/>
            </a:avLst>
          </a:prstGeom>
          <a:ln>
            <a:round/>
          </a:ln>
        </p:spPr>
        <p:style>
          <a:lnRef idx="2">
            <a:schemeClr val="accent1">
              <a:shade val="50000"/>
            </a:schemeClr>
          </a:lnRef>
          <a:fillRef idx="1">
            <a:schemeClr val="accent1"/>
          </a:fillRef>
          <a:effectRef idx="0">
            <a:schemeClr val="accent1"/>
          </a:effectRef>
          <a:fontRef idx="minor"/>
        </p:style>
        <p:txBody>
          <a:bodyPr lIns="99208" tIns="49604" rIns="99208" bIns="49604" anchor="ctr"/>
          <a:lstStyle/>
          <a:p>
            <a:pPr algn="ctr">
              <a:lnSpc>
                <a:spcPct val="100000"/>
              </a:lnSpc>
            </a:pPr>
            <a:r>
              <a:rPr lang="fr-FR" sz="1543" spc="-1">
                <a:solidFill>
                  <a:srgbClr val="FFFFFF"/>
                </a:solidFill>
                <a:uFill>
                  <a:solidFill>
                    <a:srgbClr val="FFFFFF"/>
                  </a:solidFill>
                </a:uFill>
                <a:latin typeface="Calibri"/>
                <a:ea typeface="DejaVu Sans"/>
              </a:rPr>
              <a:t>Minime dans le cas d’un site Internet dont l’hébergement est externalisé et n’ayant pas d’interface avec le SI</a:t>
            </a:r>
            <a:endParaRPr lang="fr-FR" sz="1984" spc="-1">
              <a:solidFill>
                <a:srgbClr val="000000"/>
              </a:solidFill>
              <a:uFill>
                <a:solidFill>
                  <a:srgbClr val="FFFFFF"/>
                </a:solidFill>
              </a:uFill>
              <a:latin typeface="Arial"/>
            </a:endParaRPr>
          </a:p>
        </p:txBody>
      </p:sp>
      <p:sp>
        <p:nvSpPr>
          <p:cNvPr id="720" name="Line 7"/>
          <p:cNvSpPr/>
          <p:nvPr/>
        </p:nvSpPr>
        <p:spPr>
          <a:xfrm flipH="1">
            <a:off x="3801795" y="4398897"/>
            <a:ext cx="2698467" cy="317467"/>
          </a:xfrm>
          <a:prstGeom prst="line">
            <a:avLst/>
          </a:prstGeom>
          <a:ln>
            <a:round/>
          </a:ln>
        </p:spPr>
        <p:style>
          <a:lnRef idx="2">
            <a:schemeClr val="accent1">
              <a:shade val="50000"/>
            </a:schemeClr>
          </a:lnRef>
          <a:fillRef idx="1">
            <a:schemeClr val="accent1"/>
          </a:fillRef>
          <a:effectRef idx="0">
            <a:schemeClr val="accent1"/>
          </a:effectRef>
          <a:fontRef idx="minor"/>
        </p:style>
      </p:sp>
      <p:sp>
        <p:nvSpPr>
          <p:cNvPr id="721" name="CustomShape 8"/>
          <p:cNvSpPr/>
          <p:nvPr/>
        </p:nvSpPr>
        <p:spPr>
          <a:xfrm>
            <a:off x="6738759" y="5367170"/>
            <a:ext cx="2618703" cy="872240"/>
          </a:xfrm>
          <a:prstGeom prst="accentCallout1">
            <a:avLst>
              <a:gd name="adj1" fmla="val 18750"/>
              <a:gd name="adj2" fmla="val -8333"/>
              <a:gd name="adj3" fmla="val -31802"/>
              <a:gd name="adj4" fmla="val -123296"/>
            </a:avLst>
          </a:prstGeom>
          <a:ln>
            <a:round/>
          </a:ln>
        </p:spPr>
        <p:style>
          <a:lnRef idx="2">
            <a:schemeClr val="accent1">
              <a:shade val="50000"/>
            </a:schemeClr>
          </a:lnRef>
          <a:fillRef idx="1">
            <a:schemeClr val="accent1"/>
          </a:fillRef>
          <a:effectRef idx="0">
            <a:schemeClr val="accent1"/>
          </a:effectRef>
          <a:fontRef idx="minor"/>
        </p:style>
        <p:txBody>
          <a:bodyPr lIns="99208" tIns="49604" rIns="99208" bIns="49604" anchor="ctr"/>
          <a:lstStyle/>
          <a:p>
            <a:pPr algn="ctr">
              <a:lnSpc>
                <a:spcPct val="100000"/>
              </a:lnSpc>
            </a:pPr>
            <a:r>
              <a:rPr lang="fr-FR" sz="1543" spc="-1">
                <a:solidFill>
                  <a:srgbClr val="FFFFFF"/>
                </a:solidFill>
                <a:uFill>
                  <a:solidFill>
                    <a:srgbClr val="FFFFFF"/>
                  </a:solidFill>
                </a:uFill>
                <a:latin typeface="Calibri"/>
                <a:ea typeface="DejaVu Sans"/>
              </a:rPr>
              <a:t>Conception ergonomique et graphique avant la conception détaillée</a:t>
            </a:r>
            <a:endParaRPr lang="fr-FR" sz="1984" spc="-1">
              <a:solidFill>
                <a:srgbClr val="000000"/>
              </a:solidFill>
              <a:uFill>
                <a:solidFill>
                  <a:srgbClr val="FFFFFF"/>
                </a:solidFill>
              </a:uFill>
              <a:latin typeface="Arial"/>
            </a:endParaRPr>
          </a:p>
        </p:txBody>
      </p:sp>
      <p:sp>
        <p:nvSpPr>
          <p:cNvPr id="722" name="Line 9"/>
          <p:cNvSpPr/>
          <p:nvPr/>
        </p:nvSpPr>
        <p:spPr>
          <a:xfrm flipH="1">
            <a:off x="4008149" y="2588940"/>
            <a:ext cx="2540130" cy="158733"/>
          </a:xfrm>
          <a:prstGeom prst="line">
            <a:avLst/>
          </a:prstGeom>
          <a:ln>
            <a:round/>
          </a:ln>
        </p:spPr>
        <p:style>
          <a:lnRef idx="2">
            <a:schemeClr val="accent1">
              <a:shade val="50000"/>
            </a:schemeClr>
          </a:lnRef>
          <a:fillRef idx="1">
            <a:schemeClr val="accent1"/>
          </a:fillRef>
          <a:effectRef idx="0">
            <a:schemeClr val="accent1"/>
          </a:effectRef>
          <a:fontRef idx="minor"/>
        </p:style>
      </p:sp>
      <p:sp>
        <p:nvSpPr>
          <p:cNvPr id="724" name="CustomShape 11"/>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92399F5E-0682-4ED1-9D50-C51F113A39EB}" type="slidenum">
              <a:rPr lang="fr-FR" sz="1102" spc="-1">
                <a:solidFill>
                  <a:srgbClr val="A0A0A0"/>
                </a:solidFill>
                <a:uFill>
                  <a:solidFill>
                    <a:srgbClr val="FFFFFF"/>
                  </a:solidFill>
                </a:uFill>
                <a:latin typeface="Calibri"/>
              </a:rPr>
              <a:t>94</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3219348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726"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d’un site web – Architecture navigationnelle</a:t>
            </a:r>
            <a:endParaRPr lang="fr-FR" sz="1984" spc="-1">
              <a:solidFill>
                <a:srgbClr val="000000"/>
              </a:solidFill>
              <a:uFill>
                <a:solidFill>
                  <a:srgbClr val="FFFFFF"/>
                </a:solidFill>
              </a:uFill>
              <a:latin typeface="Arial"/>
            </a:endParaRPr>
          </a:p>
        </p:txBody>
      </p:sp>
      <p:sp>
        <p:nvSpPr>
          <p:cNvPr id="727"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Arborescence du site ou de l’application</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pic>
        <p:nvPicPr>
          <p:cNvPr id="728" name="Image 8"/>
          <p:cNvPicPr/>
          <p:nvPr/>
        </p:nvPicPr>
        <p:blipFill>
          <a:blip r:embed="rId2"/>
          <a:stretch/>
        </p:blipFill>
        <p:spPr>
          <a:xfrm>
            <a:off x="562445" y="1779797"/>
            <a:ext cx="8650967" cy="4842557"/>
          </a:xfrm>
          <a:prstGeom prst="rect">
            <a:avLst/>
          </a:prstGeom>
          <a:ln>
            <a:noFill/>
          </a:ln>
        </p:spPr>
      </p:pic>
      <p:sp>
        <p:nvSpPr>
          <p:cNvPr id="730"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6620FA0C-6E99-4D49-BC28-CE608D78569B}" type="slidenum">
              <a:rPr lang="fr-FR" sz="1102" spc="-1">
                <a:solidFill>
                  <a:srgbClr val="A0A0A0"/>
                </a:solidFill>
                <a:uFill>
                  <a:solidFill>
                    <a:srgbClr val="FFFFFF"/>
                  </a:solidFill>
                </a:uFill>
                <a:latin typeface="Calibri"/>
              </a:rPr>
              <a:t>95</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116226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732"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d’un site web – Architecture navigationnelle</a:t>
            </a:r>
            <a:endParaRPr lang="fr-FR" sz="1984" spc="-1">
              <a:solidFill>
                <a:srgbClr val="000000"/>
              </a:solidFill>
              <a:uFill>
                <a:solidFill>
                  <a:srgbClr val="FFFFFF"/>
                </a:solidFill>
              </a:uFill>
              <a:latin typeface="Arial"/>
            </a:endParaRPr>
          </a:p>
        </p:txBody>
      </p:sp>
      <p:sp>
        <p:nvSpPr>
          <p:cNvPr id="733"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Designer une arborescence d’un site Internet par la méthode du tri sur cartes</a:t>
            </a:r>
            <a:endParaRPr lang="fr-FR" sz="1984" spc="-1">
              <a:solidFill>
                <a:srgbClr val="000000"/>
              </a:solidFill>
              <a:uFill>
                <a:solidFill>
                  <a:srgbClr val="FFFFFF"/>
                </a:solidFill>
              </a:uFill>
              <a:latin typeface="Arial"/>
            </a:endParaRPr>
          </a:p>
          <a:p>
            <a:pPr marL="1196833" lvl="1" indent="-377383">
              <a:buClr>
                <a:srgbClr val="808080"/>
              </a:buClr>
              <a:buFont typeface="Calibri"/>
              <a:buAutoNum type="arabicPeriod"/>
            </a:pPr>
            <a:r>
              <a:rPr lang="fr-FR" sz="1984" spc="-1">
                <a:solidFill>
                  <a:srgbClr val="808080"/>
                </a:solidFill>
                <a:uFill>
                  <a:solidFill>
                    <a:srgbClr val="FFFFFF"/>
                  </a:solidFill>
                </a:uFill>
                <a:latin typeface="Calibri"/>
              </a:rPr>
              <a:t>Réalisation de l’inventaire complet des contenus et services du site Internet =&gt; Issu de l’analyse fonctionnelle</a:t>
            </a:r>
            <a:endParaRPr lang="fr-FR" sz="1984" spc="-1">
              <a:solidFill>
                <a:srgbClr val="000000"/>
              </a:solidFill>
              <a:uFill>
                <a:solidFill>
                  <a:srgbClr val="FFFFFF"/>
                </a:solidFill>
              </a:uFill>
              <a:latin typeface="Arial"/>
            </a:endParaRPr>
          </a:p>
          <a:p>
            <a:pPr marL="1196833" lvl="1" indent="-377383">
              <a:buClr>
                <a:srgbClr val="808080"/>
              </a:buClr>
              <a:buFont typeface="Calibri"/>
              <a:buAutoNum type="arabicPeriod"/>
            </a:pPr>
            <a:r>
              <a:rPr lang="fr-FR" sz="1984" spc="-1">
                <a:solidFill>
                  <a:srgbClr val="808080"/>
                </a:solidFill>
                <a:uFill>
                  <a:solidFill>
                    <a:srgbClr val="FFFFFF"/>
                  </a:solidFill>
                </a:uFill>
                <a:latin typeface="Calibri"/>
              </a:rPr>
              <a:t>Atelier de tri de carte : présentation des contenus et services du portail sous forme de cartes (post-it). Organisation et regroupements en séance</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pic>
        <p:nvPicPr>
          <p:cNvPr id="734" name="Picture 4"/>
          <p:cNvPicPr/>
          <p:nvPr/>
        </p:nvPicPr>
        <p:blipFill>
          <a:blip r:embed="rId2"/>
          <a:stretch/>
        </p:blipFill>
        <p:spPr>
          <a:xfrm>
            <a:off x="198549" y="3541737"/>
            <a:ext cx="3094903" cy="2131392"/>
          </a:xfrm>
          <a:prstGeom prst="rect">
            <a:avLst/>
          </a:prstGeom>
          <a:ln>
            <a:noFill/>
          </a:ln>
        </p:spPr>
      </p:pic>
      <p:pic>
        <p:nvPicPr>
          <p:cNvPr id="735" name="Picture 5"/>
          <p:cNvPicPr/>
          <p:nvPr/>
        </p:nvPicPr>
        <p:blipFill>
          <a:blip r:embed="rId3"/>
          <a:stretch/>
        </p:blipFill>
        <p:spPr>
          <a:xfrm>
            <a:off x="3404962" y="3565150"/>
            <a:ext cx="2843311" cy="2007977"/>
          </a:xfrm>
          <a:prstGeom prst="rect">
            <a:avLst/>
          </a:prstGeom>
          <a:ln>
            <a:noFill/>
          </a:ln>
        </p:spPr>
      </p:pic>
      <p:pic>
        <p:nvPicPr>
          <p:cNvPr id="736" name="Image 11"/>
          <p:cNvPicPr/>
          <p:nvPr/>
        </p:nvPicPr>
        <p:blipFill>
          <a:blip r:embed="rId4"/>
          <a:stretch/>
        </p:blipFill>
        <p:spPr>
          <a:xfrm>
            <a:off x="6389545" y="3541737"/>
            <a:ext cx="3015537" cy="2790135"/>
          </a:xfrm>
          <a:prstGeom prst="rect">
            <a:avLst/>
          </a:prstGeom>
          <a:ln>
            <a:noFill/>
          </a:ln>
        </p:spPr>
      </p:pic>
      <p:sp>
        <p:nvSpPr>
          <p:cNvPr id="738"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340B74CA-969E-4088-A9C4-DFDB46CD82E4}" type="slidenum">
              <a:rPr lang="fr-FR" sz="1102" spc="-1">
                <a:solidFill>
                  <a:srgbClr val="A0A0A0"/>
                </a:solidFill>
                <a:uFill>
                  <a:solidFill>
                    <a:srgbClr val="FFFFFF"/>
                  </a:solidFill>
                </a:uFill>
                <a:latin typeface="Calibri"/>
              </a:rPr>
              <a:t>96</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39760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740"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d’un site web – Architecture navigationnelle</a:t>
            </a:r>
            <a:endParaRPr lang="fr-FR" sz="1984" spc="-1">
              <a:solidFill>
                <a:srgbClr val="000000"/>
              </a:solidFill>
              <a:uFill>
                <a:solidFill>
                  <a:srgbClr val="FFFFFF"/>
                </a:solidFill>
              </a:uFill>
              <a:latin typeface="Arial"/>
            </a:endParaRPr>
          </a:p>
        </p:txBody>
      </p:sp>
      <p:sp>
        <p:nvSpPr>
          <p:cNvPr id="741"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205" spc="-1">
                <a:solidFill>
                  <a:srgbClr val="808080"/>
                </a:solidFill>
                <a:uFill>
                  <a:solidFill>
                    <a:srgbClr val="FFFFFF"/>
                  </a:solidFill>
                </a:uFill>
                <a:latin typeface="Calibri"/>
              </a:rPr>
              <a:t>Rubriquage détaillé</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pic>
        <p:nvPicPr>
          <p:cNvPr id="742" name="Picture 4"/>
          <p:cNvPicPr/>
          <p:nvPr/>
        </p:nvPicPr>
        <p:blipFill>
          <a:blip r:embed="rId2"/>
          <a:stretch/>
        </p:blipFill>
        <p:spPr>
          <a:xfrm>
            <a:off x="277915" y="1954007"/>
            <a:ext cx="9018434" cy="4411596"/>
          </a:xfrm>
          <a:prstGeom prst="rect">
            <a:avLst/>
          </a:prstGeom>
          <a:ln w="9360">
            <a:noFill/>
          </a:ln>
        </p:spPr>
      </p:pic>
      <p:sp>
        <p:nvSpPr>
          <p:cNvPr id="744"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1FCE9675-AB4D-4688-92F0-F643DA6DD0EE}" type="slidenum">
              <a:rPr lang="fr-FR" sz="1102" spc="-1">
                <a:solidFill>
                  <a:srgbClr val="A0A0A0"/>
                </a:solidFill>
                <a:uFill>
                  <a:solidFill>
                    <a:srgbClr val="FFFFFF"/>
                  </a:solidFill>
                </a:uFill>
                <a:latin typeface="Calibri"/>
              </a:rPr>
              <a:t>97</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869926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746"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d’un site web – Architecture navigationnelle</a:t>
            </a:r>
            <a:endParaRPr lang="fr-FR" sz="1984" spc="-1">
              <a:solidFill>
                <a:srgbClr val="000000"/>
              </a:solidFill>
              <a:uFill>
                <a:solidFill>
                  <a:srgbClr val="FFFFFF"/>
                </a:solidFill>
              </a:uFill>
              <a:latin typeface="Arial"/>
            </a:endParaRPr>
          </a:p>
        </p:txBody>
      </p:sp>
      <p:sp>
        <p:nvSpPr>
          <p:cNvPr id="747"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646" spc="-1">
                <a:solidFill>
                  <a:srgbClr val="808080"/>
                </a:solidFill>
                <a:uFill>
                  <a:solidFill>
                    <a:srgbClr val="FFFFFF"/>
                  </a:solidFill>
                </a:uFill>
                <a:latin typeface="Calibri"/>
              </a:rPr>
              <a:t>Objectifs graphiques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Brief créatif</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Univers de communication de la marque</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Objectifs design du projet…</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Contraintes design :</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charte du logo,</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charte Internet…</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Annexes :</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Documents de communication,</a:t>
            </a:r>
            <a:endParaRPr lang="fr-FR" sz="1984" spc="-1">
              <a:solidFill>
                <a:srgbClr val="000000"/>
              </a:solidFill>
              <a:uFill>
                <a:solidFill>
                  <a:srgbClr val="FFFFFF"/>
                </a:solidFill>
              </a:uFill>
              <a:latin typeface="Arial"/>
            </a:endParaRPr>
          </a:p>
          <a:p>
            <a:pPr marL="1553978" lvl="2" indent="-293256">
              <a:buClr>
                <a:srgbClr val="808080"/>
              </a:buClr>
              <a:buFont typeface="Wingdings" charset="2"/>
              <a:buChar char=""/>
            </a:pPr>
            <a:r>
              <a:rPr lang="fr-FR" sz="2205" spc="-1">
                <a:solidFill>
                  <a:srgbClr val="808080"/>
                </a:solidFill>
                <a:uFill>
                  <a:solidFill>
                    <a:srgbClr val="FFFFFF"/>
                  </a:solidFill>
                </a:uFill>
                <a:latin typeface="Calibri"/>
              </a:rPr>
              <a:t>Accès photothèques…</a:t>
            </a: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a:p>
            <a:pPr>
              <a:lnSpc>
                <a:spcPct val="100000"/>
              </a:lnSpc>
            </a:pPr>
            <a:endParaRPr lang="fr-FR" sz="1984" spc="-1">
              <a:solidFill>
                <a:srgbClr val="000000"/>
              </a:solidFill>
              <a:uFill>
                <a:solidFill>
                  <a:srgbClr val="FFFFFF"/>
                </a:solidFill>
              </a:uFill>
              <a:latin typeface="Arial"/>
            </a:endParaRPr>
          </a:p>
        </p:txBody>
      </p:sp>
      <p:sp>
        <p:nvSpPr>
          <p:cNvPr id="749"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B0976DA7-51EA-437A-A3B1-D0DC66B40488}" type="slidenum">
              <a:rPr lang="fr-FR" sz="1102" spc="-1">
                <a:solidFill>
                  <a:srgbClr val="A0A0A0"/>
                </a:solidFill>
                <a:uFill>
                  <a:solidFill>
                    <a:srgbClr val="FFFFFF"/>
                  </a:solidFill>
                </a:uFill>
                <a:latin typeface="Calibri"/>
              </a:rPr>
              <a:t>98</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2571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9491989" y="419849"/>
            <a:ext cx="587313" cy="6466796"/>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nchorCtr="1"/>
          <a:lstStyle/>
          <a:p>
            <a:pPr>
              <a:lnSpc>
                <a:spcPct val="100000"/>
              </a:lnSpc>
            </a:pPr>
            <a:r>
              <a:rPr lang="fr-FR" sz="2646" cap="small" spc="-1">
                <a:solidFill>
                  <a:srgbClr val="FFFFFF"/>
                </a:solidFill>
                <a:uFill>
                  <a:solidFill>
                    <a:srgbClr val="FFFFFF"/>
                  </a:solidFill>
                </a:uFill>
                <a:latin typeface="Calibri"/>
              </a:rPr>
              <a:t>Autres cahiers des charges</a:t>
            </a:r>
            <a:endParaRPr lang="fr-FR" sz="1984" spc="-1">
              <a:solidFill>
                <a:srgbClr val="000000"/>
              </a:solidFill>
              <a:uFill>
                <a:solidFill>
                  <a:srgbClr val="FFFFFF"/>
                </a:solidFill>
              </a:uFill>
              <a:latin typeface="Arial"/>
            </a:endParaRPr>
          </a:p>
        </p:txBody>
      </p:sp>
      <p:sp>
        <p:nvSpPr>
          <p:cNvPr id="751" name="CustomShape 2"/>
          <p:cNvSpPr/>
          <p:nvPr/>
        </p:nvSpPr>
        <p:spPr>
          <a:xfrm>
            <a:off x="277915" y="261116"/>
            <a:ext cx="8961687" cy="422231"/>
          </a:xfrm>
          <a:prstGeom prst="rect">
            <a:avLst/>
          </a:prstGeom>
          <a:solidFill>
            <a:srgbClr val="92D050"/>
          </a:solidFill>
          <a:ln>
            <a:noFill/>
          </a:ln>
        </p:spPr>
        <p:style>
          <a:lnRef idx="0">
            <a:scrgbClr r="0" g="0" b="0"/>
          </a:lnRef>
          <a:fillRef idx="0">
            <a:scrgbClr r="0" g="0" b="0"/>
          </a:fillRef>
          <a:effectRef idx="0">
            <a:scrgbClr r="0" g="0" b="0"/>
          </a:effectRef>
          <a:fontRef idx="minor"/>
        </p:style>
        <p:txBody>
          <a:bodyPr lIns="99208" tIns="49604" rIns="99208" bIns="49604"/>
          <a:lstStyle/>
          <a:p>
            <a:pPr>
              <a:lnSpc>
                <a:spcPct val="100000"/>
              </a:lnSpc>
            </a:pPr>
            <a:r>
              <a:rPr lang="fr-FR" sz="2205" b="1" spc="-1">
                <a:solidFill>
                  <a:srgbClr val="FFFFFF"/>
                </a:solidFill>
                <a:uFill>
                  <a:solidFill>
                    <a:srgbClr val="FFFFFF"/>
                  </a:solidFill>
                </a:uFill>
                <a:latin typeface="Calibri"/>
              </a:rPr>
              <a:t>Cahier des charges d’une Tierce Maintenance Applicative (TMA)</a:t>
            </a:r>
            <a:endParaRPr lang="fr-FR" sz="1984" spc="-1">
              <a:solidFill>
                <a:srgbClr val="000000"/>
              </a:solidFill>
              <a:uFill>
                <a:solidFill>
                  <a:srgbClr val="FFFFFF"/>
                </a:solidFill>
              </a:uFill>
              <a:latin typeface="Arial"/>
            </a:endParaRPr>
          </a:p>
        </p:txBody>
      </p:sp>
      <p:sp>
        <p:nvSpPr>
          <p:cNvPr id="752" name="CustomShape 3"/>
          <p:cNvSpPr/>
          <p:nvPr/>
        </p:nvSpPr>
        <p:spPr>
          <a:xfrm>
            <a:off x="357679" y="1240500"/>
            <a:ext cx="8888670" cy="5633843"/>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lstStyle/>
          <a:p>
            <a:pPr marL="294050" indent="-293256">
              <a:buClr>
                <a:srgbClr val="808080"/>
              </a:buClr>
              <a:buFont typeface="Wingdings" charset="2"/>
              <a:buChar char=""/>
            </a:pPr>
            <a:r>
              <a:rPr lang="fr-FR" sz="2646" spc="-1">
                <a:solidFill>
                  <a:srgbClr val="808080"/>
                </a:solidFill>
                <a:uFill>
                  <a:solidFill>
                    <a:srgbClr val="FFFFFF"/>
                  </a:solidFill>
                </a:uFill>
                <a:latin typeface="Calibri"/>
              </a:rPr>
              <a:t>Concerne la prise en charge d’un patrimoine applicatif afin de le maintenir en condition opérationnelle :</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Correction d’anomalies ou de dysfonctionnements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Développement d’évolutions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Mise à jour de composants et montées de versions</a:t>
            </a:r>
            <a:endParaRPr lang="fr-FR" sz="1984" spc="-1">
              <a:solidFill>
                <a:srgbClr val="000000"/>
              </a:solidFill>
              <a:uFill>
                <a:solidFill>
                  <a:srgbClr val="FFFFFF"/>
                </a:solidFill>
              </a:uFill>
              <a:latin typeface="Arial"/>
            </a:endParaRPr>
          </a:p>
          <a:p>
            <a:pPr marL="1113103" lvl="1" indent="-293256">
              <a:buClr>
                <a:srgbClr val="808080"/>
              </a:buClr>
              <a:buFont typeface="Wingdings" charset="2"/>
              <a:buChar char=""/>
            </a:pPr>
            <a:r>
              <a:rPr lang="fr-FR" sz="2425" spc="-1">
                <a:solidFill>
                  <a:srgbClr val="808080"/>
                </a:solidFill>
                <a:uFill>
                  <a:solidFill>
                    <a:srgbClr val="FFFFFF"/>
                  </a:solidFill>
                </a:uFill>
                <a:latin typeface="Calibri"/>
              </a:rPr>
              <a:t>…</a:t>
            </a:r>
            <a:endParaRPr lang="fr-FR" sz="1984" spc="-1">
              <a:solidFill>
                <a:srgbClr val="000000"/>
              </a:solidFill>
              <a:uFill>
                <a:solidFill>
                  <a:srgbClr val="FFFFFF"/>
                </a:solidFill>
              </a:uFill>
              <a:latin typeface="Arial"/>
            </a:endParaRPr>
          </a:p>
        </p:txBody>
      </p:sp>
      <p:sp>
        <p:nvSpPr>
          <p:cNvPr id="754" name="CustomShape 5"/>
          <p:cNvSpPr/>
          <p:nvPr/>
        </p:nvSpPr>
        <p:spPr>
          <a:xfrm>
            <a:off x="4549826" y="7253716"/>
            <a:ext cx="1124626" cy="335324"/>
          </a:xfrm>
          <a:prstGeom prst="rect">
            <a:avLst/>
          </a:prstGeom>
          <a:noFill/>
          <a:ln>
            <a:noFill/>
          </a:ln>
        </p:spPr>
        <p:style>
          <a:lnRef idx="0">
            <a:scrgbClr r="0" g="0" b="0"/>
          </a:lnRef>
          <a:fillRef idx="0">
            <a:scrgbClr r="0" g="0" b="0"/>
          </a:fillRef>
          <a:effectRef idx="0">
            <a:scrgbClr r="0" g="0" b="0"/>
          </a:effectRef>
          <a:fontRef idx="minor"/>
        </p:style>
        <p:txBody>
          <a:bodyPr lIns="99208" tIns="49604" rIns="99208" bIns="49604" anchor="ctr"/>
          <a:lstStyle/>
          <a:p>
            <a:pPr algn="ctr">
              <a:lnSpc>
                <a:spcPct val="100000"/>
              </a:lnSpc>
            </a:pPr>
            <a:fld id="{0A129728-536A-4770-9170-3A5A1AB8C557}" type="slidenum">
              <a:rPr lang="fr-FR" sz="1102" spc="-1">
                <a:solidFill>
                  <a:srgbClr val="A0A0A0"/>
                </a:solidFill>
                <a:uFill>
                  <a:solidFill>
                    <a:srgbClr val="FFFFFF"/>
                  </a:solidFill>
                </a:uFill>
                <a:latin typeface="Calibri"/>
              </a:rPr>
              <a:t>99</a:t>
            </a:fld>
            <a:endParaRPr lang="fr-FR" sz="198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247781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8479</Words>
  <Application>Microsoft Office PowerPoint</Application>
  <PresentationFormat>Personnalisé</PresentationFormat>
  <Paragraphs>1496</Paragraphs>
  <Slides>123</Slides>
  <Notes>10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123</vt:i4>
      </vt:variant>
    </vt:vector>
  </HeadingPairs>
  <TitlesOfParts>
    <vt:vector size="132" baseType="lpstr">
      <vt:lpstr>Arial</vt:lpstr>
      <vt:lpstr>Calibri</vt:lpstr>
      <vt:lpstr>Lato</vt:lpstr>
      <vt:lpstr>Lato Light</vt:lpstr>
      <vt:lpstr>Symbol</vt:lpstr>
      <vt:lpstr>Tahoma</vt:lpstr>
      <vt:lpstr>Verdana</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Synthèse &amp; comparaison Classique / Agile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
  <dc:description/>
  <cp:lastModifiedBy>Guilhem ROUVAREL</cp:lastModifiedBy>
  <cp:revision>54</cp:revision>
  <dcterms:created xsi:type="dcterms:W3CDTF">2017-02-17T07:00:54Z</dcterms:created>
  <dcterms:modified xsi:type="dcterms:W3CDTF">2020-10-17T18:00:54Z</dcterms:modified>
  <dc:language>fr-FR</dc:language>
</cp:coreProperties>
</file>