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4" r:id="rId2"/>
    <p:sldId id="335" r:id="rId3"/>
    <p:sldId id="336" r:id="rId4"/>
    <p:sldId id="337" r:id="rId5"/>
    <p:sldId id="339" r:id="rId6"/>
    <p:sldId id="347" r:id="rId7"/>
    <p:sldId id="350" r:id="rId8"/>
    <p:sldId id="35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4B711-109C-434C-ACA8-2D25C4DC148E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2365D-C4B5-4B45-853C-A7D85930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7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64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Exemples d’indicateurs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Évolution du nombre de patients pris en charge (par type de prise en charge)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Évolution du nombre de consultations/d'examens réalisés par les praticiens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Taux d’utilisation des ressources (hors ressources humaines)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92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64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Exemples d’indicateurs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Évolution du nombre de patients pris en charge (par type de prise en charge)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Évolution du nombre de consultations/d'examens réalisés par les praticiens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Taux d’utilisation des ressources (hors ressources humaines)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0EC37-A9F9-4ED0-AD4C-BCF28906B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CD3251-D062-4EB5-8B17-9889ABFA7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700BA-4DAD-41A1-84DC-38A2519B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AD469E-4793-4BF9-8E5E-26C51DB5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35E8-AB62-4CAD-80C0-4F4B702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3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DA903-215A-4883-A07C-956D36B6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6752F-48EF-4D65-AA2C-E4136FA8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708D3-2F39-48D7-9332-B1268865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5A6B3-7BB6-4DE8-85BF-60F51122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4B971A-04B9-4899-A7A4-0B9E13B9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32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9F5A36-804D-4EAE-9252-428241C0D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1C5404-DF4E-441C-A5AB-C8A2A75D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4EE2F-9A57-49E6-8225-C7CD3B2A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EC00E7-D15E-49FE-A61F-4B292658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13EB1-768B-46AF-A274-A09EDBA9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9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EB230-2446-42DE-9C52-BF5EE423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950B1-D63D-4096-AB8B-0C5456E4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E2116-490B-4B61-94D1-A9DE2FAC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7B9ED4-0EEA-4845-B666-A6A70F68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CB1DC8-808C-4132-85D0-0C21D6F1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F477F-0F61-42ED-A09D-2D539CCB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DB4694-5D1F-415B-9100-A5F3A462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15E80-12AA-4372-B1F2-60A60751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79D68-B89A-4CA9-B2DA-FBEF396D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34E33-CA47-4BC4-8C52-B211739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64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2A698-0B9D-424A-BC21-68E32D38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AF741-7867-409A-A650-B4A7CC6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26D396-EB31-4F3B-91C8-DE3C6468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2194E-413A-4FBE-8FD3-ADEED329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E9C11-5123-4FA4-8CE4-A8878EFE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7D549-F291-4029-BDDB-FE827E9E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18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C883F-E9D0-464F-853B-F9ED5CCF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FCFE04-3AB1-4902-8659-7507F00C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9E43C-D4FF-4BD7-973F-880313C08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804FD1-7CA7-4A1A-9BBC-4E2757CBF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EF03D7-9BBD-4635-8089-32EAE2253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B4121A-3A18-4088-9E88-E8434755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CEB1DA-4700-4678-BF7E-DA5B3478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1DB551-EF7F-4B86-AD59-F8E941C2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2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A50A9-B37E-4EE8-8CF7-DA892D6C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70F9BC-202B-466D-9966-E74F63E0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73402A-D35C-471B-AFC6-259FB4A6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E8543F-B276-4042-B163-42AFABE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61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1A9098-28D1-400E-8070-E686B7E7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97E9F2-7B5D-4601-8FED-85FDBB48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CFC78B-EBE6-48A4-B9F3-F94E7301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15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6FC68-E628-4007-A9B7-4B80DCDB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55D1F-A55D-4BC1-82A2-F92D4CF0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BDADE2-707B-44F8-BA35-D91D0D67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B6B8CD-81CB-4D97-855F-715D6F58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0FDF1D-450C-417E-A30B-11D9392D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898651-E729-452D-8A86-D2F521F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95019-8930-4E86-8828-C91E9033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8A26D6-52FA-4267-9AFF-941B7044B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896B82-2F36-4131-B1CC-83FCE1082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681FB0-D134-4F1F-8CE8-893819D8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60A230-0586-4674-B9F7-7F2FB91C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46E94C-67A0-40EA-9A1E-62C0C6DD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17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79D9D9-0CC2-4A01-96E1-7484A0B5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19ED09-36FB-4F0E-8A4B-1AC47E97D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817FE-1486-4523-9E0C-84BD70CC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A31E-15BF-4588-AC4A-83481D3B8CDC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E4861-6959-45B1-B225-7996D8EA6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700CA2-7F92-4844-A27D-FEFC20089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8394-CC22-420E-B895-CED8D91F7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0134481" y="380880"/>
            <a:ext cx="532800" cy="58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fr-FR" sz="2200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 pour le développement d'un logiciel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775640" y="236881"/>
            <a:ext cx="8129880" cy="383040"/>
          </a:xfrm>
          <a:prstGeom prst="rect">
            <a:avLst/>
          </a:prstGeom>
          <a:solidFill>
            <a:srgbClr val="D190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 d’étude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1848000" y="1125360"/>
            <a:ext cx="806364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2" indent="266762">
              <a:buClr>
                <a:srgbClr val="808080"/>
              </a:buClr>
              <a:buFont typeface="Wingdings" charset="2"/>
              <a:buChar char=""/>
            </a:pPr>
            <a:r>
              <a:rPr lang="fr-FR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Descriptif du projet :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endParaRPr lang="fr-FR" sz="22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Centre Hospitalier TARTAMPION souhaite procéder au remplacement de son logiciel de gestion des rendez-vous. En effet, l’application actuellement utilisée n’est plus satisfaisante pour des raisons d’obsolescence technique et ergonomique.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endParaRPr lang="fr-FR" sz="22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 grandes fonctions à informatiser sont les suivantes :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8" lvl="2" indent="-227881">
              <a:buClr>
                <a:srgbClr val="808080"/>
              </a:buClr>
              <a:buFont typeface="Wingdings" charset="2"/>
              <a:buChar char=""/>
            </a:pPr>
            <a:r>
              <a:rPr lang="fr-FR" sz="20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Planification des rendez-vous,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8" lvl="2" indent="-227881">
              <a:buClr>
                <a:srgbClr val="808080"/>
              </a:buClr>
              <a:buFont typeface="Wingdings" charset="2"/>
              <a:buChar char=""/>
            </a:pPr>
            <a:r>
              <a:rPr lang="fr-FR" sz="20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Consultation des agendas.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1559640" y="6580440"/>
            <a:ext cx="3733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Smartview : Conseil, Expertise &amp; Formation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5651040" y="6580440"/>
            <a:ext cx="10202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09CF77C-82C4-487A-9C98-8E86556F0DA3}" type="slidenum"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3CE1DF7-4C65-4C08-9506-B671BE7F2275}"/>
              </a:ext>
            </a:extLst>
          </p:cNvPr>
          <p:cNvSpPr/>
          <p:nvPr/>
        </p:nvSpPr>
        <p:spPr>
          <a:xfrm>
            <a:off x="8328537" y="718603"/>
            <a:ext cx="1576983" cy="680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40" b="1" dirty="0"/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2456875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10134481" y="380880"/>
            <a:ext cx="532800" cy="58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fr-FR" sz="2200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 pour le développement d'un logiciel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1775640" y="236881"/>
            <a:ext cx="8129880" cy="383040"/>
          </a:xfrm>
          <a:prstGeom prst="rect">
            <a:avLst/>
          </a:prstGeom>
          <a:solidFill>
            <a:srgbClr val="D190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du cas d’étude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848000" y="1125360"/>
            <a:ext cx="806364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2" indent="266762">
              <a:buClr>
                <a:srgbClr val="808080"/>
              </a:buClr>
              <a:buFont typeface="Wingdings" charset="2"/>
              <a:buChar char=""/>
            </a:pPr>
            <a:r>
              <a:rPr lang="fr-FR" sz="24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Objectifs et enjeux  du projet: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l’hôpital :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8" lvl="2" indent="-227881">
              <a:buClr>
                <a:srgbClr val="808080"/>
              </a:buClr>
              <a:buFont typeface="Wingdings" charset="2"/>
              <a:buChar char=""/>
            </a:pPr>
            <a:r>
              <a:rPr lang="fr-FR" sz="20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Rationaliser ses coûts par un meilleur taux d’occupation des ressources matérielles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8" lvl="2" indent="-227881">
              <a:buClr>
                <a:srgbClr val="808080"/>
              </a:buClr>
              <a:buFont typeface="Wingdings" charset="2"/>
              <a:buChar char=""/>
            </a:pPr>
            <a:r>
              <a:rPr lang="fr-FR" sz="20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Garantir une meilleure visibilité des charges et des disponibilités des différentes ressources (réelles et prévisionnelles)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les professionnels de santé :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8" lvl="2" indent="-227881">
              <a:buClr>
                <a:srgbClr val="808080"/>
              </a:buClr>
              <a:buFont typeface="Wingdings" charset="2"/>
              <a:buChar char=""/>
            </a:pPr>
            <a:r>
              <a:rPr lang="fr-FR" sz="20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Permettre une meilleure organisation de leur activité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8" lvl="2" indent="-227881">
              <a:buClr>
                <a:srgbClr val="808080"/>
              </a:buClr>
              <a:buFont typeface="Wingdings" charset="2"/>
              <a:buChar char=""/>
            </a:pPr>
            <a:r>
              <a:rPr lang="fr-FR" sz="20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Offrir une aide à l'attribution de rendez-vous, en proposant des solutions optimales répondant aux souhaits et contraintes exprimés dans la demande, tout en tenant compte des ressources humaines et matérielles nécessaires et disponibles dans les services prestataires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le patient : bénéficier d’une meilleure qualité de sa prise en charge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1559640" y="6580440"/>
            <a:ext cx="3733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Smartview : Conseil, Expertise &amp; Formation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5"/>
          <p:cNvSpPr/>
          <p:nvPr/>
        </p:nvSpPr>
        <p:spPr>
          <a:xfrm>
            <a:off x="5651040" y="6580440"/>
            <a:ext cx="10202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AF67B2CC-1790-4064-95B5-DAF024AED800}" type="slidenum"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780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10134481" y="380880"/>
            <a:ext cx="532800" cy="58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fr-FR" sz="2200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 pour le développement d'un logiciel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1775640" y="236881"/>
            <a:ext cx="8129880" cy="383040"/>
          </a:xfrm>
          <a:prstGeom prst="rect">
            <a:avLst/>
          </a:prstGeom>
          <a:solidFill>
            <a:srgbClr val="D190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du cas d’étude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1848000" y="1125360"/>
            <a:ext cx="806364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2" indent="266762">
              <a:buClr>
                <a:srgbClr val="808080"/>
              </a:buClr>
              <a:buFont typeface="Wingdings" charset="2"/>
              <a:buChar char=""/>
            </a:pPr>
            <a:r>
              <a:rPr lang="fr-FR" sz="24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Utilisateurs de la solution à développer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Secrétaire médicale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Médecin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Manager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4"/>
          <p:cNvSpPr/>
          <p:nvPr/>
        </p:nvSpPr>
        <p:spPr>
          <a:xfrm>
            <a:off x="1559640" y="6580440"/>
            <a:ext cx="3733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Smartview : Conseil, Expertise &amp; Formation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5"/>
          <p:cNvSpPr/>
          <p:nvPr/>
        </p:nvSpPr>
        <p:spPr>
          <a:xfrm>
            <a:off x="5651040" y="6580440"/>
            <a:ext cx="10202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4C846B52-EDBB-40CF-8D32-16602C69F1B0}" type="slidenum"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291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10134481" y="380880"/>
            <a:ext cx="532800" cy="58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fr-FR" sz="2200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 pour le développement d'un logiciel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1775640" y="236881"/>
            <a:ext cx="8129880" cy="383040"/>
          </a:xfrm>
          <a:prstGeom prst="rect">
            <a:avLst/>
          </a:prstGeom>
          <a:solidFill>
            <a:srgbClr val="D190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du cas d’étude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1848000" y="1125360"/>
            <a:ext cx="806364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2" indent="266762">
              <a:buClr>
                <a:srgbClr val="808080"/>
              </a:buClr>
              <a:buFont typeface="Wingdings" charset="2"/>
              <a:buChar char=""/>
            </a:pPr>
            <a:r>
              <a:rPr lang="fr-FR" sz="24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Portée du projet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prise de rendez-vous peut prendre les formes suivantes :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8" lvl="2" indent="-227881">
              <a:buClr>
                <a:srgbClr val="808080"/>
              </a:buClr>
              <a:buFont typeface="Wingdings" charset="2"/>
              <a:buChar char=""/>
            </a:pPr>
            <a:r>
              <a:rPr lang="fr-FR" sz="20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Examens réalisés sur des plateaux techniques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8" lvl="2" indent="-227881">
              <a:buClr>
                <a:srgbClr val="808080"/>
              </a:buClr>
              <a:buFont typeface="Wingdings" charset="2"/>
              <a:buChar char=""/>
            </a:pPr>
            <a:r>
              <a:rPr lang="fr-FR" sz="20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Consultations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 rendez-vous peuvent être pris pour un patient connu ou inconnu du système d’information de l’établissement ; ils peuvent s’inscrire dans le cadre d’une hospitalisation, ou en consultation externe.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système permet de gérer aussi bien les demandes internes qu’externes.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1559640" y="6580440"/>
            <a:ext cx="3733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Smartview : Conseil, Expertise &amp; Formation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5651040" y="6580440"/>
            <a:ext cx="10202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EE7EE00-FE43-4A58-8535-111E855B2BC6}" type="slidenum"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784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10134481" y="380880"/>
            <a:ext cx="532800" cy="58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fr-FR" sz="2200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 pour le développement d'un logiciel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1775640" y="236881"/>
            <a:ext cx="8129880" cy="383040"/>
          </a:xfrm>
          <a:prstGeom prst="rect">
            <a:avLst/>
          </a:prstGeom>
          <a:solidFill>
            <a:srgbClr val="D190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Etude de cas - exercice 1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1848000" y="1125360"/>
            <a:ext cx="806364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2" indent="266762">
              <a:buClr>
                <a:srgbClr val="808080"/>
              </a:buClr>
              <a:buFont typeface="Wingdings" charset="2"/>
              <a:buChar char=""/>
            </a:pPr>
            <a:r>
              <a:rPr lang="fr-FR" sz="24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partir de ces éléments,  décrire textuellement le processus en utilisant la trame vue ensemble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Finalités et résultats du processus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Activités du processus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Pilote du processus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Indicateurs de performances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1" name="Picture 4"/>
          <p:cNvPicPr/>
          <p:nvPr/>
        </p:nvPicPr>
        <p:blipFill>
          <a:blip r:embed="rId3"/>
          <a:stretch/>
        </p:blipFill>
        <p:spPr>
          <a:xfrm>
            <a:off x="9048361" y="4221000"/>
            <a:ext cx="657720" cy="669600"/>
          </a:xfrm>
          <a:prstGeom prst="rect">
            <a:avLst/>
          </a:prstGeom>
          <a:ln>
            <a:noFill/>
          </a:ln>
        </p:spPr>
      </p:pic>
      <p:sp>
        <p:nvSpPr>
          <p:cNvPr id="542" name="CustomShape 4"/>
          <p:cNvSpPr/>
          <p:nvPr/>
        </p:nvSpPr>
        <p:spPr>
          <a:xfrm>
            <a:off x="1559640" y="6580440"/>
            <a:ext cx="3733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Smartview : Conseil, Expertise &amp; Formation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5"/>
          <p:cNvSpPr/>
          <p:nvPr/>
        </p:nvSpPr>
        <p:spPr>
          <a:xfrm>
            <a:off x="5651040" y="6580440"/>
            <a:ext cx="10202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EC0F77D-16D8-491A-AE3E-BF861AA4D6CD}" type="slidenum"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15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10134481" y="380880"/>
            <a:ext cx="532800" cy="58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fr-FR" sz="2200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 pour le développement d'un logiciel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1775640" y="236881"/>
            <a:ext cx="8129880" cy="383040"/>
          </a:xfrm>
          <a:prstGeom prst="rect">
            <a:avLst/>
          </a:prstGeom>
          <a:solidFill>
            <a:srgbClr val="D190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Etude de cas - exercice 2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848000" y="1125360"/>
            <a:ext cx="806364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2" indent="266762">
              <a:buClr>
                <a:srgbClr val="808080"/>
              </a:buClr>
              <a:buFont typeface="Wingdings" charset="2"/>
              <a:buChar char=""/>
            </a:pPr>
            <a:r>
              <a:rPr lang="fr-FR" sz="24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Définir les cas d’utilisation de la solution à mettre en place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7" name="Picture 4"/>
          <p:cNvPicPr/>
          <p:nvPr/>
        </p:nvPicPr>
        <p:blipFill>
          <a:blip r:embed="rId3"/>
          <a:stretch/>
        </p:blipFill>
        <p:spPr>
          <a:xfrm>
            <a:off x="9048361" y="4221000"/>
            <a:ext cx="657720" cy="669600"/>
          </a:xfrm>
          <a:prstGeom prst="rect">
            <a:avLst/>
          </a:prstGeom>
          <a:ln>
            <a:noFill/>
          </a:ln>
        </p:spPr>
      </p:pic>
      <p:sp>
        <p:nvSpPr>
          <p:cNvPr id="588" name="CustomShape 4"/>
          <p:cNvSpPr/>
          <p:nvPr/>
        </p:nvSpPr>
        <p:spPr>
          <a:xfrm>
            <a:off x="1559640" y="6580440"/>
            <a:ext cx="3733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Smartview : Conseil, Expertise &amp; Formation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5"/>
          <p:cNvSpPr/>
          <p:nvPr/>
        </p:nvSpPr>
        <p:spPr>
          <a:xfrm>
            <a:off x="5651040" y="6580440"/>
            <a:ext cx="10202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F0110AA-081D-4393-AAE3-94D256A37732}" type="slidenum"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10134481" y="380880"/>
            <a:ext cx="532800" cy="58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fr-FR" sz="2200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 pour le développement d'un logiciel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1775640" y="236881"/>
            <a:ext cx="8129880" cy="383040"/>
          </a:xfrm>
          <a:prstGeom prst="rect">
            <a:avLst/>
          </a:prstGeom>
          <a:solidFill>
            <a:srgbClr val="D190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Etude de cas - exercice 3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1848000" y="1125360"/>
            <a:ext cx="806364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2" indent="266762">
              <a:buClr>
                <a:srgbClr val="808080"/>
              </a:buClr>
              <a:buFont typeface="Wingdings" charset="2"/>
              <a:buChar char=""/>
            </a:pPr>
            <a:r>
              <a:rPr lang="fr-FR" sz="24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Décrire de manière détaillée le cas d’utilisation « Planifier un rendez-vous » en utilisant la trame vue ensemble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Objectif ;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Acteurs concernés ;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 condition ;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Scénario nominal;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5" lvl="1" indent="-285122">
              <a:buClr>
                <a:srgbClr val="808080"/>
              </a:buClr>
              <a:buFont typeface="Wingdings" charset="2"/>
              <a:buChar char=""/>
            </a:pPr>
            <a:r>
              <a:rPr lang="fr-FR" sz="22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Scénario alternatif.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8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4" name="Picture 4"/>
          <p:cNvPicPr/>
          <p:nvPr/>
        </p:nvPicPr>
        <p:blipFill>
          <a:blip r:embed="rId2"/>
          <a:stretch/>
        </p:blipFill>
        <p:spPr>
          <a:xfrm>
            <a:off x="9264361" y="4969080"/>
            <a:ext cx="657720" cy="669600"/>
          </a:xfrm>
          <a:prstGeom prst="rect">
            <a:avLst/>
          </a:prstGeom>
          <a:ln>
            <a:noFill/>
          </a:ln>
        </p:spPr>
      </p:pic>
      <p:sp>
        <p:nvSpPr>
          <p:cNvPr id="605" name="CustomShape 4"/>
          <p:cNvSpPr/>
          <p:nvPr/>
        </p:nvSpPr>
        <p:spPr>
          <a:xfrm>
            <a:off x="1559640" y="6580440"/>
            <a:ext cx="3733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Smartview : Conseil, Expertise &amp; Formation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5651040" y="6580440"/>
            <a:ext cx="10202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D8471DD-FDCB-4E6E-ABB2-BDF576D1E595}" type="slidenum"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10134481" y="380880"/>
            <a:ext cx="532800" cy="58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fr-FR" sz="2200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 pour le développement d'un logiciel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1775640" y="236881"/>
            <a:ext cx="8129880" cy="383040"/>
          </a:xfrm>
          <a:prstGeom prst="rect">
            <a:avLst/>
          </a:prstGeom>
          <a:solidFill>
            <a:srgbClr val="D190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Etude de cas - exercice 4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1848000" y="1125360"/>
            <a:ext cx="806364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2" indent="266762">
              <a:buClr>
                <a:srgbClr val="808080"/>
              </a:buClr>
              <a:buFont typeface="Wingdings" charset="2"/>
              <a:buChar char=""/>
            </a:pPr>
            <a:r>
              <a:rPr lang="fr-FR" sz="24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Décrire les exigences fonctionnelles liées à la fonction de création de rendez-vous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6" name="Picture 4"/>
          <p:cNvPicPr/>
          <p:nvPr/>
        </p:nvPicPr>
        <p:blipFill>
          <a:blip r:embed="rId2"/>
          <a:stretch/>
        </p:blipFill>
        <p:spPr>
          <a:xfrm>
            <a:off x="9264361" y="4969080"/>
            <a:ext cx="657720" cy="669600"/>
          </a:xfrm>
          <a:prstGeom prst="rect">
            <a:avLst/>
          </a:prstGeom>
          <a:ln>
            <a:noFill/>
          </a:ln>
        </p:spPr>
      </p:pic>
      <p:sp>
        <p:nvSpPr>
          <p:cNvPr id="627" name="CustomShape 4"/>
          <p:cNvSpPr/>
          <p:nvPr/>
        </p:nvSpPr>
        <p:spPr>
          <a:xfrm>
            <a:off x="1559640" y="6580440"/>
            <a:ext cx="3733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Smartview : Conseil, Expertise &amp; Formation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5651040" y="6580440"/>
            <a:ext cx="10202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29847909-5E7C-4571-9905-315BB4FB0948}" type="slidenum">
              <a:rPr lang="fr-FR" sz="1000" spc="-1">
                <a:solidFill>
                  <a:srgbClr val="A0A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466</Words>
  <Application>Microsoft Office PowerPoint</Application>
  <PresentationFormat>Grand écran</PresentationFormat>
  <Paragraphs>80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Guilhem ROUVAREL</dc:creator>
  <cp:lastModifiedBy>Guilhem ROUVAREL</cp:lastModifiedBy>
  <cp:revision>2</cp:revision>
  <dcterms:created xsi:type="dcterms:W3CDTF">2019-10-02T14:10:40Z</dcterms:created>
  <dcterms:modified xsi:type="dcterms:W3CDTF">2019-10-02T14:12:50Z</dcterms:modified>
</cp:coreProperties>
</file>