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Libre Baskerville"/>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ua+AT4ir6lliT8sGgesxjrDA0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Baskerville-regular.fntdata"/><Relationship Id="rId25" Type="http://schemas.openxmlformats.org/officeDocument/2006/relationships/slide" Target="slides/slide21.xml"/><Relationship Id="rId28" Type="http://schemas.openxmlformats.org/officeDocument/2006/relationships/font" Target="fonts/LibreBaskerville-italic.fntdata"/><Relationship Id="rId27" Type="http://schemas.openxmlformats.org/officeDocument/2006/relationships/font" Target="fonts/LibreBaskerville-bold.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cff719b28_0_9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cff719b28_0_9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bcff719b28_0_9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cff719b28_0_9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cff719b28_0_9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bcff719b28_0_9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cff719b28_0_9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cff719b28_0_9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bcff719b28_0_9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cff719b28_0_9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cff719b28_0_9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bcff719b28_0_9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cff719b28_0_10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cff719b28_0_10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bcff719b28_0_10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fa4daa36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fa4daa36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bfa4daa366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fa4daa366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fa4daa366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bfa4daa366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fa4daa36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fa4daa366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bfa4daa366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fa4daa366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fa4daa366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bfa4daa366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cff719b28_0_9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bcff719b28_0_9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bcff719b28_0_9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cff719b2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cff719b2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bcff719b28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d1e0deb6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d1e0deb6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bd1e0deb6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4" name="Google Shape;2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cff719b28_0_8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cff719b28_0_8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bcff719b28_0_8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cff719b28_0_8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cff719b28_0_8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bcff719b28_0_8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cff719b28_0_9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cff719b28_0_9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bcff719b28_0_9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cff719b28_0_9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cff719b28_0_9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bcff719b28_0_9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cff719b28_0_9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cff719b28_0_9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bcff719b28_0_9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cff719b28_0_9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cff719b28_0_9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bcff719b28_0_9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cff719b28_0_9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cff719b28_0_9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bcff719b28_0_9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579786"/>
            <a:ext cx="72462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1" i="0" lang="en-IN" sz="2000" u="none" cap="none" strike="noStrike">
                <a:solidFill>
                  <a:schemeClr val="dk1"/>
                </a:solidFill>
                <a:latin typeface="Calibri"/>
                <a:ea typeface="Calibri"/>
                <a:cs typeface="Calibri"/>
                <a:sym typeface="Calibri"/>
              </a:rPr>
            </a:br>
            <a:r>
              <a:rPr b="1" i="0" lang="en-IN" sz="2000" u="none" cap="none" strike="noStrike">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Code Refactoring and Bug Fixing</a:t>
            </a:r>
            <a:endParaRPr b="1" sz="2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sz="2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lang="en-IN" sz="2000">
                <a:solidFill>
                  <a:schemeClr val="dk1"/>
                </a:solidFill>
                <a:latin typeface="Calibri"/>
                <a:ea typeface="Calibri"/>
                <a:cs typeface="Calibri"/>
                <a:sym typeface="Calibri"/>
              </a:rPr>
              <a:t>Prepared by Eleshala Pravalika</a:t>
            </a:r>
            <a:endParaRPr b="1"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bcff719b28_0_953"/>
          <p:cNvSpPr txBox="1"/>
          <p:nvPr>
            <p:ph type="title"/>
          </p:nvPr>
        </p:nvSpPr>
        <p:spPr>
          <a:xfrm>
            <a:off x="838200" y="365125"/>
            <a:ext cx="10515600" cy="19497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solidFill>
                  <a:srgbClr val="FF0000"/>
                </a:solidFill>
              </a:rPr>
              <a:t>Resolving bugs in home.html:</a:t>
            </a:r>
            <a:endParaRPr b="1" sz="3200">
              <a:solidFill>
                <a:srgbClr val="FF0000"/>
              </a:solidFill>
            </a:endParaRPr>
          </a:p>
          <a:p>
            <a:pPr indent="-381000" lvl="0" marL="457200" rtl="0" algn="l">
              <a:lnSpc>
                <a:spcPct val="100000"/>
              </a:lnSpc>
              <a:spcBef>
                <a:spcPts val="0"/>
              </a:spcBef>
              <a:spcAft>
                <a:spcPts val="0"/>
              </a:spcAft>
              <a:buSzPts val="2400"/>
              <a:buAutoNum type="arabicPeriod"/>
            </a:pPr>
            <a:r>
              <a:rPr b="1" lang="en-IN" sz="2400"/>
              <a:t>The Form action is mentioned as “/” to access the desired route.</a:t>
            </a:r>
            <a:endParaRPr b="1" sz="3200">
              <a:solidFill>
                <a:srgbClr val="FF0000"/>
              </a:solidFill>
            </a:endParaRPr>
          </a:p>
          <a:p>
            <a:pPr indent="-381000" lvl="0" marL="457200" rtl="0" algn="l">
              <a:lnSpc>
                <a:spcPct val="100000"/>
              </a:lnSpc>
              <a:spcBef>
                <a:spcPts val="0"/>
              </a:spcBef>
              <a:spcAft>
                <a:spcPts val="0"/>
              </a:spcAft>
              <a:buSzPts val="2400"/>
              <a:buAutoNum type="arabicPeriod"/>
            </a:pPr>
            <a:r>
              <a:rPr b="1" lang="en-IN" sz="2400"/>
              <a:t>The Form method is updated to “post” ,This is required to handle the note additions.</a:t>
            </a:r>
            <a:endParaRPr b="1" sz="2400"/>
          </a:p>
        </p:txBody>
      </p:sp>
      <p:pic>
        <p:nvPicPr>
          <p:cNvPr id="166" name="Google Shape;166;g2bcff719b28_0_953"/>
          <p:cNvPicPr preferRelativeResize="0"/>
          <p:nvPr/>
        </p:nvPicPr>
        <p:blipFill rotWithShape="1">
          <a:blip r:embed="rId3">
            <a:alphaModFix/>
          </a:blip>
          <a:srcRect b="0" l="0" r="45678" t="0"/>
          <a:stretch/>
        </p:blipFill>
        <p:spPr>
          <a:xfrm>
            <a:off x="2737388" y="3210025"/>
            <a:ext cx="6717224" cy="1350450"/>
          </a:xfrm>
          <a:prstGeom prst="rect">
            <a:avLst/>
          </a:prstGeom>
          <a:noFill/>
          <a:ln>
            <a:noFill/>
          </a:ln>
        </p:spPr>
      </p:pic>
      <p:cxnSp>
        <p:nvCxnSpPr>
          <p:cNvPr id="167" name="Google Shape;167;g2bcff719b28_0_953"/>
          <p:cNvCxnSpPr>
            <a:stCxn id="165" idx="2"/>
            <a:endCxn id="166" idx="0"/>
          </p:cNvCxnSpPr>
          <p:nvPr/>
        </p:nvCxnSpPr>
        <p:spPr>
          <a:xfrm>
            <a:off x="6096000" y="2314825"/>
            <a:ext cx="0" cy="895200"/>
          </a:xfrm>
          <a:prstGeom prst="straightConnector1">
            <a:avLst/>
          </a:prstGeom>
          <a:noFill/>
          <a:ln cap="flat" cmpd="sng" w="19050">
            <a:solidFill>
              <a:srgbClr val="C0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bcff719b28_0_963"/>
          <p:cNvSpPr txBox="1"/>
          <p:nvPr>
            <p:ph type="title"/>
          </p:nvPr>
        </p:nvSpPr>
        <p:spPr>
          <a:xfrm>
            <a:off x="838200" y="641525"/>
            <a:ext cx="10515600" cy="17424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solidFill>
                  <a:srgbClr val="FF0000"/>
                </a:solidFill>
              </a:rPr>
              <a:t>Resolving bugs in app.py:</a:t>
            </a:r>
            <a:endParaRPr b="1" sz="3200">
              <a:solidFill>
                <a:srgbClr val="FF0000"/>
              </a:solidFill>
            </a:endParaRPr>
          </a:p>
          <a:p>
            <a:pPr indent="-381000" lvl="0" marL="457200" rtl="0" algn="l">
              <a:lnSpc>
                <a:spcPct val="100000"/>
              </a:lnSpc>
              <a:spcBef>
                <a:spcPts val="1000"/>
              </a:spcBef>
              <a:spcAft>
                <a:spcPts val="0"/>
              </a:spcAft>
              <a:buSzPts val="2400"/>
              <a:buAutoNum type="arabicPeriod"/>
            </a:pPr>
            <a:r>
              <a:rPr b="1" lang="en-IN" sz="2400"/>
              <a:t>The flask route </a:t>
            </a:r>
            <a:r>
              <a:rPr b="1" lang="en-IN" sz="2400"/>
              <a:t>methods</a:t>
            </a:r>
            <a:r>
              <a:rPr b="1" lang="en-IN" sz="2400"/>
              <a:t> are updates </a:t>
            </a:r>
            <a:r>
              <a:rPr b="1" lang="en-IN" sz="2400"/>
              <a:t>with</a:t>
            </a:r>
            <a:r>
              <a:rPr b="1" lang="en-IN" sz="2400"/>
              <a:t> both GET and POST requests i.e., methods = [“GET” , ”POST”]</a:t>
            </a:r>
            <a:endParaRPr b="1" sz="2400"/>
          </a:p>
        </p:txBody>
      </p:sp>
      <p:pic>
        <p:nvPicPr>
          <p:cNvPr id="174" name="Google Shape;174;g2bcff719b28_0_963"/>
          <p:cNvPicPr preferRelativeResize="0"/>
          <p:nvPr/>
        </p:nvPicPr>
        <p:blipFill>
          <a:blip r:embed="rId3">
            <a:alphaModFix/>
          </a:blip>
          <a:stretch>
            <a:fillRect/>
          </a:stretch>
        </p:blipFill>
        <p:spPr>
          <a:xfrm>
            <a:off x="2664125" y="2674525"/>
            <a:ext cx="6863750" cy="230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bcff719b28_0_973"/>
          <p:cNvSpPr txBox="1"/>
          <p:nvPr>
            <p:ph type="title"/>
          </p:nvPr>
        </p:nvSpPr>
        <p:spPr>
          <a:xfrm>
            <a:off x="838200" y="641525"/>
            <a:ext cx="10515600" cy="19623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solidFill>
                  <a:srgbClr val="FF0000"/>
                </a:solidFill>
              </a:rPr>
              <a:t>Resolving bugs in app.py:</a:t>
            </a:r>
            <a:endParaRPr b="1" sz="3200">
              <a:solidFill>
                <a:srgbClr val="FF0000"/>
              </a:solidFill>
            </a:endParaRPr>
          </a:p>
          <a:p>
            <a:pPr indent="0" lvl="0" marL="0" rtl="0" algn="l">
              <a:lnSpc>
                <a:spcPct val="100000"/>
              </a:lnSpc>
              <a:spcBef>
                <a:spcPts val="1000"/>
              </a:spcBef>
              <a:spcAft>
                <a:spcPts val="0"/>
              </a:spcAft>
              <a:buNone/>
            </a:pPr>
            <a:r>
              <a:rPr b="1" lang="en-IN" sz="2400"/>
              <a:t>2</a:t>
            </a:r>
            <a:r>
              <a:rPr lang="en-IN" sz="2400"/>
              <a:t>. “request.</a:t>
            </a:r>
            <a:r>
              <a:rPr b="1" lang="en-IN" sz="2400"/>
              <a:t>args</a:t>
            </a:r>
            <a:r>
              <a:rPr lang="en-IN" sz="2400"/>
              <a:t>.get(“note”)” : </a:t>
            </a:r>
            <a:r>
              <a:rPr b="1" lang="en-IN" sz="2400"/>
              <a:t>This is corrected by replacing args with form for handling the note submissions </a:t>
            </a:r>
            <a:r>
              <a:rPr lang="en-IN" sz="2400"/>
              <a:t>→ </a:t>
            </a:r>
            <a:r>
              <a:rPr lang="en-IN" sz="2400">
                <a:solidFill>
                  <a:srgbClr val="C00000"/>
                </a:solidFill>
              </a:rPr>
              <a:t>“request.</a:t>
            </a:r>
            <a:r>
              <a:rPr b="1" lang="en-IN" sz="2400">
                <a:solidFill>
                  <a:srgbClr val="C00000"/>
                </a:solidFill>
              </a:rPr>
              <a:t>form</a:t>
            </a:r>
            <a:r>
              <a:rPr lang="en-IN" sz="2400">
                <a:solidFill>
                  <a:srgbClr val="C00000"/>
                </a:solidFill>
              </a:rPr>
              <a:t>.get(“note”)” </a:t>
            </a:r>
            <a:r>
              <a:rPr lang="en-IN" sz="2400"/>
              <a:t>The below code handles the none values in note and correct submissions through post method.</a:t>
            </a:r>
            <a:endParaRPr sz="2400"/>
          </a:p>
        </p:txBody>
      </p:sp>
      <p:pic>
        <p:nvPicPr>
          <p:cNvPr id="181" name="Google Shape;181;g2bcff719b28_0_973"/>
          <p:cNvPicPr preferRelativeResize="0"/>
          <p:nvPr/>
        </p:nvPicPr>
        <p:blipFill>
          <a:blip r:embed="rId3">
            <a:alphaModFix/>
          </a:blip>
          <a:stretch>
            <a:fillRect/>
          </a:stretch>
        </p:blipFill>
        <p:spPr>
          <a:xfrm>
            <a:off x="2476500" y="2847275"/>
            <a:ext cx="7239000" cy="196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cff719b28_0_986"/>
          <p:cNvSpPr txBox="1"/>
          <p:nvPr>
            <p:ph type="title"/>
          </p:nvPr>
        </p:nvSpPr>
        <p:spPr>
          <a:xfrm>
            <a:off x="0" y="2524450"/>
            <a:ext cx="12192000" cy="1325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None/>
            </a:pPr>
            <a:r>
              <a:rPr b="1" lang="en-IN" sz="3200"/>
              <a:t>Session Management - </a:t>
            </a:r>
            <a:r>
              <a:rPr b="1" lang="en-IN" sz="3200"/>
              <a:t>Working code after refactoring and bug fixing</a:t>
            </a:r>
            <a:endParaRPr b="1"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2bcff719b28_0_1008"/>
          <p:cNvPicPr preferRelativeResize="0"/>
          <p:nvPr/>
        </p:nvPicPr>
        <p:blipFill>
          <a:blip r:embed="rId3">
            <a:alphaModFix/>
          </a:blip>
          <a:stretch>
            <a:fillRect/>
          </a:stretch>
        </p:blipFill>
        <p:spPr>
          <a:xfrm>
            <a:off x="204225" y="283500"/>
            <a:ext cx="7759351" cy="6291001"/>
          </a:xfrm>
          <a:prstGeom prst="rect">
            <a:avLst/>
          </a:prstGeom>
          <a:noFill/>
          <a:ln>
            <a:noFill/>
          </a:ln>
        </p:spPr>
      </p:pic>
      <p:sp>
        <p:nvSpPr>
          <p:cNvPr id="194" name="Google Shape;194;g2bcff719b28_0_1008"/>
          <p:cNvSpPr txBox="1"/>
          <p:nvPr>
            <p:ph type="title"/>
          </p:nvPr>
        </p:nvSpPr>
        <p:spPr>
          <a:xfrm>
            <a:off x="8533625" y="2514600"/>
            <a:ext cx="3316800" cy="1828800"/>
          </a:xfrm>
          <a:prstGeom prst="rect">
            <a:avLst/>
          </a:prstGeom>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lnSpc>
                <a:spcPct val="100000"/>
              </a:lnSpc>
              <a:spcBef>
                <a:spcPts val="1000"/>
              </a:spcBef>
              <a:spcAft>
                <a:spcPts val="0"/>
              </a:spcAft>
              <a:buNone/>
            </a:pPr>
            <a:r>
              <a:rPr b="1" lang="en-IN" sz="3200">
                <a:solidFill>
                  <a:srgbClr val="FF0000"/>
                </a:solidFill>
              </a:rPr>
              <a:t>Final code (app.py) after debugging - </a:t>
            </a:r>
            <a:r>
              <a:rPr b="1" lang="en-IN" sz="3200"/>
              <a:t>Session Management</a:t>
            </a:r>
            <a:endParaRPr sz="2400"/>
          </a:p>
        </p:txBody>
      </p:sp>
      <p:cxnSp>
        <p:nvCxnSpPr>
          <p:cNvPr id="195" name="Google Shape;195;g2bcff719b28_0_1008"/>
          <p:cNvCxnSpPr>
            <a:stCxn id="193" idx="3"/>
            <a:endCxn id="194" idx="1"/>
          </p:cNvCxnSpPr>
          <p:nvPr/>
        </p:nvCxnSpPr>
        <p:spPr>
          <a:xfrm>
            <a:off x="7963576" y="3429000"/>
            <a:ext cx="570000" cy="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g2bcff719b28_0_1008"/>
          <p:cNvSpPr/>
          <p:nvPr/>
        </p:nvSpPr>
        <p:spPr>
          <a:xfrm>
            <a:off x="656425" y="518225"/>
            <a:ext cx="6080700" cy="164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7" name="Google Shape;197;g2bcff719b28_0_1008"/>
          <p:cNvSpPr/>
          <p:nvPr/>
        </p:nvSpPr>
        <p:spPr>
          <a:xfrm>
            <a:off x="826100" y="3192700"/>
            <a:ext cx="6080700" cy="164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 name="Google Shape;198;g2bcff719b28_0_1008"/>
          <p:cNvSpPr/>
          <p:nvPr/>
        </p:nvSpPr>
        <p:spPr>
          <a:xfrm>
            <a:off x="656425" y="5234200"/>
            <a:ext cx="6080700" cy="76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bfa4daa366_0_33"/>
          <p:cNvSpPr txBox="1"/>
          <p:nvPr>
            <p:ph type="title"/>
          </p:nvPr>
        </p:nvSpPr>
        <p:spPr>
          <a:xfrm>
            <a:off x="838200" y="365125"/>
            <a:ext cx="10515600" cy="1325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None/>
            </a:pPr>
            <a:r>
              <a:rPr b="1" lang="en-IN" sz="3200"/>
              <a:t>Session Management :</a:t>
            </a:r>
            <a:endParaRPr b="1" sz="3200"/>
          </a:p>
        </p:txBody>
      </p:sp>
      <p:sp>
        <p:nvSpPr>
          <p:cNvPr id="205" name="Google Shape;205;g2bfa4daa366_0_33"/>
          <p:cNvSpPr txBox="1"/>
          <p:nvPr>
            <p:ph idx="1" type="body"/>
          </p:nvPr>
        </p:nvSpPr>
        <p:spPr>
          <a:xfrm>
            <a:off x="838200" y="1825625"/>
            <a:ext cx="10515600" cy="4351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81000" lvl="0" marL="457200" rtl="0" algn="just">
              <a:lnSpc>
                <a:spcPct val="100000"/>
              </a:lnSpc>
              <a:spcBef>
                <a:spcPts val="1000"/>
              </a:spcBef>
              <a:spcAft>
                <a:spcPts val="0"/>
              </a:spcAft>
              <a:buSzPts val="2400"/>
              <a:buChar char="•"/>
            </a:pPr>
            <a:r>
              <a:rPr b="1" lang="en-IN" sz="2400"/>
              <a:t>Flask-Session</a:t>
            </a:r>
            <a:r>
              <a:rPr lang="en-IN" sz="2400"/>
              <a:t> is to handle session management.</a:t>
            </a:r>
            <a:endParaRPr sz="2400"/>
          </a:p>
          <a:p>
            <a:pPr indent="-381000" lvl="0" marL="457200" rtl="0" algn="just">
              <a:lnSpc>
                <a:spcPct val="100000"/>
              </a:lnSpc>
              <a:spcBef>
                <a:spcPts val="0"/>
              </a:spcBef>
              <a:spcAft>
                <a:spcPts val="0"/>
              </a:spcAft>
              <a:buSzPts val="2400"/>
              <a:buChar char="•"/>
            </a:pPr>
            <a:r>
              <a:rPr lang="en-IN" sz="2400"/>
              <a:t>Configuring Flask-Session to use the 'filesystem' storage type. This means that session data will be stored on the server's filesystem.</a:t>
            </a:r>
            <a:endParaRPr sz="2400"/>
          </a:p>
          <a:p>
            <a:pPr indent="-381000" lvl="0" marL="457200" rtl="0" algn="just">
              <a:lnSpc>
                <a:spcPct val="100000"/>
              </a:lnSpc>
              <a:spcBef>
                <a:spcPts val="0"/>
              </a:spcBef>
              <a:spcAft>
                <a:spcPts val="0"/>
              </a:spcAft>
              <a:buSzPts val="2400"/>
              <a:buChar char="•"/>
            </a:pPr>
            <a:r>
              <a:rPr lang="en-IN" sz="2400"/>
              <a:t>In the index route, one can access the session using “session”. Check if the 'notes' key exists in the session, and if it does, retrieve the list of notes. This list is then passed to the 'home.html' template for rendering.</a:t>
            </a:r>
            <a:endParaRPr sz="2400"/>
          </a:p>
          <a:p>
            <a:pPr indent="-381000" lvl="0" marL="457200" rtl="0" algn="just">
              <a:lnSpc>
                <a:spcPct val="100000"/>
              </a:lnSpc>
              <a:spcBef>
                <a:spcPts val="0"/>
              </a:spcBef>
              <a:spcAft>
                <a:spcPts val="0"/>
              </a:spcAft>
              <a:buSzPts val="2400"/>
              <a:buChar char="•"/>
            </a:pPr>
            <a:r>
              <a:rPr lang="en-IN" sz="2400"/>
              <a:t>When a POST request is made (e.g., submitting a form), retrieve the note from the form data. If the 'notes' key doesn't exist in the session, initialize it as an empty list. Then append the new note to the session's 'notes' list.</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bfa4daa366_0_46"/>
          <p:cNvSpPr txBox="1"/>
          <p:nvPr>
            <p:ph type="title"/>
          </p:nvPr>
        </p:nvSpPr>
        <p:spPr>
          <a:xfrm>
            <a:off x="838200" y="365125"/>
            <a:ext cx="10515600" cy="1325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None/>
            </a:pPr>
            <a:r>
              <a:rPr b="1" lang="en-IN" sz="3200"/>
              <a:t>Session Management :</a:t>
            </a:r>
            <a:endParaRPr b="1" sz="3200"/>
          </a:p>
        </p:txBody>
      </p:sp>
      <p:sp>
        <p:nvSpPr>
          <p:cNvPr id="212" name="Google Shape;212;g2bfa4daa366_0_46"/>
          <p:cNvSpPr txBox="1"/>
          <p:nvPr>
            <p:ph idx="1" type="body"/>
          </p:nvPr>
        </p:nvSpPr>
        <p:spPr>
          <a:xfrm>
            <a:off x="838200" y="1825625"/>
            <a:ext cx="10515600" cy="4351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81000" lvl="0" marL="457200" rtl="0" algn="just">
              <a:lnSpc>
                <a:spcPct val="100000"/>
              </a:lnSpc>
              <a:spcBef>
                <a:spcPts val="1500"/>
              </a:spcBef>
              <a:spcAft>
                <a:spcPts val="0"/>
              </a:spcAft>
              <a:buSzPts val="2400"/>
              <a:buChar char="•"/>
            </a:pPr>
            <a:r>
              <a:rPr lang="en-IN" sz="2400"/>
              <a:t>In the clear_note route, remove a note at a specified index from the session's 'notes' list.</a:t>
            </a:r>
            <a:endParaRPr sz="2400"/>
          </a:p>
          <a:p>
            <a:pPr indent="-381000" lvl="0" marL="457200" rtl="0" algn="just">
              <a:lnSpc>
                <a:spcPct val="100000"/>
              </a:lnSpc>
              <a:spcBef>
                <a:spcPts val="0"/>
              </a:spcBef>
              <a:spcAft>
                <a:spcPts val="0"/>
              </a:spcAft>
              <a:buSzPts val="2400"/>
              <a:buChar char="•"/>
            </a:pPr>
            <a:r>
              <a:rPr lang="en-IN" sz="2400"/>
              <a:t>Overall, session management allows your Flask application to maintain user-specific data throughout the user's interaction with the web application, providing a way to store and retrieve information between different requests.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g2bfa4daa366_0_10"/>
          <p:cNvPicPr preferRelativeResize="0"/>
          <p:nvPr/>
        </p:nvPicPr>
        <p:blipFill rotWithShape="1">
          <a:blip r:embed="rId3">
            <a:alphaModFix/>
          </a:blip>
          <a:srcRect b="0" l="0" r="24144" t="0"/>
          <a:stretch/>
        </p:blipFill>
        <p:spPr>
          <a:xfrm>
            <a:off x="135125" y="967375"/>
            <a:ext cx="5237276" cy="5738225"/>
          </a:xfrm>
          <a:prstGeom prst="rect">
            <a:avLst/>
          </a:prstGeom>
          <a:noFill/>
          <a:ln>
            <a:noFill/>
          </a:ln>
        </p:spPr>
      </p:pic>
      <p:pic>
        <p:nvPicPr>
          <p:cNvPr id="219" name="Google Shape;219;g2bfa4daa366_0_10"/>
          <p:cNvPicPr preferRelativeResize="0"/>
          <p:nvPr/>
        </p:nvPicPr>
        <p:blipFill rotWithShape="1">
          <a:blip r:embed="rId4">
            <a:alphaModFix/>
          </a:blip>
          <a:srcRect b="0" l="0" r="16957" t="0"/>
          <a:stretch/>
        </p:blipFill>
        <p:spPr>
          <a:xfrm>
            <a:off x="5507525" y="967375"/>
            <a:ext cx="6411926" cy="5738226"/>
          </a:xfrm>
          <a:prstGeom prst="rect">
            <a:avLst/>
          </a:prstGeom>
          <a:noFill/>
          <a:ln>
            <a:noFill/>
          </a:ln>
        </p:spPr>
      </p:pic>
      <p:sp>
        <p:nvSpPr>
          <p:cNvPr id="220" name="Google Shape;220;g2bfa4daa366_0_10"/>
          <p:cNvSpPr txBox="1"/>
          <p:nvPr>
            <p:ph type="title"/>
          </p:nvPr>
        </p:nvSpPr>
        <p:spPr>
          <a:xfrm>
            <a:off x="135125" y="69100"/>
            <a:ext cx="11784300" cy="7578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solidFill>
                  <a:srgbClr val="FF0000"/>
                </a:solidFill>
              </a:rPr>
              <a:t>home.html</a:t>
            </a:r>
            <a:r>
              <a:rPr b="1" lang="en-IN" sz="3200">
                <a:solidFill>
                  <a:srgbClr val="FF0000"/>
                </a:solidFill>
              </a:rPr>
              <a:t> (After debugging and styling):</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2bfa4daa366_0_20"/>
          <p:cNvPicPr preferRelativeResize="0"/>
          <p:nvPr/>
        </p:nvPicPr>
        <p:blipFill rotWithShape="1">
          <a:blip r:embed="rId3">
            <a:alphaModFix/>
          </a:blip>
          <a:srcRect b="20229" l="0" r="0" t="0"/>
          <a:stretch/>
        </p:blipFill>
        <p:spPr>
          <a:xfrm>
            <a:off x="473125" y="1226475"/>
            <a:ext cx="11245750" cy="4646851"/>
          </a:xfrm>
          <a:prstGeom prst="rect">
            <a:avLst/>
          </a:prstGeom>
          <a:noFill/>
          <a:ln>
            <a:noFill/>
          </a:ln>
        </p:spPr>
      </p:pic>
      <p:sp>
        <p:nvSpPr>
          <p:cNvPr id="227" name="Google Shape;227;g2bfa4daa366_0_20"/>
          <p:cNvSpPr txBox="1"/>
          <p:nvPr>
            <p:ph type="title"/>
          </p:nvPr>
        </p:nvSpPr>
        <p:spPr>
          <a:xfrm>
            <a:off x="473125" y="276400"/>
            <a:ext cx="11245800" cy="7578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solidFill>
                  <a:srgbClr val="FF0000"/>
                </a:solidFill>
              </a:rPr>
              <a:t>home.html (After debugging and styling):</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bcff719b28_0_991"/>
          <p:cNvSpPr txBox="1"/>
          <p:nvPr>
            <p:ph type="title"/>
          </p:nvPr>
        </p:nvSpPr>
        <p:spPr>
          <a:xfrm>
            <a:off x="838200" y="520600"/>
            <a:ext cx="10515600" cy="7578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solidFill>
                  <a:srgbClr val="FF0000"/>
                </a:solidFill>
              </a:rPr>
              <a:t>Final Application Output (after styling):</a:t>
            </a:r>
            <a:endParaRPr sz="2400"/>
          </a:p>
        </p:txBody>
      </p:sp>
      <p:pic>
        <p:nvPicPr>
          <p:cNvPr id="234" name="Google Shape;234;g2bcff719b28_0_991"/>
          <p:cNvPicPr preferRelativeResize="0"/>
          <p:nvPr/>
        </p:nvPicPr>
        <p:blipFill rotWithShape="1">
          <a:blip r:embed="rId3">
            <a:alphaModFix/>
          </a:blip>
          <a:srcRect b="8441" l="15645" r="16480" t="0"/>
          <a:stretch/>
        </p:blipFill>
        <p:spPr>
          <a:xfrm>
            <a:off x="2294650" y="1462825"/>
            <a:ext cx="7602724" cy="4496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bcff719b28_0_1"/>
          <p:cNvSpPr txBox="1"/>
          <p:nvPr>
            <p:ph type="title"/>
          </p:nvPr>
        </p:nvSpPr>
        <p:spPr>
          <a:xfrm>
            <a:off x="838200" y="365125"/>
            <a:ext cx="10515600" cy="1325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None/>
            </a:pPr>
            <a:r>
              <a:rPr b="1" lang="en-IN" sz="3200"/>
              <a:t>Objective of the Report:</a:t>
            </a:r>
            <a:endParaRPr b="1" sz="3200"/>
          </a:p>
        </p:txBody>
      </p:sp>
      <p:sp>
        <p:nvSpPr>
          <p:cNvPr id="106" name="Google Shape;106;g2bcff719b28_0_1"/>
          <p:cNvSpPr txBox="1"/>
          <p:nvPr/>
        </p:nvSpPr>
        <p:spPr>
          <a:xfrm>
            <a:off x="838200" y="2038400"/>
            <a:ext cx="1051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07" name="Google Shape;107;g2bcff719b28_0_1"/>
          <p:cNvSpPr txBox="1"/>
          <p:nvPr>
            <p:ph idx="1" type="body"/>
          </p:nvPr>
        </p:nvSpPr>
        <p:spPr>
          <a:xfrm>
            <a:off x="838200" y="1825625"/>
            <a:ext cx="10515600" cy="43512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sz="2400"/>
          </a:p>
          <a:p>
            <a:pPr indent="-381000" lvl="0" marL="457200" rtl="0" algn="l">
              <a:lnSpc>
                <a:spcPct val="100000"/>
              </a:lnSpc>
              <a:spcBef>
                <a:spcPts val="1000"/>
              </a:spcBef>
              <a:spcAft>
                <a:spcPts val="0"/>
              </a:spcAft>
              <a:buSzPts val="2400"/>
              <a:buFont typeface="Calibri"/>
              <a:buAutoNum type="arabicPeriod"/>
            </a:pPr>
            <a:r>
              <a:rPr lang="en-IN" sz="2400"/>
              <a:t>Project Scenario</a:t>
            </a:r>
            <a:endParaRPr sz="2400"/>
          </a:p>
          <a:p>
            <a:pPr indent="-381000" lvl="0" marL="457200" rtl="0" algn="l">
              <a:lnSpc>
                <a:spcPct val="100000"/>
              </a:lnSpc>
              <a:spcBef>
                <a:spcPts val="0"/>
              </a:spcBef>
              <a:spcAft>
                <a:spcPts val="0"/>
              </a:spcAft>
              <a:buSzPts val="2400"/>
              <a:buFont typeface="Calibri"/>
              <a:buAutoNum type="arabicPeriod"/>
            </a:pPr>
            <a:r>
              <a:rPr lang="en-IN" sz="2400"/>
              <a:t>Identification of bugs</a:t>
            </a:r>
            <a:endParaRPr sz="2400"/>
          </a:p>
          <a:p>
            <a:pPr indent="-381000" lvl="0" marL="457200" rtl="0" algn="l">
              <a:lnSpc>
                <a:spcPct val="100000"/>
              </a:lnSpc>
              <a:spcBef>
                <a:spcPts val="0"/>
              </a:spcBef>
              <a:spcAft>
                <a:spcPts val="0"/>
              </a:spcAft>
              <a:buSzPts val="2400"/>
              <a:buFont typeface="Calibri"/>
              <a:buAutoNum type="arabicPeriod"/>
            </a:pPr>
            <a:r>
              <a:rPr lang="en-IN" sz="2400"/>
              <a:t>Resolving the bugs</a:t>
            </a:r>
            <a:endParaRPr sz="2400"/>
          </a:p>
          <a:p>
            <a:pPr indent="-381000" lvl="0" marL="457200" rtl="0" algn="just">
              <a:lnSpc>
                <a:spcPct val="100000"/>
              </a:lnSpc>
              <a:spcBef>
                <a:spcPts val="0"/>
              </a:spcBef>
              <a:spcAft>
                <a:spcPts val="0"/>
              </a:spcAft>
              <a:buSzPts val="2400"/>
              <a:buFont typeface="Calibri"/>
              <a:buAutoNum type="arabicPeriod"/>
            </a:pPr>
            <a:r>
              <a:rPr lang="en-IN" sz="2400"/>
              <a:t>Working code after refactoring and bug fixing.</a:t>
            </a:r>
            <a:endParaRPr sz="2400"/>
          </a:p>
          <a:p>
            <a:pPr indent="0" lvl="0" marL="0" rtl="0" algn="l">
              <a:lnSpc>
                <a:spcPct val="100000"/>
              </a:lnSpc>
              <a:spcBef>
                <a:spcPts val="100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bd1e0deb65_0_0"/>
          <p:cNvSpPr txBox="1"/>
          <p:nvPr>
            <p:ph type="title"/>
          </p:nvPr>
        </p:nvSpPr>
        <p:spPr>
          <a:xfrm>
            <a:off x="838200" y="365125"/>
            <a:ext cx="10515600" cy="1325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None/>
            </a:pPr>
            <a:r>
              <a:rPr b="1" lang="en-IN" sz="3200"/>
              <a:t>Conclusion:</a:t>
            </a:r>
            <a:endParaRPr b="1" sz="3200"/>
          </a:p>
        </p:txBody>
      </p:sp>
      <p:sp>
        <p:nvSpPr>
          <p:cNvPr id="241" name="Google Shape;241;g2bd1e0deb65_0_0"/>
          <p:cNvSpPr txBox="1"/>
          <p:nvPr>
            <p:ph idx="1" type="body"/>
          </p:nvPr>
        </p:nvSpPr>
        <p:spPr>
          <a:xfrm>
            <a:off x="838200" y="1825625"/>
            <a:ext cx="10515600" cy="40131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IN" sz="2400"/>
              <a:t>Retrieving note from the form data for POST requests correctly, Handling the flask </a:t>
            </a:r>
            <a:r>
              <a:rPr lang="en-IN" sz="2400"/>
              <a:t>route</a:t>
            </a:r>
            <a:r>
              <a:rPr lang="en-IN" sz="2400"/>
              <a:t>  action and methods to GET , POST resulted in proper functioning of the application. </a:t>
            </a:r>
            <a:endParaRPr sz="2400"/>
          </a:p>
          <a:p>
            <a:pPr indent="-381000" lvl="0" marL="457200" rtl="0" algn="l">
              <a:spcBef>
                <a:spcPts val="0"/>
              </a:spcBef>
              <a:spcAft>
                <a:spcPts val="0"/>
              </a:spcAft>
              <a:buSzPts val="2400"/>
              <a:buChar char="•"/>
            </a:pPr>
            <a:r>
              <a:rPr lang="en-IN" sz="2400"/>
              <a:t>Enhancing</a:t>
            </a:r>
            <a:r>
              <a:rPr lang="en-IN" sz="2400"/>
              <a:t> the UI of the application.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247" name="Google Shape;247;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bcff719b28_0_886"/>
          <p:cNvSpPr txBox="1"/>
          <p:nvPr>
            <p:ph type="title"/>
          </p:nvPr>
        </p:nvSpPr>
        <p:spPr>
          <a:xfrm>
            <a:off x="838200" y="365125"/>
            <a:ext cx="10515600" cy="1325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t>Project scenario :</a:t>
            </a:r>
            <a:endParaRPr b="1" sz="3200"/>
          </a:p>
        </p:txBody>
      </p:sp>
      <p:sp>
        <p:nvSpPr>
          <p:cNvPr id="114" name="Google Shape;114;g2bcff719b28_0_886"/>
          <p:cNvSpPr txBox="1"/>
          <p:nvPr/>
        </p:nvSpPr>
        <p:spPr>
          <a:xfrm>
            <a:off x="838200" y="2038400"/>
            <a:ext cx="1051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15" name="Google Shape;115;g2bcff719b28_0_886"/>
          <p:cNvSpPr txBox="1"/>
          <p:nvPr>
            <p:ph idx="1" type="body"/>
          </p:nvPr>
        </p:nvSpPr>
        <p:spPr>
          <a:xfrm>
            <a:off x="838200" y="1825625"/>
            <a:ext cx="10515600" cy="43512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t/>
            </a:r>
            <a:endParaRPr b="1" sz="2400"/>
          </a:p>
          <a:p>
            <a:pPr indent="0" lvl="0" marL="0" rtl="0" algn="just">
              <a:lnSpc>
                <a:spcPct val="100000"/>
              </a:lnSpc>
              <a:spcBef>
                <a:spcPts val="0"/>
              </a:spcBef>
              <a:spcAft>
                <a:spcPts val="0"/>
              </a:spcAft>
              <a:buNone/>
            </a:pPr>
            <a:r>
              <a:rPr b="1" lang="en-IN" sz="2400"/>
              <a:t>Note Taking Application using Python, Flask, and HTML:</a:t>
            </a:r>
            <a:endParaRPr sz="2400"/>
          </a:p>
          <a:p>
            <a:pPr indent="-381000" lvl="0" marL="457200" rtl="0" algn="just">
              <a:lnSpc>
                <a:spcPct val="100000"/>
              </a:lnSpc>
              <a:spcBef>
                <a:spcPts val="0"/>
              </a:spcBef>
              <a:spcAft>
                <a:spcPts val="0"/>
              </a:spcAft>
              <a:buSzPts val="2400"/>
              <a:buChar char="•"/>
            </a:pPr>
            <a:r>
              <a:rPr lang="en-IN" sz="2400"/>
              <a:t>The Backend development has led to challenges in making the </a:t>
            </a:r>
            <a:r>
              <a:rPr lang="en-IN" sz="2400"/>
              <a:t>Note Taking Application</a:t>
            </a:r>
            <a:r>
              <a:rPr lang="en-IN" sz="2400"/>
              <a:t> fully functional. </a:t>
            </a:r>
            <a:endParaRPr sz="2400"/>
          </a:p>
          <a:p>
            <a:pPr indent="-381000" lvl="0" marL="457200" rtl="0" algn="just">
              <a:lnSpc>
                <a:spcPct val="100000"/>
              </a:lnSpc>
              <a:spcBef>
                <a:spcPts val="0"/>
              </a:spcBef>
              <a:spcAft>
                <a:spcPts val="0"/>
              </a:spcAft>
              <a:buSzPts val="2400"/>
              <a:buChar char="•"/>
            </a:pPr>
            <a:r>
              <a:rPr lang="en-IN" sz="2400"/>
              <a:t>Refactoring the existing codebase and ensuring the proper functioning of the application. </a:t>
            </a:r>
            <a:endParaRPr sz="2400"/>
          </a:p>
          <a:p>
            <a:pPr indent="-381000" lvl="0" marL="457200" rtl="0" algn="just">
              <a:lnSpc>
                <a:spcPct val="100000"/>
              </a:lnSpc>
              <a:spcBef>
                <a:spcPts val="0"/>
              </a:spcBef>
              <a:spcAft>
                <a:spcPts val="0"/>
              </a:spcAft>
              <a:buSzPts val="2400"/>
              <a:buChar char="•"/>
            </a:pPr>
            <a:r>
              <a:rPr lang="en-IN" sz="2400"/>
              <a:t>Documenting all identified bugs during the debugging process.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bcff719b28_0_893"/>
          <p:cNvSpPr txBox="1"/>
          <p:nvPr>
            <p:ph type="title"/>
          </p:nvPr>
        </p:nvSpPr>
        <p:spPr>
          <a:xfrm>
            <a:off x="838200" y="365125"/>
            <a:ext cx="10515600" cy="13257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None/>
            </a:pPr>
            <a:r>
              <a:rPr b="1" lang="en-IN" sz="3200"/>
              <a:t>Code before bug fixing:</a:t>
            </a:r>
            <a:endParaRPr b="1" sz="3200"/>
          </a:p>
        </p:txBody>
      </p:sp>
      <p:pic>
        <p:nvPicPr>
          <p:cNvPr id="122" name="Google Shape;122;g2bcff719b28_0_893"/>
          <p:cNvPicPr preferRelativeResize="0"/>
          <p:nvPr/>
        </p:nvPicPr>
        <p:blipFill>
          <a:blip r:embed="rId3">
            <a:alphaModFix/>
          </a:blip>
          <a:stretch>
            <a:fillRect/>
          </a:stretch>
        </p:blipFill>
        <p:spPr>
          <a:xfrm>
            <a:off x="838200" y="1851875"/>
            <a:ext cx="5014024" cy="3891925"/>
          </a:xfrm>
          <a:prstGeom prst="rect">
            <a:avLst/>
          </a:prstGeom>
          <a:noFill/>
          <a:ln>
            <a:noFill/>
          </a:ln>
        </p:spPr>
      </p:pic>
      <p:pic>
        <p:nvPicPr>
          <p:cNvPr id="123" name="Google Shape;123;g2bcff719b28_0_893"/>
          <p:cNvPicPr preferRelativeResize="0"/>
          <p:nvPr/>
        </p:nvPicPr>
        <p:blipFill>
          <a:blip r:embed="rId4">
            <a:alphaModFix/>
          </a:blip>
          <a:stretch>
            <a:fillRect/>
          </a:stretch>
        </p:blipFill>
        <p:spPr>
          <a:xfrm>
            <a:off x="6004625" y="1843225"/>
            <a:ext cx="5349175" cy="389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bcff719b28_0_915"/>
          <p:cNvSpPr txBox="1"/>
          <p:nvPr>
            <p:ph type="title"/>
          </p:nvPr>
        </p:nvSpPr>
        <p:spPr>
          <a:xfrm>
            <a:off x="0" y="2524450"/>
            <a:ext cx="12192000" cy="1325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1000"/>
              </a:spcBef>
              <a:spcAft>
                <a:spcPts val="0"/>
              </a:spcAft>
              <a:buNone/>
            </a:pPr>
            <a:r>
              <a:rPr b="1" lang="en-IN" sz="3200"/>
              <a:t>Identification of bugs:</a:t>
            </a:r>
            <a:endParaRPr b="1"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bcff719b28_0_907"/>
          <p:cNvSpPr txBox="1"/>
          <p:nvPr>
            <p:ph type="title"/>
          </p:nvPr>
        </p:nvSpPr>
        <p:spPr>
          <a:xfrm>
            <a:off x="838200" y="365125"/>
            <a:ext cx="10515600" cy="28479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solidFill>
                  <a:srgbClr val="FF0000"/>
                </a:solidFill>
              </a:rPr>
              <a:t>Bugs in home.html:</a:t>
            </a:r>
            <a:endParaRPr b="1" sz="3200">
              <a:solidFill>
                <a:srgbClr val="FF0000"/>
              </a:solidFill>
            </a:endParaRPr>
          </a:p>
          <a:p>
            <a:pPr indent="-381000" lvl="0" marL="457200" rtl="0" algn="l">
              <a:lnSpc>
                <a:spcPct val="100000"/>
              </a:lnSpc>
              <a:spcBef>
                <a:spcPts val="1000"/>
              </a:spcBef>
              <a:spcAft>
                <a:spcPts val="0"/>
              </a:spcAft>
              <a:buSzPts val="2400"/>
              <a:buAutoNum type="arabicPeriod"/>
            </a:pPr>
            <a:r>
              <a:rPr b="1" lang="en-IN" sz="2400"/>
              <a:t>Missing route in action.</a:t>
            </a:r>
            <a:endParaRPr b="1" sz="2400"/>
          </a:p>
          <a:p>
            <a:pPr indent="-381000" lvl="0" marL="457200" rtl="0" algn="l">
              <a:lnSpc>
                <a:spcPct val="100000"/>
              </a:lnSpc>
              <a:spcBef>
                <a:spcPts val="0"/>
              </a:spcBef>
              <a:spcAft>
                <a:spcPts val="0"/>
              </a:spcAft>
              <a:buSzPts val="2400"/>
              <a:buAutoNum type="arabicPeriod"/>
            </a:pPr>
            <a:r>
              <a:rPr b="1" lang="en-IN" sz="2400"/>
              <a:t>Method attribute is missing in the form which is by default set to “GET”</a:t>
            </a:r>
            <a:endParaRPr b="1" sz="2400"/>
          </a:p>
        </p:txBody>
      </p:sp>
      <p:pic>
        <p:nvPicPr>
          <p:cNvPr id="136" name="Google Shape;136;g2bcff719b28_0_907"/>
          <p:cNvPicPr preferRelativeResize="0"/>
          <p:nvPr/>
        </p:nvPicPr>
        <p:blipFill rotWithShape="1">
          <a:blip r:embed="rId3">
            <a:alphaModFix/>
          </a:blip>
          <a:srcRect b="37815" l="0" r="0" t="41176"/>
          <a:stretch/>
        </p:blipFill>
        <p:spPr>
          <a:xfrm>
            <a:off x="838200" y="3472175"/>
            <a:ext cx="10438251" cy="214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bcff719b28_0_922"/>
          <p:cNvSpPr txBox="1"/>
          <p:nvPr>
            <p:ph type="title"/>
          </p:nvPr>
        </p:nvSpPr>
        <p:spPr>
          <a:xfrm>
            <a:off x="838200" y="676050"/>
            <a:ext cx="10515600" cy="24678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solidFill>
                  <a:srgbClr val="FF0000"/>
                </a:solidFill>
              </a:rPr>
              <a:t>Bugs in app.py: </a:t>
            </a:r>
            <a:r>
              <a:rPr b="1" lang="en-IN" sz="2400"/>
              <a:t>1. </a:t>
            </a:r>
            <a:r>
              <a:rPr b="1" lang="en-IN" sz="2400"/>
              <a:t>Incorrect Request method in flask </a:t>
            </a:r>
            <a:endParaRPr b="1" sz="2400"/>
          </a:p>
          <a:p>
            <a:pPr indent="0" lvl="0" marL="0" rtl="0" algn="l">
              <a:lnSpc>
                <a:spcPct val="100000"/>
              </a:lnSpc>
              <a:spcBef>
                <a:spcPts val="1000"/>
              </a:spcBef>
              <a:spcAft>
                <a:spcPts val="0"/>
              </a:spcAft>
              <a:buNone/>
            </a:pPr>
            <a:r>
              <a:rPr lang="en-IN" sz="2400"/>
              <a:t>Route has only POST method ignoring the GET requests, this resulted in method not allowed error.</a:t>
            </a:r>
            <a:endParaRPr sz="2400"/>
          </a:p>
        </p:txBody>
      </p:sp>
      <p:pic>
        <p:nvPicPr>
          <p:cNvPr id="143" name="Google Shape;143;g2bcff719b28_0_922"/>
          <p:cNvPicPr preferRelativeResize="0"/>
          <p:nvPr/>
        </p:nvPicPr>
        <p:blipFill rotWithShape="1">
          <a:blip r:embed="rId3">
            <a:alphaModFix/>
          </a:blip>
          <a:srcRect b="56753" l="0" r="26400" t="0"/>
          <a:stretch/>
        </p:blipFill>
        <p:spPr>
          <a:xfrm>
            <a:off x="838200" y="3365425"/>
            <a:ext cx="5009626" cy="2162450"/>
          </a:xfrm>
          <a:prstGeom prst="rect">
            <a:avLst/>
          </a:prstGeom>
          <a:noFill/>
          <a:ln>
            <a:noFill/>
          </a:ln>
        </p:spPr>
      </p:pic>
      <p:pic>
        <p:nvPicPr>
          <p:cNvPr id="144" name="Google Shape;144;g2bcff719b28_0_922"/>
          <p:cNvPicPr preferRelativeResize="0"/>
          <p:nvPr/>
        </p:nvPicPr>
        <p:blipFill rotWithShape="1">
          <a:blip r:embed="rId4">
            <a:alphaModFix/>
          </a:blip>
          <a:srcRect b="37861" l="0" r="58910" t="0"/>
          <a:stretch/>
        </p:blipFill>
        <p:spPr>
          <a:xfrm>
            <a:off x="5994275" y="3365425"/>
            <a:ext cx="5359525" cy="2162449"/>
          </a:xfrm>
          <a:prstGeom prst="rect">
            <a:avLst/>
          </a:prstGeom>
          <a:noFill/>
          <a:ln>
            <a:noFill/>
          </a:ln>
        </p:spPr>
      </p:pic>
      <p:cxnSp>
        <p:nvCxnSpPr>
          <p:cNvPr id="145" name="Google Shape;145;g2bcff719b28_0_922"/>
          <p:cNvCxnSpPr>
            <a:stCxn id="143" idx="2"/>
            <a:endCxn id="144" idx="2"/>
          </p:cNvCxnSpPr>
          <p:nvPr/>
        </p:nvCxnSpPr>
        <p:spPr>
          <a:xfrm flipH="1" rot="-5400000">
            <a:off x="6008213" y="2862675"/>
            <a:ext cx="600" cy="5331000"/>
          </a:xfrm>
          <a:prstGeom prst="bentConnector3">
            <a:avLst>
              <a:gd fmla="val 95008275" name="adj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bcff719b28_0_932"/>
          <p:cNvSpPr txBox="1"/>
          <p:nvPr>
            <p:ph type="title"/>
          </p:nvPr>
        </p:nvSpPr>
        <p:spPr>
          <a:xfrm>
            <a:off x="838200" y="551475"/>
            <a:ext cx="10515600" cy="2847900"/>
          </a:xfrm>
          <a:prstGeom prst="rect">
            <a:avLst/>
          </a:prstGeom>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IN" sz="3200">
                <a:solidFill>
                  <a:srgbClr val="FF0000"/>
                </a:solidFill>
              </a:rPr>
              <a:t>Bugs in app.py: </a:t>
            </a:r>
            <a:r>
              <a:rPr b="1" lang="en-IN" sz="2400"/>
              <a:t>2</a:t>
            </a:r>
            <a:r>
              <a:rPr b="1" lang="en-IN" sz="2400"/>
              <a:t>. Accessing note in flask route is incorrect. </a:t>
            </a:r>
            <a:endParaRPr b="1" sz="2400"/>
          </a:p>
          <a:p>
            <a:pPr indent="0" lvl="0" marL="0" rtl="0" algn="l">
              <a:lnSpc>
                <a:spcPct val="100000"/>
              </a:lnSpc>
              <a:spcBef>
                <a:spcPts val="1000"/>
              </a:spcBef>
              <a:spcAft>
                <a:spcPts val="0"/>
              </a:spcAft>
              <a:buNone/>
            </a:pPr>
            <a:r>
              <a:rPr lang="en-IN" sz="2400"/>
              <a:t>“request.</a:t>
            </a:r>
            <a:r>
              <a:rPr b="1" lang="en-IN" sz="2400"/>
              <a:t>args</a:t>
            </a:r>
            <a:r>
              <a:rPr lang="en-IN" sz="2400"/>
              <a:t>.get(“note”)” : This is used to retrieve data from </a:t>
            </a:r>
            <a:r>
              <a:rPr b="1" lang="en-IN" sz="2400"/>
              <a:t>GET</a:t>
            </a:r>
            <a:r>
              <a:rPr lang="en-IN" sz="2400"/>
              <a:t> request not for form through </a:t>
            </a:r>
            <a:r>
              <a:rPr b="1" lang="en-IN" sz="2400"/>
              <a:t>POST </a:t>
            </a:r>
            <a:r>
              <a:rPr lang="en-IN" sz="2400"/>
              <a:t>submissions</a:t>
            </a:r>
            <a:r>
              <a:rPr b="1" lang="en-IN" sz="2400"/>
              <a:t>. Here the data is form and not query parameters, This raises None, as form cannot be accessed through args. </a:t>
            </a:r>
            <a:endParaRPr b="1" sz="2400"/>
          </a:p>
        </p:txBody>
      </p:sp>
      <p:pic>
        <p:nvPicPr>
          <p:cNvPr id="152" name="Google Shape;152;g2bcff719b28_0_932"/>
          <p:cNvPicPr preferRelativeResize="0"/>
          <p:nvPr/>
        </p:nvPicPr>
        <p:blipFill rotWithShape="1">
          <a:blip r:embed="rId3">
            <a:alphaModFix/>
          </a:blip>
          <a:srcRect b="37792" l="1016" r="40880" t="41593"/>
          <a:stretch/>
        </p:blipFill>
        <p:spPr>
          <a:xfrm>
            <a:off x="838200" y="3679450"/>
            <a:ext cx="5449750" cy="2072951"/>
          </a:xfrm>
          <a:prstGeom prst="rect">
            <a:avLst/>
          </a:prstGeom>
          <a:noFill/>
          <a:ln>
            <a:noFill/>
          </a:ln>
        </p:spPr>
      </p:pic>
      <p:pic>
        <p:nvPicPr>
          <p:cNvPr id="153" name="Google Shape;153;g2bcff719b28_0_932"/>
          <p:cNvPicPr preferRelativeResize="0"/>
          <p:nvPr/>
        </p:nvPicPr>
        <p:blipFill rotWithShape="1">
          <a:blip r:embed="rId4">
            <a:alphaModFix/>
          </a:blip>
          <a:srcRect b="28820" l="0" r="70246" t="30130"/>
          <a:stretch/>
        </p:blipFill>
        <p:spPr>
          <a:xfrm>
            <a:off x="6495225" y="3679450"/>
            <a:ext cx="4785052" cy="207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bcff719b28_0_948"/>
          <p:cNvSpPr txBox="1"/>
          <p:nvPr>
            <p:ph type="title"/>
          </p:nvPr>
        </p:nvSpPr>
        <p:spPr>
          <a:xfrm>
            <a:off x="0" y="2524450"/>
            <a:ext cx="12192000" cy="1325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1000"/>
              </a:spcBef>
              <a:spcAft>
                <a:spcPts val="0"/>
              </a:spcAft>
              <a:buNone/>
            </a:pPr>
            <a:r>
              <a:rPr b="1" lang="en-IN" sz="3200"/>
              <a:t>Resolving</a:t>
            </a:r>
            <a:r>
              <a:rPr b="1" lang="en-IN" sz="3200"/>
              <a:t> bugs:</a:t>
            </a:r>
            <a:endParaRPr b="1" sz="3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