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61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11379" y="2609469"/>
            <a:ext cx="5337809" cy="1395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311138" y="4364494"/>
            <a:ext cx="7254240" cy="1166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11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0927" y="607568"/>
            <a:ext cx="1333182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1520" y="1892808"/>
            <a:ext cx="13167360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PowerSquad:</a:t>
            </a:r>
            <a:r>
              <a:rPr sz="4400" spc="-250" dirty="0"/>
              <a:t> </a:t>
            </a:r>
            <a:r>
              <a:rPr sz="4400" spc="-10" dirty="0"/>
              <a:t>Online</a:t>
            </a:r>
            <a:endParaRPr sz="4400" dirty="0"/>
          </a:p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3679825" algn="l"/>
              </a:tabLst>
            </a:pPr>
            <a:r>
              <a:rPr sz="4400" dirty="0">
                <a:latin typeface="Times New Roman"/>
                <a:cs typeface="Times New Roman"/>
              </a:rPr>
              <a:t>Training</a:t>
            </a:r>
            <a:r>
              <a:rPr sz="4400" spc="2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, </a:t>
            </a:r>
            <a:r>
              <a:rPr sz="4400" spc="-20" dirty="0">
                <a:latin typeface="Times New Roman"/>
                <a:cs typeface="Times New Roman"/>
              </a:rPr>
              <a:t>Real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10" dirty="0">
                <a:latin typeface="Times New Roman"/>
                <a:cs typeface="Times New Roman"/>
              </a:rPr>
              <a:t>Results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4900"/>
              </a:lnSpc>
              <a:spcBef>
                <a:spcPts val="100"/>
              </a:spcBef>
            </a:pP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Welcome</a:t>
            </a:r>
            <a:r>
              <a:rPr sz="1850" spc="-2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to</a:t>
            </a:r>
            <a:r>
              <a:rPr sz="1850" spc="-2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the</a:t>
            </a:r>
            <a:r>
              <a:rPr sz="1850" spc="-2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future</a:t>
            </a:r>
            <a:r>
              <a:rPr sz="1850" spc="-2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of</a:t>
            </a:r>
            <a:r>
              <a:rPr sz="1850" spc="-2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fitness.</a:t>
            </a:r>
            <a:r>
              <a:rPr sz="1850" spc="-2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Our</a:t>
            </a:r>
            <a:r>
              <a:rPr sz="1850" spc="-2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app</a:t>
            </a:r>
            <a:r>
              <a:rPr sz="1850" spc="-2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offers</a:t>
            </a:r>
            <a:r>
              <a:rPr sz="1850" spc="-2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personalized</a:t>
            </a:r>
            <a:r>
              <a:rPr sz="1850" spc="-2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rgbClr val="C8D4DE"/>
                </a:solidFill>
                <a:latin typeface="Arial MT"/>
                <a:cs typeface="Arial MT"/>
              </a:rPr>
              <a:t>training,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expert</a:t>
            </a:r>
            <a:r>
              <a:rPr sz="1850" spc="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guidance,</a:t>
            </a:r>
            <a:r>
              <a:rPr sz="1850" spc="1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and</a:t>
            </a:r>
            <a:r>
              <a:rPr sz="1850" spc="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measurable</a:t>
            </a:r>
            <a:r>
              <a:rPr sz="1850" spc="1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results.</a:t>
            </a:r>
            <a:r>
              <a:rPr sz="1850" spc="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All</a:t>
            </a:r>
            <a:r>
              <a:rPr sz="1850" spc="1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from</a:t>
            </a:r>
            <a:r>
              <a:rPr sz="1850" spc="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the</a:t>
            </a:r>
            <a:r>
              <a:rPr sz="1850" spc="1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comfort</a:t>
            </a:r>
            <a:r>
              <a:rPr sz="1850" spc="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of</a:t>
            </a:r>
            <a:r>
              <a:rPr sz="1850" spc="1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spc="-20" dirty="0">
                <a:solidFill>
                  <a:srgbClr val="C8D4DE"/>
                </a:solidFill>
                <a:latin typeface="Arial MT"/>
                <a:cs typeface="Arial MT"/>
              </a:rPr>
              <a:t>your </a:t>
            </a:r>
            <a:r>
              <a:rPr sz="1850" spc="-10" dirty="0">
                <a:solidFill>
                  <a:srgbClr val="C8D4DE"/>
                </a:solidFill>
                <a:latin typeface="Arial MT"/>
                <a:cs typeface="Arial MT"/>
              </a:rPr>
              <a:t>home.</a:t>
            </a:r>
            <a:endParaRPr sz="18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5752" cy="822864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4738" y="2086610"/>
            <a:ext cx="130613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63860" algn="l"/>
              </a:tabLst>
            </a:pPr>
            <a:r>
              <a:rPr sz="4400" dirty="0"/>
              <a:t>Our</a:t>
            </a:r>
            <a:r>
              <a:rPr sz="4400" spc="-260" dirty="0"/>
              <a:t> </a:t>
            </a:r>
            <a:r>
              <a:rPr sz="4400" dirty="0"/>
              <a:t>Training</a:t>
            </a:r>
            <a:r>
              <a:rPr sz="4400" spc="-260" dirty="0"/>
              <a:t> </a:t>
            </a:r>
            <a:r>
              <a:rPr sz="4400" dirty="0"/>
              <a:t>Programs:</a:t>
            </a:r>
            <a:r>
              <a:rPr sz="4400" spc="-260" dirty="0"/>
              <a:t> </a:t>
            </a:r>
            <a:r>
              <a:rPr sz="4400" dirty="0"/>
              <a:t>From</a:t>
            </a:r>
            <a:r>
              <a:rPr sz="4400" spc="-265" dirty="0"/>
              <a:t> </a:t>
            </a:r>
            <a:r>
              <a:rPr sz="4400" dirty="0"/>
              <a:t>Beginner</a:t>
            </a:r>
            <a:r>
              <a:rPr sz="4400" spc="165" dirty="0"/>
              <a:t> </a:t>
            </a:r>
            <a:r>
              <a:rPr sz="4400" spc="-25" dirty="0"/>
              <a:t>to</a:t>
            </a:r>
            <a:r>
              <a:rPr sz="4400" dirty="0"/>
              <a:t>	</a:t>
            </a:r>
            <a:r>
              <a:rPr sz="4400" spc="-10" dirty="0"/>
              <a:t>Advanced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24712" y="4114292"/>
            <a:ext cx="105029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FFFFFF"/>
                </a:solidFill>
                <a:latin typeface="Times New Roman"/>
                <a:cs typeface="Times New Roman"/>
              </a:rPr>
              <a:t>Beginner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483" y="4671021"/>
            <a:ext cx="3744595" cy="116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900"/>
              </a:lnSpc>
              <a:spcBef>
                <a:spcPts val="100"/>
              </a:spcBef>
            </a:pP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Start</a:t>
            </a:r>
            <a:r>
              <a:rPr sz="1850" spc="-2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with</a:t>
            </a:r>
            <a:r>
              <a:rPr sz="1850" spc="-3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the</a:t>
            </a:r>
            <a:r>
              <a:rPr sz="1850" spc="-2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basics.</a:t>
            </a:r>
            <a:r>
              <a:rPr sz="1850" spc="-1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rgbClr val="C8D4DE"/>
                </a:solidFill>
                <a:latin typeface="Arial MT"/>
                <a:cs typeface="Arial MT"/>
              </a:rPr>
              <a:t>Learn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fundamental</a:t>
            </a:r>
            <a:r>
              <a:rPr sz="1850" spc="-8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exercises.</a:t>
            </a:r>
            <a:r>
              <a:rPr sz="1850" spc="-8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Build</a:t>
            </a:r>
            <a:r>
              <a:rPr sz="1850" spc="-8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a</a:t>
            </a:r>
            <a:r>
              <a:rPr sz="1850" spc="-9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rgbClr val="C8D4DE"/>
                </a:solidFill>
                <a:latin typeface="Arial MT"/>
                <a:cs typeface="Arial MT"/>
              </a:rPr>
              <a:t>solid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foundation</a:t>
            </a:r>
            <a:r>
              <a:rPr sz="1850" spc="-2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for</a:t>
            </a:r>
            <a:r>
              <a:rPr sz="1850" spc="-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rgbClr val="C8D4DE"/>
                </a:solidFill>
                <a:latin typeface="Arial MT"/>
                <a:cs typeface="Arial MT"/>
              </a:rPr>
              <a:t>fitness.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44921" y="4113530"/>
            <a:ext cx="156337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Intermediate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4921" y="4671034"/>
            <a:ext cx="3835400" cy="116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900"/>
              </a:lnSpc>
              <a:spcBef>
                <a:spcPts val="100"/>
              </a:spcBef>
            </a:pP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Increase</a:t>
            </a:r>
            <a:r>
              <a:rPr sz="1850" spc="-3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intensity</a:t>
            </a:r>
            <a:r>
              <a:rPr sz="1850" spc="-3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and</a:t>
            </a:r>
            <a:r>
              <a:rPr sz="1850" spc="-3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rgbClr val="C8D4DE"/>
                </a:solidFill>
                <a:latin typeface="Arial MT"/>
                <a:cs typeface="Arial MT"/>
              </a:rPr>
              <a:t>complexity.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Challenge</a:t>
            </a:r>
            <a:r>
              <a:rPr sz="1850" spc="-8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your</a:t>
            </a:r>
            <a:r>
              <a:rPr sz="1850" spc="-8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body.</a:t>
            </a:r>
            <a:r>
              <a:rPr sz="1850" spc="-7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See</a:t>
            </a:r>
            <a:r>
              <a:rPr sz="1850" spc="-8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rgbClr val="C8D4DE"/>
                </a:solidFill>
                <a:latin typeface="Arial MT"/>
                <a:cs typeface="Arial MT"/>
              </a:rPr>
              <a:t>noticeable improvements.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64343" y="4113530"/>
            <a:ext cx="125920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Advanced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64102" y="4671034"/>
            <a:ext cx="3927475" cy="116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900"/>
              </a:lnSpc>
              <a:spcBef>
                <a:spcPts val="100"/>
              </a:spcBef>
            </a:pP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Push</a:t>
            </a:r>
            <a:r>
              <a:rPr sz="1850" spc="-3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your</a:t>
            </a:r>
            <a:r>
              <a:rPr sz="1850" spc="-2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limits</a:t>
            </a:r>
            <a:r>
              <a:rPr sz="1850" spc="-2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with</a:t>
            </a:r>
            <a:r>
              <a:rPr sz="1850" spc="-3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elite</a:t>
            </a:r>
            <a:r>
              <a:rPr sz="1850" spc="-2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rgbClr val="C8D4DE"/>
                </a:solidFill>
                <a:latin typeface="Arial MT"/>
                <a:cs typeface="Arial MT"/>
              </a:rPr>
              <a:t>training.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Achieve</a:t>
            </a:r>
            <a:r>
              <a:rPr sz="1850" spc="-114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peak</a:t>
            </a:r>
            <a:r>
              <a:rPr sz="1850" spc="-10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performance.</a:t>
            </a:r>
            <a:r>
              <a:rPr sz="1850" spc="-10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rgbClr val="C8D4DE"/>
                </a:solidFill>
                <a:latin typeface="Arial MT"/>
                <a:cs typeface="Arial MT"/>
              </a:rPr>
              <a:t>Dominate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your</a:t>
            </a:r>
            <a:r>
              <a:rPr sz="1850" spc="-2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rgbClr val="C8D4DE"/>
                </a:solidFill>
                <a:latin typeface="Arial MT"/>
                <a:cs typeface="Arial MT"/>
              </a:rPr>
              <a:t>goals.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9144" y="2910204"/>
            <a:ext cx="7585075" cy="2242820"/>
          </a:xfrm>
          <a:custGeom>
            <a:avLst/>
            <a:gdLst/>
            <a:ahLst/>
            <a:cxnLst/>
            <a:rect l="l" t="t" r="r" b="b"/>
            <a:pathLst>
              <a:path w="7585075" h="2242820">
                <a:moveTo>
                  <a:pt x="7551534" y="0"/>
                </a:moveTo>
                <a:lnTo>
                  <a:pt x="33413" y="0"/>
                </a:lnTo>
                <a:lnTo>
                  <a:pt x="20408" y="2628"/>
                </a:lnTo>
                <a:lnTo>
                  <a:pt x="9778" y="9791"/>
                </a:lnTo>
                <a:lnTo>
                  <a:pt x="2628" y="20408"/>
                </a:lnTo>
                <a:lnTo>
                  <a:pt x="0" y="33413"/>
                </a:lnTo>
                <a:lnTo>
                  <a:pt x="0" y="2209152"/>
                </a:lnTo>
                <a:lnTo>
                  <a:pt x="2628" y="2222157"/>
                </a:lnTo>
                <a:lnTo>
                  <a:pt x="9778" y="2232774"/>
                </a:lnTo>
                <a:lnTo>
                  <a:pt x="20408" y="2239937"/>
                </a:lnTo>
                <a:lnTo>
                  <a:pt x="33413" y="2242566"/>
                </a:lnTo>
                <a:lnTo>
                  <a:pt x="7551534" y="2242566"/>
                </a:lnTo>
                <a:lnTo>
                  <a:pt x="7564539" y="2239937"/>
                </a:lnTo>
                <a:lnTo>
                  <a:pt x="7575156" y="2232774"/>
                </a:lnTo>
                <a:lnTo>
                  <a:pt x="7582319" y="2222157"/>
                </a:lnTo>
                <a:lnTo>
                  <a:pt x="7584948" y="2209152"/>
                </a:lnTo>
                <a:lnTo>
                  <a:pt x="7584948" y="33413"/>
                </a:lnTo>
                <a:lnTo>
                  <a:pt x="7582319" y="20408"/>
                </a:lnTo>
                <a:lnTo>
                  <a:pt x="7575156" y="9791"/>
                </a:lnTo>
                <a:lnTo>
                  <a:pt x="7564539" y="2628"/>
                </a:lnTo>
                <a:lnTo>
                  <a:pt x="7551534" y="0"/>
                </a:lnTo>
                <a:close/>
              </a:path>
            </a:pathLst>
          </a:custGeom>
          <a:solidFill>
            <a:srgbClr val="2E46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89330" y="3106928"/>
            <a:ext cx="3424554" cy="178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C8D4DE"/>
                </a:solidFill>
                <a:latin typeface="Times New Roman"/>
                <a:cs typeface="Times New Roman"/>
              </a:rPr>
              <a:t>B</a:t>
            </a:r>
            <a:r>
              <a:rPr sz="2050" spc="-10" dirty="0">
                <a:solidFill>
                  <a:srgbClr val="C8D4DE"/>
                </a:solidFill>
                <a:latin typeface="Times New Roman"/>
                <a:cs typeface="Times New Roman"/>
              </a:rPr>
              <a:t>asic</a:t>
            </a:r>
            <a:endParaRPr sz="2050">
              <a:latin typeface="Times New Roman"/>
              <a:cs typeface="Times New Roman"/>
            </a:endParaRPr>
          </a:p>
          <a:p>
            <a:pPr marL="12700" marR="5080" indent="-635">
              <a:lnSpc>
                <a:spcPts val="3810"/>
              </a:lnSpc>
              <a:spcBef>
                <a:spcPts val="310"/>
              </a:spcBef>
            </a:pPr>
            <a:r>
              <a:rPr sz="1750" dirty="0">
                <a:solidFill>
                  <a:srgbClr val="C8D4DE"/>
                </a:solidFill>
                <a:latin typeface="Arial MT"/>
                <a:cs typeface="Arial MT"/>
              </a:rPr>
              <a:t>Access</a:t>
            </a:r>
            <a:r>
              <a:rPr sz="1750" spc="-8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D4DE"/>
                </a:solidFill>
                <a:latin typeface="Arial MT"/>
                <a:cs typeface="Arial MT"/>
              </a:rPr>
              <a:t>to</a:t>
            </a:r>
            <a:r>
              <a:rPr sz="1750" spc="-7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D4DE"/>
                </a:solidFill>
                <a:latin typeface="Arial MT"/>
                <a:cs typeface="Arial MT"/>
              </a:rPr>
              <a:t>a</a:t>
            </a:r>
            <a:r>
              <a:rPr sz="1750" spc="-7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D4DE"/>
                </a:solidFill>
                <a:latin typeface="Arial MT"/>
                <a:cs typeface="Arial MT"/>
              </a:rPr>
              <a:t>limited</a:t>
            </a:r>
            <a:r>
              <a:rPr sz="1750" spc="-7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D4DE"/>
                </a:solidFill>
                <a:latin typeface="Arial MT"/>
                <a:cs typeface="Arial MT"/>
              </a:rPr>
              <a:t>workout</a:t>
            </a:r>
            <a:r>
              <a:rPr sz="1750" spc="-7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C8D4DE"/>
                </a:solidFill>
                <a:latin typeface="Arial MT"/>
                <a:cs typeface="Arial MT"/>
              </a:rPr>
              <a:t>library. </a:t>
            </a:r>
            <a:r>
              <a:rPr sz="1750" dirty="0">
                <a:solidFill>
                  <a:srgbClr val="C8D4DE"/>
                </a:solidFill>
                <a:latin typeface="Arial MT"/>
                <a:cs typeface="Arial MT"/>
              </a:rPr>
              <a:t>Standard</a:t>
            </a:r>
            <a:r>
              <a:rPr sz="1750" spc="-8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D4DE"/>
                </a:solidFill>
                <a:latin typeface="Arial MT"/>
                <a:cs typeface="Arial MT"/>
              </a:rPr>
              <a:t>training</a:t>
            </a:r>
            <a:r>
              <a:rPr sz="1750" spc="-8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C8D4DE"/>
                </a:solidFill>
                <a:latin typeface="Arial MT"/>
                <a:cs typeface="Arial MT"/>
              </a:rPr>
              <a:t>plans.</a:t>
            </a: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1750" dirty="0">
                <a:solidFill>
                  <a:srgbClr val="C8D4DE"/>
                </a:solidFill>
                <a:latin typeface="Arial MT"/>
                <a:cs typeface="Arial MT"/>
              </a:rPr>
              <a:t>Community</a:t>
            </a:r>
            <a:r>
              <a:rPr sz="1750" spc="-9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C8D4DE"/>
                </a:solidFill>
                <a:latin typeface="Arial MT"/>
                <a:cs typeface="Arial MT"/>
              </a:rPr>
              <a:t>support.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9144" y="5375275"/>
            <a:ext cx="7585075" cy="2242820"/>
          </a:xfrm>
          <a:custGeom>
            <a:avLst/>
            <a:gdLst/>
            <a:ahLst/>
            <a:cxnLst/>
            <a:rect l="l" t="t" r="r" b="b"/>
            <a:pathLst>
              <a:path w="7585075" h="2242820">
                <a:moveTo>
                  <a:pt x="7551534" y="0"/>
                </a:moveTo>
                <a:lnTo>
                  <a:pt x="33413" y="0"/>
                </a:lnTo>
                <a:lnTo>
                  <a:pt x="20408" y="2628"/>
                </a:lnTo>
                <a:lnTo>
                  <a:pt x="9778" y="9791"/>
                </a:lnTo>
                <a:lnTo>
                  <a:pt x="2628" y="20408"/>
                </a:lnTo>
                <a:lnTo>
                  <a:pt x="0" y="33413"/>
                </a:lnTo>
                <a:lnTo>
                  <a:pt x="0" y="2209152"/>
                </a:lnTo>
                <a:lnTo>
                  <a:pt x="2628" y="2222157"/>
                </a:lnTo>
                <a:lnTo>
                  <a:pt x="9778" y="2232774"/>
                </a:lnTo>
                <a:lnTo>
                  <a:pt x="20408" y="2239937"/>
                </a:lnTo>
                <a:lnTo>
                  <a:pt x="33413" y="2242566"/>
                </a:lnTo>
                <a:lnTo>
                  <a:pt x="7551534" y="2242566"/>
                </a:lnTo>
                <a:lnTo>
                  <a:pt x="7564539" y="2239937"/>
                </a:lnTo>
                <a:lnTo>
                  <a:pt x="7575156" y="2232774"/>
                </a:lnTo>
                <a:lnTo>
                  <a:pt x="7582319" y="2222157"/>
                </a:lnTo>
                <a:lnTo>
                  <a:pt x="7584948" y="2209152"/>
                </a:lnTo>
                <a:lnTo>
                  <a:pt x="7584948" y="33413"/>
                </a:lnTo>
                <a:lnTo>
                  <a:pt x="7582319" y="20408"/>
                </a:lnTo>
                <a:lnTo>
                  <a:pt x="7575156" y="9791"/>
                </a:lnTo>
                <a:lnTo>
                  <a:pt x="7564539" y="2628"/>
                </a:lnTo>
                <a:lnTo>
                  <a:pt x="7551534" y="0"/>
                </a:lnTo>
                <a:close/>
              </a:path>
            </a:pathLst>
          </a:custGeom>
          <a:solidFill>
            <a:srgbClr val="2E46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9330" y="5572760"/>
            <a:ext cx="3253104" cy="1784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C8D4DE"/>
                </a:solidFill>
                <a:latin typeface="Arial MT"/>
                <a:cs typeface="Arial MT"/>
              </a:rPr>
              <a:t>Premium</a:t>
            </a:r>
            <a:endParaRPr sz="2050">
              <a:latin typeface="Arial MT"/>
              <a:cs typeface="Arial MT"/>
            </a:endParaRPr>
          </a:p>
          <a:p>
            <a:pPr marL="12700" marR="5080" indent="-635">
              <a:lnSpc>
                <a:spcPts val="3860"/>
              </a:lnSpc>
              <a:spcBef>
                <a:spcPts val="280"/>
              </a:spcBef>
            </a:pPr>
            <a:r>
              <a:rPr sz="1750" spc="-10" dirty="0">
                <a:solidFill>
                  <a:srgbClr val="C8D4DE"/>
                </a:solidFill>
                <a:latin typeface="Arial MT"/>
                <a:cs typeface="Arial MT"/>
              </a:rPr>
              <a:t>Unlimited</a:t>
            </a:r>
            <a:r>
              <a:rPr sz="1750" spc="-9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D4DE"/>
                </a:solidFill>
                <a:latin typeface="Arial MT"/>
                <a:cs typeface="Arial MT"/>
              </a:rPr>
              <a:t>workout</a:t>
            </a:r>
            <a:r>
              <a:rPr sz="1750" spc="-9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D4DE"/>
                </a:solidFill>
                <a:latin typeface="Arial MT"/>
                <a:cs typeface="Arial MT"/>
              </a:rPr>
              <a:t>library</a:t>
            </a:r>
            <a:r>
              <a:rPr sz="1750" spc="-8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C8D4DE"/>
                </a:solidFill>
                <a:latin typeface="Arial MT"/>
                <a:cs typeface="Arial MT"/>
              </a:rPr>
              <a:t>access. </a:t>
            </a:r>
            <a:r>
              <a:rPr sz="1750" dirty="0">
                <a:solidFill>
                  <a:srgbClr val="C8D4DE"/>
                </a:solidFill>
                <a:latin typeface="Arial MT"/>
                <a:cs typeface="Arial MT"/>
              </a:rPr>
              <a:t>Personalized</a:t>
            </a:r>
            <a:r>
              <a:rPr sz="1750" spc="-9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C8D4DE"/>
                </a:solidFill>
                <a:latin typeface="Arial MT"/>
                <a:cs typeface="Arial MT"/>
              </a:rPr>
              <a:t>training</a:t>
            </a:r>
            <a:r>
              <a:rPr sz="1750" spc="-9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C8D4DE"/>
                </a:solidFill>
                <a:latin typeface="Arial MT"/>
                <a:cs typeface="Arial MT"/>
              </a:rPr>
              <a:t>plans.</a:t>
            </a: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750" dirty="0">
                <a:solidFill>
                  <a:srgbClr val="C8D4DE"/>
                </a:solidFill>
                <a:latin typeface="Arial MT"/>
                <a:cs typeface="Arial MT"/>
              </a:rPr>
              <a:t>One-on-</a:t>
            </a:r>
            <a:r>
              <a:rPr sz="1750" spc="-20" dirty="0">
                <a:solidFill>
                  <a:srgbClr val="C8D4DE"/>
                </a:solidFill>
                <a:latin typeface="Arial MT"/>
                <a:cs typeface="Arial MT"/>
              </a:rPr>
              <a:t>one</a:t>
            </a:r>
            <a:r>
              <a:rPr sz="1750" spc="12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C8D4DE"/>
                </a:solidFill>
                <a:latin typeface="Arial MT"/>
                <a:cs typeface="Arial MT"/>
              </a:rPr>
              <a:t>coaching.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6876" y="539639"/>
            <a:ext cx="6247765" cy="13436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4100" dirty="0"/>
              <a:t>Basic</a:t>
            </a:r>
            <a:r>
              <a:rPr sz="4100" spc="-145" dirty="0"/>
              <a:t> </a:t>
            </a:r>
            <a:r>
              <a:rPr sz="4100" dirty="0"/>
              <a:t>vs.</a:t>
            </a:r>
            <a:r>
              <a:rPr sz="4100" spc="-150" dirty="0"/>
              <a:t> </a:t>
            </a:r>
            <a:r>
              <a:rPr sz="4100" spc="-10" dirty="0"/>
              <a:t>Premium</a:t>
            </a:r>
            <a:endParaRPr sz="4100"/>
          </a:p>
          <a:p>
            <a:pPr marL="12700">
              <a:lnSpc>
                <a:spcPct val="100000"/>
              </a:lnSpc>
              <a:spcBef>
                <a:spcPts val="275"/>
              </a:spcBef>
              <a:tabLst>
                <a:tab pos="4453255" algn="l"/>
              </a:tabLst>
            </a:pPr>
            <a:r>
              <a:rPr sz="4100" dirty="0">
                <a:latin typeface="Times New Roman"/>
                <a:cs typeface="Times New Roman"/>
              </a:rPr>
              <a:t>Memberships</a:t>
            </a:r>
            <a:r>
              <a:rPr sz="4100" spc="-100" dirty="0">
                <a:latin typeface="Times New Roman"/>
                <a:cs typeface="Times New Roman"/>
              </a:rPr>
              <a:t> </a:t>
            </a:r>
            <a:r>
              <a:rPr sz="4100" dirty="0">
                <a:latin typeface="Times New Roman"/>
                <a:cs typeface="Times New Roman"/>
              </a:rPr>
              <a:t>:</a:t>
            </a:r>
            <a:r>
              <a:rPr sz="4100" spc="-90" dirty="0">
                <a:latin typeface="Times New Roman"/>
                <a:cs typeface="Times New Roman"/>
              </a:rPr>
              <a:t> </a:t>
            </a:r>
            <a:r>
              <a:rPr sz="4100" spc="-20" dirty="0">
                <a:latin typeface="Times New Roman"/>
                <a:cs typeface="Times New Roman"/>
              </a:rPr>
              <a:t>Find</a:t>
            </a:r>
            <a:r>
              <a:rPr sz="4100" dirty="0">
                <a:latin typeface="Times New Roman"/>
                <a:cs typeface="Times New Roman"/>
              </a:rPr>
              <a:t>	Your</a:t>
            </a:r>
            <a:r>
              <a:rPr sz="4100" spc="-70" dirty="0">
                <a:latin typeface="Times New Roman"/>
                <a:cs typeface="Times New Roman"/>
              </a:rPr>
              <a:t> </a:t>
            </a:r>
            <a:r>
              <a:rPr sz="4100" spc="-25" dirty="0">
                <a:latin typeface="Times New Roman"/>
                <a:cs typeface="Times New Roman"/>
              </a:rPr>
              <a:t>Fit</a:t>
            </a:r>
            <a:endParaRPr sz="41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91" y="148"/>
            <a:ext cx="5485673" cy="781172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4834" y="2789224"/>
            <a:ext cx="795528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Personalized</a:t>
            </a:r>
            <a:r>
              <a:rPr sz="3400" spc="-50" dirty="0"/>
              <a:t> </a:t>
            </a:r>
            <a:r>
              <a:rPr sz="3400" dirty="0"/>
              <a:t>Diet</a:t>
            </a:r>
            <a:r>
              <a:rPr sz="3400" spc="-35" dirty="0"/>
              <a:t> </a:t>
            </a:r>
            <a:r>
              <a:rPr sz="3400" dirty="0"/>
              <a:t>Plans:</a:t>
            </a:r>
            <a:r>
              <a:rPr sz="3400" spc="-40" dirty="0"/>
              <a:t> </a:t>
            </a:r>
            <a:r>
              <a:rPr sz="3400" dirty="0"/>
              <a:t>Fuel</a:t>
            </a:r>
            <a:r>
              <a:rPr sz="3400" spc="-45" dirty="0"/>
              <a:t> </a:t>
            </a:r>
            <a:r>
              <a:rPr sz="3400" dirty="0"/>
              <a:t>Your</a:t>
            </a:r>
            <a:r>
              <a:rPr sz="3400" spc="-40" dirty="0"/>
              <a:t> </a:t>
            </a:r>
            <a:r>
              <a:rPr sz="3400" spc="-10" dirty="0"/>
              <a:t>Goals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3873500" y="3803396"/>
            <a:ext cx="259524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" algn="ctr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C8D4DE"/>
                </a:solidFill>
                <a:latin typeface="Times New Roman"/>
                <a:cs typeface="Times New Roman"/>
              </a:rPr>
              <a:t>Assessment</a:t>
            </a: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75"/>
              </a:spcBef>
            </a:pPr>
            <a:r>
              <a:rPr sz="1450" dirty="0">
                <a:solidFill>
                  <a:srgbClr val="C8D4DE"/>
                </a:solidFill>
                <a:latin typeface="Arial MT"/>
                <a:cs typeface="Arial MT"/>
              </a:rPr>
              <a:t>We</a:t>
            </a:r>
            <a:r>
              <a:rPr sz="1450" spc="-4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C8D4DE"/>
                </a:solidFill>
                <a:latin typeface="Arial MT"/>
                <a:cs typeface="Arial MT"/>
              </a:rPr>
              <a:t>analyze</a:t>
            </a:r>
            <a:r>
              <a:rPr sz="1450" spc="-5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C8D4DE"/>
                </a:solidFill>
                <a:latin typeface="Arial MT"/>
                <a:cs typeface="Arial MT"/>
              </a:rPr>
              <a:t>your</a:t>
            </a:r>
            <a:r>
              <a:rPr sz="1450" spc="-5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C8D4DE"/>
                </a:solidFill>
                <a:latin typeface="Arial MT"/>
                <a:cs typeface="Arial MT"/>
              </a:rPr>
              <a:t>dietary</a:t>
            </a:r>
            <a:r>
              <a:rPr sz="1450" spc="-4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C8D4DE"/>
                </a:solidFill>
                <a:latin typeface="Arial MT"/>
                <a:cs typeface="Arial MT"/>
              </a:rPr>
              <a:t>needs.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6097" y="5562091"/>
            <a:ext cx="2383155" cy="681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1565">
              <a:lnSpc>
                <a:spcPct val="100000"/>
              </a:lnSpc>
              <a:spcBef>
                <a:spcPts val="95"/>
              </a:spcBef>
            </a:pPr>
            <a:r>
              <a:rPr sz="1700" spc="-10" dirty="0">
                <a:solidFill>
                  <a:srgbClr val="C8D4DE"/>
                </a:solidFill>
                <a:latin typeface="Arial MT"/>
                <a:cs typeface="Arial MT"/>
              </a:rPr>
              <a:t>Tracking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1450" dirty="0">
                <a:solidFill>
                  <a:srgbClr val="C8D4DE"/>
                </a:solidFill>
                <a:latin typeface="Arial MT"/>
                <a:cs typeface="Arial MT"/>
              </a:rPr>
              <a:t>Monitor</a:t>
            </a:r>
            <a:r>
              <a:rPr sz="1450" spc="-5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C8D4DE"/>
                </a:solidFill>
                <a:latin typeface="Arial MT"/>
                <a:cs typeface="Arial MT"/>
              </a:rPr>
              <a:t>your</a:t>
            </a:r>
            <a:r>
              <a:rPr sz="1450" spc="-5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C8D4DE"/>
                </a:solidFill>
                <a:latin typeface="Arial MT"/>
                <a:cs typeface="Arial MT"/>
              </a:rPr>
              <a:t>progress</a:t>
            </a:r>
            <a:r>
              <a:rPr sz="1450" spc="-5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C8D4DE"/>
                </a:solidFill>
                <a:latin typeface="Arial MT"/>
                <a:cs typeface="Arial MT"/>
              </a:rPr>
              <a:t>easily.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20531" y="4729302"/>
            <a:ext cx="26733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10" dirty="0">
                <a:solidFill>
                  <a:srgbClr val="C8D4DE"/>
                </a:solidFill>
                <a:latin typeface="Arial MT"/>
                <a:cs typeface="Arial MT"/>
              </a:rPr>
              <a:t>Customization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450" dirty="0">
                <a:solidFill>
                  <a:srgbClr val="C8D4DE"/>
                </a:solidFill>
                <a:latin typeface="Arial MT"/>
                <a:cs typeface="Arial MT"/>
              </a:rPr>
              <a:t>Get</a:t>
            </a:r>
            <a:r>
              <a:rPr sz="1450" spc="-5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C8D4DE"/>
                </a:solidFill>
                <a:latin typeface="Arial MT"/>
                <a:cs typeface="Arial MT"/>
              </a:rPr>
              <a:t>a</a:t>
            </a:r>
            <a:r>
              <a:rPr sz="1450" spc="-3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C8D4DE"/>
                </a:solidFill>
                <a:latin typeface="Arial MT"/>
                <a:cs typeface="Arial MT"/>
              </a:rPr>
              <a:t>plan</a:t>
            </a:r>
            <a:r>
              <a:rPr sz="1450" spc="-4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C8D4DE"/>
                </a:solidFill>
                <a:latin typeface="Arial MT"/>
                <a:cs typeface="Arial MT"/>
              </a:rPr>
              <a:t>tailored</a:t>
            </a:r>
            <a:r>
              <a:rPr sz="1450" spc="-4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C8D4DE"/>
                </a:solidFill>
                <a:latin typeface="Arial MT"/>
                <a:cs typeface="Arial MT"/>
              </a:rPr>
              <a:t>to</a:t>
            </a:r>
            <a:r>
              <a:rPr sz="1450" spc="-4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C8D4DE"/>
                </a:solidFill>
                <a:latin typeface="Arial MT"/>
                <a:cs typeface="Arial MT"/>
              </a:rPr>
              <a:t>your</a:t>
            </a:r>
            <a:r>
              <a:rPr sz="1450" spc="-3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C8D4DE"/>
                </a:solidFill>
                <a:latin typeface="Arial MT"/>
                <a:cs typeface="Arial MT"/>
              </a:rPr>
              <a:t>goals.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0531" y="6395720"/>
            <a:ext cx="20637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10" dirty="0">
                <a:solidFill>
                  <a:srgbClr val="C8D4DE"/>
                </a:solidFill>
                <a:latin typeface="Arial MT"/>
                <a:cs typeface="Arial MT"/>
              </a:rPr>
              <a:t>Results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450" dirty="0">
                <a:solidFill>
                  <a:srgbClr val="C8D4DE"/>
                </a:solidFill>
                <a:latin typeface="Arial MT"/>
                <a:cs typeface="Arial MT"/>
              </a:rPr>
              <a:t>Achieve</a:t>
            </a:r>
            <a:r>
              <a:rPr sz="1450" spc="-8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450" dirty="0">
                <a:solidFill>
                  <a:srgbClr val="C8D4DE"/>
                </a:solidFill>
                <a:latin typeface="Arial MT"/>
                <a:cs typeface="Arial MT"/>
              </a:rPr>
              <a:t>optimal</a:t>
            </a:r>
            <a:r>
              <a:rPr sz="1450" spc="-8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450" spc="-10" dirty="0">
                <a:solidFill>
                  <a:srgbClr val="C8D4DE"/>
                </a:solidFill>
                <a:latin typeface="Arial MT"/>
                <a:cs typeface="Arial MT"/>
              </a:rPr>
              <a:t>nutrition.</a:t>
            </a:r>
            <a:endParaRPr sz="145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28748" cy="231393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481445" y="3646423"/>
            <a:ext cx="1667510" cy="4074160"/>
            <a:chOff x="6481445" y="3646423"/>
            <a:chExt cx="1667510" cy="4074160"/>
          </a:xfrm>
        </p:grpSpPr>
        <p:sp>
          <p:nvSpPr>
            <p:cNvPr id="9" name="object 9"/>
            <p:cNvSpPr/>
            <p:nvPr/>
          </p:nvSpPr>
          <p:spPr>
            <a:xfrm>
              <a:off x="6481445" y="3646423"/>
              <a:ext cx="845185" cy="4074160"/>
            </a:xfrm>
            <a:custGeom>
              <a:avLst/>
              <a:gdLst/>
              <a:ahLst/>
              <a:cxnLst/>
              <a:rect l="l" t="t" r="r" b="b"/>
              <a:pathLst>
                <a:path w="845184" h="4074159">
                  <a:moveTo>
                    <a:pt x="648462" y="410502"/>
                  </a:moveTo>
                  <a:lnTo>
                    <a:pt x="643343" y="405384"/>
                  </a:lnTo>
                  <a:lnTo>
                    <a:pt x="5118" y="405384"/>
                  </a:lnTo>
                  <a:lnTo>
                    <a:pt x="0" y="410502"/>
                  </a:lnTo>
                  <a:lnTo>
                    <a:pt x="0" y="423125"/>
                  </a:lnTo>
                  <a:lnTo>
                    <a:pt x="5118" y="428244"/>
                  </a:lnTo>
                  <a:lnTo>
                    <a:pt x="643343" y="428244"/>
                  </a:lnTo>
                  <a:lnTo>
                    <a:pt x="648462" y="423125"/>
                  </a:lnTo>
                  <a:lnTo>
                    <a:pt x="648462" y="410502"/>
                  </a:lnTo>
                  <a:close/>
                </a:path>
                <a:path w="845184" h="4074159">
                  <a:moveTo>
                    <a:pt x="845058" y="5118"/>
                  </a:moveTo>
                  <a:lnTo>
                    <a:pt x="839939" y="0"/>
                  </a:lnTo>
                  <a:lnTo>
                    <a:pt x="827316" y="0"/>
                  </a:lnTo>
                  <a:lnTo>
                    <a:pt x="822198" y="5118"/>
                  </a:lnTo>
                  <a:lnTo>
                    <a:pt x="822198" y="4068534"/>
                  </a:lnTo>
                  <a:lnTo>
                    <a:pt x="827316" y="4073652"/>
                  </a:lnTo>
                  <a:lnTo>
                    <a:pt x="839939" y="4073652"/>
                  </a:lnTo>
                  <a:lnTo>
                    <a:pt x="845058" y="4068534"/>
                  </a:lnTo>
                  <a:lnTo>
                    <a:pt x="845058" y="5118"/>
                  </a:lnTo>
                  <a:close/>
                </a:path>
              </a:pathLst>
            </a:custGeom>
            <a:solidFill>
              <a:srgbClr val="475F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07047" y="3855211"/>
              <a:ext cx="416559" cy="416559"/>
            </a:xfrm>
            <a:custGeom>
              <a:avLst/>
              <a:gdLst/>
              <a:ahLst/>
              <a:cxnLst/>
              <a:rect l="l" t="t" r="r" b="b"/>
              <a:pathLst>
                <a:path w="416559" h="416560">
                  <a:moveTo>
                    <a:pt x="388315" y="0"/>
                  </a:moveTo>
                  <a:lnTo>
                    <a:pt x="27736" y="0"/>
                  </a:lnTo>
                  <a:lnTo>
                    <a:pt x="16941" y="2184"/>
                  </a:lnTo>
                  <a:lnTo>
                    <a:pt x="8127" y="8140"/>
                  </a:lnTo>
                  <a:lnTo>
                    <a:pt x="2184" y="16954"/>
                  </a:lnTo>
                  <a:lnTo>
                    <a:pt x="0" y="27736"/>
                  </a:lnTo>
                  <a:lnTo>
                    <a:pt x="0" y="388315"/>
                  </a:lnTo>
                  <a:lnTo>
                    <a:pt x="2184" y="399110"/>
                  </a:lnTo>
                  <a:lnTo>
                    <a:pt x="8127" y="407924"/>
                  </a:lnTo>
                  <a:lnTo>
                    <a:pt x="16941" y="413867"/>
                  </a:lnTo>
                  <a:lnTo>
                    <a:pt x="27736" y="416051"/>
                  </a:lnTo>
                  <a:lnTo>
                    <a:pt x="388315" y="416051"/>
                  </a:lnTo>
                  <a:lnTo>
                    <a:pt x="399110" y="413867"/>
                  </a:lnTo>
                  <a:lnTo>
                    <a:pt x="407924" y="407924"/>
                  </a:lnTo>
                  <a:lnTo>
                    <a:pt x="413867" y="399110"/>
                  </a:lnTo>
                  <a:lnTo>
                    <a:pt x="416051" y="388315"/>
                  </a:lnTo>
                  <a:lnTo>
                    <a:pt x="416051" y="27736"/>
                  </a:lnTo>
                  <a:lnTo>
                    <a:pt x="413867" y="16954"/>
                  </a:lnTo>
                  <a:lnTo>
                    <a:pt x="407924" y="8140"/>
                  </a:lnTo>
                  <a:lnTo>
                    <a:pt x="399110" y="2184"/>
                  </a:lnTo>
                  <a:lnTo>
                    <a:pt x="388315" y="0"/>
                  </a:lnTo>
                  <a:close/>
                </a:path>
              </a:pathLst>
            </a:custGeom>
            <a:solidFill>
              <a:srgbClr val="2E4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00239" y="4977637"/>
              <a:ext cx="648970" cy="22860"/>
            </a:xfrm>
            <a:custGeom>
              <a:avLst/>
              <a:gdLst/>
              <a:ahLst/>
              <a:cxnLst/>
              <a:rect l="l" t="t" r="r" b="b"/>
              <a:pathLst>
                <a:path w="648970" h="22860">
                  <a:moveTo>
                    <a:pt x="643343" y="0"/>
                  </a:moveTo>
                  <a:lnTo>
                    <a:pt x="5118" y="0"/>
                  </a:lnTo>
                  <a:lnTo>
                    <a:pt x="0" y="5118"/>
                  </a:lnTo>
                  <a:lnTo>
                    <a:pt x="0" y="17741"/>
                  </a:lnTo>
                  <a:lnTo>
                    <a:pt x="5118" y="22860"/>
                  </a:lnTo>
                  <a:lnTo>
                    <a:pt x="643343" y="22860"/>
                  </a:lnTo>
                  <a:lnTo>
                    <a:pt x="648461" y="17741"/>
                  </a:lnTo>
                  <a:lnTo>
                    <a:pt x="648461" y="5118"/>
                  </a:lnTo>
                  <a:lnTo>
                    <a:pt x="643343" y="0"/>
                  </a:lnTo>
                  <a:close/>
                </a:path>
              </a:pathLst>
            </a:custGeom>
            <a:solidFill>
              <a:srgbClr val="475F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07047" y="4780292"/>
              <a:ext cx="416559" cy="417195"/>
            </a:xfrm>
            <a:custGeom>
              <a:avLst/>
              <a:gdLst/>
              <a:ahLst/>
              <a:cxnLst/>
              <a:rect l="l" t="t" r="r" b="b"/>
              <a:pathLst>
                <a:path w="416559" h="417195">
                  <a:moveTo>
                    <a:pt x="388315" y="0"/>
                  </a:moveTo>
                  <a:lnTo>
                    <a:pt x="27736" y="0"/>
                  </a:lnTo>
                  <a:lnTo>
                    <a:pt x="16941" y="2184"/>
                  </a:lnTo>
                  <a:lnTo>
                    <a:pt x="8127" y="8127"/>
                  </a:lnTo>
                  <a:lnTo>
                    <a:pt x="2184" y="16941"/>
                  </a:lnTo>
                  <a:lnTo>
                    <a:pt x="0" y="27736"/>
                  </a:lnTo>
                  <a:lnTo>
                    <a:pt x="0" y="389077"/>
                  </a:lnTo>
                  <a:lnTo>
                    <a:pt x="2184" y="399872"/>
                  </a:lnTo>
                  <a:lnTo>
                    <a:pt x="8127" y="408685"/>
                  </a:lnTo>
                  <a:lnTo>
                    <a:pt x="16941" y="414629"/>
                  </a:lnTo>
                  <a:lnTo>
                    <a:pt x="27736" y="416813"/>
                  </a:lnTo>
                  <a:lnTo>
                    <a:pt x="388315" y="416813"/>
                  </a:lnTo>
                  <a:lnTo>
                    <a:pt x="399110" y="414629"/>
                  </a:lnTo>
                  <a:lnTo>
                    <a:pt x="407924" y="408685"/>
                  </a:lnTo>
                  <a:lnTo>
                    <a:pt x="413867" y="399872"/>
                  </a:lnTo>
                  <a:lnTo>
                    <a:pt x="416051" y="389077"/>
                  </a:lnTo>
                  <a:lnTo>
                    <a:pt x="416051" y="27736"/>
                  </a:lnTo>
                  <a:lnTo>
                    <a:pt x="413867" y="16941"/>
                  </a:lnTo>
                  <a:lnTo>
                    <a:pt x="407924" y="8127"/>
                  </a:lnTo>
                  <a:lnTo>
                    <a:pt x="399110" y="2184"/>
                  </a:lnTo>
                  <a:lnTo>
                    <a:pt x="388315" y="0"/>
                  </a:lnTo>
                  <a:close/>
                </a:path>
              </a:pathLst>
            </a:custGeom>
            <a:solidFill>
              <a:srgbClr val="2E4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81445" y="5810503"/>
              <a:ext cx="648970" cy="22860"/>
            </a:xfrm>
            <a:custGeom>
              <a:avLst/>
              <a:gdLst/>
              <a:ahLst/>
              <a:cxnLst/>
              <a:rect l="l" t="t" r="r" b="b"/>
              <a:pathLst>
                <a:path w="648970" h="22860">
                  <a:moveTo>
                    <a:pt x="643343" y="0"/>
                  </a:moveTo>
                  <a:lnTo>
                    <a:pt x="5118" y="0"/>
                  </a:lnTo>
                  <a:lnTo>
                    <a:pt x="0" y="5118"/>
                  </a:lnTo>
                  <a:lnTo>
                    <a:pt x="0" y="17741"/>
                  </a:lnTo>
                  <a:lnTo>
                    <a:pt x="5118" y="22860"/>
                  </a:lnTo>
                  <a:lnTo>
                    <a:pt x="643343" y="22860"/>
                  </a:lnTo>
                  <a:lnTo>
                    <a:pt x="648461" y="17741"/>
                  </a:lnTo>
                  <a:lnTo>
                    <a:pt x="648461" y="5118"/>
                  </a:lnTo>
                  <a:lnTo>
                    <a:pt x="643343" y="0"/>
                  </a:lnTo>
                  <a:close/>
                </a:path>
              </a:pathLst>
            </a:custGeom>
            <a:solidFill>
              <a:srgbClr val="475F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07047" y="5613907"/>
              <a:ext cx="416559" cy="417195"/>
            </a:xfrm>
            <a:custGeom>
              <a:avLst/>
              <a:gdLst/>
              <a:ahLst/>
              <a:cxnLst/>
              <a:rect l="l" t="t" r="r" b="b"/>
              <a:pathLst>
                <a:path w="416559" h="417195">
                  <a:moveTo>
                    <a:pt x="388315" y="0"/>
                  </a:moveTo>
                  <a:lnTo>
                    <a:pt x="27736" y="0"/>
                  </a:lnTo>
                  <a:lnTo>
                    <a:pt x="16941" y="2184"/>
                  </a:lnTo>
                  <a:lnTo>
                    <a:pt x="8127" y="8128"/>
                  </a:lnTo>
                  <a:lnTo>
                    <a:pt x="2184" y="16941"/>
                  </a:lnTo>
                  <a:lnTo>
                    <a:pt x="0" y="27749"/>
                  </a:lnTo>
                  <a:lnTo>
                    <a:pt x="0" y="389077"/>
                  </a:lnTo>
                  <a:lnTo>
                    <a:pt x="2184" y="399872"/>
                  </a:lnTo>
                  <a:lnTo>
                    <a:pt x="8127" y="408686"/>
                  </a:lnTo>
                  <a:lnTo>
                    <a:pt x="16941" y="414629"/>
                  </a:lnTo>
                  <a:lnTo>
                    <a:pt x="27736" y="416826"/>
                  </a:lnTo>
                  <a:lnTo>
                    <a:pt x="388315" y="416826"/>
                  </a:lnTo>
                  <a:lnTo>
                    <a:pt x="399110" y="414629"/>
                  </a:lnTo>
                  <a:lnTo>
                    <a:pt x="407924" y="408686"/>
                  </a:lnTo>
                  <a:lnTo>
                    <a:pt x="413867" y="399872"/>
                  </a:lnTo>
                  <a:lnTo>
                    <a:pt x="416051" y="389077"/>
                  </a:lnTo>
                  <a:lnTo>
                    <a:pt x="416051" y="27749"/>
                  </a:lnTo>
                  <a:lnTo>
                    <a:pt x="413867" y="16941"/>
                  </a:lnTo>
                  <a:lnTo>
                    <a:pt x="407924" y="8128"/>
                  </a:lnTo>
                  <a:lnTo>
                    <a:pt x="399110" y="2184"/>
                  </a:lnTo>
                  <a:lnTo>
                    <a:pt x="388315" y="0"/>
                  </a:lnTo>
                  <a:close/>
                </a:path>
              </a:pathLst>
            </a:custGeom>
            <a:solidFill>
              <a:srgbClr val="2E4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00239" y="6644131"/>
              <a:ext cx="648970" cy="22860"/>
            </a:xfrm>
            <a:custGeom>
              <a:avLst/>
              <a:gdLst/>
              <a:ahLst/>
              <a:cxnLst/>
              <a:rect l="l" t="t" r="r" b="b"/>
              <a:pathLst>
                <a:path w="648970" h="22859">
                  <a:moveTo>
                    <a:pt x="643343" y="0"/>
                  </a:moveTo>
                  <a:lnTo>
                    <a:pt x="5118" y="0"/>
                  </a:lnTo>
                  <a:lnTo>
                    <a:pt x="0" y="5118"/>
                  </a:lnTo>
                  <a:lnTo>
                    <a:pt x="0" y="17741"/>
                  </a:lnTo>
                  <a:lnTo>
                    <a:pt x="5118" y="22860"/>
                  </a:lnTo>
                  <a:lnTo>
                    <a:pt x="643343" y="22860"/>
                  </a:lnTo>
                  <a:lnTo>
                    <a:pt x="648461" y="17741"/>
                  </a:lnTo>
                  <a:lnTo>
                    <a:pt x="648461" y="5118"/>
                  </a:lnTo>
                  <a:lnTo>
                    <a:pt x="643343" y="0"/>
                  </a:lnTo>
                  <a:close/>
                </a:path>
              </a:pathLst>
            </a:custGeom>
            <a:solidFill>
              <a:srgbClr val="475F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07047" y="6446773"/>
              <a:ext cx="416559" cy="417195"/>
            </a:xfrm>
            <a:custGeom>
              <a:avLst/>
              <a:gdLst/>
              <a:ahLst/>
              <a:cxnLst/>
              <a:rect l="l" t="t" r="r" b="b"/>
              <a:pathLst>
                <a:path w="416559" h="417195">
                  <a:moveTo>
                    <a:pt x="388315" y="0"/>
                  </a:moveTo>
                  <a:lnTo>
                    <a:pt x="27736" y="0"/>
                  </a:lnTo>
                  <a:lnTo>
                    <a:pt x="16941" y="2184"/>
                  </a:lnTo>
                  <a:lnTo>
                    <a:pt x="8127" y="8127"/>
                  </a:lnTo>
                  <a:lnTo>
                    <a:pt x="2184" y="16941"/>
                  </a:lnTo>
                  <a:lnTo>
                    <a:pt x="0" y="27749"/>
                  </a:lnTo>
                  <a:lnTo>
                    <a:pt x="0" y="389089"/>
                  </a:lnTo>
                  <a:lnTo>
                    <a:pt x="2184" y="399872"/>
                  </a:lnTo>
                  <a:lnTo>
                    <a:pt x="8127" y="408685"/>
                  </a:lnTo>
                  <a:lnTo>
                    <a:pt x="16941" y="414629"/>
                  </a:lnTo>
                  <a:lnTo>
                    <a:pt x="27736" y="416813"/>
                  </a:lnTo>
                  <a:lnTo>
                    <a:pt x="388315" y="416813"/>
                  </a:lnTo>
                  <a:lnTo>
                    <a:pt x="399110" y="414629"/>
                  </a:lnTo>
                  <a:lnTo>
                    <a:pt x="407924" y="408685"/>
                  </a:lnTo>
                  <a:lnTo>
                    <a:pt x="413867" y="399872"/>
                  </a:lnTo>
                  <a:lnTo>
                    <a:pt x="416051" y="389089"/>
                  </a:lnTo>
                  <a:lnTo>
                    <a:pt x="416051" y="27749"/>
                  </a:lnTo>
                  <a:lnTo>
                    <a:pt x="413867" y="16941"/>
                  </a:lnTo>
                  <a:lnTo>
                    <a:pt x="407924" y="8127"/>
                  </a:lnTo>
                  <a:lnTo>
                    <a:pt x="399110" y="2184"/>
                  </a:lnTo>
                  <a:lnTo>
                    <a:pt x="388315" y="0"/>
                  </a:lnTo>
                  <a:close/>
                </a:path>
              </a:pathLst>
            </a:custGeom>
            <a:solidFill>
              <a:srgbClr val="2E4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40778" y="3857498"/>
            <a:ext cx="1562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50" dirty="0">
                <a:solidFill>
                  <a:srgbClr val="C8D4DE"/>
                </a:solidFill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99630" y="4781803"/>
            <a:ext cx="17081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50" dirty="0">
                <a:solidFill>
                  <a:srgbClr val="C8D4DE"/>
                </a:solidFill>
                <a:latin typeface="Arial MT"/>
                <a:cs typeface="Arial MT"/>
              </a:rPr>
              <a:t>2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98106" y="5614670"/>
            <a:ext cx="17081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50" dirty="0">
                <a:solidFill>
                  <a:srgbClr val="C8D4DE"/>
                </a:solidFill>
                <a:latin typeface="Arial MT"/>
                <a:cs typeface="Arial MT"/>
              </a:rPr>
              <a:t>3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98106" y="6449059"/>
            <a:ext cx="17081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50" dirty="0">
                <a:solidFill>
                  <a:srgbClr val="C8D4DE"/>
                </a:solidFill>
                <a:latin typeface="Arial MT"/>
                <a:cs typeface="Arial MT"/>
              </a:rPr>
              <a:t>4</a:t>
            </a:r>
            <a:endParaRPr sz="2050">
              <a:latin typeface="Arial MT"/>
              <a:cs typeface="Arial MT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625" y="5238750"/>
            <a:ext cx="12947425" cy="9213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7217" y="3492372"/>
            <a:ext cx="1199261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11715" algn="l"/>
              </a:tabLst>
            </a:pPr>
            <a:r>
              <a:rPr sz="4250" dirty="0"/>
              <a:t>Marketing</a:t>
            </a:r>
            <a:r>
              <a:rPr sz="4250" spc="-260" dirty="0"/>
              <a:t> </a:t>
            </a:r>
            <a:r>
              <a:rPr sz="4250" dirty="0"/>
              <a:t>Strategy:</a:t>
            </a:r>
            <a:r>
              <a:rPr sz="4250" spc="-220" dirty="0"/>
              <a:t> </a:t>
            </a:r>
            <a:r>
              <a:rPr sz="4250" spc="-10" dirty="0"/>
              <a:t>Reaching</a:t>
            </a:r>
            <a:r>
              <a:rPr sz="4250" spc="-235" dirty="0"/>
              <a:t> </a:t>
            </a:r>
            <a:r>
              <a:rPr sz="4250" spc="-25" dirty="0"/>
              <a:t>Our</a:t>
            </a:r>
            <a:r>
              <a:rPr sz="4250" spc="-340" dirty="0"/>
              <a:t> </a:t>
            </a:r>
            <a:r>
              <a:rPr sz="4250" spc="-10" dirty="0">
                <a:latin typeface="Times New Roman"/>
                <a:cs typeface="Times New Roman"/>
              </a:rPr>
              <a:t>Online</a:t>
            </a:r>
            <a:r>
              <a:rPr sz="4250" dirty="0">
                <a:latin typeface="Times New Roman"/>
                <a:cs typeface="Times New Roman"/>
              </a:rPr>
              <a:t>	</a:t>
            </a:r>
            <a:r>
              <a:rPr sz="4250" spc="-10" dirty="0">
                <a:latin typeface="Times New Roman"/>
                <a:cs typeface="Times New Roman"/>
              </a:rPr>
              <a:t>Audience</a:t>
            </a:r>
            <a:endParaRPr sz="4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8191" y="6488683"/>
            <a:ext cx="2767965" cy="836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C8D4DE"/>
                </a:solidFill>
                <a:latin typeface="Times New Roman"/>
                <a:cs typeface="Times New Roman"/>
              </a:rPr>
              <a:t>Social</a:t>
            </a:r>
            <a:r>
              <a:rPr sz="2100" spc="-35" dirty="0">
                <a:solidFill>
                  <a:srgbClr val="C8D4DE"/>
                </a:solidFill>
                <a:latin typeface="Times New Roman"/>
                <a:cs typeface="Times New Roman"/>
              </a:rPr>
              <a:t> </a:t>
            </a:r>
            <a:r>
              <a:rPr sz="2100" spc="-20" dirty="0">
                <a:solidFill>
                  <a:srgbClr val="C8D4DE"/>
                </a:solidFill>
                <a:latin typeface="Times New Roman"/>
                <a:cs typeface="Times New Roman"/>
              </a:rPr>
              <a:t>Media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Engage</a:t>
            </a:r>
            <a:r>
              <a:rPr sz="1800" spc="-3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users</a:t>
            </a:r>
            <a:r>
              <a:rPr sz="1800" spc="-3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with</a:t>
            </a:r>
            <a:r>
              <a:rPr sz="1800" spc="-2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C8D4DE"/>
                </a:solidFill>
                <a:latin typeface="Arial MT"/>
                <a:cs typeface="Arial MT"/>
              </a:rPr>
              <a:t>content.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0408" y="6489446"/>
            <a:ext cx="2619375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0" dirty="0">
                <a:solidFill>
                  <a:srgbClr val="C8D4DE"/>
                </a:solidFill>
                <a:latin typeface="Arial MT"/>
                <a:cs typeface="Arial MT"/>
              </a:rPr>
              <a:t>Influencer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Partner</a:t>
            </a:r>
            <a:r>
              <a:rPr sz="1800" spc="-4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with</a:t>
            </a:r>
            <a:r>
              <a:rPr sz="1800" spc="-3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health</a:t>
            </a:r>
            <a:r>
              <a:rPr sz="1800" spc="-2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C8D4DE"/>
                </a:solidFill>
                <a:latin typeface="Arial MT"/>
                <a:cs typeface="Arial MT"/>
              </a:rPr>
              <a:t>gurus.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3385" y="6489446"/>
            <a:ext cx="2832100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25" dirty="0">
                <a:solidFill>
                  <a:srgbClr val="C8D4DE"/>
                </a:solidFill>
                <a:latin typeface="Arial MT"/>
                <a:cs typeface="Arial MT"/>
              </a:rPr>
              <a:t>SEO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Rank</a:t>
            </a:r>
            <a:r>
              <a:rPr sz="1800" spc="-3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high</a:t>
            </a:r>
            <a:r>
              <a:rPr sz="1800" spc="-2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in</a:t>
            </a:r>
            <a:r>
              <a:rPr sz="1800" spc="-2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search</a:t>
            </a:r>
            <a:r>
              <a:rPr sz="1800" spc="-2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C8D4DE"/>
                </a:solidFill>
                <a:latin typeface="Arial MT"/>
                <a:cs typeface="Arial MT"/>
              </a:rPr>
              <a:t>results.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785602" y="6489446"/>
            <a:ext cx="2679700" cy="835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C8D4DE"/>
                </a:solidFill>
                <a:latin typeface="Arial MT"/>
                <a:cs typeface="Arial MT"/>
              </a:rPr>
              <a:t>Paid</a:t>
            </a:r>
            <a:r>
              <a:rPr sz="2100" spc="-25" dirty="0">
                <a:solidFill>
                  <a:srgbClr val="C8D4DE"/>
                </a:solidFill>
                <a:latin typeface="Arial MT"/>
                <a:cs typeface="Arial MT"/>
              </a:rPr>
              <a:t> Ads</a:t>
            </a:r>
            <a:endParaRPr sz="2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Target</a:t>
            </a:r>
            <a:r>
              <a:rPr sz="1800" spc="-2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fitness</a:t>
            </a:r>
            <a:r>
              <a:rPr sz="1800" spc="-2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C8D4DE"/>
                </a:solidFill>
                <a:latin typeface="Arial MT"/>
                <a:cs typeface="Arial MT"/>
              </a:rPr>
              <a:t>enthusiasts.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9"/>
            <a:ext cx="14629091" cy="28930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3329" y="4488827"/>
            <a:ext cx="594968" cy="59423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36834" y="4488827"/>
            <a:ext cx="594960" cy="59423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91378" y="1949577"/>
            <a:ext cx="8300720" cy="1394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500"/>
              </a:lnSpc>
            </a:pPr>
            <a:r>
              <a:rPr sz="4400" dirty="0"/>
              <a:t>App</a:t>
            </a:r>
            <a:r>
              <a:rPr sz="4400" spc="-225" dirty="0"/>
              <a:t> </a:t>
            </a:r>
            <a:r>
              <a:rPr sz="4400" spc="-10" dirty="0"/>
              <a:t>Features:</a:t>
            </a:r>
            <a:r>
              <a:rPr sz="4400" spc="-220" dirty="0"/>
              <a:t> </a:t>
            </a:r>
            <a:r>
              <a:rPr sz="4400" dirty="0"/>
              <a:t>A</a:t>
            </a:r>
            <a:r>
              <a:rPr sz="4400" spc="-300" dirty="0"/>
              <a:t> </a:t>
            </a:r>
            <a:r>
              <a:rPr sz="4400" dirty="0">
                <a:latin typeface="Times New Roman"/>
                <a:cs typeface="Times New Roman"/>
              </a:rPr>
              <a:t>Seamless</a:t>
            </a:r>
            <a:r>
              <a:rPr sz="4400" spc="-80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Training Experience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1138" y="5300726"/>
            <a:ext cx="3253740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C8D4DE"/>
                </a:solidFill>
                <a:latin typeface="Times New Roman"/>
                <a:cs typeface="Times New Roman"/>
              </a:rPr>
              <a:t>Scheduling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Plan</a:t>
            </a:r>
            <a:r>
              <a:rPr sz="1850" spc="-8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your</a:t>
            </a:r>
            <a:r>
              <a:rPr sz="1850" spc="-7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workouts</a:t>
            </a:r>
            <a:r>
              <a:rPr sz="1850" spc="-7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in</a:t>
            </a:r>
            <a:r>
              <a:rPr sz="1850" spc="-7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rgbClr val="C8D4DE"/>
                </a:solidFill>
                <a:latin typeface="Arial MT"/>
                <a:cs typeface="Arial MT"/>
              </a:rPr>
              <a:t>advance.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24769" y="5299964"/>
            <a:ext cx="2762250" cy="86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C8D4DE"/>
                </a:solidFill>
                <a:latin typeface="Arial MT"/>
                <a:cs typeface="Arial MT"/>
              </a:rPr>
              <a:t>Progress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64"/>
              </a:spcBef>
            </a:pP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Track</a:t>
            </a:r>
            <a:r>
              <a:rPr sz="1850" spc="-8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your</a:t>
            </a:r>
            <a:r>
              <a:rPr sz="1850" spc="-7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results</a:t>
            </a:r>
            <a:r>
              <a:rPr sz="1850" spc="-8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rgbClr val="C8D4DE"/>
                </a:solidFill>
                <a:latin typeface="Arial MT"/>
                <a:cs typeface="Arial MT"/>
              </a:rPr>
              <a:t>visually.</a:t>
            </a:r>
            <a:endParaRPr sz="185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5485752" cy="8228647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493" y="2531122"/>
            <a:ext cx="6263619" cy="387066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3075" y="2531122"/>
            <a:ext cx="6263565" cy="387066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685020" algn="l"/>
                <a:tab pos="11765280" algn="l"/>
              </a:tabLst>
            </a:pPr>
            <a:r>
              <a:rPr sz="4400" spc="-20" dirty="0"/>
              <a:t>Advertising</a:t>
            </a:r>
            <a:r>
              <a:rPr sz="4400" spc="-235" dirty="0"/>
              <a:t> </a:t>
            </a:r>
            <a:r>
              <a:rPr sz="4400" spc="-20" dirty="0"/>
              <a:t>Campaigns:</a:t>
            </a:r>
            <a:r>
              <a:rPr sz="4400" spc="-235" dirty="0"/>
              <a:t> </a:t>
            </a:r>
            <a:r>
              <a:rPr sz="4400" spc="-10" dirty="0"/>
              <a:t>Before</a:t>
            </a:r>
            <a:r>
              <a:rPr sz="4400" spc="-215" dirty="0"/>
              <a:t> </a:t>
            </a:r>
            <a:r>
              <a:rPr sz="4400" spc="-35" dirty="0"/>
              <a:t>&amp;</a:t>
            </a:r>
            <a:r>
              <a:rPr sz="4400" spc="-325" dirty="0"/>
              <a:t> </a:t>
            </a:r>
            <a:r>
              <a:rPr sz="4400" spc="-10" dirty="0">
                <a:latin typeface="Times New Roman"/>
                <a:cs typeface="Times New Roman"/>
              </a:rPr>
              <a:t>After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10" dirty="0">
                <a:latin typeface="Times New Roman"/>
                <a:cs typeface="Times New Roman"/>
              </a:rPr>
              <a:t>Success</a:t>
            </a:r>
            <a:r>
              <a:rPr sz="4400" dirty="0">
                <a:latin typeface="Times New Roman"/>
                <a:cs typeface="Times New Roman"/>
              </a:rPr>
              <a:t>	</a:t>
            </a:r>
            <a:r>
              <a:rPr sz="4400" spc="-10" dirty="0">
                <a:latin typeface="Times New Roman"/>
                <a:cs typeface="Times New Roman"/>
              </a:rPr>
              <a:t>Stories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0927" y="6676897"/>
            <a:ext cx="2723515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C8D4DE"/>
                </a:solidFill>
                <a:latin typeface="Times New Roman"/>
                <a:cs typeface="Times New Roman"/>
              </a:rPr>
              <a:t>Real</a:t>
            </a:r>
            <a:r>
              <a:rPr sz="2200" spc="-15" dirty="0">
                <a:solidFill>
                  <a:srgbClr val="C8D4DE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C8D4DE"/>
                </a:solidFill>
                <a:latin typeface="Times New Roman"/>
                <a:cs typeface="Times New Roman"/>
              </a:rPr>
              <a:t>People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sz="1850" spc="-10" dirty="0">
                <a:solidFill>
                  <a:srgbClr val="C8D4DE"/>
                </a:solidFill>
                <a:latin typeface="Arial MT"/>
                <a:cs typeface="Arial MT"/>
              </a:rPr>
              <a:t>Authentic</a:t>
            </a:r>
            <a:r>
              <a:rPr sz="1850" spc="-4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rgbClr val="C8D4DE"/>
                </a:solidFill>
                <a:latin typeface="Arial MT"/>
                <a:cs typeface="Arial MT"/>
              </a:rPr>
              <a:t>transformations.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80045" y="6676135"/>
            <a:ext cx="2670175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C8D4DE"/>
                </a:solidFill>
                <a:latin typeface="Arial MT"/>
                <a:cs typeface="Arial MT"/>
              </a:rPr>
              <a:t>Video</a:t>
            </a:r>
            <a:r>
              <a:rPr sz="2200" spc="-7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C8D4DE"/>
                </a:solidFill>
                <a:latin typeface="Arial MT"/>
                <a:cs typeface="Arial MT"/>
              </a:rPr>
              <a:t>Testimonials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Hear</a:t>
            </a:r>
            <a:r>
              <a:rPr sz="1850" spc="-9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from</a:t>
            </a:r>
            <a:r>
              <a:rPr sz="1850" spc="-8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C8D4DE"/>
                </a:solidFill>
                <a:latin typeface="Arial MT"/>
                <a:cs typeface="Arial MT"/>
              </a:rPr>
              <a:t>satisfied</a:t>
            </a:r>
            <a:r>
              <a:rPr sz="1850" spc="-8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rgbClr val="C8D4DE"/>
                </a:solidFill>
                <a:latin typeface="Arial MT"/>
                <a:cs typeface="Arial MT"/>
              </a:rPr>
              <a:t>users.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100"/>
              </a:spcBef>
            </a:pPr>
            <a:r>
              <a:rPr dirty="0"/>
              <a:t>Join</a:t>
            </a:r>
            <a:r>
              <a:rPr spc="-120" dirty="0"/>
              <a:t> </a:t>
            </a:r>
            <a:r>
              <a:rPr dirty="0"/>
              <a:t>the</a:t>
            </a:r>
            <a:r>
              <a:rPr spc="-110" dirty="0"/>
              <a:t> </a:t>
            </a:r>
            <a:r>
              <a:rPr dirty="0"/>
              <a:t>Fitness</a:t>
            </a:r>
            <a:r>
              <a:rPr spc="-110" dirty="0"/>
              <a:t> </a:t>
            </a:r>
            <a:r>
              <a:rPr dirty="0"/>
              <a:t>Revolution:</a:t>
            </a:r>
            <a:r>
              <a:rPr spc="-110" dirty="0"/>
              <a:t> </a:t>
            </a:r>
            <a:r>
              <a:rPr dirty="0"/>
              <a:t>Sign</a:t>
            </a:r>
            <a:r>
              <a:rPr spc="-105" dirty="0"/>
              <a:t> </a:t>
            </a:r>
            <a:r>
              <a:rPr dirty="0"/>
              <a:t>Up</a:t>
            </a:r>
            <a:r>
              <a:rPr spc="-160" dirty="0"/>
              <a:t> </a:t>
            </a:r>
            <a:r>
              <a:rPr sz="4400" spc="-10" dirty="0">
                <a:latin typeface="Times New Roman"/>
                <a:cs typeface="Times New Roman"/>
              </a:rPr>
              <a:t>T</a:t>
            </a:r>
            <a:r>
              <a:rPr spc="-10" dirty="0">
                <a:latin typeface="Times New Roman"/>
                <a:cs typeface="Times New Roman"/>
              </a:rPr>
              <a:t>oday!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91014" y="3322700"/>
            <a:ext cx="61341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10" dirty="0">
                <a:solidFill>
                  <a:srgbClr val="C8D4DE"/>
                </a:solidFill>
                <a:latin typeface="Times New Roman"/>
                <a:cs typeface="Times New Roman"/>
              </a:rPr>
              <a:t>Train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50704" y="5727700"/>
            <a:ext cx="128079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spc="-20" dirty="0">
                <a:solidFill>
                  <a:srgbClr val="C8D4DE"/>
                </a:solidFill>
                <a:latin typeface="Times New Roman"/>
                <a:cs typeface="Times New Roman"/>
              </a:rPr>
              <a:t>T</a:t>
            </a:r>
            <a:r>
              <a:rPr sz="2150" spc="-240" dirty="0">
                <a:solidFill>
                  <a:srgbClr val="C8D4DE"/>
                </a:solidFill>
                <a:latin typeface="Times New Roman"/>
                <a:cs typeface="Times New Roman"/>
              </a:rPr>
              <a:t> </a:t>
            </a:r>
            <a:r>
              <a:rPr sz="2150" spc="45" dirty="0">
                <a:solidFill>
                  <a:srgbClr val="C8D4DE"/>
                </a:solidFill>
                <a:latin typeface="Times New Roman"/>
                <a:cs typeface="Times New Roman"/>
              </a:rPr>
              <a:t>ransform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9498" y="7262876"/>
            <a:ext cx="12270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Take</a:t>
            </a:r>
            <a:r>
              <a:rPr sz="1800" spc="-2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control</a:t>
            </a:r>
            <a:r>
              <a:rPr sz="1800" spc="-2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of</a:t>
            </a:r>
            <a:r>
              <a:rPr sz="1800" spc="-3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your</a:t>
            </a:r>
            <a:r>
              <a:rPr sz="1800" spc="-2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fitness</a:t>
            </a:r>
            <a:r>
              <a:rPr sz="1800" spc="-1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journey.</a:t>
            </a:r>
            <a:r>
              <a:rPr sz="1800" spc="-3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Download</a:t>
            </a:r>
            <a:r>
              <a:rPr sz="1800" spc="-2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our</a:t>
            </a:r>
            <a:r>
              <a:rPr sz="1800" spc="-2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app</a:t>
            </a:r>
            <a:r>
              <a:rPr sz="1800" spc="-2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now</a:t>
            </a:r>
            <a:r>
              <a:rPr sz="1800" spc="-2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start</a:t>
            </a:r>
            <a:r>
              <a:rPr sz="1800" spc="-3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achieving</a:t>
            </a:r>
            <a:r>
              <a:rPr sz="1800" spc="-3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your</a:t>
            </a:r>
            <a:r>
              <a:rPr sz="1800" spc="-2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goals.</a:t>
            </a:r>
            <a:r>
              <a:rPr sz="1800" spc="-2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Get</a:t>
            </a:r>
            <a:r>
              <a:rPr sz="1800" spc="-25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fit.</a:t>
            </a:r>
            <a:r>
              <a:rPr sz="1800" spc="-3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Feel</a:t>
            </a:r>
            <a:r>
              <a:rPr sz="1800" spc="-2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great.</a:t>
            </a:r>
            <a:r>
              <a:rPr sz="1800" spc="-30" dirty="0">
                <a:solidFill>
                  <a:srgbClr val="C8D4DE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C8D4DE"/>
                </a:solidFill>
                <a:latin typeface="Arial MT"/>
                <a:cs typeface="Arial MT"/>
              </a:rPr>
              <a:t>Live</a:t>
            </a:r>
            <a:r>
              <a:rPr sz="1800" spc="-10" dirty="0">
                <a:solidFill>
                  <a:srgbClr val="C8D4DE"/>
                </a:solidFill>
                <a:latin typeface="Arial MT"/>
                <a:cs typeface="Arial MT"/>
              </a:rPr>
              <a:t> better.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5079" y="2496638"/>
            <a:ext cx="4459119" cy="44584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187181" y="3340861"/>
            <a:ext cx="17145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0" dirty="0">
                <a:solidFill>
                  <a:srgbClr val="C8D4DE"/>
                </a:solidFill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5477" y="4269739"/>
            <a:ext cx="2931795" cy="608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72410">
              <a:lnSpc>
                <a:spcPts val="2385"/>
              </a:lnSpc>
              <a:spcBef>
                <a:spcPts val="95"/>
              </a:spcBef>
            </a:pPr>
            <a:r>
              <a:rPr sz="2300" spc="-50" dirty="0">
                <a:solidFill>
                  <a:srgbClr val="C8D4DE"/>
                </a:solidFill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205"/>
              </a:lnSpc>
            </a:pPr>
            <a:r>
              <a:rPr sz="2150" spc="-10" dirty="0">
                <a:solidFill>
                  <a:srgbClr val="C8D4DE"/>
                </a:solidFill>
                <a:latin typeface="Times New Roman"/>
                <a:cs typeface="Times New Roman"/>
              </a:rPr>
              <a:t>Dow</a:t>
            </a:r>
            <a:r>
              <a:rPr sz="2100" spc="-10" dirty="0">
                <a:solidFill>
                  <a:srgbClr val="C8D4DE"/>
                </a:solidFill>
                <a:latin typeface="Times New Roman"/>
                <a:cs typeface="Times New Roman"/>
              </a:rPr>
              <a:t>n</a:t>
            </a:r>
            <a:r>
              <a:rPr sz="2150" spc="-10" dirty="0">
                <a:solidFill>
                  <a:srgbClr val="C8D4DE"/>
                </a:solidFill>
                <a:latin typeface="Times New Roman"/>
                <a:cs typeface="Times New Roman"/>
              </a:rPr>
              <a:t>load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20076" y="6003289"/>
            <a:ext cx="171450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00" spc="-50" dirty="0">
                <a:solidFill>
                  <a:srgbClr val="C8D4DE"/>
                </a:solidFill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286</Words>
  <Application>Microsoft Office PowerPoint</Application>
  <PresentationFormat>Custom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MT</vt:lpstr>
      <vt:lpstr>Calibri</vt:lpstr>
      <vt:lpstr>Times New Roman</vt:lpstr>
      <vt:lpstr>Office Theme</vt:lpstr>
      <vt:lpstr>PowerSquad: Online Training , Real Results</vt:lpstr>
      <vt:lpstr>Our Training Programs: From Beginner to Advanced</vt:lpstr>
      <vt:lpstr>Basic vs. Premium Memberships : Find Your Fit</vt:lpstr>
      <vt:lpstr>Personalized Diet Plans: Fuel Your Goals</vt:lpstr>
      <vt:lpstr>Marketing Strategy: Reaching Our Online Audience</vt:lpstr>
      <vt:lpstr>App Features: A Seamless Training Experience</vt:lpstr>
      <vt:lpstr>Advertising Campaigns: Before &amp; After Success Stories</vt:lpstr>
      <vt:lpstr>Join the Fitness Revolution: Sign Up Today!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TPAXX !!</cp:lastModifiedBy>
  <cp:revision>1</cp:revision>
  <dcterms:created xsi:type="dcterms:W3CDTF">2025-02-16T23:14:50Z</dcterms:created>
  <dcterms:modified xsi:type="dcterms:W3CDTF">2025-02-16T23:21:24Z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2025-02-17T00:00:00Z</vt:filetime>
  </property>
  <property fmtid="{D5CDD505-2E9C-101B-9397-08002B2CF9AE}" pid="3" name="Creator">
    <vt:lpwstr>Acrobat PDFMaker 24 for Word</vt:lpwstr>
  </property>
  <property fmtid="{D5CDD505-2E9C-101B-9397-08002B2CF9AE}" pid="4" name="LastSaved">
    <vt:filetime>2025-02-16T00:00:00Z</vt:filetime>
  </property>
  <property fmtid="{D5CDD505-2E9C-101B-9397-08002B2CF9AE}" pid="5" name="Producer">
    <vt:lpwstr>Adobe PDF Library 24.2.13</vt:lpwstr>
  </property>
  <property fmtid="{D5CDD505-2E9C-101B-9397-08002B2CF9AE}" pid="6" name="SourceModified">
    <vt:lpwstr>D:20250216230000</vt:lpwstr>
  </property>
</Properties>
</file>