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24" r:id="rId5"/>
    <p:sldId id="294" r:id="rId6"/>
    <p:sldId id="325" r:id="rId7"/>
    <p:sldId id="327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033" autoAdjust="0"/>
  </p:normalViewPr>
  <p:slideViewPr>
    <p:cSldViewPr snapToGrid="0">
      <p:cViewPr varScale="1">
        <p:scale>
          <a:sx n="93" d="100"/>
          <a:sy n="93" d="100"/>
        </p:scale>
        <p:origin x="62" y="199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2/4/2024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2/4/2024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2/4/2024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E0857-A6C8-554F-48F8-BB54713B422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99138" y="6672580"/>
            <a:ext cx="6159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.census.gov/mdat/#/search?ds=ACSPUMS1Y2019&amp;vv=NOC,AGEP,%2aWAGP&amp;cv=RACBLK,RACAIAN,RACWHT,MAR,SEX,ENG&amp;rv=NATIVITY,HISP,SCHL&amp;nv=YOEP&amp;wt=PWGTP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1512" y="1230365"/>
            <a:ext cx="5384379" cy="4281914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English help or hurt?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 491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6093" y="4340731"/>
            <a:ext cx="2283831" cy="367738"/>
          </a:xfrm>
        </p:spPr>
        <p:txBody>
          <a:bodyPr/>
          <a:lstStyle/>
          <a:p>
            <a:endParaRPr lang="en-US" dirty="0"/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Eli Quintanilla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3969" y="1712856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94294" y="3554083"/>
            <a:ext cx="437492" cy="457199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A12B3-31A6-4A5E-BE2B-8236B009C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0520" y="1822834"/>
            <a:ext cx="438950" cy="457240"/>
          </a:xfrm>
          <a:prstGeom prst="rect">
            <a:avLst/>
          </a:prstGeom>
        </p:spPr>
      </p:pic>
      <p:sp>
        <p:nvSpPr>
          <p:cNvPr id="12" name="Hexagon 11">
            <a:extLst>
              <a:ext uri="{FF2B5EF4-FFF2-40B4-BE49-F238E27FC236}">
                <a16:creationId xmlns:a16="http://schemas.microsoft.com/office/drawing/2014/main" id="{D19A2C69-E043-458A-BE47-F92EFB4DA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0677" y="5952828"/>
            <a:ext cx="437492" cy="457199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3839"/>
            <a:ext cx="5268286" cy="700115"/>
          </a:xfrm>
        </p:spPr>
        <p:txBody>
          <a:bodyPr/>
          <a:lstStyle/>
          <a:p>
            <a:r>
              <a:rPr lang="en-US" sz="3600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9BFBA-A896-476E-9E76-CDF92DE4FBAA}"/>
              </a:ext>
            </a:extLst>
          </p:cNvPr>
          <p:cNvSpPr txBox="1"/>
          <p:nvPr/>
        </p:nvSpPr>
        <p:spPr>
          <a:xfrm>
            <a:off x="696443" y="813954"/>
            <a:ext cx="6599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English fluency impact earnings?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F7B0DDE-E468-45B7-96FF-A4E275F10484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86140-EA5F-462C-9090-B59DE7A24386}"/>
              </a:ext>
            </a:extLst>
          </p:cNvPr>
          <p:cNvSpPr txBox="1"/>
          <p:nvPr/>
        </p:nvSpPr>
        <p:spPr>
          <a:xfrm>
            <a:off x="824733" y="1578284"/>
            <a:ext cx="8507457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Immigrants come to host countries to find better opportunities.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 is skill that opens doors for higher economic returns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levels of education and more time spent in country help impact English fluency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(Lingua Franca) “Bridge Language”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a good English fluency will lead to higher earnings.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E957C94-4F01-4A8B-89AA-CECE58999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1" y="257496"/>
            <a:ext cx="10103840" cy="700115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E928C-4FA1-4C41-B2AD-CFCB5E275B1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DE5F4-6842-4DB1-B249-EFA4034C3210}"/>
              </a:ext>
            </a:extLst>
          </p:cNvPr>
          <p:cNvSpPr txBox="1"/>
          <p:nvPr/>
        </p:nvSpPr>
        <p:spPr>
          <a:xfrm>
            <a:off x="186906" y="957611"/>
            <a:ext cx="108932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ACS 1-Year Estimate 1-Year – Public use Microdata Sample (2019)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MDAT. (2022). Retrieved 9 April 2022, from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https://data.census.gov/mdat/#/search?ds=ACSPUMS1Y2019&amp;vv=NOC,AGEP,%2aWAGP&amp;cv=RACBLK,RACAIAN,RACWHT,MAR,SEX,ENG&amp;rv=NATIVITY,HISP,SCHL&amp;nv=YOEP&amp;wt=PWGTP</a:t>
            </a: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C66F5A-7E5E-40E8-8FBB-640290778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9819" y="165258"/>
            <a:ext cx="1900687" cy="7923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3AD0FF-E3AA-404F-AE2B-EB507A08E49C}"/>
              </a:ext>
            </a:extLst>
          </p:cNvPr>
          <p:cNvSpPr txBox="1"/>
          <p:nvPr/>
        </p:nvSpPr>
        <p:spPr>
          <a:xfrm>
            <a:off x="738433" y="2609594"/>
            <a:ext cx="385294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 Used</a:t>
            </a:r>
            <a:r>
              <a:rPr lang="en-US" sz="24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Fluency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Education Attainment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 Since Migration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 Status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 of Origin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Race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E660A1-AF7A-4F8B-B9C0-A79265813ADD}"/>
              </a:ext>
            </a:extLst>
          </p:cNvPr>
          <p:cNvSpPr txBox="1"/>
          <p:nvPr/>
        </p:nvSpPr>
        <p:spPr>
          <a:xfrm>
            <a:off x="800824" y="5225696"/>
            <a:ext cx="2416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1139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A2596-4227-49A0-B6A5-5DB1F2CA97FF}"/>
              </a:ext>
            </a:extLst>
          </p:cNvPr>
          <p:cNvSpPr txBox="1"/>
          <p:nvPr/>
        </p:nvSpPr>
        <p:spPr>
          <a:xfrm>
            <a:off x="4606505" y="2722687"/>
            <a:ext cx="499025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Pool </a:t>
            </a:r>
          </a:p>
          <a:p>
            <a:endParaRPr 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 Born individuals that also who spoke a different language other than English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years or older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Reported an income </a:t>
            </a:r>
          </a:p>
        </p:txBody>
      </p:sp>
    </p:spTree>
    <p:extLst>
      <p:ext uri="{BB962C8B-B14F-4D97-AF65-F5344CB8AC3E}">
        <p14:creationId xmlns:p14="http://schemas.microsoft.com/office/powerpoint/2010/main" val="350795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F3A252-C293-4FB5-A3D6-953314B76D5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0" y="6069331"/>
            <a:ext cx="12192000" cy="788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C4687-D7CB-4987-B2CB-855F73ECF6D0}"/>
                  </a:ext>
                </a:extLst>
              </p:cNvPr>
              <p:cNvSpPr txBox="1"/>
              <p:nvPr/>
            </p:nvSpPr>
            <p:spPr>
              <a:xfrm>
                <a:off x="494951" y="1288846"/>
                <a:ext cx="4462184" cy="19511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Model: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Multiple Linear Regression Analysis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Cross-sectional microdata</a:t>
                </a:r>
              </a:p>
              <a:p>
                <a:r>
                  <a:rPr lang="en-GB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C4687-D7CB-4987-B2CB-855F73ECF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51" y="1288846"/>
                <a:ext cx="4462184" cy="1951175"/>
              </a:xfrm>
              <a:prstGeom prst="rect">
                <a:avLst/>
              </a:prstGeom>
              <a:blipFill>
                <a:blip r:embed="rId3"/>
                <a:stretch>
                  <a:fillRect l="-2732" t="-3125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2">
            <a:extLst>
              <a:ext uri="{FF2B5EF4-FFF2-40B4-BE49-F238E27FC236}">
                <a16:creationId xmlns:a16="http://schemas.microsoft.com/office/drawing/2014/main" id="{BA4F33D6-AF2A-489F-B69E-0DA94736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51" y="257496"/>
            <a:ext cx="10103840" cy="700115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34ECDB-3E24-40FB-9E7A-D6F0AC005CC0}"/>
                  </a:ext>
                </a:extLst>
              </p:cNvPr>
              <p:cNvSpPr txBox="1"/>
              <p:nvPr/>
            </p:nvSpPr>
            <p:spPr>
              <a:xfrm>
                <a:off x="89324" y="3859439"/>
                <a:ext cx="12013352" cy="1407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altLang="en-US" sz="1800" i="1" dirty="0">
                    <a:latin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𝐿𝑜𝑔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𝑊𝑎𝑔𝑒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𝐸𝑛𝑔𝑙𝑖𝑠h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𝐹𝑙𝑢𝑒𝑛𝑐𝑦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𝐸𝑑𝑢𝑐𝑎𝑡𝑖𝑜𝑛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𝐴𝑔𝑒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𝑆𝑒𝑥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𝑌𝑒𝑎𝑟𝑠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𝑆𝑖𝑛𝑐𝑒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𝑀𝑖𝑔𝑟𝑎𝑡𝑖𝑜𝑛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𝑀𝑎𝑟𝑡𝑖𝑎𝑙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𝑆𝑡𝑎𝑡𝑢𝑠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𝐶𝑜𝑢𝑛𝑡𝑟𝑦𝑂𝑓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𝑂𝑟𝑖𝑔𝑖𝑛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𝑅𝑎𝑐𝑒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altLang="en-US" sz="3200" i="1" dirty="0">
                  <a:latin typeface="Times New Roman" panose="02020603050405020304" pitchFamily="18" charset="0"/>
                </a:endParaRPr>
              </a:p>
              <a:p>
                <a:endParaRPr lang="en-GB" alt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34ECDB-3E24-40FB-9E7A-D6F0AC005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4" y="3859439"/>
                <a:ext cx="12013352" cy="1407245"/>
              </a:xfrm>
              <a:prstGeom prst="rect">
                <a:avLst/>
              </a:prstGeom>
              <a:blipFill>
                <a:blip r:embed="rId4"/>
                <a:stretch>
                  <a:fillRect l="-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2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FD828B-3BAA-410E-ADB7-5290D2C3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9013"/>
            <a:ext cx="10515600" cy="700115"/>
          </a:xfrm>
        </p:spPr>
        <p:txBody>
          <a:bodyPr/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Results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82E34-C1E5-478F-9F4E-075877824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0692"/>
            <a:ext cx="12192000" cy="9144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9429DD-10EC-49BA-92F3-CDEDD236D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03429"/>
              </p:ext>
            </p:extLst>
          </p:nvPr>
        </p:nvGraphicFramePr>
        <p:xfrm>
          <a:off x="600206" y="1239027"/>
          <a:ext cx="9315187" cy="337611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2897039">
                  <a:extLst>
                    <a:ext uri="{9D8B030D-6E8A-4147-A177-3AD203B41FA5}">
                      <a16:colId xmlns:a16="http://schemas.microsoft.com/office/drawing/2014/main" val="1254119995"/>
                    </a:ext>
                  </a:extLst>
                </a:gridCol>
                <a:gridCol w="1919289">
                  <a:extLst>
                    <a:ext uri="{9D8B030D-6E8A-4147-A177-3AD203B41FA5}">
                      <a16:colId xmlns:a16="http://schemas.microsoft.com/office/drawing/2014/main" val="2991690349"/>
                    </a:ext>
                  </a:extLst>
                </a:gridCol>
                <a:gridCol w="1349537">
                  <a:extLst>
                    <a:ext uri="{9D8B030D-6E8A-4147-A177-3AD203B41FA5}">
                      <a16:colId xmlns:a16="http://schemas.microsoft.com/office/drawing/2014/main" val="2349471146"/>
                    </a:ext>
                  </a:extLst>
                </a:gridCol>
                <a:gridCol w="1349537">
                  <a:extLst>
                    <a:ext uri="{9D8B030D-6E8A-4147-A177-3AD203B41FA5}">
                      <a16:colId xmlns:a16="http://schemas.microsoft.com/office/drawing/2014/main" val="4079307356"/>
                    </a:ext>
                  </a:extLst>
                </a:gridCol>
                <a:gridCol w="1799785">
                  <a:extLst>
                    <a:ext uri="{9D8B030D-6E8A-4147-A177-3AD203B41FA5}">
                      <a16:colId xmlns:a16="http://schemas.microsoft.com/office/drawing/2014/main" val="4066455043"/>
                    </a:ext>
                  </a:extLst>
                </a:gridCol>
              </a:tblGrid>
              <a:tr h="3197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Coefficients: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Estimate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Std. 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t value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Pr(&gt;|t|)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1712192497"/>
                  </a:ext>
                </a:extLst>
              </a:tr>
              <a:tr h="1869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(Intercept)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7.711718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0.666001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11.579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&lt; 2e-16 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2891643083"/>
                  </a:ext>
                </a:extLst>
              </a:tr>
              <a:tr h="160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ENGLISH FLUENCY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0.035428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0.114160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0.75636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2157469727"/>
                  </a:ext>
                </a:extLst>
              </a:tr>
              <a:tr h="156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HIGH SCHOOL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-0.082016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0.156505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0.310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0.60035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1267720996"/>
                  </a:ext>
                </a:extLst>
              </a:tr>
              <a:tr h="160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SOME COLLEGE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0.147104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0.171962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0.855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0.39249 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528367930"/>
                  </a:ext>
                </a:extLst>
              </a:tr>
              <a:tr h="156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BACHELORS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0.780404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0.153494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5.084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4.32e-07 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867516289"/>
                  </a:ext>
                </a:extLst>
              </a:tr>
              <a:tr h="160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GRAD SCHOOL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1.239150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0.167627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5.725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2.82e-13 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708440653"/>
                  </a:ext>
                </a:extLst>
              </a:tr>
              <a:tr h="156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0.477207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0.083350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5.684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1.32e-08 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2077979198"/>
                  </a:ext>
                </a:extLst>
              </a:tr>
              <a:tr h="160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AGE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0.026155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0.004249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6.156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1.04e-09 ***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3670327014"/>
                  </a:ext>
                </a:extLst>
              </a:tr>
              <a:tr h="156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MARRIED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0.289821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0.096082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3.016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0.00262 **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1080831792"/>
                  </a:ext>
                </a:extLst>
              </a:tr>
              <a:tr h="160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NOT HISPANIC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0.324483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0.145240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2.234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0.02567 *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1587098855"/>
                  </a:ext>
                </a:extLst>
              </a:tr>
              <a:tr h="156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BLACK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-0.205678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0.242477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-0.848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0.39649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3552433241"/>
                  </a:ext>
                </a:extLst>
              </a:tr>
              <a:tr h="160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ASIAN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-0.447252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0.625580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-0.715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0.47479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1208849113"/>
                  </a:ext>
                </a:extLst>
              </a:tr>
              <a:tr h="1565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WHITE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0.021840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0.106968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0.204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0.83825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44969104"/>
                  </a:ext>
                </a:extLst>
              </a:tr>
              <a:tr h="160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Europe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-0.214555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0.627765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-0.342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0.73258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4068517898"/>
                  </a:ext>
                </a:extLst>
              </a:tr>
              <a:tr h="160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Africa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-0.458937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0.664013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-0.691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0.48961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2946192452"/>
                  </a:ext>
                </a:extLst>
              </a:tr>
              <a:tr h="160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North America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-0.221245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0.636846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-0.347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0.72835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1091618593"/>
                  </a:ext>
                </a:extLst>
              </a:tr>
              <a:tr h="160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South America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-0.362462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0.634057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-0.572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0.56767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2162736297"/>
                  </a:ext>
                </a:extLst>
              </a:tr>
              <a:tr h="160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Asia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-0.510777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0.623416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-0.819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0.41278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403290795"/>
                  </a:ext>
                </a:extLst>
              </a:tr>
              <a:tr h="1608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Years Since Migration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0.009815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0.005227 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1.878 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0.06066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041" marR="66041" marT="0" marB="0"/>
                </a:tc>
                <a:extLst>
                  <a:ext uri="{0D108BD9-81ED-4DB2-BD59-A6C34878D82A}">
                    <a16:rowId xmlns:a16="http://schemas.microsoft.com/office/drawing/2014/main" val="412275825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30F590-FCFB-4C04-97BB-E47647FD494F}"/>
              </a:ext>
            </a:extLst>
          </p:cNvPr>
          <p:cNvSpPr txBox="1"/>
          <p:nvPr/>
        </p:nvSpPr>
        <p:spPr>
          <a:xfrm>
            <a:off x="600206" y="4891177"/>
            <a:ext cx="4172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R-Squared: 0.2612, Adjusted R-Squared: 0.2493</a:t>
            </a:r>
          </a:p>
          <a:p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P-value: &lt; 2.2e-16,  1120 DF</a:t>
            </a:r>
          </a:p>
        </p:txBody>
      </p:sp>
    </p:spTree>
    <p:extLst>
      <p:ext uri="{BB962C8B-B14F-4D97-AF65-F5344CB8AC3E}">
        <p14:creationId xmlns:p14="http://schemas.microsoft.com/office/powerpoint/2010/main" val="174903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239</TotalTime>
  <Words>420</Words>
  <Application>Microsoft Office PowerPoint</Application>
  <PresentationFormat>Widescreen</PresentationFormat>
  <Paragraphs>155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Corbel</vt:lpstr>
      <vt:lpstr>Times New Roman</vt:lpstr>
      <vt:lpstr>Wingdings</vt:lpstr>
      <vt:lpstr>Office Theme</vt:lpstr>
      <vt:lpstr>Does English help or hurt?</vt:lpstr>
      <vt:lpstr>Research Question: </vt:lpstr>
      <vt:lpstr>The Data</vt:lpstr>
      <vt:lpstr>The Model</vt:lpstr>
      <vt:lpstr>Regression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English help or hurt?</dc:title>
  <dc:creator>Eli Quintanilla</dc:creator>
  <cp:lastModifiedBy>Quintanilla, Eli</cp:lastModifiedBy>
  <cp:revision>18</cp:revision>
  <dcterms:created xsi:type="dcterms:W3CDTF">2022-02-28T00:30:04Z</dcterms:created>
  <dcterms:modified xsi:type="dcterms:W3CDTF">2024-02-04T23:33:51Z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a04591e-2156-4e7e-b8dc-60ccb91b4f06_Enabled">
    <vt:lpwstr>true</vt:lpwstr>
  </property>
  <property fmtid="{D5CDD505-2E9C-101B-9397-08002B2CF9AE}" pid="4" name="MSIP_Label_1a04591e-2156-4e7e-b8dc-60ccb91b4f06_SetDate">
    <vt:lpwstr>2024-02-04T23:33:51Z</vt:lpwstr>
  </property>
  <property fmtid="{D5CDD505-2E9C-101B-9397-08002B2CF9AE}" pid="5" name="MSIP_Label_1a04591e-2156-4e7e-b8dc-60ccb91b4f06_Method">
    <vt:lpwstr>Standard</vt:lpwstr>
  </property>
  <property fmtid="{D5CDD505-2E9C-101B-9397-08002B2CF9AE}" pid="6" name="MSIP_Label_1a04591e-2156-4e7e-b8dc-60ccb91b4f06_Name">
    <vt:lpwstr>Internal-THD</vt:lpwstr>
  </property>
  <property fmtid="{D5CDD505-2E9C-101B-9397-08002B2CF9AE}" pid="7" name="MSIP_Label_1a04591e-2156-4e7e-b8dc-60ccb91b4f06_SiteId">
    <vt:lpwstr>fb7e6711-b619-4fbe-afe6-f83b12673323</vt:lpwstr>
  </property>
  <property fmtid="{D5CDD505-2E9C-101B-9397-08002B2CF9AE}" pid="8" name="MSIP_Label_1a04591e-2156-4e7e-b8dc-60ccb91b4f06_ActionId">
    <vt:lpwstr>7b02c8da-b645-45cc-8e24-86eb27ab6048</vt:lpwstr>
  </property>
  <property fmtid="{D5CDD505-2E9C-101B-9397-08002B2CF9AE}" pid="9" name="MSIP_Label_1a04591e-2156-4e7e-b8dc-60ccb91b4f06_ContentBits">
    <vt:lpwstr>2</vt:lpwstr>
  </property>
  <property fmtid="{D5CDD505-2E9C-101B-9397-08002B2CF9AE}" pid="10" name="ClassificationContentMarkingFooterLocations">
    <vt:lpwstr>Office Theme:4</vt:lpwstr>
  </property>
  <property fmtid="{D5CDD505-2E9C-101B-9397-08002B2CF9AE}" pid="11" name="ClassificationContentMarkingFooterText">
    <vt:lpwstr>INTERNAL USE</vt:lpwstr>
  </property>
</Properties>
</file>