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40"/>
  </p:notesMasterIdLst>
  <p:sldIdLst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313" r:id="rId36"/>
    <p:sldId id="309" r:id="rId37"/>
    <p:sldId id="312" r:id="rId38"/>
    <p:sldId id="31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-136" y="-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ADF68-9223-42DE-8CE3-0286EC47BE11}" type="datetimeFigureOut">
              <a:rPr lang="en-US" smtClean="0"/>
              <a:pPr/>
              <a:t>12/10/14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2EE03-6FCD-4EF4-9C35-DAE1B96033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68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D2935C-0EE5-4ED1-8ABD-33F8DBA283F6}" type="slidenum">
              <a:rPr lang="en-US"/>
              <a:pPr/>
              <a:t>1</a:t>
            </a:fld>
            <a:endParaRPr lang="en-US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756EDB-FF85-40CE-8560-6ACDA3FE31ED}" type="slidenum">
              <a:rPr lang="en-US"/>
              <a:pPr/>
              <a:t>10</a:t>
            </a:fld>
            <a:endParaRPr lang="en-US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872C1E-1613-4012-8CD9-6E4025690C13}" type="slidenum">
              <a:rPr lang="en-US"/>
              <a:pPr/>
              <a:t>11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9F7719-E993-4357-9CA9-3EC302F5A5CE}" type="slidenum">
              <a:rPr lang="en-US"/>
              <a:pPr/>
              <a:t>12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B7160B-320C-4854-9FFF-1CB4C1C1D6B9}" type="slidenum">
              <a:rPr lang="en-GB" altLang="en-US">
                <a:solidFill>
                  <a:srgbClr val="000000"/>
                </a:solidFill>
              </a:rPr>
              <a:pPr/>
              <a:t>23</a:t>
            </a:fld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13007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AEB2AC-1068-4A84-A1EB-53A43B50E561}" type="slidenum">
              <a:rPr lang="en-GB" altLang="en-US">
                <a:solidFill>
                  <a:srgbClr val="000000"/>
                </a:solidFill>
              </a:rPr>
              <a:pPr/>
              <a:t>24</a:t>
            </a:fld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63267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839BA5-068D-4985-ABBE-06D00516C6D3}" type="slidenum">
              <a:rPr lang="en-GB" altLang="en-US">
                <a:solidFill>
                  <a:srgbClr val="000000"/>
                </a:solidFill>
              </a:rPr>
              <a:pPr/>
              <a:t>25</a:t>
            </a:fld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7233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124632-9D5A-4C85-9C67-8EDED1EC0AAC}" type="slidenum">
              <a:rPr lang="en-GB" altLang="en-US">
                <a:solidFill>
                  <a:srgbClr val="000000"/>
                </a:solidFill>
              </a:rPr>
              <a:pPr/>
              <a:t>26</a:t>
            </a:fld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35637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E52A2F-E696-4D97-ABE4-CCE09297659F}" type="slidenum">
              <a:rPr lang="en-GB" altLang="en-US">
                <a:solidFill>
                  <a:srgbClr val="000000"/>
                </a:solidFill>
              </a:rPr>
              <a:pPr/>
              <a:t>27</a:t>
            </a:fld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84281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E48777-B39D-48D0-9E29-F37EA1359A07}" type="slidenum">
              <a:rPr lang="en-GB" altLang="en-US">
                <a:solidFill>
                  <a:srgbClr val="000000"/>
                </a:solidFill>
              </a:rPr>
              <a:pPr/>
              <a:t>28</a:t>
            </a:fld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22230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ADC77C-F754-4217-BE59-6FEFC3E4CA0D}" type="slidenum">
              <a:rPr lang="en-GB" altLang="en-US">
                <a:solidFill>
                  <a:srgbClr val="000000"/>
                </a:solidFill>
              </a:rPr>
              <a:pPr/>
              <a:t>29</a:t>
            </a:fld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9419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51C3C21-AADA-42D7-A689-529C6B57A756}" type="slidenum">
              <a:rPr lang="en-US"/>
              <a:pPr/>
              <a:t>2</a:t>
            </a:fld>
            <a:endParaRPr lang="en-US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F33EA6-BFB0-42A7-B77B-3F1F54435948}" type="slidenum">
              <a:rPr lang="en-GB" altLang="en-US">
                <a:solidFill>
                  <a:srgbClr val="000000"/>
                </a:solidFill>
              </a:rPr>
              <a:pPr/>
              <a:t>30</a:t>
            </a:fld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620769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FF8257-4507-4C2D-A5C7-D7168404DD07}" type="slidenum">
              <a:rPr lang="en-GB" altLang="en-US">
                <a:solidFill>
                  <a:srgbClr val="000000"/>
                </a:solidFill>
              </a:rPr>
              <a:pPr/>
              <a:t>31</a:t>
            </a:fld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731346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4FD053-387F-4C02-B6F4-30C6A05F4FE0}" type="slidenum">
              <a:rPr lang="en-US"/>
              <a:pPr/>
              <a:t>34</a:t>
            </a:fld>
            <a:endParaRPr lang="en-US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B880EF-57A9-47B3-8C18-F7E712C74CB6}" type="slidenum">
              <a:rPr lang="en-US"/>
              <a:pPr/>
              <a:t>36</a:t>
            </a:fld>
            <a:endParaRPr lang="en-US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7EEE57-C9A0-464A-B7C1-96924D3A784C}" type="slidenum">
              <a:rPr lang="en-US"/>
              <a:pPr/>
              <a:t>3</a:t>
            </a:fld>
            <a:endParaRPr lang="en-US"/>
          </a:p>
        </p:txBody>
      </p:sp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26C638-98DF-402C-B8F6-A992805456C4}" type="slidenum">
              <a:rPr lang="en-US"/>
              <a:pPr/>
              <a:t>4</a:t>
            </a:fld>
            <a:endParaRPr lang="en-US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5BAF049-5727-4F24-AD0E-A75503CBBEC7}" type="slidenum">
              <a:rPr lang="en-US"/>
              <a:pPr/>
              <a:t>5</a:t>
            </a:fld>
            <a:endParaRPr lang="en-US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B200F0-9954-4E93-B61C-660C2FBEF8B5}" type="slidenum">
              <a:rPr lang="en-US"/>
              <a:pPr/>
              <a:t>6</a:t>
            </a:fld>
            <a:endParaRPr lang="en-US"/>
          </a:p>
        </p:txBody>
      </p:sp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298AAA-45C1-472D-A55D-FA78D7CB8A78}" type="slidenum">
              <a:rPr lang="en-US"/>
              <a:pPr/>
              <a:t>7</a:t>
            </a:fld>
            <a:endParaRPr lang="en-US"/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5CD287-6EA0-4444-8376-91462575918E}" type="slidenum">
              <a:rPr lang="en-US"/>
              <a:pPr/>
              <a:t>8</a:t>
            </a:fld>
            <a:endParaRPr lang="en-US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CCCE81-FD08-4B7A-8424-6AD2A83B99A8}" type="slidenum">
              <a:rPr lang="en-US"/>
              <a:pPr/>
              <a:t>9</a:t>
            </a:fld>
            <a:endParaRPr lang="en-US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1" y="117475"/>
            <a:ext cx="12189884" cy="6738938"/>
            <a:chOff x="0" y="74"/>
            <a:chExt cx="5759" cy="4245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invGray">
            <a:xfrm>
              <a:off x="432" y="4113"/>
              <a:ext cx="2208" cy="20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invGray">
            <a:xfrm>
              <a:off x="432" y="1536"/>
              <a:ext cx="5327" cy="48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3077" name="Oval 5"/>
            <p:cNvSpPr>
              <a:spLocks noChangeArrowheads="1"/>
            </p:cNvSpPr>
            <p:nvPr/>
          </p:nvSpPr>
          <p:spPr bwMode="invGray">
            <a:xfrm>
              <a:off x="555" y="74"/>
              <a:ext cx="42" cy="4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invGray">
            <a:xfrm>
              <a:off x="555" y="219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invGray">
            <a:xfrm>
              <a:off x="555" y="36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invGray">
            <a:xfrm>
              <a:off x="555" y="651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invGray">
            <a:xfrm>
              <a:off x="555" y="794"/>
              <a:ext cx="42" cy="4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invGray">
            <a:xfrm>
              <a:off x="555" y="939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invGray">
            <a:xfrm>
              <a:off x="555" y="108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invGray">
            <a:xfrm>
              <a:off x="555" y="1227"/>
              <a:ext cx="42" cy="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invGray">
            <a:xfrm>
              <a:off x="555" y="1371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</a:endParaRPr>
            </a:p>
          </p:txBody>
        </p:sp>
        <p:grpSp>
          <p:nvGrpSpPr>
            <p:cNvPr id="3086" name="Group 14"/>
            <p:cNvGrpSpPr>
              <a:grpSpLocks/>
            </p:cNvGrpSpPr>
            <p:nvPr/>
          </p:nvGrpSpPr>
          <p:grpSpPr bwMode="auto">
            <a:xfrm>
              <a:off x="2859" y="4202"/>
              <a:ext cx="2729" cy="41"/>
              <a:chOff x="2859" y="4202"/>
              <a:chExt cx="2729" cy="41"/>
            </a:xfrm>
          </p:grpSpPr>
          <p:sp>
            <p:nvSpPr>
              <p:cNvPr id="3087" name="Oval 15"/>
              <p:cNvSpPr>
                <a:spLocks noChangeArrowheads="1"/>
              </p:cNvSpPr>
              <p:nvPr/>
            </p:nvSpPr>
            <p:spPr bwMode="invGray">
              <a:xfrm>
                <a:off x="2859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088" name="Oval 16"/>
              <p:cNvSpPr>
                <a:spLocks noChangeArrowheads="1"/>
              </p:cNvSpPr>
              <p:nvPr/>
            </p:nvSpPr>
            <p:spPr bwMode="invGray">
              <a:xfrm>
                <a:off x="3243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089" name="Oval 17"/>
              <p:cNvSpPr>
                <a:spLocks noChangeArrowheads="1"/>
              </p:cNvSpPr>
              <p:nvPr/>
            </p:nvSpPr>
            <p:spPr bwMode="invGray">
              <a:xfrm>
                <a:off x="3627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090" name="Oval 18"/>
              <p:cNvSpPr>
                <a:spLocks noChangeArrowheads="1"/>
              </p:cNvSpPr>
              <p:nvPr/>
            </p:nvSpPr>
            <p:spPr bwMode="invGray">
              <a:xfrm>
                <a:off x="4011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091" name="Oval 19"/>
              <p:cNvSpPr>
                <a:spLocks noChangeArrowheads="1"/>
              </p:cNvSpPr>
              <p:nvPr/>
            </p:nvSpPr>
            <p:spPr bwMode="invGray">
              <a:xfrm>
                <a:off x="4395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092" name="Oval 20"/>
              <p:cNvSpPr>
                <a:spLocks noChangeArrowheads="1"/>
              </p:cNvSpPr>
              <p:nvPr/>
            </p:nvSpPr>
            <p:spPr bwMode="invGray">
              <a:xfrm>
                <a:off x="4779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093" name="Oval 21"/>
              <p:cNvSpPr>
                <a:spLocks noChangeArrowheads="1"/>
              </p:cNvSpPr>
              <p:nvPr/>
            </p:nvSpPr>
            <p:spPr bwMode="invGray">
              <a:xfrm>
                <a:off x="5163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094" name="Oval 22"/>
              <p:cNvSpPr>
                <a:spLocks noChangeArrowheads="1"/>
              </p:cNvSpPr>
              <p:nvPr/>
            </p:nvSpPr>
            <p:spPr bwMode="invGray">
              <a:xfrm>
                <a:off x="5547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095" name="Oval 23"/>
            <p:cNvSpPr>
              <a:spLocks noChangeArrowheads="1"/>
            </p:cNvSpPr>
            <p:nvPr/>
          </p:nvSpPr>
          <p:spPr bwMode="invGray">
            <a:xfrm>
              <a:off x="555" y="507"/>
              <a:ext cx="42" cy="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</a:endParaRPr>
            </a:p>
          </p:txBody>
        </p:sp>
        <p:grpSp>
          <p:nvGrpSpPr>
            <p:cNvPr id="3096" name="Group 24"/>
            <p:cNvGrpSpPr>
              <a:grpSpLocks/>
            </p:cNvGrpSpPr>
            <p:nvPr/>
          </p:nvGrpSpPr>
          <p:grpSpPr bwMode="auto">
            <a:xfrm>
              <a:off x="0" y="2327"/>
              <a:ext cx="1203" cy="1203"/>
              <a:chOff x="0" y="2327"/>
              <a:chExt cx="1203" cy="1203"/>
            </a:xfrm>
          </p:grpSpPr>
          <p:sp>
            <p:nvSpPr>
              <p:cNvPr id="3097" name="Freeform 25"/>
              <p:cNvSpPr>
                <a:spLocks/>
              </p:cNvSpPr>
              <p:nvPr/>
            </p:nvSpPr>
            <p:spPr bwMode="invGray">
              <a:xfrm>
                <a:off x="0" y="2394"/>
                <a:ext cx="443" cy="1033"/>
              </a:xfrm>
              <a:custGeom>
                <a:avLst/>
                <a:gdLst>
                  <a:gd name="T0" fmla="*/ 290 w 443"/>
                  <a:gd name="T1" fmla="*/ 1016 h 1033"/>
                  <a:gd name="T2" fmla="*/ 316 w 443"/>
                  <a:gd name="T3" fmla="*/ 974 h 1033"/>
                  <a:gd name="T4" fmla="*/ 354 w 443"/>
                  <a:gd name="T5" fmla="*/ 920 h 1033"/>
                  <a:gd name="T6" fmla="*/ 384 w 443"/>
                  <a:gd name="T7" fmla="*/ 884 h 1033"/>
                  <a:gd name="T8" fmla="*/ 381 w 443"/>
                  <a:gd name="T9" fmla="*/ 832 h 1033"/>
                  <a:gd name="T10" fmla="*/ 370 w 443"/>
                  <a:gd name="T11" fmla="*/ 794 h 1033"/>
                  <a:gd name="T12" fmla="*/ 361 w 443"/>
                  <a:gd name="T13" fmla="*/ 760 h 1033"/>
                  <a:gd name="T14" fmla="*/ 361 w 443"/>
                  <a:gd name="T15" fmla="*/ 734 h 1033"/>
                  <a:gd name="T16" fmla="*/ 359 w 443"/>
                  <a:gd name="T17" fmla="*/ 707 h 1033"/>
                  <a:gd name="T18" fmla="*/ 373 w 443"/>
                  <a:gd name="T19" fmla="*/ 691 h 1033"/>
                  <a:gd name="T20" fmla="*/ 391 w 443"/>
                  <a:gd name="T21" fmla="*/ 686 h 1033"/>
                  <a:gd name="T22" fmla="*/ 395 w 443"/>
                  <a:gd name="T23" fmla="*/ 680 h 1033"/>
                  <a:gd name="T24" fmla="*/ 390 w 443"/>
                  <a:gd name="T25" fmla="*/ 671 h 1033"/>
                  <a:gd name="T26" fmla="*/ 386 w 443"/>
                  <a:gd name="T27" fmla="*/ 660 h 1033"/>
                  <a:gd name="T28" fmla="*/ 437 w 443"/>
                  <a:gd name="T29" fmla="*/ 635 h 1033"/>
                  <a:gd name="T30" fmla="*/ 442 w 443"/>
                  <a:gd name="T31" fmla="*/ 619 h 1033"/>
                  <a:gd name="T32" fmla="*/ 438 w 443"/>
                  <a:gd name="T33" fmla="*/ 604 h 1033"/>
                  <a:gd name="T34" fmla="*/ 400 w 443"/>
                  <a:gd name="T35" fmla="*/ 543 h 1033"/>
                  <a:gd name="T36" fmla="*/ 384 w 443"/>
                  <a:gd name="T37" fmla="*/ 474 h 1033"/>
                  <a:gd name="T38" fmla="*/ 354 w 443"/>
                  <a:gd name="T39" fmla="*/ 455 h 1033"/>
                  <a:gd name="T40" fmla="*/ 326 w 443"/>
                  <a:gd name="T41" fmla="*/ 433 h 1033"/>
                  <a:gd name="T42" fmla="*/ 312 w 443"/>
                  <a:gd name="T43" fmla="*/ 411 h 1033"/>
                  <a:gd name="T44" fmla="*/ 307 w 443"/>
                  <a:gd name="T45" fmla="*/ 391 h 1033"/>
                  <a:gd name="T46" fmla="*/ 290 w 443"/>
                  <a:gd name="T47" fmla="*/ 339 h 1033"/>
                  <a:gd name="T48" fmla="*/ 308 w 443"/>
                  <a:gd name="T49" fmla="*/ 289 h 1033"/>
                  <a:gd name="T50" fmla="*/ 298 w 443"/>
                  <a:gd name="T51" fmla="*/ 278 h 1033"/>
                  <a:gd name="T52" fmla="*/ 280 w 443"/>
                  <a:gd name="T53" fmla="*/ 307 h 1033"/>
                  <a:gd name="T54" fmla="*/ 269 w 443"/>
                  <a:gd name="T55" fmla="*/ 283 h 1033"/>
                  <a:gd name="T56" fmla="*/ 272 w 443"/>
                  <a:gd name="T57" fmla="*/ 224 h 1033"/>
                  <a:gd name="T58" fmla="*/ 280 w 443"/>
                  <a:gd name="T59" fmla="*/ 177 h 1033"/>
                  <a:gd name="T60" fmla="*/ 280 w 443"/>
                  <a:gd name="T61" fmla="*/ 146 h 1033"/>
                  <a:gd name="T62" fmla="*/ 281 w 443"/>
                  <a:gd name="T63" fmla="*/ 123 h 1033"/>
                  <a:gd name="T64" fmla="*/ 290 w 443"/>
                  <a:gd name="T65" fmla="*/ 104 h 1033"/>
                  <a:gd name="T66" fmla="*/ 296 w 443"/>
                  <a:gd name="T67" fmla="*/ 97 h 1033"/>
                  <a:gd name="T68" fmla="*/ 298 w 443"/>
                  <a:gd name="T69" fmla="*/ 94 h 1033"/>
                  <a:gd name="T70" fmla="*/ 301 w 443"/>
                  <a:gd name="T71" fmla="*/ 92 h 1033"/>
                  <a:gd name="T72" fmla="*/ 307 w 443"/>
                  <a:gd name="T73" fmla="*/ 83 h 1033"/>
                  <a:gd name="T74" fmla="*/ 317 w 443"/>
                  <a:gd name="T75" fmla="*/ 79 h 1033"/>
                  <a:gd name="T76" fmla="*/ 328 w 443"/>
                  <a:gd name="T77" fmla="*/ 77 h 1033"/>
                  <a:gd name="T78" fmla="*/ 337 w 443"/>
                  <a:gd name="T79" fmla="*/ 74 h 1033"/>
                  <a:gd name="T80" fmla="*/ 345 w 443"/>
                  <a:gd name="T81" fmla="*/ 67 h 1033"/>
                  <a:gd name="T82" fmla="*/ 337 w 443"/>
                  <a:gd name="T83" fmla="*/ 50 h 1033"/>
                  <a:gd name="T84" fmla="*/ 337 w 443"/>
                  <a:gd name="T85" fmla="*/ 47 h 1033"/>
                  <a:gd name="T86" fmla="*/ 337 w 443"/>
                  <a:gd name="T87" fmla="*/ 43 h 1033"/>
                  <a:gd name="T88" fmla="*/ 337 w 443"/>
                  <a:gd name="T89" fmla="*/ 41 h 1033"/>
                  <a:gd name="T90" fmla="*/ 334 w 443"/>
                  <a:gd name="T91" fmla="*/ 38 h 1033"/>
                  <a:gd name="T92" fmla="*/ 321 w 443"/>
                  <a:gd name="T93" fmla="*/ 21 h 1033"/>
                  <a:gd name="T94" fmla="*/ 316 w 443"/>
                  <a:gd name="T95" fmla="*/ 0 h 1033"/>
                  <a:gd name="T96" fmla="*/ 188 w 443"/>
                  <a:gd name="T97" fmla="*/ 94 h 1033"/>
                  <a:gd name="T98" fmla="*/ 88 w 443"/>
                  <a:gd name="T99" fmla="*/ 218 h 1033"/>
                  <a:gd name="T100" fmla="*/ 21 w 443"/>
                  <a:gd name="T101" fmla="*/ 366 h 1033"/>
                  <a:gd name="T102" fmla="*/ 0 w 443"/>
                  <a:gd name="T103" fmla="*/ 530 h 1033"/>
                  <a:gd name="T104" fmla="*/ 20 w 443"/>
                  <a:gd name="T105" fmla="*/ 680 h 1033"/>
                  <a:gd name="T106" fmla="*/ 74 w 443"/>
                  <a:gd name="T107" fmla="*/ 819 h 1033"/>
                  <a:gd name="T108" fmla="*/ 160 w 443"/>
                  <a:gd name="T109" fmla="*/ 938 h 1033"/>
                  <a:gd name="T110" fmla="*/ 272 w 443"/>
                  <a:gd name="T111" fmla="*/ 1032 h 10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43" h="1033">
                    <a:moveTo>
                      <a:pt x="272" y="1032"/>
                    </a:moveTo>
                    <a:lnTo>
                      <a:pt x="290" y="1016"/>
                    </a:lnTo>
                    <a:lnTo>
                      <a:pt x="301" y="992"/>
                    </a:lnTo>
                    <a:lnTo>
                      <a:pt x="316" y="974"/>
                    </a:lnTo>
                    <a:lnTo>
                      <a:pt x="328" y="955"/>
                    </a:lnTo>
                    <a:lnTo>
                      <a:pt x="354" y="920"/>
                    </a:lnTo>
                    <a:lnTo>
                      <a:pt x="373" y="904"/>
                    </a:lnTo>
                    <a:lnTo>
                      <a:pt x="384" y="884"/>
                    </a:lnTo>
                    <a:lnTo>
                      <a:pt x="390" y="848"/>
                    </a:lnTo>
                    <a:lnTo>
                      <a:pt x="381" y="832"/>
                    </a:lnTo>
                    <a:lnTo>
                      <a:pt x="375" y="812"/>
                    </a:lnTo>
                    <a:lnTo>
                      <a:pt x="370" y="794"/>
                    </a:lnTo>
                    <a:lnTo>
                      <a:pt x="361" y="774"/>
                    </a:lnTo>
                    <a:lnTo>
                      <a:pt x="361" y="760"/>
                    </a:lnTo>
                    <a:lnTo>
                      <a:pt x="361" y="747"/>
                    </a:lnTo>
                    <a:lnTo>
                      <a:pt x="361" y="734"/>
                    </a:lnTo>
                    <a:lnTo>
                      <a:pt x="359" y="722"/>
                    </a:lnTo>
                    <a:lnTo>
                      <a:pt x="359" y="707"/>
                    </a:lnTo>
                    <a:lnTo>
                      <a:pt x="364" y="698"/>
                    </a:lnTo>
                    <a:lnTo>
                      <a:pt x="373" y="691"/>
                    </a:lnTo>
                    <a:lnTo>
                      <a:pt x="390" y="686"/>
                    </a:lnTo>
                    <a:lnTo>
                      <a:pt x="391" y="686"/>
                    </a:lnTo>
                    <a:lnTo>
                      <a:pt x="395" y="682"/>
                    </a:lnTo>
                    <a:lnTo>
                      <a:pt x="395" y="680"/>
                    </a:lnTo>
                    <a:lnTo>
                      <a:pt x="395" y="677"/>
                    </a:lnTo>
                    <a:lnTo>
                      <a:pt x="390" y="671"/>
                    </a:lnTo>
                    <a:lnTo>
                      <a:pt x="386" y="666"/>
                    </a:lnTo>
                    <a:lnTo>
                      <a:pt x="386" y="660"/>
                    </a:lnTo>
                    <a:lnTo>
                      <a:pt x="395" y="655"/>
                    </a:lnTo>
                    <a:lnTo>
                      <a:pt x="437" y="635"/>
                    </a:lnTo>
                    <a:lnTo>
                      <a:pt x="442" y="626"/>
                    </a:lnTo>
                    <a:lnTo>
                      <a:pt x="442" y="619"/>
                    </a:lnTo>
                    <a:lnTo>
                      <a:pt x="442" y="613"/>
                    </a:lnTo>
                    <a:lnTo>
                      <a:pt x="438" y="604"/>
                    </a:lnTo>
                    <a:lnTo>
                      <a:pt x="417" y="577"/>
                    </a:lnTo>
                    <a:lnTo>
                      <a:pt x="400" y="543"/>
                    </a:lnTo>
                    <a:lnTo>
                      <a:pt x="391" y="511"/>
                    </a:lnTo>
                    <a:lnTo>
                      <a:pt x="384" y="474"/>
                    </a:lnTo>
                    <a:lnTo>
                      <a:pt x="368" y="465"/>
                    </a:lnTo>
                    <a:lnTo>
                      <a:pt x="354" y="455"/>
                    </a:lnTo>
                    <a:lnTo>
                      <a:pt x="339" y="444"/>
                    </a:lnTo>
                    <a:lnTo>
                      <a:pt x="326" y="433"/>
                    </a:lnTo>
                    <a:lnTo>
                      <a:pt x="317" y="422"/>
                    </a:lnTo>
                    <a:lnTo>
                      <a:pt x="312" y="411"/>
                    </a:lnTo>
                    <a:lnTo>
                      <a:pt x="308" y="402"/>
                    </a:lnTo>
                    <a:lnTo>
                      <a:pt x="307" y="391"/>
                    </a:lnTo>
                    <a:lnTo>
                      <a:pt x="285" y="363"/>
                    </a:lnTo>
                    <a:lnTo>
                      <a:pt x="290" y="339"/>
                    </a:lnTo>
                    <a:lnTo>
                      <a:pt x="301" y="314"/>
                    </a:lnTo>
                    <a:lnTo>
                      <a:pt x="308" y="289"/>
                    </a:lnTo>
                    <a:lnTo>
                      <a:pt x="308" y="267"/>
                    </a:lnTo>
                    <a:lnTo>
                      <a:pt x="298" y="278"/>
                    </a:lnTo>
                    <a:lnTo>
                      <a:pt x="287" y="294"/>
                    </a:lnTo>
                    <a:lnTo>
                      <a:pt x="280" y="307"/>
                    </a:lnTo>
                    <a:lnTo>
                      <a:pt x="272" y="314"/>
                    </a:lnTo>
                    <a:lnTo>
                      <a:pt x="269" y="283"/>
                    </a:lnTo>
                    <a:lnTo>
                      <a:pt x="271" y="254"/>
                    </a:lnTo>
                    <a:lnTo>
                      <a:pt x="272" y="224"/>
                    </a:lnTo>
                    <a:lnTo>
                      <a:pt x="272" y="195"/>
                    </a:lnTo>
                    <a:lnTo>
                      <a:pt x="280" y="177"/>
                    </a:lnTo>
                    <a:lnTo>
                      <a:pt x="280" y="164"/>
                    </a:lnTo>
                    <a:lnTo>
                      <a:pt x="280" y="146"/>
                    </a:lnTo>
                    <a:lnTo>
                      <a:pt x="281" y="133"/>
                    </a:lnTo>
                    <a:lnTo>
                      <a:pt x="281" y="123"/>
                    </a:lnTo>
                    <a:lnTo>
                      <a:pt x="285" y="113"/>
                    </a:lnTo>
                    <a:lnTo>
                      <a:pt x="290" y="104"/>
                    </a:lnTo>
                    <a:lnTo>
                      <a:pt x="296" y="97"/>
                    </a:lnTo>
                    <a:lnTo>
                      <a:pt x="296" y="97"/>
                    </a:lnTo>
                    <a:lnTo>
                      <a:pt x="298" y="94"/>
                    </a:lnTo>
                    <a:lnTo>
                      <a:pt x="298" y="94"/>
                    </a:lnTo>
                    <a:lnTo>
                      <a:pt x="298" y="94"/>
                    </a:lnTo>
                    <a:lnTo>
                      <a:pt x="301" y="92"/>
                    </a:lnTo>
                    <a:lnTo>
                      <a:pt x="303" y="86"/>
                    </a:lnTo>
                    <a:lnTo>
                      <a:pt x="307" y="83"/>
                    </a:lnTo>
                    <a:lnTo>
                      <a:pt x="308" y="83"/>
                    </a:lnTo>
                    <a:lnTo>
                      <a:pt x="317" y="79"/>
                    </a:lnTo>
                    <a:lnTo>
                      <a:pt x="323" y="77"/>
                    </a:lnTo>
                    <a:lnTo>
                      <a:pt x="328" y="77"/>
                    </a:lnTo>
                    <a:lnTo>
                      <a:pt x="334" y="74"/>
                    </a:lnTo>
                    <a:lnTo>
                      <a:pt x="337" y="74"/>
                    </a:lnTo>
                    <a:lnTo>
                      <a:pt x="339" y="72"/>
                    </a:lnTo>
                    <a:lnTo>
                      <a:pt x="345" y="67"/>
                    </a:lnTo>
                    <a:lnTo>
                      <a:pt x="345" y="63"/>
                    </a:lnTo>
                    <a:lnTo>
                      <a:pt x="337" y="50"/>
                    </a:lnTo>
                    <a:lnTo>
                      <a:pt x="337" y="50"/>
                    </a:lnTo>
                    <a:lnTo>
                      <a:pt x="337" y="47"/>
                    </a:lnTo>
                    <a:lnTo>
                      <a:pt x="337" y="47"/>
                    </a:lnTo>
                    <a:lnTo>
                      <a:pt x="337" y="43"/>
                    </a:lnTo>
                    <a:lnTo>
                      <a:pt x="337" y="43"/>
                    </a:lnTo>
                    <a:lnTo>
                      <a:pt x="337" y="41"/>
                    </a:lnTo>
                    <a:lnTo>
                      <a:pt x="334" y="41"/>
                    </a:lnTo>
                    <a:lnTo>
                      <a:pt x="334" y="38"/>
                    </a:lnTo>
                    <a:lnTo>
                      <a:pt x="328" y="30"/>
                    </a:lnTo>
                    <a:lnTo>
                      <a:pt x="321" y="21"/>
                    </a:lnTo>
                    <a:lnTo>
                      <a:pt x="317" y="11"/>
                    </a:lnTo>
                    <a:lnTo>
                      <a:pt x="316" y="0"/>
                    </a:lnTo>
                    <a:lnTo>
                      <a:pt x="249" y="41"/>
                    </a:lnTo>
                    <a:lnTo>
                      <a:pt x="188" y="94"/>
                    </a:lnTo>
                    <a:lnTo>
                      <a:pt x="133" y="151"/>
                    </a:lnTo>
                    <a:lnTo>
                      <a:pt x="88" y="218"/>
                    </a:lnTo>
                    <a:lnTo>
                      <a:pt x="50" y="289"/>
                    </a:lnTo>
                    <a:lnTo>
                      <a:pt x="21" y="366"/>
                    </a:lnTo>
                    <a:lnTo>
                      <a:pt x="5" y="446"/>
                    </a:lnTo>
                    <a:lnTo>
                      <a:pt x="0" y="530"/>
                    </a:lnTo>
                    <a:lnTo>
                      <a:pt x="5" y="608"/>
                    </a:lnTo>
                    <a:lnTo>
                      <a:pt x="20" y="680"/>
                    </a:lnTo>
                    <a:lnTo>
                      <a:pt x="45" y="751"/>
                    </a:lnTo>
                    <a:lnTo>
                      <a:pt x="74" y="819"/>
                    </a:lnTo>
                    <a:lnTo>
                      <a:pt x="114" y="879"/>
                    </a:lnTo>
                    <a:lnTo>
                      <a:pt x="160" y="938"/>
                    </a:lnTo>
                    <a:lnTo>
                      <a:pt x="215" y="987"/>
                    </a:lnTo>
                    <a:lnTo>
                      <a:pt x="272" y="1032"/>
                    </a:ln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Freeform 26"/>
              <p:cNvSpPr>
                <a:spLocks/>
              </p:cNvSpPr>
              <p:nvPr/>
            </p:nvSpPr>
            <p:spPr bwMode="invGray">
              <a:xfrm>
                <a:off x="379" y="2327"/>
                <a:ext cx="824" cy="1203"/>
              </a:xfrm>
              <a:custGeom>
                <a:avLst/>
                <a:gdLst>
                  <a:gd name="T0" fmla="*/ 796 w 824"/>
                  <a:gd name="T1" fmla="*/ 688 h 1203"/>
                  <a:gd name="T2" fmla="*/ 756 w 824"/>
                  <a:gd name="T3" fmla="*/ 641 h 1203"/>
                  <a:gd name="T4" fmla="*/ 812 w 824"/>
                  <a:gd name="T5" fmla="*/ 615 h 1203"/>
                  <a:gd name="T6" fmla="*/ 814 w 824"/>
                  <a:gd name="T7" fmla="*/ 502 h 1203"/>
                  <a:gd name="T8" fmla="*/ 705 w 824"/>
                  <a:gd name="T9" fmla="*/ 247 h 1203"/>
                  <a:gd name="T10" fmla="*/ 651 w 824"/>
                  <a:gd name="T11" fmla="*/ 262 h 1203"/>
                  <a:gd name="T12" fmla="*/ 574 w 824"/>
                  <a:gd name="T13" fmla="*/ 289 h 1203"/>
                  <a:gd name="T14" fmla="*/ 536 w 824"/>
                  <a:gd name="T15" fmla="*/ 258 h 1203"/>
                  <a:gd name="T16" fmla="*/ 563 w 824"/>
                  <a:gd name="T17" fmla="*/ 170 h 1203"/>
                  <a:gd name="T18" fmla="*/ 532 w 824"/>
                  <a:gd name="T19" fmla="*/ 81 h 1203"/>
                  <a:gd name="T20" fmla="*/ 455 w 824"/>
                  <a:gd name="T21" fmla="*/ 56 h 1203"/>
                  <a:gd name="T22" fmla="*/ 484 w 824"/>
                  <a:gd name="T23" fmla="*/ 150 h 1203"/>
                  <a:gd name="T24" fmla="*/ 465 w 824"/>
                  <a:gd name="T25" fmla="*/ 190 h 1203"/>
                  <a:gd name="T26" fmla="*/ 442 w 824"/>
                  <a:gd name="T27" fmla="*/ 200 h 1203"/>
                  <a:gd name="T28" fmla="*/ 419 w 824"/>
                  <a:gd name="T29" fmla="*/ 164 h 1203"/>
                  <a:gd name="T30" fmla="*/ 381 w 824"/>
                  <a:gd name="T31" fmla="*/ 108 h 1203"/>
                  <a:gd name="T32" fmla="*/ 406 w 824"/>
                  <a:gd name="T33" fmla="*/ 108 h 1203"/>
                  <a:gd name="T34" fmla="*/ 424 w 824"/>
                  <a:gd name="T35" fmla="*/ 72 h 1203"/>
                  <a:gd name="T36" fmla="*/ 325 w 824"/>
                  <a:gd name="T37" fmla="*/ 0 h 1203"/>
                  <a:gd name="T38" fmla="*/ 281 w 824"/>
                  <a:gd name="T39" fmla="*/ 27 h 1203"/>
                  <a:gd name="T40" fmla="*/ 240 w 824"/>
                  <a:gd name="T41" fmla="*/ 72 h 1203"/>
                  <a:gd name="T42" fmla="*/ 209 w 824"/>
                  <a:gd name="T43" fmla="*/ 114 h 1203"/>
                  <a:gd name="T44" fmla="*/ 209 w 824"/>
                  <a:gd name="T45" fmla="*/ 150 h 1203"/>
                  <a:gd name="T46" fmla="*/ 240 w 824"/>
                  <a:gd name="T47" fmla="*/ 164 h 1203"/>
                  <a:gd name="T48" fmla="*/ 209 w 824"/>
                  <a:gd name="T49" fmla="*/ 222 h 1203"/>
                  <a:gd name="T50" fmla="*/ 213 w 824"/>
                  <a:gd name="T51" fmla="*/ 242 h 1203"/>
                  <a:gd name="T52" fmla="*/ 267 w 824"/>
                  <a:gd name="T53" fmla="*/ 222 h 1203"/>
                  <a:gd name="T54" fmla="*/ 303 w 824"/>
                  <a:gd name="T55" fmla="*/ 170 h 1203"/>
                  <a:gd name="T56" fmla="*/ 354 w 824"/>
                  <a:gd name="T57" fmla="*/ 231 h 1203"/>
                  <a:gd name="T58" fmla="*/ 372 w 824"/>
                  <a:gd name="T59" fmla="*/ 291 h 1203"/>
                  <a:gd name="T60" fmla="*/ 348 w 824"/>
                  <a:gd name="T61" fmla="*/ 294 h 1203"/>
                  <a:gd name="T62" fmla="*/ 298 w 824"/>
                  <a:gd name="T63" fmla="*/ 309 h 1203"/>
                  <a:gd name="T64" fmla="*/ 323 w 824"/>
                  <a:gd name="T65" fmla="*/ 330 h 1203"/>
                  <a:gd name="T66" fmla="*/ 260 w 824"/>
                  <a:gd name="T67" fmla="*/ 339 h 1203"/>
                  <a:gd name="T68" fmla="*/ 189 w 824"/>
                  <a:gd name="T69" fmla="*/ 411 h 1203"/>
                  <a:gd name="T70" fmla="*/ 184 w 824"/>
                  <a:gd name="T71" fmla="*/ 469 h 1203"/>
                  <a:gd name="T72" fmla="*/ 148 w 824"/>
                  <a:gd name="T73" fmla="*/ 435 h 1203"/>
                  <a:gd name="T74" fmla="*/ 83 w 824"/>
                  <a:gd name="T75" fmla="*/ 402 h 1203"/>
                  <a:gd name="T76" fmla="*/ 0 w 824"/>
                  <a:gd name="T77" fmla="*/ 455 h 1203"/>
                  <a:gd name="T78" fmla="*/ 54 w 824"/>
                  <a:gd name="T79" fmla="*/ 496 h 1203"/>
                  <a:gd name="T80" fmla="*/ 74 w 824"/>
                  <a:gd name="T81" fmla="*/ 485 h 1203"/>
                  <a:gd name="T82" fmla="*/ 54 w 824"/>
                  <a:gd name="T83" fmla="*/ 608 h 1203"/>
                  <a:gd name="T84" fmla="*/ 132 w 824"/>
                  <a:gd name="T85" fmla="*/ 641 h 1203"/>
                  <a:gd name="T86" fmla="*/ 195 w 824"/>
                  <a:gd name="T87" fmla="*/ 661 h 1203"/>
                  <a:gd name="T88" fmla="*/ 249 w 824"/>
                  <a:gd name="T89" fmla="*/ 744 h 1203"/>
                  <a:gd name="T90" fmla="*/ 334 w 824"/>
                  <a:gd name="T91" fmla="*/ 886 h 1203"/>
                  <a:gd name="T92" fmla="*/ 391 w 824"/>
                  <a:gd name="T93" fmla="*/ 1007 h 1203"/>
                  <a:gd name="T94" fmla="*/ 292 w 824"/>
                  <a:gd name="T95" fmla="*/ 1052 h 1203"/>
                  <a:gd name="T96" fmla="*/ 182 w 824"/>
                  <a:gd name="T97" fmla="*/ 1105 h 1203"/>
                  <a:gd name="T98" fmla="*/ 68 w 824"/>
                  <a:gd name="T99" fmla="*/ 1180 h 1203"/>
                  <a:gd name="T100" fmla="*/ 200 w 824"/>
                  <a:gd name="T101" fmla="*/ 1202 h 1203"/>
                  <a:gd name="T102" fmla="*/ 417 w 824"/>
                  <a:gd name="T103" fmla="*/ 1168 h 1203"/>
                  <a:gd name="T104" fmla="*/ 613 w 824"/>
                  <a:gd name="T105" fmla="*/ 1052 h 1203"/>
                  <a:gd name="T106" fmla="*/ 610 w 824"/>
                  <a:gd name="T107" fmla="*/ 929 h 1203"/>
                  <a:gd name="T108" fmla="*/ 543 w 824"/>
                  <a:gd name="T109" fmla="*/ 888 h 1203"/>
                  <a:gd name="T110" fmla="*/ 567 w 824"/>
                  <a:gd name="T111" fmla="*/ 791 h 1203"/>
                  <a:gd name="T112" fmla="*/ 655 w 824"/>
                  <a:gd name="T113" fmla="*/ 738 h 1203"/>
                  <a:gd name="T114" fmla="*/ 725 w 824"/>
                  <a:gd name="T115" fmla="*/ 713 h 1203"/>
                  <a:gd name="T116" fmla="*/ 792 w 824"/>
                  <a:gd name="T117" fmla="*/ 729 h 1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24" h="1203">
                    <a:moveTo>
                      <a:pt x="803" y="736"/>
                    </a:moveTo>
                    <a:lnTo>
                      <a:pt x="807" y="724"/>
                    </a:lnTo>
                    <a:lnTo>
                      <a:pt x="808" y="713"/>
                    </a:lnTo>
                    <a:lnTo>
                      <a:pt x="812" y="702"/>
                    </a:lnTo>
                    <a:lnTo>
                      <a:pt x="814" y="691"/>
                    </a:lnTo>
                    <a:lnTo>
                      <a:pt x="803" y="691"/>
                    </a:lnTo>
                    <a:lnTo>
                      <a:pt x="796" y="688"/>
                    </a:lnTo>
                    <a:lnTo>
                      <a:pt x="783" y="686"/>
                    </a:lnTo>
                    <a:lnTo>
                      <a:pt x="776" y="680"/>
                    </a:lnTo>
                    <a:lnTo>
                      <a:pt x="770" y="675"/>
                    </a:lnTo>
                    <a:lnTo>
                      <a:pt x="767" y="666"/>
                    </a:lnTo>
                    <a:lnTo>
                      <a:pt x="761" y="661"/>
                    </a:lnTo>
                    <a:lnTo>
                      <a:pt x="760" y="655"/>
                    </a:lnTo>
                    <a:lnTo>
                      <a:pt x="756" y="641"/>
                    </a:lnTo>
                    <a:lnTo>
                      <a:pt x="756" y="624"/>
                    </a:lnTo>
                    <a:lnTo>
                      <a:pt x="760" y="610"/>
                    </a:lnTo>
                    <a:lnTo>
                      <a:pt x="767" y="599"/>
                    </a:lnTo>
                    <a:lnTo>
                      <a:pt x="781" y="597"/>
                    </a:lnTo>
                    <a:lnTo>
                      <a:pt x="792" y="599"/>
                    </a:lnTo>
                    <a:lnTo>
                      <a:pt x="803" y="608"/>
                    </a:lnTo>
                    <a:lnTo>
                      <a:pt x="812" y="615"/>
                    </a:lnTo>
                    <a:lnTo>
                      <a:pt x="819" y="628"/>
                    </a:lnTo>
                    <a:lnTo>
                      <a:pt x="823" y="619"/>
                    </a:lnTo>
                    <a:lnTo>
                      <a:pt x="823" y="610"/>
                    </a:lnTo>
                    <a:lnTo>
                      <a:pt x="823" y="605"/>
                    </a:lnTo>
                    <a:lnTo>
                      <a:pt x="823" y="597"/>
                    </a:lnTo>
                    <a:lnTo>
                      <a:pt x="819" y="549"/>
                    </a:lnTo>
                    <a:lnTo>
                      <a:pt x="814" y="502"/>
                    </a:lnTo>
                    <a:lnTo>
                      <a:pt x="807" y="455"/>
                    </a:lnTo>
                    <a:lnTo>
                      <a:pt x="792" y="411"/>
                    </a:lnTo>
                    <a:lnTo>
                      <a:pt x="776" y="366"/>
                    </a:lnTo>
                    <a:lnTo>
                      <a:pt x="756" y="325"/>
                    </a:lnTo>
                    <a:lnTo>
                      <a:pt x="734" y="285"/>
                    </a:lnTo>
                    <a:lnTo>
                      <a:pt x="709" y="247"/>
                    </a:lnTo>
                    <a:lnTo>
                      <a:pt x="705" y="247"/>
                    </a:lnTo>
                    <a:lnTo>
                      <a:pt x="702" y="244"/>
                    </a:lnTo>
                    <a:lnTo>
                      <a:pt x="698" y="244"/>
                    </a:lnTo>
                    <a:lnTo>
                      <a:pt x="693" y="242"/>
                    </a:lnTo>
                    <a:lnTo>
                      <a:pt x="677" y="253"/>
                    </a:lnTo>
                    <a:lnTo>
                      <a:pt x="668" y="254"/>
                    </a:lnTo>
                    <a:lnTo>
                      <a:pt x="660" y="258"/>
                    </a:lnTo>
                    <a:lnTo>
                      <a:pt x="651" y="262"/>
                    </a:lnTo>
                    <a:lnTo>
                      <a:pt x="642" y="264"/>
                    </a:lnTo>
                    <a:lnTo>
                      <a:pt x="631" y="267"/>
                    </a:lnTo>
                    <a:lnTo>
                      <a:pt x="619" y="273"/>
                    </a:lnTo>
                    <a:lnTo>
                      <a:pt x="606" y="278"/>
                    </a:lnTo>
                    <a:lnTo>
                      <a:pt x="594" y="283"/>
                    </a:lnTo>
                    <a:lnTo>
                      <a:pt x="583" y="285"/>
                    </a:lnTo>
                    <a:lnTo>
                      <a:pt x="574" y="289"/>
                    </a:lnTo>
                    <a:lnTo>
                      <a:pt x="567" y="291"/>
                    </a:lnTo>
                    <a:lnTo>
                      <a:pt x="557" y="289"/>
                    </a:lnTo>
                    <a:lnTo>
                      <a:pt x="554" y="285"/>
                    </a:lnTo>
                    <a:lnTo>
                      <a:pt x="548" y="280"/>
                    </a:lnTo>
                    <a:lnTo>
                      <a:pt x="547" y="278"/>
                    </a:lnTo>
                    <a:lnTo>
                      <a:pt x="543" y="273"/>
                    </a:lnTo>
                    <a:lnTo>
                      <a:pt x="536" y="258"/>
                    </a:lnTo>
                    <a:lnTo>
                      <a:pt x="532" y="244"/>
                    </a:lnTo>
                    <a:lnTo>
                      <a:pt x="532" y="231"/>
                    </a:lnTo>
                    <a:lnTo>
                      <a:pt x="530" y="217"/>
                    </a:lnTo>
                    <a:lnTo>
                      <a:pt x="532" y="202"/>
                    </a:lnTo>
                    <a:lnTo>
                      <a:pt x="541" y="190"/>
                    </a:lnTo>
                    <a:lnTo>
                      <a:pt x="552" y="177"/>
                    </a:lnTo>
                    <a:lnTo>
                      <a:pt x="563" y="170"/>
                    </a:lnTo>
                    <a:lnTo>
                      <a:pt x="574" y="159"/>
                    </a:lnTo>
                    <a:lnTo>
                      <a:pt x="583" y="146"/>
                    </a:lnTo>
                    <a:lnTo>
                      <a:pt x="588" y="134"/>
                    </a:lnTo>
                    <a:lnTo>
                      <a:pt x="588" y="119"/>
                    </a:lnTo>
                    <a:lnTo>
                      <a:pt x="568" y="105"/>
                    </a:lnTo>
                    <a:lnTo>
                      <a:pt x="552" y="92"/>
                    </a:lnTo>
                    <a:lnTo>
                      <a:pt x="532" y="81"/>
                    </a:lnTo>
                    <a:lnTo>
                      <a:pt x="512" y="70"/>
                    </a:lnTo>
                    <a:lnTo>
                      <a:pt x="491" y="58"/>
                    </a:lnTo>
                    <a:lnTo>
                      <a:pt x="471" y="47"/>
                    </a:lnTo>
                    <a:lnTo>
                      <a:pt x="449" y="38"/>
                    </a:lnTo>
                    <a:lnTo>
                      <a:pt x="428" y="31"/>
                    </a:lnTo>
                    <a:lnTo>
                      <a:pt x="442" y="45"/>
                    </a:lnTo>
                    <a:lnTo>
                      <a:pt x="455" y="56"/>
                    </a:lnTo>
                    <a:lnTo>
                      <a:pt x="465" y="63"/>
                    </a:lnTo>
                    <a:lnTo>
                      <a:pt x="484" y="74"/>
                    </a:lnTo>
                    <a:lnTo>
                      <a:pt x="485" y="88"/>
                    </a:lnTo>
                    <a:lnTo>
                      <a:pt x="484" y="105"/>
                    </a:lnTo>
                    <a:lnTo>
                      <a:pt x="478" y="123"/>
                    </a:lnTo>
                    <a:lnTo>
                      <a:pt x="478" y="135"/>
                    </a:lnTo>
                    <a:lnTo>
                      <a:pt x="484" y="150"/>
                    </a:lnTo>
                    <a:lnTo>
                      <a:pt x="484" y="155"/>
                    </a:lnTo>
                    <a:lnTo>
                      <a:pt x="480" y="161"/>
                    </a:lnTo>
                    <a:lnTo>
                      <a:pt x="474" y="166"/>
                    </a:lnTo>
                    <a:lnTo>
                      <a:pt x="469" y="170"/>
                    </a:lnTo>
                    <a:lnTo>
                      <a:pt x="465" y="175"/>
                    </a:lnTo>
                    <a:lnTo>
                      <a:pt x="465" y="180"/>
                    </a:lnTo>
                    <a:lnTo>
                      <a:pt x="465" y="190"/>
                    </a:lnTo>
                    <a:lnTo>
                      <a:pt x="464" y="195"/>
                    </a:lnTo>
                    <a:lnTo>
                      <a:pt x="460" y="197"/>
                    </a:lnTo>
                    <a:lnTo>
                      <a:pt x="458" y="200"/>
                    </a:lnTo>
                    <a:lnTo>
                      <a:pt x="455" y="200"/>
                    </a:lnTo>
                    <a:lnTo>
                      <a:pt x="453" y="200"/>
                    </a:lnTo>
                    <a:lnTo>
                      <a:pt x="447" y="197"/>
                    </a:lnTo>
                    <a:lnTo>
                      <a:pt x="442" y="200"/>
                    </a:lnTo>
                    <a:lnTo>
                      <a:pt x="433" y="202"/>
                    </a:lnTo>
                    <a:lnTo>
                      <a:pt x="428" y="202"/>
                    </a:lnTo>
                    <a:lnTo>
                      <a:pt x="424" y="200"/>
                    </a:lnTo>
                    <a:lnTo>
                      <a:pt x="424" y="197"/>
                    </a:lnTo>
                    <a:lnTo>
                      <a:pt x="424" y="197"/>
                    </a:lnTo>
                    <a:lnTo>
                      <a:pt x="422" y="195"/>
                    </a:lnTo>
                    <a:lnTo>
                      <a:pt x="419" y="164"/>
                    </a:lnTo>
                    <a:lnTo>
                      <a:pt x="411" y="159"/>
                    </a:lnTo>
                    <a:lnTo>
                      <a:pt x="406" y="150"/>
                    </a:lnTo>
                    <a:lnTo>
                      <a:pt x="397" y="141"/>
                    </a:lnTo>
                    <a:lnTo>
                      <a:pt x="390" y="134"/>
                    </a:lnTo>
                    <a:lnTo>
                      <a:pt x="386" y="125"/>
                    </a:lnTo>
                    <a:lnTo>
                      <a:pt x="384" y="117"/>
                    </a:lnTo>
                    <a:lnTo>
                      <a:pt x="381" y="108"/>
                    </a:lnTo>
                    <a:lnTo>
                      <a:pt x="384" y="103"/>
                    </a:lnTo>
                    <a:lnTo>
                      <a:pt x="386" y="99"/>
                    </a:lnTo>
                    <a:lnTo>
                      <a:pt x="390" y="99"/>
                    </a:lnTo>
                    <a:lnTo>
                      <a:pt x="390" y="97"/>
                    </a:lnTo>
                    <a:lnTo>
                      <a:pt x="391" y="97"/>
                    </a:lnTo>
                    <a:lnTo>
                      <a:pt x="397" y="103"/>
                    </a:lnTo>
                    <a:lnTo>
                      <a:pt x="406" y="108"/>
                    </a:lnTo>
                    <a:lnTo>
                      <a:pt x="413" y="110"/>
                    </a:lnTo>
                    <a:lnTo>
                      <a:pt x="422" y="110"/>
                    </a:lnTo>
                    <a:lnTo>
                      <a:pt x="424" y="110"/>
                    </a:lnTo>
                    <a:lnTo>
                      <a:pt x="424" y="108"/>
                    </a:lnTo>
                    <a:lnTo>
                      <a:pt x="424" y="108"/>
                    </a:lnTo>
                    <a:lnTo>
                      <a:pt x="424" y="108"/>
                    </a:lnTo>
                    <a:lnTo>
                      <a:pt x="424" y="72"/>
                    </a:lnTo>
                    <a:lnTo>
                      <a:pt x="411" y="56"/>
                    </a:lnTo>
                    <a:lnTo>
                      <a:pt x="395" y="42"/>
                    </a:lnTo>
                    <a:lnTo>
                      <a:pt x="377" y="27"/>
                    </a:lnTo>
                    <a:lnTo>
                      <a:pt x="364" y="9"/>
                    </a:lnTo>
                    <a:lnTo>
                      <a:pt x="350" y="5"/>
                    </a:lnTo>
                    <a:lnTo>
                      <a:pt x="339" y="2"/>
                    </a:lnTo>
                    <a:lnTo>
                      <a:pt x="325" y="0"/>
                    </a:lnTo>
                    <a:lnTo>
                      <a:pt x="312" y="0"/>
                    </a:lnTo>
                    <a:lnTo>
                      <a:pt x="308" y="0"/>
                    </a:lnTo>
                    <a:lnTo>
                      <a:pt x="308" y="2"/>
                    </a:lnTo>
                    <a:lnTo>
                      <a:pt x="308" y="5"/>
                    </a:lnTo>
                    <a:lnTo>
                      <a:pt x="307" y="9"/>
                    </a:lnTo>
                    <a:lnTo>
                      <a:pt x="289" y="14"/>
                    </a:lnTo>
                    <a:lnTo>
                      <a:pt x="281" y="27"/>
                    </a:lnTo>
                    <a:lnTo>
                      <a:pt x="276" y="42"/>
                    </a:lnTo>
                    <a:lnTo>
                      <a:pt x="265" y="56"/>
                    </a:lnTo>
                    <a:lnTo>
                      <a:pt x="260" y="56"/>
                    </a:lnTo>
                    <a:lnTo>
                      <a:pt x="256" y="56"/>
                    </a:lnTo>
                    <a:lnTo>
                      <a:pt x="251" y="56"/>
                    </a:lnTo>
                    <a:lnTo>
                      <a:pt x="249" y="58"/>
                    </a:lnTo>
                    <a:lnTo>
                      <a:pt x="240" y="72"/>
                    </a:lnTo>
                    <a:lnTo>
                      <a:pt x="231" y="87"/>
                    </a:lnTo>
                    <a:lnTo>
                      <a:pt x="224" y="99"/>
                    </a:lnTo>
                    <a:lnTo>
                      <a:pt x="213" y="110"/>
                    </a:lnTo>
                    <a:lnTo>
                      <a:pt x="209" y="110"/>
                    </a:lnTo>
                    <a:lnTo>
                      <a:pt x="209" y="110"/>
                    </a:lnTo>
                    <a:lnTo>
                      <a:pt x="209" y="110"/>
                    </a:lnTo>
                    <a:lnTo>
                      <a:pt x="209" y="114"/>
                    </a:lnTo>
                    <a:lnTo>
                      <a:pt x="184" y="139"/>
                    </a:lnTo>
                    <a:lnTo>
                      <a:pt x="184" y="139"/>
                    </a:lnTo>
                    <a:lnTo>
                      <a:pt x="184" y="139"/>
                    </a:lnTo>
                    <a:lnTo>
                      <a:pt x="184" y="139"/>
                    </a:lnTo>
                    <a:lnTo>
                      <a:pt x="184" y="141"/>
                    </a:lnTo>
                    <a:lnTo>
                      <a:pt x="195" y="146"/>
                    </a:lnTo>
                    <a:lnTo>
                      <a:pt x="209" y="150"/>
                    </a:lnTo>
                    <a:lnTo>
                      <a:pt x="224" y="153"/>
                    </a:lnTo>
                    <a:lnTo>
                      <a:pt x="234" y="153"/>
                    </a:lnTo>
                    <a:lnTo>
                      <a:pt x="236" y="155"/>
                    </a:lnTo>
                    <a:lnTo>
                      <a:pt x="240" y="155"/>
                    </a:lnTo>
                    <a:lnTo>
                      <a:pt x="240" y="159"/>
                    </a:lnTo>
                    <a:lnTo>
                      <a:pt x="242" y="161"/>
                    </a:lnTo>
                    <a:lnTo>
                      <a:pt x="240" y="164"/>
                    </a:lnTo>
                    <a:lnTo>
                      <a:pt x="234" y="166"/>
                    </a:lnTo>
                    <a:lnTo>
                      <a:pt x="231" y="170"/>
                    </a:lnTo>
                    <a:lnTo>
                      <a:pt x="225" y="171"/>
                    </a:lnTo>
                    <a:lnTo>
                      <a:pt x="220" y="180"/>
                    </a:lnTo>
                    <a:lnTo>
                      <a:pt x="215" y="195"/>
                    </a:lnTo>
                    <a:lnTo>
                      <a:pt x="209" y="208"/>
                    </a:lnTo>
                    <a:lnTo>
                      <a:pt x="209" y="222"/>
                    </a:lnTo>
                    <a:lnTo>
                      <a:pt x="213" y="227"/>
                    </a:lnTo>
                    <a:lnTo>
                      <a:pt x="215" y="227"/>
                    </a:lnTo>
                    <a:lnTo>
                      <a:pt x="213" y="231"/>
                    </a:lnTo>
                    <a:lnTo>
                      <a:pt x="209" y="238"/>
                    </a:lnTo>
                    <a:lnTo>
                      <a:pt x="209" y="238"/>
                    </a:lnTo>
                    <a:lnTo>
                      <a:pt x="213" y="242"/>
                    </a:lnTo>
                    <a:lnTo>
                      <a:pt x="213" y="242"/>
                    </a:lnTo>
                    <a:lnTo>
                      <a:pt x="215" y="244"/>
                    </a:lnTo>
                    <a:lnTo>
                      <a:pt x="231" y="233"/>
                    </a:lnTo>
                    <a:lnTo>
                      <a:pt x="260" y="231"/>
                    </a:lnTo>
                    <a:lnTo>
                      <a:pt x="260" y="227"/>
                    </a:lnTo>
                    <a:lnTo>
                      <a:pt x="262" y="226"/>
                    </a:lnTo>
                    <a:lnTo>
                      <a:pt x="265" y="226"/>
                    </a:lnTo>
                    <a:lnTo>
                      <a:pt x="267" y="222"/>
                    </a:lnTo>
                    <a:lnTo>
                      <a:pt x="267" y="200"/>
                    </a:lnTo>
                    <a:lnTo>
                      <a:pt x="289" y="155"/>
                    </a:lnTo>
                    <a:lnTo>
                      <a:pt x="289" y="155"/>
                    </a:lnTo>
                    <a:lnTo>
                      <a:pt x="292" y="155"/>
                    </a:lnTo>
                    <a:lnTo>
                      <a:pt x="292" y="155"/>
                    </a:lnTo>
                    <a:lnTo>
                      <a:pt x="292" y="155"/>
                    </a:lnTo>
                    <a:lnTo>
                      <a:pt x="303" y="170"/>
                    </a:lnTo>
                    <a:lnTo>
                      <a:pt x="312" y="180"/>
                    </a:lnTo>
                    <a:lnTo>
                      <a:pt x="323" y="195"/>
                    </a:lnTo>
                    <a:lnTo>
                      <a:pt x="336" y="206"/>
                    </a:lnTo>
                    <a:lnTo>
                      <a:pt x="343" y="211"/>
                    </a:lnTo>
                    <a:lnTo>
                      <a:pt x="345" y="217"/>
                    </a:lnTo>
                    <a:lnTo>
                      <a:pt x="350" y="226"/>
                    </a:lnTo>
                    <a:lnTo>
                      <a:pt x="354" y="231"/>
                    </a:lnTo>
                    <a:lnTo>
                      <a:pt x="354" y="244"/>
                    </a:lnTo>
                    <a:lnTo>
                      <a:pt x="354" y="258"/>
                    </a:lnTo>
                    <a:lnTo>
                      <a:pt x="359" y="273"/>
                    </a:lnTo>
                    <a:lnTo>
                      <a:pt x="364" y="283"/>
                    </a:lnTo>
                    <a:lnTo>
                      <a:pt x="366" y="285"/>
                    </a:lnTo>
                    <a:lnTo>
                      <a:pt x="370" y="289"/>
                    </a:lnTo>
                    <a:lnTo>
                      <a:pt x="372" y="291"/>
                    </a:lnTo>
                    <a:lnTo>
                      <a:pt x="375" y="294"/>
                    </a:lnTo>
                    <a:lnTo>
                      <a:pt x="375" y="298"/>
                    </a:lnTo>
                    <a:lnTo>
                      <a:pt x="372" y="300"/>
                    </a:lnTo>
                    <a:lnTo>
                      <a:pt x="372" y="305"/>
                    </a:lnTo>
                    <a:lnTo>
                      <a:pt x="370" y="309"/>
                    </a:lnTo>
                    <a:lnTo>
                      <a:pt x="359" y="305"/>
                    </a:lnTo>
                    <a:lnTo>
                      <a:pt x="348" y="294"/>
                    </a:lnTo>
                    <a:lnTo>
                      <a:pt x="336" y="285"/>
                    </a:lnTo>
                    <a:lnTo>
                      <a:pt x="323" y="283"/>
                    </a:lnTo>
                    <a:lnTo>
                      <a:pt x="314" y="289"/>
                    </a:lnTo>
                    <a:lnTo>
                      <a:pt x="308" y="294"/>
                    </a:lnTo>
                    <a:lnTo>
                      <a:pt x="299" y="300"/>
                    </a:lnTo>
                    <a:lnTo>
                      <a:pt x="296" y="305"/>
                    </a:lnTo>
                    <a:lnTo>
                      <a:pt x="298" y="309"/>
                    </a:lnTo>
                    <a:lnTo>
                      <a:pt x="299" y="310"/>
                    </a:lnTo>
                    <a:lnTo>
                      <a:pt x="299" y="314"/>
                    </a:lnTo>
                    <a:lnTo>
                      <a:pt x="303" y="314"/>
                    </a:lnTo>
                    <a:lnTo>
                      <a:pt x="312" y="314"/>
                    </a:lnTo>
                    <a:lnTo>
                      <a:pt x="317" y="316"/>
                    </a:lnTo>
                    <a:lnTo>
                      <a:pt x="319" y="321"/>
                    </a:lnTo>
                    <a:lnTo>
                      <a:pt x="323" y="330"/>
                    </a:lnTo>
                    <a:lnTo>
                      <a:pt x="323" y="330"/>
                    </a:lnTo>
                    <a:lnTo>
                      <a:pt x="319" y="334"/>
                    </a:lnTo>
                    <a:lnTo>
                      <a:pt x="317" y="339"/>
                    </a:lnTo>
                    <a:lnTo>
                      <a:pt x="317" y="339"/>
                    </a:lnTo>
                    <a:lnTo>
                      <a:pt x="260" y="327"/>
                    </a:lnTo>
                    <a:lnTo>
                      <a:pt x="260" y="334"/>
                    </a:lnTo>
                    <a:lnTo>
                      <a:pt x="260" y="339"/>
                    </a:lnTo>
                    <a:lnTo>
                      <a:pt x="260" y="345"/>
                    </a:lnTo>
                    <a:lnTo>
                      <a:pt x="256" y="347"/>
                    </a:lnTo>
                    <a:lnTo>
                      <a:pt x="251" y="356"/>
                    </a:lnTo>
                    <a:lnTo>
                      <a:pt x="249" y="357"/>
                    </a:lnTo>
                    <a:lnTo>
                      <a:pt x="242" y="366"/>
                    </a:lnTo>
                    <a:lnTo>
                      <a:pt x="225" y="393"/>
                    </a:lnTo>
                    <a:lnTo>
                      <a:pt x="189" y="411"/>
                    </a:lnTo>
                    <a:lnTo>
                      <a:pt x="188" y="413"/>
                    </a:lnTo>
                    <a:lnTo>
                      <a:pt x="184" y="419"/>
                    </a:lnTo>
                    <a:lnTo>
                      <a:pt x="184" y="424"/>
                    </a:lnTo>
                    <a:lnTo>
                      <a:pt x="184" y="430"/>
                    </a:lnTo>
                    <a:lnTo>
                      <a:pt x="184" y="439"/>
                    </a:lnTo>
                    <a:lnTo>
                      <a:pt x="184" y="453"/>
                    </a:lnTo>
                    <a:lnTo>
                      <a:pt x="184" y="469"/>
                    </a:lnTo>
                    <a:lnTo>
                      <a:pt x="184" y="478"/>
                    </a:lnTo>
                    <a:lnTo>
                      <a:pt x="173" y="478"/>
                    </a:lnTo>
                    <a:lnTo>
                      <a:pt x="164" y="475"/>
                    </a:lnTo>
                    <a:lnTo>
                      <a:pt x="157" y="469"/>
                    </a:lnTo>
                    <a:lnTo>
                      <a:pt x="151" y="464"/>
                    </a:lnTo>
                    <a:lnTo>
                      <a:pt x="151" y="449"/>
                    </a:lnTo>
                    <a:lnTo>
                      <a:pt x="148" y="435"/>
                    </a:lnTo>
                    <a:lnTo>
                      <a:pt x="141" y="424"/>
                    </a:lnTo>
                    <a:lnTo>
                      <a:pt x="130" y="413"/>
                    </a:lnTo>
                    <a:lnTo>
                      <a:pt x="117" y="417"/>
                    </a:lnTo>
                    <a:lnTo>
                      <a:pt x="110" y="417"/>
                    </a:lnTo>
                    <a:lnTo>
                      <a:pt x="101" y="413"/>
                    </a:lnTo>
                    <a:lnTo>
                      <a:pt x="94" y="408"/>
                    </a:lnTo>
                    <a:lnTo>
                      <a:pt x="83" y="402"/>
                    </a:lnTo>
                    <a:lnTo>
                      <a:pt x="72" y="397"/>
                    </a:lnTo>
                    <a:lnTo>
                      <a:pt x="59" y="393"/>
                    </a:lnTo>
                    <a:lnTo>
                      <a:pt x="49" y="392"/>
                    </a:lnTo>
                    <a:lnTo>
                      <a:pt x="38" y="402"/>
                    </a:lnTo>
                    <a:lnTo>
                      <a:pt x="21" y="424"/>
                    </a:lnTo>
                    <a:lnTo>
                      <a:pt x="5" y="448"/>
                    </a:lnTo>
                    <a:lnTo>
                      <a:pt x="0" y="455"/>
                    </a:lnTo>
                    <a:lnTo>
                      <a:pt x="21" y="475"/>
                    </a:lnTo>
                    <a:lnTo>
                      <a:pt x="25" y="516"/>
                    </a:lnTo>
                    <a:lnTo>
                      <a:pt x="29" y="516"/>
                    </a:lnTo>
                    <a:lnTo>
                      <a:pt x="38" y="513"/>
                    </a:lnTo>
                    <a:lnTo>
                      <a:pt x="43" y="511"/>
                    </a:lnTo>
                    <a:lnTo>
                      <a:pt x="49" y="505"/>
                    </a:lnTo>
                    <a:lnTo>
                      <a:pt x="54" y="496"/>
                    </a:lnTo>
                    <a:lnTo>
                      <a:pt x="58" y="491"/>
                    </a:lnTo>
                    <a:lnTo>
                      <a:pt x="63" y="485"/>
                    </a:lnTo>
                    <a:lnTo>
                      <a:pt x="72" y="480"/>
                    </a:lnTo>
                    <a:lnTo>
                      <a:pt x="74" y="480"/>
                    </a:lnTo>
                    <a:lnTo>
                      <a:pt x="74" y="484"/>
                    </a:lnTo>
                    <a:lnTo>
                      <a:pt x="74" y="484"/>
                    </a:lnTo>
                    <a:lnTo>
                      <a:pt x="74" y="485"/>
                    </a:lnTo>
                    <a:lnTo>
                      <a:pt x="63" y="538"/>
                    </a:lnTo>
                    <a:lnTo>
                      <a:pt x="79" y="556"/>
                    </a:lnTo>
                    <a:lnTo>
                      <a:pt x="77" y="567"/>
                    </a:lnTo>
                    <a:lnTo>
                      <a:pt x="68" y="574"/>
                    </a:lnTo>
                    <a:lnTo>
                      <a:pt x="59" y="583"/>
                    </a:lnTo>
                    <a:lnTo>
                      <a:pt x="54" y="597"/>
                    </a:lnTo>
                    <a:lnTo>
                      <a:pt x="54" y="608"/>
                    </a:lnTo>
                    <a:lnTo>
                      <a:pt x="63" y="619"/>
                    </a:lnTo>
                    <a:lnTo>
                      <a:pt x="74" y="630"/>
                    </a:lnTo>
                    <a:lnTo>
                      <a:pt x="88" y="641"/>
                    </a:lnTo>
                    <a:lnTo>
                      <a:pt x="101" y="646"/>
                    </a:lnTo>
                    <a:lnTo>
                      <a:pt x="114" y="646"/>
                    </a:lnTo>
                    <a:lnTo>
                      <a:pt x="124" y="644"/>
                    </a:lnTo>
                    <a:lnTo>
                      <a:pt x="132" y="641"/>
                    </a:lnTo>
                    <a:lnTo>
                      <a:pt x="141" y="635"/>
                    </a:lnTo>
                    <a:lnTo>
                      <a:pt x="148" y="635"/>
                    </a:lnTo>
                    <a:lnTo>
                      <a:pt x="153" y="639"/>
                    </a:lnTo>
                    <a:lnTo>
                      <a:pt x="160" y="641"/>
                    </a:lnTo>
                    <a:lnTo>
                      <a:pt x="168" y="644"/>
                    </a:lnTo>
                    <a:lnTo>
                      <a:pt x="184" y="652"/>
                    </a:lnTo>
                    <a:lnTo>
                      <a:pt x="195" y="661"/>
                    </a:lnTo>
                    <a:lnTo>
                      <a:pt x="209" y="670"/>
                    </a:lnTo>
                    <a:lnTo>
                      <a:pt x="220" y="677"/>
                    </a:lnTo>
                    <a:lnTo>
                      <a:pt x="225" y="691"/>
                    </a:lnTo>
                    <a:lnTo>
                      <a:pt x="229" y="706"/>
                    </a:lnTo>
                    <a:lnTo>
                      <a:pt x="231" y="722"/>
                    </a:lnTo>
                    <a:lnTo>
                      <a:pt x="234" y="738"/>
                    </a:lnTo>
                    <a:lnTo>
                      <a:pt x="249" y="744"/>
                    </a:lnTo>
                    <a:lnTo>
                      <a:pt x="262" y="749"/>
                    </a:lnTo>
                    <a:lnTo>
                      <a:pt x="276" y="758"/>
                    </a:lnTo>
                    <a:lnTo>
                      <a:pt x="287" y="772"/>
                    </a:lnTo>
                    <a:lnTo>
                      <a:pt x="298" y="800"/>
                    </a:lnTo>
                    <a:lnTo>
                      <a:pt x="308" y="830"/>
                    </a:lnTo>
                    <a:lnTo>
                      <a:pt x="319" y="861"/>
                    </a:lnTo>
                    <a:lnTo>
                      <a:pt x="334" y="886"/>
                    </a:lnTo>
                    <a:lnTo>
                      <a:pt x="350" y="904"/>
                    </a:lnTo>
                    <a:lnTo>
                      <a:pt x="366" y="924"/>
                    </a:lnTo>
                    <a:lnTo>
                      <a:pt x="381" y="944"/>
                    </a:lnTo>
                    <a:lnTo>
                      <a:pt x="395" y="966"/>
                    </a:lnTo>
                    <a:lnTo>
                      <a:pt x="397" y="980"/>
                    </a:lnTo>
                    <a:lnTo>
                      <a:pt x="397" y="993"/>
                    </a:lnTo>
                    <a:lnTo>
                      <a:pt x="391" y="1007"/>
                    </a:lnTo>
                    <a:lnTo>
                      <a:pt x="381" y="1018"/>
                    </a:lnTo>
                    <a:lnTo>
                      <a:pt x="364" y="1022"/>
                    </a:lnTo>
                    <a:lnTo>
                      <a:pt x="348" y="1027"/>
                    </a:lnTo>
                    <a:lnTo>
                      <a:pt x="334" y="1032"/>
                    </a:lnTo>
                    <a:lnTo>
                      <a:pt x="319" y="1038"/>
                    </a:lnTo>
                    <a:lnTo>
                      <a:pt x="307" y="1043"/>
                    </a:lnTo>
                    <a:lnTo>
                      <a:pt x="292" y="1052"/>
                    </a:lnTo>
                    <a:lnTo>
                      <a:pt x="278" y="1063"/>
                    </a:lnTo>
                    <a:lnTo>
                      <a:pt x="262" y="1074"/>
                    </a:lnTo>
                    <a:lnTo>
                      <a:pt x="249" y="1083"/>
                    </a:lnTo>
                    <a:lnTo>
                      <a:pt x="231" y="1090"/>
                    </a:lnTo>
                    <a:lnTo>
                      <a:pt x="215" y="1094"/>
                    </a:lnTo>
                    <a:lnTo>
                      <a:pt x="198" y="1099"/>
                    </a:lnTo>
                    <a:lnTo>
                      <a:pt x="182" y="1105"/>
                    </a:lnTo>
                    <a:lnTo>
                      <a:pt x="164" y="1110"/>
                    </a:lnTo>
                    <a:lnTo>
                      <a:pt x="151" y="1119"/>
                    </a:lnTo>
                    <a:lnTo>
                      <a:pt x="141" y="1132"/>
                    </a:lnTo>
                    <a:lnTo>
                      <a:pt x="124" y="1146"/>
                    </a:lnTo>
                    <a:lnTo>
                      <a:pt x="106" y="1160"/>
                    </a:lnTo>
                    <a:lnTo>
                      <a:pt x="88" y="1171"/>
                    </a:lnTo>
                    <a:lnTo>
                      <a:pt x="68" y="1180"/>
                    </a:lnTo>
                    <a:lnTo>
                      <a:pt x="88" y="1186"/>
                    </a:lnTo>
                    <a:lnTo>
                      <a:pt x="106" y="1188"/>
                    </a:lnTo>
                    <a:lnTo>
                      <a:pt x="124" y="1193"/>
                    </a:lnTo>
                    <a:lnTo>
                      <a:pt x="142" y="1197"/>
                    </a:lnTo>
                    <a:lnTo>
                      <a:pt x="162" y="1198"/>
                    </a:lnTo>
                    <a:lnTo>
                      <a:pt x="182" y="1198"/>
                    </a:lnTo>
                    <a:lnTo>
                      <a:pt x="200" y="1202"/>
                    </a:lnTo>
                    <a:lnTo>
                      <a:pt x="220" y="1202"/>
                    </a:lnTo>
                    <a:lnTo>
                      <a:pt x="252" y="1202"/>
                    </a:lnTo>
                    <a:lnTo>
                      <a:pt x="287" y="1198"/>
                    </a:lnTo>
                    <a:lnTo>
                      <a:pt x="319" y="1193"/>
                    </a:lnTo>
                    <a:lnTo>
                      <a:pt x="354" y="1186"/>
                    </a:lnTo>
                    <a:lnTo>
                      <a:pt x="386" y="1177"/>
                    </a:lnTo>
                    <a:lnTo>
                      <a:pt x="417" y="1168"/>
                    </a:lnTo>
                    <a:lnTo>
                      <a:pt x="447" y="1155"/>
                    </a:lnTo>
                    <a:lnTo>
                      <a:pt x="478" y="1141"/>
                    </a:lnTo>
                    <a:lnTo>
                      <a:pt x="505" y="1126"/>
                    </a:lnTo>
                    <a:lnTo>
                      <a:pt x="536" y="1110"/>
                    </a:lnTo>
                    <a:lnTo>
                      <a:pt x="559" y="1094"/>
                    </a:lnTo>
                    <a:lnTo>
                      <a:pt x="588" y="1074"/>
                    </a:lnTo>
                    <a:lnTo>
                      <a:pt x="613" y="1052"/>
                    </a:lnTo>
                    <a:lnTo>
                      <a:pt x="637" y="1029"/>
                    </a:lnTo>
                    <a:lnTo>
                      <a:pt x="660" y="1007"/>
                    </a:lnTo>
                    <a:lnTo>
                      <a:pt x="682" y="982"/>
                    </a:lnTo>
                    <a:lnTo>
                      <a:pt x="666" y="966"/>
                    </a:lnTo>
                    <a:lnTo>
                      <a:pt x="646" y="955"/>
                    </a:lnTo>
                    <a:lnTo>
                      <a:pt x="626" y="940"/>
                    </a:lnTo>
                    <a:lnTo>
                      <a:pt x="610" y="929"/>
                    </a:lnTo>
                    <a:lnTo>
                      <a:pt x="590" y="922"/>
                    </a:lnTo>
                    <a:lnTo>
                      <a:pt x="574" y="917"/>
                    </a:lnTo>
                    <a:lnTo>
                      <a:pt x="557" y="904"/>
                    </a:lnTo>
                    <a:lnTo>
                      <a:pt x="547" y="893"/>
                    </a:lnTo>
                    <a:lnTo>
                      <a:pt x="547" y="892"/>
                    </a:lnTo>
                    <a:lnTo>
                      <a:pt x="547" y="888"/>
                    </a:lnTo>
                    <a:lnTo>
                      <a:pt x="543" y="888"/>
                    </a:lnTo>
                    <a:lnTo>
                      <a:pt x="543" y="886"/>
                    </a:lnTo>
                    <a:lnTo>
                      <a:pt x="543" y="874"/>
                    </a:lnTo>
                    <a:lnTo>
                      <a:pt x="547" y="863"/>
                    </a:lnTo>
                    <a:lnTo>
                      <a:pt x="547" y="855"/>
                    </a:lnTo>
                    <a:lnTo>
                      <a:pt x="548" y="845"/>
                    </a:lnTo>
                    <a:lnTo>
                      <a:pt x="557" y="819"/>
                    </a:lnTo>
                    <a:lnTo>
                      <a:pt x="567" y="791"/>
                    </a:lnTo>
                    <a:lnTo>
                      <a:pt x="579" y="769"/>
                    </a:lnTo>
                    <a:lnTo>
                      <a:pt x="601" y="753"/>
                    </a:lnTo>
                    <a:lnTo>
                      <a:pt x="613" y="749"/>
                    </a:lnTo>
                    <a:lnTo>
                      <a:pt x="624" y="744"/>
                    </a:lnTo>
                    <a:lnTo>
                      <a:pt x="631" y="742"/>
                    </a:lnTo>
                    <a:lnTo>
                      <a:pt x="642" y="738"/>
                    </a:lnTo>
                    <a:lnTo>
                      <a:pt x="655" y="738"/>
                    </a:lnTo>
                    <a:lnTo>
                      <a:pt x="666" y="736"/>
                    </a:lnTo>
                    <a:lnTo>
                      <a:pt x="673" y="729"/>
                    </a:lnTo>
                    <a:lnTo>
                      <a:pt x="684" y="727"/>
                    </a:lnTo>
                    <a:lnTo>
                      <a:pt x="695" y="727"/>
                    </a:lnTo>
                    <a:lnTo>
                      <a:pt x="704" y="722"/>
                    </a:lnTo>
                    <a:lnTo>
                      <a:pt x="715" y="718"/>
                    </a:lnTo>
                    <a:lnTo>
                      <a:pt x="725" y="713"/>
                    </a:lnTo>
                    <a:lnTo>
                      <a:pt x="736" y="711"/>
                    </a:lnTo>
                    <a:lnTo>
                      <a:pt x="749" y="707"/>
                    </a:lnTo>
                    <a:lnTo>
                      <a:pt x="760" y="707"/>
                    </a:lnTo>
                    <a:lnTo>
                      <a:pt x="770" y="711"/>
                    </a:lnTo>
                    <a:lnTo>
                      <a:pt x="776" y="717"/>
                    </a:lnTo>
                    <a:lnTo>
                      <a:pt x="783" y="722"/>
                    </a:lnTo>
                    <a:lnTo>
                      <a:pt x="792" y="729"/>
                    </a:lnTo>
                    <a:lnTo>
                      <a:pt x="803" y="736"/>
                    </a:ln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Freeform 27"/>
              <p:cNvSpPr>
                <a:spLocks/>
              </p:cNvSpPr>
              <p:nvPr/>
            </p:nvSpPr>
            <p:spPr bwMode="invGray">
              <a:xfrm>
                <a:off x="530" y="2834"/>
                <a:ext cx="63" cy="73"/>
              </a:xfrm>
              <a:custGeom>
                <a:avLst/>
                <a:gdLst>
                  <a:gd name="T0" fmla="*/ 42 w 63"/>
                  <a:gd name="T1" fmla="*/ 65 h 73"/>
                  <a:gd name="T2" fmla="*/ 58 w 63"/>
                  <a:gd name="T3" fmla="*/ 72 h 73"/>
                  <a:gd name="T4" fmla="*/ 62 w 63"/>
                  <a:gd name="T5" fmla="*/ 72 h 73"/>
                  <a:gd name="T6" fmla="*/ 62 w 63"/>
                  <a:gd name="T7" fmla="*/ 67 h 73"/>
                  <a:gd name="T8" fmla="*/ 58 w 63"/>
                  <a:gd name="T9" fmla="*/ 65 h 73"/>
                  <a:gd name="T10" fmla="*/ 58 w 63"/>
                  <a:gd name="T11" fmla="*/ 62 h 73"/>
                  <a:gd name="T12" fmla="*/ 44 w 63"/>
                  <a:gd name="T13" fmla="*/ 56 h 73"/>
                  <a:gd name="T14" fmla="*/ 37 w 63"/>
                  <a:gd name="T15" fmla="*/ 45 h 73"/>
                  <a:gd name="T16" fmla="*/ 31 w 63"/>
                  <a:gd name="T17" fmla="*/ 34 h 73"/>
                  <a:gd name="T18" fmla="*/ 26 w 63"/>
                  <a:gd name="T19" fmla="*/ 20 h 73"/>
                  <a:gd name="T20" fmla="*/ 9 w 63"/>
                  <a:gd name="T21" fmla="*/ 0 h 73"/>
                  <a:gd name="T22" fmla="*/ 6 w 63"/>
                  <a:gd name="T23" fmla="*/ 4 h 73"/>
                  <a:gd name="T24" fmla="*/ 2 w 63"/>
                  <a:gd name="T25" fmla="*/ 9 h 73"/>
                  <a:gd name="T26" fmla="*/ 0 w 63"/>
                  <a:gd name="T27" fmla="*/ 11 h 73"/>
                  <a:gd name="T28" fmla="*/ 0 w 63"/>
                  <a:gd name="T29" fmla="*/ 18 h 73"/>
                  <a:gd name="T30" fmla="*/ 0 w 63"/>
                  <a:gd name="T31" fmla="*/ 20 h 73"/>
                  <a:gd name="T32" fmla="*/ 0 w 63"/>
                  <a:gd name="T33" fmla="*/ 20 h 73"/>
                  <a:gd name="T34" fmla="*/ 0 w 63"/>
                  <a:gd name="T35" fmla="*/ 20 h 73"/>
                  <a:gd name="T36" fmla="*/ 0 w 63"/>
                  <a:gd name="T37" fmla="*/ 20 h 73"/>
                  <a:gd name="T38" fmla="*/ 9 w 63"/>
                  <a:gd name="T39" fmla="*/ 31 h 73"/>
                  <a:gd name="T40" fmla="*/ 20 w 63"/>
                  <a:gd name="T41" fmla="*/ 45 h 73"/>
                  <a:gd name="T42" fmla="*/ 31 w 63"/>
                  <a:gd name="T43" fmla="*/ 56 h 73"/>
                  <a:gd name="T44" fmla="*/ 42 w 63"/>
                  <a:gd name="T45" fmla="*/ 6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3" h="73">
                    <a:moveTo>
                      <a:pt x="42" y="65"/>
                    </a:moveTo>
                    <a:lnTo>
                      <a:pt x="58" y="72"/>
                    </a:lnTo>
                    <a:lnTo>
                      <a:pt x="62" y="72"/>
                    </a:lnTo>
                    <a:lnTo>
                      <a:pt x="62" y="67"/>
                    </a:lnTo>
                    <a:lnTo>
                      <a:pt x="58" y="65"/>
                    </a:lnTo>
                    <a:lnTo>
                      <a:pt x="58" y="62"/>
                    </a:lnTo>
                    <a:lnTo>
                      <a:pt x="44" y="56"/>
                    </a:lnTo>
                    <a:lnTo>
                      <a:pt x="37" y="45"/>
                    </a:lnTo>
                    <a:lnTo>
                      <a:pt x="31" y="34"/>
                    </a:lnTo>
                    <a:lnTo>
                      <a:pt x="26" y="20"/>
                    </a:lnTo>
                    <a:lnTo>
                      <a:pt x="9" y="0"/>
                    </a:lnTo>
                    <a:lnTo>
                      <a:pt x="6" y="4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9" y="31"/>
                    </a:lnTo>
                    <a:lnTo>
                      <a:pt x="20" y="45"/>
                    </a:lnTo>
                    <a:lnTo>
                      <a:pt x="31" y="56"/>
                    </a:lnTo>
                    <a:lnTo>
                      <a:pt x="42" y="65"/>
                    </a:ln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0" y="41148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102" name="Rectangle 30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65191C-7000-4F3C-9823-2297FD2CDEC6}" type="datetime1">
              <a:rPr lang="en-US"/>
              <a:pPr/>
              <a:t>12/10/14</a:t>
            </a:fld>
            <a:endParaRPr lang="en-US"/>
          </a:p>
        </p:txBody>
      </p:sp>
      <p:sp>
        <p:nvSpPr>
          <p:cNvPr id="3103" name="Rectangle 3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Intelligent agents</a:t>
            </a:r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15B3A-97FE-4034-9882-B967A3D3EE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2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AA1875-5FC7-4A06-98B7-A16EE2C59C53}" type="datetime1">
              <a:rPr lang="en-US">
                <a:solidFill>
                  <a:srgbClr val="FFFFFF"/>
                </a:solidFill>
              </a:rPr>
              <a:pPr/>
              <a:t>12/10/14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Intelligent agents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13CF14-C54E-43A1-A784-5EDFD780F4A5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74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4AD6B2-E2FB-4FF3-B63F-22DDA4EE3355}" type="datetime1">
              <a:rPr lang="en-US">
                <a:solidFill>
                  <a:srgbClr val="FFFFFF"/>
                </a:solidFill>
              </a:rPr>
              <a:pPr/>
              <a:t>12/10/14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Intelligent agents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380C56-0705-4971-B42D-B9F81335F9A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102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45ADDF-E2C7-4639-9A74-88D449CD18B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315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523F97-D43A-4E4C-B045-A20BCB5E533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972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B7FE1-1D27-42BD-B8A6-41A528D6607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840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76287-4442-4169-8915-3186D30B54F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644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F00E1-1992-4720-8858-D358A20F206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050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925CC4-3C7C-4D5B-9304-179408C310B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442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25F35-B89E-47DE-ABA5-C98B27BFCA5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5405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B96817-DE16-4FF6-A553-6D823BB6FFE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39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224D02-8D0F-4890-9811-21963ACA810B}" type="datetime1">
              <a:rPr lang="en-US">
                <a:solidFill>
                  <a:srgbClr val="FFFFFF"/>
                </a:solidFill>
              </a:rPr>
              <a:pPr/>
              <a:t>12/10/14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Intelligent agents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C5FC94-C1F3-42BD-944B-35ED2AAB5D03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3292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8E17CE-9BEE-4D2F-AC33-CC2A5499477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7644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6AEFA5-1A60-430A-9649-E65E7B23C49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4265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15EB96-2F53-4221-A5F3-C6D2973D0F5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5454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68959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0864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4170240" y="6247376"/>
            <a:ext cx="386304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874176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fld id="{252905DF-6BD4-417D-AB2F-B654786807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9FC0DD-6DCE-4548-AC19-6E29ACE00AB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5312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7FC322-704C-4291-AB98-C1F4785133C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0804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A284A6-716C-491D-8F8F-0BF65BB0ADB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837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0D5EAB-C34C-445C-8967-30A127FC97E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752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545AF-9A4F-42B6-AABE-63214AB22E9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4657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228484-DD27-4006-AD3C-94425C5673D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95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EF3AA8-D1EA-480D-A789-B80CFC872A22}" type="datetime1">
              <a:rPr lang="en-US">
                <a:solidFill>
                  <a:srgbClr val="FFFFFF"/>
                </a:solidFill>
              </a:rPr>
              <a:pPr/>
              <a:t>12/10/14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Intelligent agents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7EA0B6-3498-4573-9D66-E663DD39EC5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3416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F43987-3084-4A9A-9DAA-83E2138EE59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6519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1A374F-1C8F-4A97-92F7-691EB72394A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2061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35526-6955-407B-87F5-658B3B151BF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2851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BB75A-1187-49AF-8348-BE43CD97C53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7702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27E3DD-42EB-417E-9DC2-C248C944071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53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DA9598-7847-4379-B8EF-219C1948920A}" type="datetime1">
              <a:rPr lang="en-US">
                <a:solidFill>
                  <a:srgbClr val="FFFFFF"/>
                </a:solidFill>
              </a:rPr>
              <a:pPr/>
              <a:t>12/10/14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Intelligent agents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7C5CDA-F8A3-4967-91D6-D8CFADB306FF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6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ECE84F-E04E-4267-BC56-38F9798240C0}" type="datetime1">
              <a:rPr lang="en-US">
                <a:solidFill>
                  <a:srgbClr val="FFFFFF"/>
                </a:solidFill>
              </a:rPr>
              <a:pPr/>
              <a:t>12/10/14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Intelligent agents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A6A642-7675-417C-8CC8-0394C1FCF9A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21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B69756-083D-4E22-A508-40810A737ECC}" type="datetime1">
              <a:rPr lang="en-US">
                <a:solidFill>
                  <a:srgbClr val="FFFFFF"/>
                </a:solidFill>
              </a:rPr>
              <a:pPr/>
              <a:t>12/10/14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Intelligent agents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ADAC6-F70A-4D09-B76E-926BDE1E6CA0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17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C9B4D1-1AB5-4FEA-9AA8-0985215300F4}" type="datetime1">
              <a:rPr lang="en-US">
                <a:solidFill>
                  <a:srgbClr val="FFFFFF"/>
                </a:solidFill>
              </a:rPr>
              <a:pPr/>
              <a:t>12/10/14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Intelligent agents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B78981-8A23-47AC-AFE4-7D09D51CC0E2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06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A038DA-31AE-43B8-AF58-DA9DB186A65D}" type="datetime1">
              <a:rPr lang="en-US">
                <a:solidFill>
                  <a:srgbClr val="FFFFFF"/>
                </a:solidFill>
              </a:rPr>
              <a:pPr/>
              <a:t>12/10/14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Intelligent agents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F88C8C-EF31-4DAE-A8EE-D9727C28D59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67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41F195-E585-4C6C-8E69-62480C1A2C97}" type="datetime1">
              <a:rPr lang="en-US">
                <a:solidFill>
                  <a:srgbClr val="FFFFFF"/>
                </a:solidFill>
              </a:rPr>
              <a:pPr/>
              <a:t>12/10/14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Intelligent agents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0EAF79-DC56-4F80-A88E-C84572AF491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74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914401" y="117475"/>
            <a:ext cx="11275484" cy="6738938"/>
            <a:chOff x="432" y="74"/>
            <a:chExt cx="5327" cy="4245"/>
          </a:xfrm>
        </p:grpSpPr>
        <p:sp>
          <p:nvSpPr>
            <p:cNvPr id="2051" name="Rectangle 3"/>
            <p:cNvSpPr>
              <a:spLocks noChangeArrowheads="1"/>
            </p:cNvSpPr>
            <p:nvPr/>
          </p:nvSpPr>
          <p:spPr bwMode="invGray">
            <a:xfrm>
              <a:off x="432" y="4176"/>
              <a:ext cx="2208" cy="14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</a:endParaRPr>
            </a:p>
          </p:txBody>
        </p:sp>
        <p:grpSp>
          <p:nvGrpSpPr>
            <p:cNvPr id="2052" name="Group 4"/>
            <p:cNvGrpSpPr>
              <a:grpSpLocks/>
            </p:cNvGrpSpPr>
            <p:nvPr/>
          </p:nvGrpSpPr>
          <p:grpSpPr bwMode="auto">
            <a:xfrm>
              <a:off x="2859" y="4250"/>
              <a:ext cx="2729" cy="41"/>
              <a:chOff x="2859" y="4250"/>
              <a:chExt cx="2729" cy="41"/>
            </a:xfrm>
          </p:grpSpPr>
          <p:sp>
            <p:nvSpPr>
              <p:cNvPr id="2053" name="Oval 5"/>
              <p:cNvSpPr>
                <a:spLocks noChangeArrowheads="1"/>
              </p:cNvSpPr>
              <p:nvPr/>
            </p:nvSpPr>
            <p:spPr bwMode="invGray">
              <a:xfrm>
                <a:off x="2859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54" name="Oval 6"/>
              <p:cNvSpPr>
                <a:spLocks noChangeArrowheads="1"/>
              </p:cNvSpPr>
              <p:nvPr/>
            </p:nvSpPr>
            <p:spPr bwMode="invGray">
              <a:xfrm>
                <a:off x="3243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55" name="Oval 7"/>
              <p:cNvSpPr>
                <a:spLocks noChangeArrowheads="1"/>
              </p:cNvSpPr>
              <p:nvPr/>
            </p:nvSpPr>
            <p:spPr bwMode="invGray">
              <a:xfrm>
                <a:off x="3627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56" name="Oval 8"/>
              <p:cNvSpPr>
                <a:spLocks noChangeArrowheads="1"/>
              </p:cNvSpPr>
              <p:nvPr/>
            </p:nvSpPr>
            <p:spPr bwMode="invGray">
              <a:xfrm>
                <a:off x="4011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57" name="Oval 9"/>
              <p:cNvSpPr>
                <a:spLocks noChangeArrowheads="1"/>
              </p:cNvSpPr>
              <p:nvPr/>
            </p:nvSpPr>
            <p:spPr bwMode="invGray">
              <a:xfrm>
                <a:off x="4395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58" name="Oval 10"/>
              <p:cNvSpPr>
                <a:spLocks noChangeArrowheads="1"/>
              </p:cNvSpPr>
              <p:nvPr/>
            </p:nvSpPr>
            <p:spPr bwMode="invGray">
              <a:xfrm>
                <a:off x="4779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59" name="Oval 11"/>
              <p:cNvSpPr>
                <a:spLocks noChangeArrowheads="1"/>
              </p:cNvSpPr>
              <p:nvPr/>
            </p:nvSpPr>
            <p:spPr bwMode="invGray">
              <a:xfrm>
                <a:off x="5163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60" name="Oval 12"/>
              <p:cNvSpPr>
                <a:spLocks noChangeArrowheads="1"/>
              </p:cNvSpPr>
              <p:nvPr/>
            </p:nvSpPr>
            <p:spPr bwMode="invGray">
              <a:xfrm>
                <a:off x="5547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061" name="Rectangle 13"/>
            <p:cNvSpPr>
              <a:spLocks noChangeArrowheads="1"/>
            </p:cNvSpPr>
            <p:nvPr/>
          </p:nvSpPr>
          <p:spPr bwMode="invGray">
            <a:xfrm>
              <a:off x="480" y="480"/>
              <a:ext cx="5279" cy="48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invGray">
            <a:xfrm>
              <a:off x="507" y="74"/>
              <a:ext cx="42" cy="4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invGray">
            <a:xfrm>
              <a:off x="507" y="219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invGray">
            <a:xfrm>
              <a:off x="507" y="36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2065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0"/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6F60632B-867D-48E3-B698-59D63C614A2D}" type="datetime1">
              <a:rPr lang="en-US">
                <a:solidFill>
                  <a:srgbClr val="FFFFFF"/>
                </a:solidFill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12/10/14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/>
            </a:lvl1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</a:rPr>
              <a:t>Intelligent agents</a:t>
            </a:r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/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181195E4-4A23-4808-8144-B221FE8E226B}" type="slidenum">
              <a:rPr lang="en-US">
                <a:solidFill>
                  <a:srgbClr val="FFFFFF"/>
                </a:solidFill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14110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ú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s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B7F131F-365C-4DE8-BCE6-AF43B042C0E3}" type="slidenum">
              <a:rPr lang="en-US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53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9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822CE3-7390-47B2-A741-B3B1981F1EFC}" type="slidenum">
              <a:rPr lang="en-US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7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evarac@gmail.com" TargetMode="External"/><Relationship Id="rId4" Type="http://schemas.openxmlformats.org/officeDocument/2006/relationships/hyperlink" Target="mailto:devedzic@gmail.com" TargetMode="External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5" Type="http://schemas.openxmlformats.org/officeDocument/2006/relationships/image" Target="../media/image10.wmf"/><Relationship Id="rId6" Type="http://schemas.openxmlformats.org/officeDocument/2006/relationships/image" Target="../media/image11.wmf"/><Relationship Id="rId7" Type="http://schemas.openxmlformats.org/officeDocument/2006/relationships/image" Target="../media/image12.wmf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5" Type="http://schemas.openxmlformats.org/officeDocument/2006/relationships/image" Target="../media/image10.wmf"/><Relationship Id="rId6" Type="http://schemas.openxmlformats.org/officeDocument/2006/relationships/image" Target="../media/image11.wmf"/><Relationship Id="rId7" Type="http://schemas.openxmlformats.org/officeDocument/2006/relationships/image" Target="../media/image12.wmf"/><Relationship Id="rId8" Type="http://schemas.openxmlformats.org/officeDocument/2006/relationships/image" Target="../media/image13.wmf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5" Type="http://schemas.openxmlformats.org/officeDocument/2006/relationships/image" Target="../media/image10.wmf"/><Relationship Id="rId6" Type="http://schemas.openxmlformats.org/officeDocument/2006/relationships/image" Target="../media/image11.wmf"/><Relationship Id="rId7" Type="http://schemas.openxmlformats.org/officeDocument/2006/relationships/image" Target="../media/image12.wmf"/><Relationship Id="rId8" Type="http://schemas.openxmlformats.org/officeDocument/2006/relationships/image" Target="../media/image13.wmf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5" Type="http://schemas.openxmlformats.org/officeDocument/2006/relationships/image" Target="../media/image10.wmf"/><Relationship Id="rId6" Type="http://schemas.openxmlformats.org/officeDocument/2006/relationships/image" Target="../media/image11.wmf"/><Relationship Id="rId7" Type="http://schemas.openxmlformats.org/officeDocument/2006/relationships/image" Target="../media/image12.wmf"/><Relationship Id="rId8" Type="http://schemas.openxmlformats.org/officeDocument/2006/relationships/image" Target="../media/image13.wmf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5" Type="http://schemas.openxmlformats.org/officeDocument/2006/relationships/image" Target="../media/image10.wmf"/><Relationship Id="rId6" Type="http://schemas.openxmlformats.org/officeDocument/2006/relationships/image" Target="../media/image11.wmf"/><Relationship Id="rId7" Type="http://schemas.openxmlformats.org/officeDocument/2006/relationships/image" Target="../media/image12.wmf"/><Relationship Id="rId8" Type="http://schemas.openxmlformats.org/officeDocument/2006/relationships/image" Target="../media/image13.wmf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5" Type="http://schemas.openxmlformats.org/officeDocument/2006/relationships/image" Target="../media/image10.wmf"/><Relationship Id="rId6" Type="http://schemas.openxmlformats.org/officeDocument/2006/relationships/image" Target="../media/image11.wmf"/><Relationship Id="rId7" Type="http://schemas.openxmlformats.org/officeDocument/2006/relationships/image" Target="../media/image12.wmf"/><Relationship Id="rId8" Type="http://schemas.openxmlformats.org/officeDocument/2006/relationships/image" Target="../media/image13.wmf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5" Type="http://schemas.openxmlformats.org/officeDocument/2006/relationships/image" Target="../media/image10.wmf"/><Relationship Id="rId6" Type="http://schemas.openxmlformats.org/officeDocument/2006/relationships/image" Target="../media/image11.wmf"/><Relationship Id="rId7" Type="http://schemas.openxmlformats.org/officeDocument/2006/relationships/image" Target="../media/image12.wmf"/><Relationship Id="rId8" Type="http://schemas.openxmlformats.org/officeDocument/2006/relationships/image" Target="../media/image13.wmf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5" Type="http://schemas.openxmlformats.org/officeDocument/2006/relationships/image" Target="../media/image10.wmf"/><Relationship Id="rId6" Type="http://schemas.openxmlformats.org/officeDocument/2006/relationships/image" Target="../media/image11.wmf"/><Relationship Id="rId7" Type="http://schemas.openxmlformats.org/officeDocument/2006/relationships/image" Target="../media/image12.wmf"/><Relationship Id="rId8" Type="http://schemas.openxmlformats.org/officeDocument/2006/relationships/image" Target="../media/image13.wmf"/><Relationship Id="rId9" Type="http://schemas.openxmlformats.org/officeDocument/2006/relationships/image" Target="../media/image14.wmf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5" Type="http://schemas.openxmlformats.org/officeDocument/2006/relationships/image" Target="../media/image10.wmf"/><Relationship Id="rId6" Type="http://schemas.openxmlformats.org/officeDocument/2006/relationships/image" Target="../media/image11.wmf"/><Relationship Id="rId7" Type="http://schemas.openxmlformats.org/officeDocument/2006/relationships/image" Target="../media/image12.wmf"/><Relationship Id="rId8" Type="http://schemas.openxmlformats.org/officeDocument/2006/relationships/image" Target="../media/image13.wmf"/><Relationship Id="rId9" Type="http://schemas.openxmlformats.org/officeDocument/2006/relationships/image" Target="../media/image14.wmf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iac.de/" TargetMode="External"/><Relationship Id="rId4" Type="http://schemas.openxmlformats.org/officeDocument/2006/relationships/hyperlink" Target="http://www.activecomponents.org/" TargetMode="External"/><Relationship Id="rId1" Type="http://schemas.openxmlformats.org/officeDocument/2006/relationships/slideLayout" Target="../slideLayouts/slideLayout25.xml"/><Relationship Id="rId2" Type="http://schemas.openxmlformats.org/officeDocument/2006/relationships/hyperlink" Target="http://jade.tilab.com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hyperlink" Target="http://goodoldai.or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neuroph.sourceforge.net/" TargetMode="External"/><Relationship Id="rId4" Type="http://schemas.openxmlformats.org/officeDocument/2006/relationships/hyperlink" Target="http://www.netbeans.org/" TargetMode="External"/><Relationship Id="rId5" Type="http://schemas.openxmlformats.org/officeDocument/2006/relationships/hyperlink" Target="http://jaxenter.com/how-to-deploy-debug-and-profile-java-on-the-raspberry-pi-50890.html" TargetMode="External"/><Relationship Id="rId6" Type="http://schemas.openxmlformats.org/officeDocument/2006/relationships/hyperlink" Target="http://netbeans.dzone.com/articles/nb-8-raspberry-pi-end2end" TargetMode="External"/><Relationship Id="rId7" Type="http://schemas.openxmlformats.org/officeDocument/2006/relationships/hyperlink" Target="https://blogs.oracle.com/speakjava/entry/integrating_netbeans_for_raspberry_pi" TargetMode="External"/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neuroph.sourceforge.net/" TargetMode="External"/><Relationship Id="rId4" Type="http://schemas.openxmlformats.org/officeDocument/2006/relationships/hyperlink" Target="http://www.netlink.rs/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29921" y="1036909"/>
            <a:ext cx="10970880" cy="1700819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800" b="1" dirty="0">
                <a:latin typeface="Arial" pitchFamily="34" charset="0"/>
                <a:cs typeface="Arial" pitchFamily="34" charset="0"/>
              </a:rPr>
              <a:t>Creating Smart Raspberry PI Applications with Neural Networks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608641" y="2991393"/>
            <a:ext cx="10727039" cy="3082835"/>
          </a:xfrm>
          <a:prstGeom prst="rect">
            <a:avLst/>
          </a:prstGeom>
          <a:noFill/>
          <a:ln/>
        </p:spPr>
        <p:txBody>
          <a:bodyPr lIns="0" tIns="28224" rIns="0" bIns="0" anchor="ctr"/>
          <a:lstStyle/>
          <a:p>
            <a:pPr marL="0" indent="0" algn="ctr"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Zoran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Sevarac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smtClean="0">
                <a:latin typeface="Arial" pitchFamily="34" charset="0"/>
                <a:cs typeface="Arial" pitchFamily="34" charset="0"/>
                <a:hlinkClick r:id="rId3"/>
              </a:rPr>
              <a:t>sevarac@gmail.com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Vladan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Devedzic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smtClean="0">
                <a:latin typeface="Arial" pitchFamily="34" charset="0"/>
                <a:cs typeface="Arial" pitchFamily="34" charset="0"/>
                <a:hlinkClick r:id="rId4"/>
              </a:rPr>
              <a:t>devedzic@gmail.com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i="1" dirty="0">
                <a:latin typeface="Arial" pitchFamily="34" charset="0"/>
                <a:cs typeface="Arial" pitchFamily="34" charset="0"/>
              </a:rPr>
              <a:t>Laboratory for Artificial Intelligence</a:t>
            </a:r>
          </a:p>
          <a:p>
            <a:pPr marL="0" indent="0" algn="ctr"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i="1" dirty="0">
                <a:latin typeface="Arial" pitchFamily="34" charset="0"/>
                <a:cs typeface="Arial" pitchFamily="34" charset="0"/>
              </a:rPr>
              <a:t>Open Source Software Development Center</a:t>
            </a:r>
          </a:p>
          <a:p>
            <a:pPr marL="0" indent="0" algn="ctr"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i="1" dirty="0">
                <a:latin typeface="Arial" pitchFamily="34" charset="0"/>
                <a:cs typeface="Arial" pitchFamily="34" charset="0"/>
              </a:rPr>
              <a:t>University of Belgrade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608641" y="273629"/>
            <a:ext cx="10970880" cy="1144921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b="1" dirty="0" err="1">
                <a:latin typeface="Arial" pitchFamily="34" charset="0"/>
                <a:cs typeface="Arial" pitchFamily="34" charset="0"/>
              </a:rPr>
              <a:t>Neuroph</a:t>
            </a:r>
            <a:r>
              <a:rPr lang="en-US" sz="4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>
                <a:latin typeface="Arial" pitchFamily="34" charset="0"/>
                <a:cs typeface="Arial" pitchFamily="34" charset="0"/>
              </a:rPr>
              <a:t>Plugin</a:t>
            </a:r>
            <a:r>
              <a:rPr lang="en-US" sz="4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System – Extension Point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8641" y="1604329"/>
            <a:ext cx="10727039" cy="3977698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Custom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plugins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should wrap a neural network with some application specific API (like image recognition )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Extend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PluginBase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from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Neuroph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and add methods you need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Add it to neural network using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nnet.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addPlugin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()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method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Get it using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nnet.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getPlugin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()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method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608641" y="273629"/>
            <a:ext cx="10970880" cy="1144921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400" b="1" dirty="0" err="1">
                <a:latin typeface="Arial" pitchFamily="34" charset="0"/>
                <a:cs typeface="Arial" pitchFamily="34" charset="0"/>
              </a:rPr>
              <a:t>NetBeans</a:t>
            </a:r>
            <a:r>
              <a:rPr lang="en-US" sz="4400" b="1" dirty="0">
                <a:latin typeface="Arial" pitchFamily="34" charset="0"/>
                <a:cs typeface="Arial" pitchFamily="34" charset="0"/>
              </a:rPr>
              <a:t> PI Development Environment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8641" y="1604329"/>
            <a:ext cx="10727039" cy="5031888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With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NetBeans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you can </a:t>
            </a:r>
            <a:r>
              <a:rPr lang="en-US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develop (&amp; debug)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on your </a:t>
            </a:r>
            <a:r>
              <a:rPr lang="en-US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local machine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run remotely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on PI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431800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Easy setup:</a:t>
            </a:r>
          </a:p>
          <a:p>
            <a:pPr marL="622300" indent="-514350"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SSH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running on PI (and use keys for authentication)</a:t>
            </a:r>
          </a:p>
          <a:p>
            <a:pPr marL="622300" indent="-514350"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Add </a:t>
            </a:r>
            <a:r>
              <a:rPr lang="en-US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Remote Java Platform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to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NetBeans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622300" indent="-514350"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Set Remote Java Platform in </a:t>
            </a:r>
            <a:r>
              <a:rPr lang="en-US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Run configuration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of your project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608641" y="273629"/>
            <a:ext cx="10970880" cy="1144921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400" b="1" dirty="0">
                <a:latin typeface="Arial" pitchFamily="34" charset="0"/>
                <a:cs typeface="Arial" pitchFamily="34" charset="0"/>
              </a:rPr>
              <a:t>Available Sensors and Ideas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8641" y="1604329"/>
            <a:ext cx="10727039" cy="3977698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Temperature, air pressure, humidity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Light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Ultrasonic (distance)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Infra Red (movement, presence)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Accelorometer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(motion and direction)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Camera (video, photo)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Other stuff that can come over network or USB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D370-59D6-44E6-8704-E4438D5B743A}" type="datetime1">
              <a:rPr lang="en-US">
                <a:solidFill>
                  <a:srgbClr val="FFFFFF"/>
                </a:solidFill>
              </a:rPr>
              <a:pPr/>
              <a:t>12/10/14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0380-2D30-4CCE-B761-28CEFCC5D4A9}" type="slidenum">
              <a:rPr lang="en-US">
                <a:solidFill>
                  <a:srgbClr val="FFFFFF"/>
                </a:solidFill>
              </a:rPr>
              <a:pPr/>
              <a:t>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 agent</a:t>
            </a:r>
          </a:p>
        </p:txBody>
      </p:sp>
      <p:grpSp>
        <p:nvGrpSpPr>
          <p:cNvPr id="33799" name="Group 7"/>
          <p:cNvGrpSpPr>
            <a:grpSpLocks/>
          </p:cNvGrpSpPr>
          <p:nvPr/>
        </p:nvGrpSpPr>
        <p:grpSpPr bwMode="auto">
          <a:xfrm>
            <a:off x="2667000" y="3048000"/>
            <a:ext cx="2133600" cy="1752600"/>
            <a:chOff x="864" y="2592"/>
            <a:chExt cx="1200" cy="1104"/>
          </a:xfrm>
        </p:grpSpPr>
        <p:sp>
          <p:nvSpPr>
            <p:cNvPr id="33798" name="Oval 6"/>
            <p:cNvSpPr>
              <a:spLocks noChangeArrowheads="1"/>
            </p:cNvSpPr>
            <p:nvPr/>
          </p:nvSpPr>
          <p:spPr bwMode="auto">
            <a:xfrm>
              <a:off x="864" y="2592"/>
              <a:ext cx="1200" cy="1104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33797" name="Text Box 5"/>
            <p:cNvSpPr txBox="1">
              <a:spLocks noChangeArrowheads="1"/>
            </p:cNvSpPr>
            <p:nvPr/>
          </p:nvSpPr>
          <p:spPr bwMode="auto">
            <a:xfrm>
              <a:off x="912" y="2976"/>
              <a:ext cx="110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Environment</a:t>
              </a:r>
            </a:p>
          </p:txBody>
        </p:sp>
      </p:grpSp>
      <p:grpSp>
        <p:nvGrpSpPr>
          <p:cNvPr id="33819" name="Group 27"/>
          <p:cNvGrpSpPr>
            <a:grpSpLocks/>
          </p:cNvGrpSpPr>
          <p:nvPr/>
        </p:nvGrpSpPr>
        <p:grpSpPr bwMode="auto">
          <a:xfrm>
            <a:off x="4343400" y="3175000"/>
            <a:ext cx="2133600" cy="558800"/>
            <a:chOff x="1776" y="2000"/>
            <a:chExt cx="1344" cy="352"/>
          </a:xfrm>
        </p:grpSpPr>
        <p:sp>
          <p:nvSpPr>
            <p:cNvPr id="33802" name="Freeform 10"/>
            <p:cNvSpPr>
              <a:spLocks/>
            </p:cNvSpPr>
            <p:nvPr/>
          </p:nvSpPr>
          <p:spPr bwMode="auto">
            <a:xfrm>
              <a:off x="1776" y="2000"/>
              <a:ext cx="1344" cy="256"/>
            </a:xfrm>
            <a:custGeom>
              <a:avLst/>
              <a:gdLst>
                <a:gd name="T0" fmla="*/ 0 w 1344"/>
                <a:gd name="T1" fmla="*/ 256 h 256"/>
                <a:gd name="T2" fmla="*/ 624 w 1344"/>
                <a:gd name="T3" fmla="*/ 16 h 256"/>
                <a:gd name="T4" fmla="*/ 1344 w 1344"/>
                <a:gd name="T5" fmla="*/ 16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256">
                  <a:moveTo>
                    <a:pt x="0" y="256"/>
                  </a:moveTo>
                  <a:cubicBezTo>
                    <a:pt x="200" y="144"/>
                    <a:pt x="400" y="32"/>
                    <a:pt x="624" y="16"/>
                  </a:cubicBezTo>
                  <a:cubicBezTo>
                    <a:pt x="848" y="0"/>
                    <a:pt x="1096" y="80"/>
                    <a:pt x="1344" y="160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2064" y="2064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Percepts</a:t>
              </a:r>
            </a:p>
          </p:txBody>
        </p:sp>
      </p:grpSp>
      <p:grpSp>
        <p:nvGrpSpPr>
          <p:cNvPr id="33820" name="Group 28"/>
          <p:cNvGrpSpPr>
            <a:grpSpLocks/>
          </p:cNvGrpSpPr>
          <p:nvPr/>
        </p:nvGrpSpPr>
        <p:grpSpPr bwMode="auto">
          <a:xfrm>
            <a:off x="4343400" y="4114800"/>
            <a:ext cx="2133600" cy="533400"/>
            <a:chOff x="1776" y="2592"/>
            <a:chExt cx="1344" cy="336"/>
          </a:xfrm>
        </p:grpSpPr>
        <p:sp>
          <p:nvSpPr>
            <p:cNvPr id="33804" name="Text Box 12"/>
            <p:cNvSpPr txBox="1">
              <a:spLocks noChangeArrowheads="1"/>
            </p:cNvSpPr>
            <p:nvPr/>
          </p:nvSpPr>
          <p:spPr bwMode="auto">
            <a:xfrm>
              <a:off x="2064" y="2592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Actions</a:t>
              </a:r>
            </a:p>
          </p:txBody>
        </p:sp>
        <p:sp>
          <p:nvSpPr>
            <p:cNvPr id="33806" name="Freeform 14"/>
            <p:cNvSpPr>
              <a:spLocks/>
            </p:cNvSpPr>
            <p:nvPr/>
          </p:nvSpPr>
          <p:spPr bwMode="auto">
            <a:xfrm>
              <a:off x="1776" y="2784"/>
              <a:ext cx="1344" cy="144"/>
            </a:xfrm>
            <a:custGeom>
              <a:avLst/>
              <a:gdLst>
                <a:gd name="T0" fmla="*/ 0 w 1392"/>
                <a:gd name="T1" fmla="*/ 0 h 144"/>
                <a:gd name="T2" fmla="*/ 720 w 1392"/>
                <a:gd name="T3" fmla="*/ 144 h 144"/>
                <a:gd name="T4" fmla="*/ 1392 w 1392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2" h="144">
                  <a:moveTo>
                    <a:pt x="0" y="0"/>
                  </a:moveTo>
                  <a:cubicBezTo>
                    <a:pt x="244" y="72"/>
                    <a:pt x="488" y="144"/>
                    <a:pt x="720" y="144"/>
                  </a:cubicBezTo>
                  <a:cubicBezTo>
                    <a:pt x="952" y="144"/>
                    <a:pt x="1172" y="72"/>
                    <a:pt x="1392" y="0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triangle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33814" name="Group 22"/>
          <p:cNvGrpSpPr>
            <a:grpSpLocks/>
          </p:cNvGrpSpPr>
          <p:nvPr/>
        </p:nvGrpSpPr>
        <p:grpSpPr bwMode="auto">
          <a:xfrm>
            <a:off x="6553200" y="3048000"/>
            <a:ext cx="3505200" cy="1752600"/>
            <a:chOff x="3168" y="1920"/>
            <a:chExt cx="2208" cy="1104"/>
          </a:xfrm>
        </p:grpSpPr>
        <p:grpSp>
          <p:nvGrpSpPr>
            <p:cNvPr id="33807" name="Group 15"/>
            <p:cNvGrpSpPr>
              <a:grpSpLocks/>
            </p:cNvGrpSpPr>
            <p:nvPr/>
          </p:nvGrpSpPr>
          <p:grpSpPr bwMode="auto">
            <a:xfrm>
              <a:off x="3216" y="1920"/>
              <a:ext cx="2160" cy="1104"/>
              <a:chOff x="864" y="2592"/>
              <a:chExt cx="1200" cy="1104"/>
            </a:xfrm>
          </p:grpSpPr>
          <p:sp>
            <p:nvSpPr>
              <p:cNvPr id="33808" name="Oval 16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1200" cy="1104"/>
              </a:xfrm>
              <a:prstGeom prst="ellipse">
                <a:avLst/>
              </a:prstGeom>
              <a:solidFill>
                <a:schemeClr val="hlink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3809" name="Text Box 17"/>
              <p:cNvSpPr txBox="1">
                <a:spLocks noChangeArrowheads="1"/>
              </p:cNvSpPr>
              <p:nvPr/>
            </p:nvSpPr>
            <p:spPr bwMode="auto">
              <a:xfrm>
                <a:off x="912" y="2976"/>
                <a:ext cx="110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FFFFFF"/>
                    </a:solidFill>
                  </a:rPr>
                  <a:t>Agent</a:t>
                </a:r>
              </a:p>
            </p:txBody>
          </p:sp>
        </p:grpSp>
        <p:sp>
          <p:nvSpPr>
            <p:cNvPr id="33811" name="Text Box 19"/>
            <p:cNvSpPr txBox="1">
              <a:spLocks noChangeArrowheads="1"/>
            </p:cNvSpPr>
            <p:nvPr/>
          </p:nvSpPr>
          <p:spPr bwMode="auto">
            <a:xfrm>
              <a:off x="3168" y="2640"/>
              <a:ext cx="960" cy="296"/>
            </a:xfrm>
            <a:prstGeom prst="rect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Effectors</a:t>
              </a:r>
            </a:p>
          </p:txBody>
        </p:sp>
        <p:sp>
          <p:nvSpPr>
            <p:cNvPr id="33812" name="Text Box 20"/>
            <p:cNvSpPr txBox="1">
              <a:spLocks noChangeArrowheads="1"/>
            </p:cNvSpPr>
            <p:nvPr/>
          </p:nvSpPr>
          <p:spPr bwMode="auto">
            <a:xfrm>
              <a:off x="3168" y="2016"/>
              <a:ext cx="960" cy="296"/>
            </a:xfrm>
            <a:prstGeom prst="rect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Sensors</a:t>
              </a:r>
            </a:p>
          </p:txBody>
        </p:sp>
      </p:grpSp>
      <p:grpSp>
        <p:nvGrpSpPr>
          <p:cNvPr id="33828" name="Group 36"/>
          <p:cNvGrpSpPr>
            <a:grpSpLocks/>
          </p:cNvGrpSpPr>
          <p:nvPr/>
        </p:nvGrpSpPr>
        <p:grpSpPr bwMode="auto">
          <a:xfrm>
            <a:off x="8915400" y="3581400"/>
            <a:ext cx="1447800" cy="1828800"/>
            <a:chOff x="4656" y="2256"/>
            <a:chExt cx="912" cy="1152"/>
          </a:xfrm>
        </p:grpSpPr>
        <p:sp>
          <p:nvSpPr>
            <p:cNvPr id="33825" name="Text Box 33"/>
            <p:cNvSpPr txBox="1">
              <a:spLocks noChangeArrowheads="1"/>
            </p:cNvSpPr>
            <p:nvPr/>
          </p:nvSpPr>
          <p:spPr bwMode="auto">
            <a:xfrm>
              <a:off x="4704" y="2256"/>
              <a:ext cx="432" cy="373"/>
            </a:xfrm>
            <a:prstGeom prst="rect">
              <a:avLst/>
            </a:prstGeom>
            <a:solidFill>
              <a:srgbClr val="FB395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>
                  <a:solidFill>
                    <a:srgbClr val="FFFFFF"/>
                  </a:solidFill>
                </a:rPr>
                <a:t>?</a:t>
              </a:r>
            </a:p>
          </p:txBody>
        </p:sp>
        <p:sp>
          <p:nvSpPr>
            <p:cNvPr id="33826" name="Line 34"/>
            <p:cNvSpPr>
              <a:spLocks noChangeShapeType="1"/>
            </p:cNvSpPr>
            <p:nvPr/>
          </p:nvSpPr>
          <p:spPr bwMode="auto">
            <a:xfrm>
              <a:off x="4944" y="2640"/>
              <a:ext cx="144" cy="52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33827" name="Text Box 35"/>
            <p:cNvSpPr txBox="1">
              <a:spLocks noChangeArrowheads="1"/>
            </p:cNvSpPr>
            <p:nvPr/>
          </p:nvSpPr>
          <p:spPr bwMode="auto">
            <a:xfrm>
              <a:off x="4656" y="3120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Design</a:t>
              </a:r>
            </a:p>
          </p:txBody>
        </p:sp>
      </p:grpSp>
      <p:sp>
        <p:nvSpPr>
          <p:cNvPr id="33831" name="Rectangle 39"/>
          <p:cNvSpPr>
            <a:spLocks noGrp="1" noChangeArrowheads="1"/>
          </p:cNvSpPr>
          <p:nvPr>
            <p:ph type="title"/>
          </p:nvPr>
        </p:nvSpPr>
        <p:spPr>
          <a:xfrm>
            <a:off x="1905000" y="609600"/>
            <a:ext cx="8382000" cy="1143000"/>
          </a:xfrm>
          <a:noFill/>
          <a:ln/>
        </p:spPr>
        <p:txBody>
          <a:bodyPr/>
          <a:lstStyle/>
          <a:p>
            <a:r>
              <a:rPr lang="en-US" dirty="0" smtClean="0"/>
              <a:t>Agents in a nutshell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67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C46E-444F-43A2-B598-1F0761EBB82A}" type="datetime1">
              <a:rPr lang="en-US">
                <a:solidFill>
                  <a:srgbClr val="FFFFFF"/>
                </a:solidFill>
              </a:rPr>
              <a:pPr/>
              <a:t>12/10/14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E925-8EC4-420B-85E2-9CCBB324202E}" type="slidenum">
              <a:rPr lang="en-US">
                <a:solidFill>
                  <a:srgbClr val="FFFFFF"/>
                </a:solidFill>
              </a:rPr>
              <a:pPr/>
              <a:t>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403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9372600" cy="4114800"/>
          </a:xfrm>
        </p:spPr>
        <p:txBody>
          <a:bodyPr/>
          <a:lstStyle/>
          <a:p>
            <a:r>
              <a:rPr lang="en-US" dirty="0" smtClean="0"/>
              <a:t>Inside </a:t>
            </a:r>
            <a:r>
              <a:rPr lang="en-US" dirty="0"/>
              <a:t>an </a:t>
            </a:r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44035" name="Rectangle 1027"/>
          <p:cNvSpPr>
            <a:spLocks noGrp="1" noChangeArrowheads="1"/>
          </p:cNvSpPr>
          <p:nvPr>
            <p:ph type="title"/>
          </p:nvPr>
        </p:nvSpPr>
        <p:spPr>
          <a:xfrm>
            <a:off x="1905000" y="609600"/>
            <a:ext cx="8382000" cy="1143000"/>
          </a:xfrm>
          <a:noFill/>
          <a:ln/>
        </p:spPr>
        <p:txBody>
          <a:bodyPr/>
          <a:lstStyle/>
          <a:p>
            <a:r>
              <a:rPr lang="en-US" dirty="0"/>
              <a:t>Agents in a nutshell</a:t>
            </a:r>
          </a:p>
        </p:txBody>
      </p:sp>
      <p:sp>
        <p:nvSpPr>
          <p:cNvPr id="44064" name="Text Box 1056"/>
          <p:cNvSpPr txBox="1">
            <a:spLocks noChangeArrowheads="1"/>
          </p:cNvSpPr>
          <p:nvPr/>
        </p:nvSpPr>
        <p:spPr bwMode="auto">
          <a:xfrm>
            <a:off x="2659064" y="5373688"/>
            <a:ext cx="3144837" cy="4699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</a:rPr>
              <a:t>API layer</a:t>
            </a:r>
          </a:p>
        </p:txBody>
      </p:sp>
      <p:grpSp>
        <p:nvGrpSpPr>
          <p:cNvPr id="44078" name="Group 1070"/>
          <p:cNvGrpSpPr>
            <a:grpSpLocks/>
          </p:cNvGrpSpPr>
          <p:nvPr/>
        </p:nvGrpSpPr>
        <p:grpSpPr bwMode="auto">
          <a:xfrm>
            <a:off x="2665414" y="2681289"/>
            <a:ext cx="3144837" cy="1298575"/>
            <a:chOff x="911" y="1689"/>
            <a:chExt cx="1789" cy="818"/>
          </a:xfrm>
        </p:grpSpPr>
        <p:sp>
          <p:nvSpPr>
            <p:cNvPr id="44057" name="Text Box 1049"/>
            <p:cNvSpPr txBox="1">
              <a:spLocks noChangeArrowheads="1"/>
            </p:cNvSpPr>
            <p:nvPr/>
          </p:nvSpPr>
          <p:spPr bwMode="auto">
            <a:xfrm>
              <a:off x="911" y="2211"/>
              <a:ext cx="1789" cy="296"/>
            </a:xfrm>
            <a:prstGeom prst="rect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Communication layer</a:t>
              </a:r>
            </a:p>
          </p:txBody>
        </p:sp>
        <p:sp>
          <p:nvSpPr>
            <p:cNvPr id="44074" name="Text Box 1066"/>
            <p:cNvSpPr txBox="1">
              <a:spLocks noChangeArrowheads="1"/>
            </p:cNvSpPr>
            <p:nvPr/>
          </p:nvSpPr>
          <p:spPr bwMode="auto">
            <a:xfrm>
              <a:off x="1111" y="1689"/>
              <a:ext cx="13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Other agents</a:t>
              </a:r>
            </a:p>
          </p:txBody>
        </p:sp>
        <p:sp>
          <p:nvSpPr>
            <p:cNvPr id="44075" name="Line 1067"/>
            <p:cNvSpPr>
              <a:spLocks noChangeShapeType="1"/>
            </p:cNvSpPr>
            <p:nvPr/>
          </p:nvSpPr>
          <p:spPr bwMode="auto">
            <a:xfrm flipV="1">
              <a:off x="1522" y="1955"/>
              <a:ext cx="0" cy="23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44076" name="Line 1068"/>
            <p:cNvSpPr>
              <a:spLocks noChangeShapeType="1"/>
            </p:cNvSpPr>
            <p:nvPr/>
          </p:nvSpPr>
          <p:spPr bwMode="auto">
            <a:xfrm>
              <a:off x="2078" y="1955"/>
              <a:ext cx="0" cy="23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44090" name="Group 1082"/>
          <p:cNvGrpSpPr>
            <a:grpSpLocks/>
          </p:cNvGrpSpPr>
          <p:nvPr/>
        </p:nvGrpSpPr>
        <p:grpSpPr bwMode="auto">
          <a:xfrm>
            <a:off x="6553200" y="3048000"/>
            <a:ext cx="3505200" cy="1752600"/>
            <a:chOff x="3168" y="1920"/>
            <a:chExt cx="2208" cy="1104"/>
          </a:xfrm>
        </p:grpSpPr>
        <p:grpSp>
          <p:nvGrpSpPr>
            <p:cNvPr id="44091" name="Group 1083"/>
            <p:cNvGrpSpPr>
              <a:grpSpLocks/>
            </p:cNvGrpSpPr>
            <p:nvPr/>
          </p:nvGrpSpPr>
          <p:grpSpPr bwMode="auto">
            <a:xfrm>
              <a:off x="3216" y="1920"/>
              <a:ext cx="2160" cy="1104"/>
              <a:chOff x="864" y="2592"/>
              <a:chExt cx="1200" cy="1104"/>
            </a:xfrm>
          </p:grpSpPr>
          <p:sp>
            <p:nvSpPr>
              <p:cNvPr id="44092" name="Oval 1084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1200" cy="1104"/>
              </a:xfrm>
              <a:prstGeom prst="ellipse">
                <a:avLst/>
              </a:prstGeom>
              <a:solidFill>
                <a:schemeClr val="hlink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93" name="Text Box 1085"/>
              <p:cNvSpPr txBox="1">
                <a:spLocks noChangeArrowheads="1"/>
              </p:cNvSpPr>
              <p:nvPr/>
            </p:nvSpPr>
            <p:spPr bwMode="auto">
              <a:xfrm>
                <a:off x="912" y="2976"/>
                <a:ext cx="110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FFFFFF"/>
                    </a:solidFill>
                  </a:rPr>
                  <a:t>Agent</a:t>
                </a:r>
              </a:p>
            </p:txBody>
          </p:sp>
        </p:grpSp>
        <p:sp>
          <p:nvSpPr>
            <p:cNvPr id="44094" name="Text Box 1086"/>
            <p:cNvSpPr txBox="1">
              <a:spLocks noChangeArrowheads="1"/>
            </p:cNvSpPr>
            <p:nvPr/>
          </p:nvSpPr>
          <p:spPr bwMode="auto">
            <a:xfrm>
              <a:off x="3168" y="2640"/>
              <a:ext cx="960" cy="296"/>
            </a:xfrm>
            <a:prstGeom prst="rect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Effectors</a:t>
              </a:r>
            </a:p>
          </p:txBody>
        </p:sp>
        <p:sp>
          <p:nvSpPr>
            <p:cNvPr id="44095" name="Text Box 1087"/>
            <p:cNvSpPr txBox="1">
              <a:spLocks noChangeArrowheads="1"/>
            </p:cNvSpPr>
            <p:nvPr/>
          </p:nvSpPr>
          <p:spPr bwMode="auto">
            <a:xfrm>
              <a:off x="3168" y="2016"/>
              <a:ext cx="960" cy="296"/>
            </a:xfrm>
            <a:prstGeom prst="rect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Sensors</a:t>
              </a:r>
            </a:p>
          </p:txBody>
        </p:sp>
      </p:grpSp>
      <p:grpSp>
        <p:nvGrpSpPr>
          <p:cNvPr id="44096" name="Group 1088"/>
          <p:cNvGrpSpPr>
            <a:grpSpLocks/>
          </p:cNvGrpSpPr>
          <p:nvPr/>
        </p:nvGrpSpPr>
        <p:grpSpPr bwMode="auto">
          <a:xfrm>
            <a:off x="8915400" y="3581400"/>
            <a:ext cx="1447800" cy="1828800"/>
            <a:chOff x="4656" y="2256"/>
            <a:chExt cx="912" cy="1152"/>
          </a:xfrm>
        </p:grpSpPr>
        <p:sp>
          <p:nvSpPr>
            <p:cNvPr id="44097" name="Text Box 1089"/>
            <p:cNvSpPr txBox="1">
              <a:spLocks noChangeArrowheads="1"/>
            </p:cNvSpPr>
            <p:nvPr/>
          </p:nvSpPr>
          <p:spPr bwMode="auto">
            <a:xfrm>
              <a:off x="4704" y="2256"/>
              <a:ext cx="432" cy="373"/>
            </a:xfrm>
            <a:prstGeom prst="rect">
              <a:avLst/>
            </a:prstGeom>
            <a:solidFill>
              <a:srgbClr val="FB395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>
                  <a:solidFill>
                    <a:srgbClr val="FFFFFF"/>
                  </a:solidFill>
                </a:rPr>
                <a:t>?</a:t>
              </a:r>
            </a:p>
          </p:txBody>
        </p:sp>
        <p:sp>
          <p:nvSpPr>
            <p:cNvPr id="44098" name="Line 1090"/>
            <p:cNvSpPr>
              <a:spLocks noChangeShapeType="1"/>
            </p:cNvSpPr>
            <p:nvPr/>
          </p:nvSpPr>
          <p:spPr bwMode="auto">
            <a:xfrm>
              <a:off x="4944" y="2640"/>
              <a:ext cx="144" cy="52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44099" name="Text Box 1091"/>
            <p:cNvSpPr txBox="1">
              <a:spLocks noChangeArrowheads="1"/>
            </p:cNvSpPr>
            <p:nvPr/>
          </p:nvSpPr>
          <p:spPr bwMode="auto">
            <a:xfrm>
              <a:off x="4656" y="3120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Design</a:t>
              </a:r>
            </a:p>
          </p:txBody>
        </p:sp>
      </p:grpSp>
      <p:grpSp>
        <p:nvGrpSpPr>
          <p:cNvPr id="44077" name="Group 1069"/>
          <p:cNvGrpSpPr>
            <a:grpSpLocks/>
          </p:cNvGrpSpPr>
          <p:nvPr/>
        </p:nvGrpSpPr>
        <p:grpSpPr bwMode="auto">
          <a:xfrm>
            <a:off x="2665414" y="3979864"/>
            <a:ext cx="6556375" cy="1392237"/>
            <a:chOff x="911" y="2507"/>
            <a:chExt cx="3734" cy="877"/>
          </a:xfrm>
        </p:grpSpPr>
        <p:grpSp>
          <p:nvGrpSpPr>
            <p:cNvPr id="44065" name="Group 1057"/>
            <p:cNvGrpSpPr>
              <a:grpSpLocks/>
            </p:cNvGrpSpPr>
            <p:nvPr/>
          </p:nvGrpSpPr>
          <p:grpSpPr bwMode="auto">
            <a:xfrm>
              <a:off x="911" y="2507"/>
              <a:ext cx="1790" cy="877"/>
              <a:chOff x="911" y="2507"/>
              <a:chExt cx="1790" cy="877"/>
            </a:xfrm>
          </p:grpSpPr>
          <p:sp>
            <p:nvSpPr>
              <p:cNvPr id="44046" name="Text Box 1038"/>
              <p:cNvSpPr txBox="1">
                <a:spLocks noChangeArrowheads="1"/>
              </p:cNvSpPr>
              <p:nvPr/>
            </p:nvSpPr>
            <p:spPr bwMode="auto">
              <a:xfrm>
                <a:off x="911" y="3088"/>
                <a:ext cx="1790" cy="296"/>
              </a:xfrm>
              <a:prstGeom prst="rect">
                <a:avLst/>
              </a:prstGeom>
              <a:solidFill>
                <a:srgbClr val="FF00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FFFFFF"/>
                    </a:solidFill>
                  </a:rPr>
                  <a:t>Definition layer</a:t>
                </a:r>
              </a:p>
            </p:txBody>
          </p:sp>
          <p:sp>
            <p:nvSpPr>
              <p:cNvPr id="44047" name="Text Box 1039"/>
              <p:cNvSpPr txBox="1">
                <a:spLocks noChangeArrowheads="1"/>
              </p:cNvSpPr>
              <p:nvPr/>
            </p:nvSpPr>
            <p:spPr bwMode="auto">
              <a:xfrm>
                <a:off x="911" y="2795"/>
                <a:ext cx="1790" cy="296"/>
              </a:xfrm>
              <a:prstGeom prst="rect">
                <a:avLst/>
              </a:prstGeom>
              <a:solidFill>
                <a:srgbClr val="FF00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FFFFFF"/>
                    </a:solidFill>
                  </a:rPr>
                  <a:t>Organization layer</a:t>
                </a:r>
              </a:p>
            </p:txBody>
          </p:sp>
          <p:sp>
            <p:nvSpPr>
              <p:cNvPr id="44048" name="Text Box 1040"/>
              <p:cNvSpPr txBox="1">
                <a:spLocks noChangeArrowheads="1"/>
              </p:cNvSpPr>
              <p:nvPr/>
            </p:nvSpPr>
            <p:spPr bwMode="auto">
              <a:xfrm>
                <a:off x="911" y="2507"/>
                <a:ext cx="1790" cy="296"/>
              </a:xfrm>
              <a:prstGeom prst="rect">
                <a:avLst/>
              </a:prstGeom>
              <a:solidFill>
                <a:srgbClr val="FF00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FFFFFF"/>
                    </a:solidFill>
                  </a:rPr>
                  <a:t>Coordination layer</a:t>
                </a:r>
              </a:p>
            </p:txBody>
          </p:sp>
        </p:grpSp>
        <p:sp>
          <p:nvSpPr>
            <p:cNvPr id="44069" name="Line 1061"/>
            <p:cNvSpPr>
              <a:spLocks noChangeShapeType="1"/>
            </p:cNvSpPr>
            <p:nvPr/>
          </p:nvSpPr>
          <p:spPr bwMode="auto">
            <a:xfrm flipH="1">
              <a:off x="2756" y="2589"/>
              <a:ext cx="1889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</a:endParaRPr>
            </a:p>
          </p:txBody>
        </p:sp>
      </p:grpSp>
      <p:cxnSp>
        <p:nvCxnSpPr>
          <p:cNvPr id="3" name="Straight Arrow Connector 2"/>
          <p:cNvCxnSpPr>
            <a:stCxn id="44064" idx="3"/>
          </p:cNvCxnSpPr>
          <p:nvPr/>
        </p:nvCxnSpPr>
        <p:spPr bwMode="auto">
          <a:xfrm flipV="1">
            <a:off x="5803901" y="3731741"/>
            <a:ext cx="749299" cy="1876897"/>
          </a:xfrm>
          <a:prstGeom prst="straightConnector1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lg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/>
          <p:cNvCxnSpPr>
            <a:stCxn id="44064" idx="3"/>
          </p:cNvCxnSpPr>
          <p:nvPr/>
        </p:nvCxnSpPr>
        <p:spPr bwMode="auto">
          <a:xfrm flipV="1">
            <a:off x="5803901" y="4660900"/>
            <a:ext cx="679277" cy="947738"/>
          </a:xfrm>
          <a:prstGeom prst="straightConnector1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lg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49998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4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A47E-E627-48E2-88FE-2814F3F05EF0}" type="datetime1">
              <a:rPr lang="en-US" altLang="en-US"/>
              <a:pPr/>
              <a:t>12/10/14</a:t>
            </a:fld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5A87-DF1E-4565-AF0F-65AAAC1264D3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9753600" cy="4114800"/>
          </a:xfrm>
        </p:spPr>
        <p:txBody>
          <a:bodyPr/>
          <a:lstStyle/>
          <a:p>
            <a:r>
              <a:rPr lang="en-US" altLang="en-US" dirty="0"/>
              <a:t>Point-to-point communication (no facilitator)</a:t>
            </a:r>
          </a:p>
        </p:txBody>
      </p:sp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164" y="2746375"/>
            <a:ext cx="6726237" cy="32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454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Agents in a nutshell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4003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08BC-A5B3-4599-9458-BF76D1E6805C}" type="datetime1">
              <a:rPr lang="en-US" altLang="en-US"/>
              <a:pPr/>
              <a:t>12/10/14</a:t>
            </a:fld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1B00-12FA-4838-B824-29C3216B3B5C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9094788" cy="4114800"/>
          </a:xfrm>
        </p:spPr>
        <p:txBody>
          <a:bodyPr/>
          <a:lstStyle/>
          <a:p>
            <a:r>
              <a:rPr lang="en-US" altLang="en-US" dirty="0"/>
              <a:t>Monitoring other agents</a:t>
            </a:r>
          </a:p>
        </p:txBody>
      </p:sp>
      <p:pic>
        <p:nvPicPr>
          <p:cNvPr id="10854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525" y="2887663"/>
            <a:ext cx="7088188" cy="272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551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Agents in a nutshell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4597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ED07-3BF0-4A63-B4F8-29AFD343EE9B}" type="datetime1">
              <a:rPr lang="en-US" altLang="en-US"/>
              <a:pPr/>
              <a:t>12/10/14</a:t>
            </a:fld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0C92-83D9-48B1-B9D0-F71E13D10F79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1981200"/>
            <a:ext cx="9236076" cy="4114800"/>
          </a:xfrm>
        </p:spPr>
        <p:txBody>
          <a:bodyPr/>
          <a:lstStyle/>
          <a:p>
            <a:r>
              <a:rPr lang="en-US" altLang="en-US" dirty="0"/>
              <a:t>Brokering  </a:t>
            </a:r>
          </a:p>
        </p:txBody>
      </p:sp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506" y="2811463"/>
            <a:ext cx="7005638" cy="262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574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Agents in a nutshell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36885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70E9-6F0F-42D1-952F-7D31BABC61D0}" type="datetime1">
              <a:rPr lang="en-US" altLang="en-US"/>
              <a:pPr/>
              <a:t>12/10/14</a:t>
            </a:fld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81DA-C426-4208-9030-40CCCE2E2A8E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399" y="1981200"/>
            <a:ext cx="9789459" cy="4114800"/>
          </a:xfrm>
        </p:spPr>
        <p:txBody>
          <a:bodyPr/>
          <a:lstStyle/>
          <a:p>
            <a:r>
              <a:rPr lang="en-US" altLang="en-US" dirty="0"/>
              <a:t>Establishing direct communication between agents</a:t>
            </a:r>
          </a:p>
        </p:txBody>
      </p:sp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737" y="2840131"/>
            <a:ext cx="6975475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598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Agents in a nutshell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2667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B485-C68B-49C2-B844-0505ED750C47}" type="datetime1">
              <a:rPr lang="en-US" altLang="en-US"/>
              <a:pPr/>
              <a:t>12/10/14</a:t>
            </a:fld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5FC1-6D3E-42A4-B888-1365FD0D86D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9753600" cy="4114800"/>
          </a:xfrm>
        </p:spPr>
        <p:txBody>
          <a:bodyPr/>
          <a:lstStyle/>
          <a:p>
            <a:r>
              <a:rPr lang="en-US" altLang="en-US" dirty="0"/>
              <a:t>Matchmaking</a:t>
            </a:r>
          </a:p>
        </p:txBody>
      </p:sp>
      <p:pic>
        <p:nvPicPr>
          <p:cNvPr id="11162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1" y="2811464"/>
            <a:ext cx="668337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622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Agents in a nutshell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0566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08641" y="273629"/>
            <a:ext cx="10970880" cy="1144921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400" b="1" dirty="0">
                <a:latin typeface="Arial" pitchFamily="34" charset="0"/>
                <a:cs typeface="Arial" pitchFamily="34" charset="0"/>
              </a:rPr>
              <a:t>Brief Overview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8641" y="1604329"/>
            <a:ext cx="10727039" cy="3977698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Neural networks on PI – </a:t>
            </a:r>
            <a:r>
              <a:rPr lang="en-US" sz="3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create PI brain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Java  Neural Network Framework </a:t>
            </a:r>
            <a:r>
              <a:rPr lang="en-US" sz="3600" b="1" dirty="0" err="1">
                <a:latin typeface="Arial" pitchFamily="34" charset="0"/>
                <a:cs typeface="Arial" pitchFamily="34" charset="0"/>
              </a:rPr>
              <a:t>Neuroph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PI Development Environment with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NetBeans</a:t>
            </a: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PI, 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agent systems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and neural networks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67D7-1604-4438-88F7-0DEBEBC5156D}" type="datetime1">
              <a:rPr lang="en-US" altLang="en-US"/>
              <a:pPr/>
              <a:t>12/10/14</a:t>
            </a:fld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8E8D-E691-481B-A24B-773D72E5E30B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126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1" y="1981200"/>
            <a:ext cx="9059864" cy="4114800"/>
          </a:xfrm>
        </p:spPr>
        <p:txBody>
          <a:bodyPr/>
          <a:lstStyle/>
          <a:p>
            <a:r>
              <a:rPr lang="en-US" altLang="en-US" dirty="0"/>
              <a:t>Facilitators in a "federative system"</a:t>
            </a:r>
          </a:p>
        </p:txBody>
      </p:sp>
      <p:grpSp>
        <p:nvGrpSpPr>
          <p:cNvPr id="112651" name="Group 1035"/>
          <p:cNvGrpSpPr>
            <a:grpSpLocks/>
          </p:cNvGrpSpPr>
          <p:nvPr/>
        </p:nvGrpSpPr>
        <p:grpSpPr bwMode="auto">
          <a:xfrm>
            <a:off x="2968625" y="2824163"/>
            <a:ext cx="6337300" cy="3168650"/>
            <a:chOff x="1355" y="1696"/>
            <a:chExt cx="3547" cy="2079"/>
          </a:xfrm>
        </p:grpSpPr>
        <p:sp>
          <p:nvSpPr>
            <p:cNvPr id="112650" name="Rectangle 1034"/>
            <p:cNvSpPr>
              <a:spLocks noChangeArrowheads="1"/>
            </p:cNvSpPr>
            <p:nvPr/>
          </p:nvSpPr>
          <p:spPr bwMode="auto">
            <a:xfrm>
              <a:off x="1355" y="1696"/>
              <a:ext cx="3547" cy="2079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2649" name="Object 1033"/>
            <p:cNvGraphicFramePr>
              <a:graphicFrameLocks noChangeAspect="1"/>
            </p:cNvGraphicFramePr>
            <p:nvPr/>
          </p:nvGraphicFramePr>
          <p:xfrm>
            <a:off x="1535" y="1755"/>
            <a:ext cx="3164" cy="19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name="Picture" r:id="rId3" imgW="2743200" imgH="1847850" progId="Word.Picture.8">
                    <p:embed/>
                  </p:oleObj>
                </mc:Choice>
                <mc:Fallback>
                  <p:oleObj name="Picture" r:id="rId3" imgW="2743200" imgH="1847850" progId="Word.Picture.8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5" y="1755"/>
                          <a:ext cx="3164" cy="19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653" name="Rectangle 103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Agents in a nutshell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1722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1C99-E471-4E3D-BB1D-8D94C0D1ACBA}" type="datetime1">
              <a:rPr lang="en-US" altLang="en-US"/>
              <a:pPr/>
              <a:t>12/10/14</a:t>
            </a:fld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ACA38-6E4F-44E0-B2C2-AEE15F126866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1981200"/>
            <a:ext cx="9059864" cy="4114800"/>
          </a:xfrm>
        </p:spPr>
        <p:txBody>
          <a:bodyPr/>
          <a:lstStyle/>
          <a:p>
            <a:r>
              <a:rPr lang="en-US" altLang="en-US" dirty="0"/>
              <a:t>Facilitator as an "agent server"</a:t>
            </a:r>
          </a:p>
        </p:txBody>
      </p:sp>
      <p:pic>
        <p:nvPicPr>
          <p:cNvPr id="1843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2706688"/>
            <a:ext cx="6630988" cy="32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26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Agents in a nutshell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18882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2286000" y="838200"/>
            <a:ext cx="7543800" cy="5257800"/>
            <a:chOff x="480" y="528"/>
            <a:chExt cx="4752" cy="3312"/>
          </a:xfrm>
        </p:grpSpPr>
        <p:sp>
          <p:nvSpPr>
            <p:cNvPr id="7171" name="Rectangle 3"/>
            <p:cNvSpPr>
              <a:spLocks noChangeArrowheads="1"/>
            </p:cNvSpPr>
            <p:nvPr/>
          </p:nvSpPr>
          <p:spPr bwMode="auto">
            <a:xfrm>
              <a:off x="480" y="528"/>
              <a:ext cx="4752" cy="331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172" name="Text Box 4"/>
            <p:cNvSpPr txBox="1">
              <a:spLocks noChangeArrowheads="1"/>
            </p:cNvSpPr>
            <p:nvPr/>
          </p:nvSpPr>
          <p:spPr bwMode="auto">
            <a:xfrm>
              <a:off x="4464" y="3456"/>
              <a:ext cx="672" cy="296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I-Help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173" name="Group 5"/>
          <p:cNvGrpSpPr>
            <a:grpSpLocks/>
          </p:cNvGrpSpPr>
          <p:nvPr/>
        </p:nvGrpSpPr>
        <p:grpSpPr bwMode="auto">
          <a:xfrm>
            <a:off x="3962400" y="4343400"/>
            <a:ext cx="215900" cy="355600"/>
            <a:chOff x="1885" y="2047"/>
            <a:chExt cx="136" cy="224"/>
          </a:xfrm>
        </p:grpSpPr>
        <p:sp>
          <p:nvSpPr>
            <p:cNvPr id="7174" name="Line 6"/>
            <p:cNvSpPr>
              <a:spLocks noChangeShapeType="1"/>
            </p:cNvSpPr>
            <p:nvPr/>
          </p:nvSpPr>
          <p:spPr bwMode="auto">
            <a:xfrm>
              <a:off x="1973" y="2111"/>
              <a:ext cx="1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175" name="Line 7"/>
            <p:cNvSpPr>
              <a:spLocks noChangeShapeType="1"/>
            </p:cNvSpPr>
            <p:nvPr/>
          </p:nvSpPr>
          <p:spPr bwMode="auto">
            <a:xfrm flipV="1">
              <a:off x="1885" y="2151"/>
              <a:ext cx="64" cy="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176" name="Line 8"/>
            <p:cNvSpPr>
              <a:spLocks noChangeShapeType="1"/>
            </p:cNvSpPr>
            <p:nvPr/>
          </p:nvSpPr>
          <p:spPr bwMode="auto">
            <a:xfrm>
              <a:off x="1973" y="2143"/>
              <a:ext cx="48" cy="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177" name="Line 9"/>
            <p:cNvSpPr>
              <a:spLocks noChangeShapeType="1"/>
            </p:cNvSpPr>
            <p:nvPr/>
          </p:nvSpPr>
          <p:spPr bwMode="auto">
            <a:xfrm flipH="1">
              <a:off x="1925" y="2223"/>
              <a:ext cx="24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178" name="Oval 10"/>
            <p:cNvSpPr>
              <a:spLocks noChangeArrowheads="1"/>
            </p:cNvSpPr>
            <p:nvPr/>
          </p:nvSpPr>
          <p:spPr bwMode="auto">
            <a:xfrm>
              <a:off x="1925" y="2047"/>
              <a:ext cx="64" cy="6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 flipH="1" flipV="1">
              <a:off x="1981" y="2223"/>
              <a:ext cx="4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7180" name="Group 12"/>
          <p:cNvGrpSpPr>
            <a:grpSpLocks/>
          </p:cNvGrpSpPr>
          <p:nvPr/>
        </p:nvGrpSpPr>
        <p:grpSpPr bwMode="auto">
          <a:xfrm>
            <a:off x="4191000" y="1600200"/>
            <a:ext cx="215900" cy="355600"/>
            <a:chOff x="1885" y="2047"/>
            <a:chExt cx="136" cy="224"/>
          </a:xfrm>
        </p:grpSpPr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>
              <a:off x="1973" y="2111"/>
              <a:ext cx="1" cy="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 flipV="1">
              <a:off x="1885" y="2151"/>
              <a:ext cx="64" cy="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>
              <a:off x="1973" y="2143"/>
              <a:ext cx="48" cy="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 flipH="1">
              <a:off x="1925" y="2223"/>
              <a:ext cx="24" cy="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185" name="Oval 17"/>
            <p:cNvSpPr>
              <a:spLocks noChangeArrowheads="1"/>
            </p:cNvSpPr>
            <p:nvPr/>
          </p:nvSpPr>
          <p:spPr bwMode="auto">
            <a:xfrm>
              <a:off x="1925" y="2047"/>
              <a:ext cx="64" cy="64"/>
            </a:xfrm>
            <a:prstGeom prst="ellipse">
              <a:avLst/>
            </a:prstGeom>
            <a:solidFill>
              <a:srgbClr val="80008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 flipH="1" flipV="1">
              <a:off x="1981" y="2223"/>
              <a:ext cx="40" cy="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7187" name="Group 19"/>
          <p:cNvGrpSpPr>
            <a:grpSpLocks/>
          </p:cNvGrpSpPr>
          <p:nvPr/>
        </p:nvGrpSpPr>
        <p:grpSpPr bwMode="auto">
          <a:xfrm>
            <a:off x="6019800" y="1752600"/>
            <a:ext cx="215900" cy="355600"/>
            <a:chOff x="1885" y="2047"/>
            <a:chExt cx="136" cy="224"/>
          </a:xfrm>
        </p:grpSpPr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>
              <a:off x="1973" y="2111"/>
              <a:ext cx="1" cy="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 flipV="1">
              <a:off x="1885" y="2151"/>
              <a:ext cx="64" cy="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>
              <a:off x="1973" y="2143"/>
              <a:ext cx="48" cy="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 flipH="1">
              <a:off x="1925" y="2223"/>
              <a:ext cx="24" cy="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192" name="Oval 24"/>
            <p:cNvSpPr>
              <a:spLocks noChangeArrowheads="1"/>
            </p:cNvSpPr>
            <p:nvPr/>
          </p:nvSpPr>
          <p:spPr bwMode="auto">
            <a:xfrm>
              <a:off x="1925" y="2047"/>
              <a:ext cx="64" cy="64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 flipH="1" flipV="1">
              <a:off x="1981" y="2223"/>
              <a:ext cx="40" cy="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7194" name="Group 26"/>
          <p:cNvGrpSpPr>
            <a:grpSpLocks/>
          </p:cNvGrpSpPr>
          <p:nvPr/>
        </p:nvGrpSpPr>
        <p:grpSpPr bwMode="auto">
          <a:xfrm>
            <a:off x="7010400" y="990600"/>
            <a:ext cx="215900" cy="355600"/>
            <a:chOff x="1885" y="2047"/>
            <a:chExt cx="136" cy="224"/>
          </a:xfrm>
        </p:grpSpPr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>
              <a:off x="1973" y="2111"/>
              <a:ext cx="1" cy="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 flipV="1">
              <a:off x="1885" y="2151"/>
              <a:ext cx="64" cy="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>
              <a:off x="1973" y="2143"/>
              <a:ext cx="48" cy="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198" name="Line 30"/>
            <p:cNvSpPr>
              <a:spLocks noChangeShapeType="1"/>
            </p:cNvSpPr>
            <p:nvPr/>
          </p:nvSpPr>
          <p:spPr bwMode="auto">
            <a:xfrm flipH="1">
              <a:off x="1925" y="2223"/>
              <a:ext cx="24" cy="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199" name="Oval 31"/>
            <p:cNvSpPr>
              <a:spLocks noChangeArrowheads="1"/>
            </p:cNvSpPr>
            <p:nvPr/>
          </p:nvSpPr>
          <p:spPr bwMode="auto">
            <a:xfrm>
              <a:off x="1925" y="2047"/>
              <a:ext cx="64" cy="64"/>
            </a:xfrm>
            <a:prstGeom prst="ellipse">
              <a:avLst/>
            </a:prstGeom>
            <a:solidFill>
              <a:srgbClr val="9933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200" name="Line 32"/>
            <p:cNvSpPr>
              <a:spLocks noChangeShapeType="1"/>
            </p:cNvSpPr>
            <p:nvPr/>
          </p:nvSpPr>
          <p:spPr bwMode="auto">
            <a:xfrm flipH="1" flipV="1">
              <a:off x="1981" y="2223"/>
              <a:ext cx="40" cy="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7201" name="Group 33"/>
          <p:cNvGrpSpPr>
            <a:grpSpLocks/>
          </p:cNvGrpSpPr>
          <p:nvPr/>
        </p:nvGrpSpPr>
        <p:grpSpPr bwMode="auto">
          <a:xfrm>
            <a:off x="7162800" y="2514600"/>
            <a:ext cx="215900" cy="355600"/>
            <a:chOff x="1885" y="2047"/>
            <a:chExt cx="136" cy="224"/>
          </a:xfrm>
        </p:grpSpPr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>
              <a:off x="1973" y="2111"/>
              <a:ext cx="1" cy="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203" name="Line 35"/>
            <p:cNvSpPr>
              <a:spLocks noChangeShapeType="1"/>
            </p:cNvSpPr>
            <p:nvPr/>
          </p:nvSpPr>
          <p:spPr bwMode="auto">
            <a:xfrm flipV="1">
              <a:off x="1885" y="2151"/>
              <a:ext cx="64" cy="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>
              <a:off x="1973" y="2143"/>
              <a:ext cx="48" cy="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205" name="Line 37"/>
            <p:cNvSpPr>
              <a:spLocks noChangeShapeType="1"/>
            </p:cNvSpPr>
            <p:nvPr/>
          </p:nvSpPr>
          <p:spPr bwMode="auto">
            <a:xfrm flipH="1">
              <a:off x="1925" y="2223"/>
              <a:ext cx="24" cy="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206" name="Oval 38"/>
            <p:cNvSpPr>
              <a:spLocks noChangeArrowheads="1"/>
            </p:cNvSpPr>
            <p:nvPr/>
          </p:nvSpPr>
          <p:spPr bwMode="auto">
            <a:xfrm>
              <a:off x="1925" y="2047"/>
              <a:ext cx="64" cy="64"/>
            </a:xfrm>
            <a:prstGeom prst="ellipse">
              <a:avLst/>
            </a:prstGeom>
            <a:solidFill>
              <a:srgbClr val="003366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207" name="Line 39"/>
            <p:cNvSpPr>
              <a:spLocks noChangeShapeType="1"/>
            </p:cNvSpPr>
            <p:nvPr/>
          </p:nvSpPr>
          <p:spPr bwMode="auto">
            <a:xfrm flipH="1" flipV="1">
              <a:off x="1981" y="2223"/>
              <a:ext cx="40" cy="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7208" name="Group 40"/>
          <p:cNvGrpSpPr>
            <a:grpSpLocks/>
          </p:cNvGrpSpPr>
          <p:nvPr/>
        </p:nvGrpSpPr>
        <p:grpSpPr bwMode="auto">
          <a:xfrm>
            <a:off x="8686800" y="4648200"/>
            <a:ext cx="215900" cy="355600"/>
            <a:chOff x="1885" y="2047"/>
            <a:chExt cx="136" cy="224"/>
          </a:xfrm>
        </p:grpSpPr>
        <p:sp>
          <p:nvSpPr>
            <p:cNvPr id="7209" name="Line 41"/>
            <p:cNvSpPr>
              <a:spLocks noChangeShapeType="1"/>
            </p:cNvSpPr>
            <p:nvPr/>
          </p:nvSpPr>
          <p:spPr bwMode="auto">
            <a:xfrm>
              <a:off x="1973" y="2111"/>
              <a:ext cx="1" cy="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210" name="Line 42"/>
            <p:cNvSpPr>
              <a:spLocks noChangeShapeType="1"/>
            </p:cNvSpPr>
            <p:nvPr/>
          </p:nvSpPr>
          <p:spPr bwMode="auto">
            <a:xfrm flipV="1">
              <a:off x="1885" y="2151"/>
              <a:ext cx="64" cy="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211" name="Line 43"/>
            <p:cNvSpPr>
              <a:spLocks noChangeShapeType="1"/>
            </p:cNvSpPr>
            <p:nvPr/>
          </p:nvSpPr>
          <p:spPr bwMode="auto">
            <a:xfrm>
              <a:off x="1973" y="2143"/>
              <a:ext cx="48" cy="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212" name="Line 44"/>
            <p:cNvSpPr>
              <a:spLocks noChangeShapeType="1"/>
            </p:cNvSpPr>
            <p:nvPr/>
          </p:nvSpPr>
          <p:spPr bwMode="auto">
            <a:xfrm flipH="1">
              <a:off x="1925" y="2223"/>
              <a:ext cx="24" cy="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213" name="Oval 45"/>
            <p:cNvSpPr>
              <a:spLocks noChangeArrowheads="1"/>
            </p:cNvSpPr>
            <p:nvPr/>
          </p:nvSpPr>
          <p:spPr bwMode="auto">
            <a:xfrm>
              <a:off x="1925" y="2047"/>
              <a:ext cx="64" cy="64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214" name="Line 46"/>
            <p:cNvSpPr>
              <a:spLocks noChangeShapeType="1"/>
            </p:cNvSpPr>
            <p:nvPr/>
          </p:nvSpPr>
          <p:spPr bwMode="auto">
            <a:xfrm flipH="1" flipV="1">
              <a:off x="1981" y="2223"/>
              <a:ext cx="40" cy="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7215" name="Group 47"/>
          <p:cNvGrpSpPr>
            <a:grpSpLocks/>
          </p:cNvGrpSpPr>
          <p:nvPr/>
        </p:nvGrpSpPr>
        <p:grpSpPr bwMode="auto">
          <a:xfrm>
            <a:off x="7315200" y="3505200"/>
            <a:ext cx="215900" cy="355600"/>
            <a:chOff x="1885" y="2047"/>
            <a:chExt cx="136" cy="224"/>
          </a:xfrm>
        </p:grpSpPr>
        <p:sp>
          <p:nvSpPr>
            <p:cNvPr id="7216" name="Line 48"/>
            <p:cNvSpPr>
              <a:spLocks noChangeShapeType="1"/>
            </p:cNvSpPr>
            <p:nvPr/>
          </p:nvSpPr>
          <p:spPr bwMode="auto">
            <a:xfrm>
              <a:off x="1973" y="2111"/>
              <a:ext cx="1" cy="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217" name="Line 49"/>
            <p:cNvSpPr>
              <a:spLocks noChangeShapeType="1"/>
            </p:cNvSpPr>
            <p:nvPr/>
          </p:nvSpPr>
          <p:spPr bwMode="auto">
            <a:xfrm flipV="1">
              <a:off x="1885" y="2151"/>
              <a:ext cx="64" cy="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218" name="Line 50"/>
            <p:cNvSpPr>
              <a:spLocks noChangeShapeType="1"/>
            </p:cNvSpPr>
            <p:nvPr/>
          </p:nvSpPr>
          <p:spPr bwMode="auto">
            <a:xfrm>
              <a:off x="1973" y="2143"/>
              <a:ext cx="48" cy="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219" name="Line 51"/>
            <p:cNvSpPr>
              <a:spLocks noChangeShapeType="1"/>
            </p:cNvSpPr>
            <p:nvPr/>
          </p:nvSpPr>
          <p:spPr bwMode="auto">
            <a:xfrm flipH="1">
              <a:off x="1925" y="2223"/>
              <a:ext cx="24" cy="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220" name="Oval 52"/>
            <p:cNvSpPr>
              <a:spLocks noChangeArrowheads="1"/>
            </p:cNvSpPr>
            <p:nvPr/>
          </p:nvSpPr>
          <p:spPr bwMode="auto">
            <a:xfrm>
              <a:off x="1925" y="2047"/>
              <a:ext cx="64" cy="64"/>
            </a:xfrm>
            <a:prstGeom prst="ellipse">
              <a:avLst/>
            </a:prstGeom>
            <a:solidFill>
              <a:srgbClr val="3333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221" name="Line 53"/>
            <p:cNvSpPr>
              <a:spLocks noChangeShapeType="1"/>
            </p:cNvSpPr>
            <p:nvPr/>
          </p:nvSpPr>
          <p:spPr bwMode="auto">
            <a:xfrm flipH="1" flipV="1">
              <a:off x="1981" y="2223"/>
              <a:ext cx="40" cy="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7222" name="Group 54"/>
          <p:cNvGrpSpPr>
            <a:grpSpLocks/>
          </p:cNvGrpSpPr>
          <p:nvPr/>
        </p:nvGrpSpPr>
        <p:grpSpPr bwMode="auto">
          <a:xfrm>
            <a:off x="5867400" y="5105400"/>
            <a:ext cx="215900" cy="355600"/>
            <a:chOff x="1885" y="2047"/>
            <a:chExt cx="136" cy="224"/>
          </a:xfrm>
        </p:grpSpPr>
        <p:sp>
          <p:nvSpPr>
            <p:cNvPr id="7223" name="Line 55"/>
            <p:cNvSpPr>
              <a:spLocks noChangeShapeType="1"/>
            </p:cNvSpPr>
            <p:nvPr/>
          </p:nvSpPr>
          <p:spPr bwMode="auto">
            <a:xfrm>
              <a:off x="1973" y="2111"/>
              <a:ext cx="1" cy="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224" name="Line 56"/>
            <p:cNvSpPr>
              <a:spLocks noChangeShapeType="1"/>
            </p:cNvSpPr>
            <p:nvPr/>
          </p:nvSpPr>
          <p:spPr bwMode="auto">
            <a:xfrm flipV="1">
              <a:off x="1885" y="2151"/>
              <a:ext cx="64" cy="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225" name="Line 57"/>
            <p:cNvSpPr>
              <a:spLocks noChangeShapeType="1"/>
            </p:cNvSpPr>
            <p:nvPr/>
          </p:nvSpPr>
          <p:spPr bwMode="auto">
            <a:xfrm>
              <a:off x="1973" y="2143"/>
              <a:ext cx="48" cy="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226" name="Line 58"/>
            <p:cNvSpPr>
              <a:spLocks noChangeShapeType="1"/>
            </p:cNvSpPr>
            <p:nvPr/>
          </p:nvSpPr>
          <p:spPr bwMode="auto">
            <a:xfrm flipH="1">
              <a:off x="1925" y="2223"/>
              <a:ext cx="24" cy="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227" name="Oval 59"/>
            <p:cNvSpPr>
              <a:spLocks noChangeArrowheads="1"/>
            </p:cNvSpPr>
            <p:nvPr/>
          </p:nvSpPr>
          <p:spPr bwMode="auto">
            <a:xfrm>
              <a:off x="1925" y="2047"/>
              <a:ext cx="64" cy="64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228" name="Line 60"/>
            <p:cNvSpPr>
              <a:spLocks noChangeShapeType="1"/>
            </p:cNvSpPr>
            <p:nvPr/>
          </p:nvSpPr>
          <p:spPr bwMode="auto">
            <a:xfrm flipH="1" flipV="1">
              <a:off x="1981" y="2223"/>
              <a:ext cx="40" cy="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7229" name="Text Box 61"/>
          <p:cNvSpPr txBox="1">
            <a:spLocks noChangeArrowheads="1"/>
          </p:cNvSpPr>
          <p:nvPr/>
        </p:nvSpPr>
        <p:spPr bwMode="auto">
          <a:xfrm>
            <a:off x="4038600" y="3810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?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30" name="Line 62"/>
          <p:cNvSpPr>
            <a:spLocks noChangeShapeType="1"/>
          </p:cNvSpPr>
          <p:nvPr/>
        </p:nvSpPr>
        <p:spPr bwMode="auto">
          <a:xfrm flipH="1">
            <a:off x="3429000" y="4495800"/>
            <a:ext cx="381000" cy="76200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grpSp>
        <p:nvGrpSpPr>
          <p:cNvPr id="7231" name="Group 63"/>
          <p:cNvGrpSpPr>
            <a:grpSpLocks/>
          </p:cNvGrpSpPr>
          <p:nvPr/>
        </p:nvGrpSpPr>
        <p:grpSpPr bwMode="auto">
          <a:xfrm>
            <a:off x="2895600" y="3352800"/>
            <a:ext cx="609600" cy="762000"/>
            <a:chOff x="912" y="2112"/>
            <a:chExt cx="384" cy="480"/>
          </a:xfrm>
        </p:grpSpPr>
        <p:sp>
          <p:nvSpPr>
            <p:cNvPr id="7232" name="Rectangle 64" descr="Light horizontal"/>
            <p:cNvSpPr>
              <a:spLocks noChangeArrowheads="1"/>
            </p:cNvSpPr>
            <p:nvPr/>
          </p:nvSpPr>
          <p:spPr bwMode="auto">
            <a:xfrm>
              <a:off x="912" y="2304"/>
              <a:ext cx="384" cy="288"/>
            </a:xfrm>
            <a:prstGeom prst="rect">
              <a:avLst/>
            </a:prstGeom>
            <a:pattFill prst="ltHorz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233" name="Text Box 65"/>
            <p:cNvSpPr txBox="1">
              <a:spLocks noChangeArrowheads="1"/>
            </p:cNvSpPr>
            <p:nvPr/>
          </p:nvSpPr>
          <p:spPr bwMode="auto">
            <a:xfrm>
              <a:off x="912" y="2112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PDF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234" name="Group 66"/>
          <p:cNvGrpSpPr>
            <a:grpSpLocks/>
          </p:cNvGrpSpPr>
          <p:nvPr/>
        </p:nvGrpSpPr>
        <p:grpSpPr bwMode="auto">
          <a:xfrm>
            <a:off x="8153401" y="1752600"/>
            <a:ext cx="657225" cy="762000"/>
            <a:chOff x="3888" y="1056"/>
            <a:chExt cx="414" cy="480"/>
          </a:xfrm>
        </p:grpSpPr>
        <p:sp>
          <p:nvSpPr>
            <p:cNvPr id="7235" name="Rectangle 67" descr="Light horizontal"/>
            <p:cNvSpPr>
              <a:spLocks noChangeArrowheads="1"/>
            </p:cNvSpPr>
            <p:nvPr/>
          </p:nvSpPr>
          <p:spPr bwMode="auto">
            <a:xfrm>
              <a:off x="3888" y="1248"/>
              <a:ext cx="384" cy="288"/>
            </a:xfrm>
            <a:prstGeom prst="rect">
              <a:avLst/>
            </a:prstGeom>
            <a:pattFill prst="ltHorz">
              <a:fgClr>
                <a:srgbClr val="00008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236" name="Text Box 68"/>
            <p:cNvSpPr txBox="1">
              <a:spLocks noChangeArrowheads="1"/>
            </p:cNvSpPr>
            <p:nvPr/>
          </p:nvSpPr>
          <p:spPr bwMode="auto">
            <a:xfrm>
              <a:off x="3888" y="1056"/>
              <a:ext cx="4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WEB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237" name="Line 69"/>
          <p:cNvSpPr>
            <a:spLocks noChangeShapeType="1"/>
          </p:cNvSpPr>
          <p:nvPr/>
        </p:nvSpPr>
        <p:spPr bwMode="auto">
          <a:xfrm>
            <a:off x="7467600" y="2667000"/>
            <a:ext cx="381000" cy="304800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238" name="Text Box 70"/>
          <p:cNvSpPr txBox="1">
            <a:spLocks noChangeArrowheads="1"/>
          </p:cNvSpPr>
          <p:nvPr/>
        </p:nvSpPr>
        <p:spPr bwMode="auto">
          <a:xfrm>
            <a:off x="7010400" y="2057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?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39" name="Oval 71"/>
          <p:cNvSpPr>
            <a:spLocks noChangeArrowheads="1"/>
          </p:cNvSpPr>
          <p:nvPr/>
        </p:nvSpPr>
        <p:spPr bwMode="auto">
          <a:xfrm>
            <a:off x="3048000" y="44958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240" name="Oval 72"/>
          <p:cNvSpPr>
            <a:spLocks noChangeArrowheads="1"/>
          </p:cNvSpPr>
          <p:nvPr/>
        </p:nvSpPr>
        <p:spPr bwMode="auto">
          <a:xfrm>
            <a:off x="7924800" y="2895600"/>
            <a:ext cx="304800" cy="304800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241" name="Oval 73"/>
          <p:cNvSpPr>
            <a:spLocks noChangeArrowheads="1"/>
          </p:cNvSpPr>
          <p:nvPr/>
        </p:nvSpPr>
        <p:spPr bwMode="auto">
          <a:xfrm>
            <a:off x="8305800" y="4191000"/>
            <a:ext cx="304800" cy="3048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242" name="Oval 74"/>
          <p:cNvSpPr>
            <a:spLocks noChangeArrowheads="1"/>
          </p:cNvSpPr>
          <p:nvPr/>
        </p:nvSpPr>
        <p:spPr bwMode="auto">
          <a:xfrm>
            <a:off x="6400800" y="3200400"/>
            <a:ext cx="304800" cy="304800"/>
          </a:xfrm>
          <a:prstGeom prst="ellipse">
            <a:avLst/>
          </a:prstGeom>
          <a:solidFill>
            <a:srgbClr val="33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243" name="Oval 75"/>
          <p:cNvSpPr>
            <a:spLocks noChangeArrowheads="1"/>
          </p:cNvSpPr>
          <p:nvPr/>
        </p:nvSpPr>
        <p:spPr bwMode="auto">
          <a:xfrm>
            <a:off x="5486400" y="4953000"/>
            <a:ext cx="304800" cy="3048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244" name="Oval 76"/>
          <p:cNvSpPr>
            <a:spLocks noChangeArrowheads="1"/>
          </p:cNvSpPr>
          <p:nvPr/>
        </p:nvSpPr>
        <p:spPr bwMode="auto">
          <a:xfrm>
            <a:off x="4267200" y="2286000"/>
            <a:ext cx="304800" cy="3048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245" name="Oval 77"/>
          <p:cNvSpPr>
            <a:spLocks noChangeArrowheads="1"/>
          </p:cNvSpPr>
          <p:nvPr/>
        </p:nvSpPr>
        <p:spPr bwMode="auto">
          <a:xfrm>
            <a:off x="5257800" y="1828800"/>
            <a:ext cx="304800" cy="304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246" name="Oval 78"/>
          <p:cNvSpPr>
            <a:spLocks noChangeArrowheads="1"/>
          </p:cNvSpPr>
          <p:nvPr/>
        </p:nvSpPr>
        <p:spPr bwMode="auto">
          <a:xfrm>
            <a:off x="6629400" y="1600200"/>
            <a:ext cx="304800" cy="304800"/>
          </a:xfrm>
          <a:prstGeom prst="ellipse">
            <a:avLst/>
          </a:prstGeom>
          <a:solidFill>
            <a:srgbClr val="99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247" name="Line 79"/>
          <p:cNvSpPr>
            <a:spLocks noChangeShapeType="1"/>
          </p:cNvSpPr>
          <p:nvPr/>
        </p:nvSpPr>
        <p:spPr bwMode="auto">
          <a:xfrm flipH="1" flipV="1">
            <a:off x="3200400" y="4191000"/>
            <a:ext cx="0" cy="228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248" name="Line 80"/>
          <p:cNvSpPr>
            <a:spLocks noChangeShapeType="1"/>
          </p:cNvSpPr>
          <p:nvPr/>
        </p:nvSpPr>
        <p:spPr bwMode="auto">
          <a:xfrm>
            <a:off x="3657600" y="4038600"/>
            <a:ext cx="30480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249" name="Line 81"/>
          <p:cNvSpPr>
            <a:spLocks noChangeShapeType="1"/>
          </p:cNvSpPr>
          <p:nvPr/>
        </p:nvSpPr>
        <p:spPr bwMode="auto">
          <a:xfrm flipV="1">
            <a:off x="8305800" y="2590800"/>
            <a:ext cx="228600" cy="304800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250" name="Line 82"/>
          <p:cNvSpPr>
            <a:spLocks noChangeShapeType="1"/>
          </p:cNvSpPr>
          <p:nvPr/>
        </p:nvSpPr>
        <p:spPr bwMode="auto">
          <a:xfrm flipH="1">
            <a:off x="7467600" y="2286000"/>
            <a:ext cx="533400" cy="152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251" name="Line 83"/>
          <p:cNvSpPr>
            <a:spLocks noChangeShapeType="1"/>
          </p:cNvSpPr>
          <p:nvPr/>
        </p:nvSpPr>
        <p:spPr bwMode="auto">
          <a:xfrm flipH="1" flipV="1">
            <a:off x="6781800" y="3429000"/>
            <a:ext cx="457200" cy="76200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252" name="Line 84"/>
          <p:cNvSpPr>
            <a:spLocks noChangeShapeType="1"/>
          </p:cNvSpPr>
          <p:nvPr/>
        </p:nvSpPr>
        <p:spPr bwMode="auto">
          <a:xfrm flipH="1">
            <a:off x="5943600" y="3505200"/>
            <a:ext cx="381000" cy="304800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253" name="Line 85"/>
          <p:cNvSpPr>
            <a:spLocks noChangeShapeType="1"/>
          </p:cNvSpPr>
          <p:nvPr/>
        </p:nvSpPr>
        <p:spPr bwMode="auto">
          <a:xfrm flipH="1" flipV="1">
            <a:off x="4495800" y="2743200"/>
            <a:ext cx="228600" cy="609600"/>
          </a:xfrm>
          <a:prstGeom prst="line">
            <a:avLst/>
          </a:prstGeom>
          <a:noFill/>
          <a:ln w="19050">
            <a:solidFill>
              <a:srgbClr val="00FF00"/>
            </a:solidFill>
            <a:prstDash val="lgDashDot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254" name="Line 86"/>
          <p:cNvSpPr>
            <a:spLocks noChangeShapeType="1"/>
          </p:cNvSpPr>
          <p:nvPr/>
        </p:nvSpPr>
        <p:spPr bwMode="auto">
          <a:xfrm flipV="1">
            <a:off x="5257800" y="2209800"/>
            <a:ext cx="152400" cy="1066800"/>
          </a:xfrm>
          <a:prstGeom prst="line">
            <a:avLst/>
          </a:prstGeom>
          <a:noFill/>
          <a:ln w="19050">
            <a:solidFill>
              <a:srgbClr val="00FF00"/>
            </a:solidFill>
            <a:prstDash val="lgDashDot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255" name="Line 87"/>
          <p:cNvSpPr>
            <a:spLocks noChangeShapeType="1"/>
          </p:cNvSpPr>
          <p:nvPr/>
        </p:nvSpPr>
        <p:spPr bwMode="auto">
          <a:xfrm flipV="1">
            <a:off x="5486400" y="1905000"/>
            <a:ext cx="1066800" cy="1447800"/>
          </a:xfrm>
          <a:prstGeom prst="line">
            <a:avLst/>
          </a:prstGeom>
          <a:noFill/>
          <a:ln w="19050">
            <a:solidFill>
              <a:srgbClr val="00FF00"/>
            </a:solidFill>
            <a:prstDash val="lgDashDot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grpSp>
        <p:nvGrpSpPr>
          <p:cNvPr id="7256" name="Group 88"/>
          <p:cNvGrpSpPr>
            <a:grpSpLocks/>
          </p:cNvGrpSpPr>
          <p:nvPr/>
        </p:nvGrpSpPr>
        <p:grpSpPr bwMode="auto">
          <a:xfrm>
            <a:off x="4343400" y="3352800"/>
            <a:ext cx="1739900" cy="762000"/>
            <a:chOff x="1776" y="2112"/>
            <a:chExt cx="1096" cy="480"/>
          </a:xfrm>
        </p:grpSpPr>
        <p:sp>
          <p:nvSpPr>
            <p:cNvPr id="7257" name="Text Box 89"/>
            <p:cNvSpPr txBox="1">
              <a:spLocks noChangeArrowheads="1"/>
            </p:cNvSpPr>
            <p:nvPr/>
          </p:nvSpPr>
          <p:spPr bwMode="auto">
            <a:xfrm>
              <a:off x="1776" y="2112"/>
              <a:ext cx="10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MATCHMAKER</a:t>
              </a:r>
            </a:p>
          </p:txBody>
        </p:sp>
        <p:sp>
          <p:nvSpPr>
            <p:cNvPr id="7258" name="Oval 90" descr="Sphere"/>
            <p:cNvSpPr>
              <a:spLocks noChangeArrowheads="1"/>
            </p:cNvSpPr>
            <p:nvPr/>
          </p:nvSpPr>
          <p:spPr bwMode="auto">
            <a:xfrm>
              <a:off x="1872" y="2304"/>
              <a:ext cx="864" cy="288"/>
            </a:xfrm>
            <a:prstGeom prst="ellipse">
              <a:avLst/>
            </a:prstGeom>
            <a:pattFill prst="sphere">
              <a:fgClr>
                <a:srgbClr val="0033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7259" name="Line 91"/>
          <p:cNvSpPr>
            <a:spLocks noChangeShapeType="1"/>
          </p:cNvSpPr>
          <p:nvPr/>
        </p:nvSpPr>
        <p:spPr bwMode="auto">
          <a:xfrm>
            <a:off x="4648200" y="2590800"/>
            <a:ext cx="1676400" cy="609600"/>
          </a:xfrm>
          <a:prstGeom prst="line">
            <a:avLst/>
          </a:prstGeom>
          <a:noFill/>
          <a:ln w="19050">
            <a:solidFill>
              <a:srgbClr val="3366FF"/>
            </a:solidFill>
            <a:prstDash val="lgDashDot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260" name="Line 92"/>
          <p:cNvSpPr>
            <a:spLocks noChangeShapeType="1"/>
          </p:cNvSpPr>
          <p:nvPr/>
        </p:nvSpPr>
        <p:spPr bwMode="auto">
          <a:xfrm>
            <a:off x="5562600" y="2133600"/>
            <a:ext cx="838200" cy="990600"/>
          </a:xfrm>
          <a:prstGeom prst="line">
            <a:avLst/>
          </a:prstGeom>
          <a:noFill/>
          <a:ln w="19050">
            <a:solidFill>
              <a:srgbClr val="3366FF"/>
            </a:solidFill>
            <a:prstDash val="lgDashDot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261" name="Line 93"/>
          <p:cNvSpPr>
            <a:spLocks noChangeShapeType="1"/>
          </p:cNvSpPr>
          <p:nvPr/>
        </p:nvSpPr>
        <p:spPr bwMode="auto">
          <a:xfrm flipH="1">
            <a:off x="6553200" y="1981200"/>
            <a:ext cx="152400" cy="1066800"/>
          </a:xfrm>
          <a:prstGeom prst="line">
            <a:avLst/>
          </a:prstGeom>
          <a:noFill/>
          <a:ln w="19050">
            <a:solidFill>
              <a:srgbClr val="3366FF"/>
            </a:solidFill>
            <a:prstDash val="lgDashDot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262" name="Line 94"/>
          <p:cNvSpPr>
            <a:spLocks noChangeShapeType="1"/>
          </p:cNvSpPr>
          <p:nvPr/>
        </p:nvSpPr>
        <p:spPr bwMode="auto">
          <a:xfrm flipH="1">
            <a:off x="5638800" y="1905000"/>
            <a:ext cx="381000" cy="0"/>
          </a:xfrm>
          <a:prstGeom prst="line">
            <a:avLst/>
          </a:prstGeom>
          <a:noFill/>
          <a:ln w="19050" cap="rnd">
            <a:solidFill>
              <a:srgbClr val="FF0000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263" name="Line 95"/>
          <p:cNvSpPr>
            <a:spLocks noChangeShapeType="1"/>
          </p:cNvSpPr>
          <p:nvPr/>
        </p:nvSpPr>
        <p:spPr bwMode="auto">
          <a:xfrm>
            <a:off x="6324600" y="1981200"/>
            <a:ext cx="990600" cy="1447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264" name="Rectangle 96"/>
          <p:cNvSpPr>
            <a:spLocks noChangeArrowheads="1"/>
          </p:cNvSpPr>
          <p:nvPr/>
        </p:nvSpPr>
        <p:spPr bwMode="auto">
          <a:xfrm>
            <a:off x="7391400" y="312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7265" name="Line 97"/>
          <p:cNvSpPr>
            <a:spLocks noChangeShapeType="1"/>
          </p:cNvSpPr>
          <p:nvPr/>
        </p:nvSpPr>
        <p:spPr bwMode="auto">
          <a:xfrm>
            <a:off x="5791200" y="1447800"/>
            <a:ext cx="22860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grpSp>
        <p:nvGrpSpPr>
          <p:cNvPr id="7266" name="Group 98"/>
          <p:cNvGrpSpPr>
            <a:grpSpLocks/>
          </p:cNvGrpSpPr>
          <p:nvPr/>
        </p:nvGrpSpPr>
        <p:grpSpPr bwMode="auto">
          <a:xfrm>
            <a:off x="5181600" y="990600"/>
            <a:ext cx="609600" cy="533400"/>
            <a:chOff x="2304" y="624"/>
            <a:chExt cx="384" cy="336"/>
          </a:xfrm>
        </p:grpSpPr>
        <p:sp>
          <p:nvSpPr>
            <p:cNvPr id="7267" name="Oval 99" descr="Small checker board"/>
            <p:cNvSpPr>
              <a:spLocks noChangeArrowheads="1"/>
            </p:cNvSpPr>
            <p:nvPr/>
          </p:nvSpPr>
          <p:spPr bwMode="auto">
            <a:xfrm>
              <a:off x="2304" y="816"/>
              <a:ext cx="384" cy="144"/>
            </a:xfrm>
            <a:prstGeom prst="ellipse">
              <a:avLst/>
            </a:prstGeom>
            <a:pattFill prst="smCheck">
              <a:fgClr>
                <a:srgbClr val="00800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268" name="Text Box 100"/>
            <p:cNvSpPr txBox="1">
              <a:spLocks noChangeArrowheads="1"/>
            </p:cNvSpPr>
            <p:nvPr/>
          </p:nvSpPr>
          <p:spPr bwMode="auto">
            <a:xfrm>
              <a:off x="2352" y="624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HA</a:t>
              </a:r>
              <a:endPara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0" y="486370"/>
            <a:ext cx="21114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Slide author: 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Gordon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McCalla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U. Od Saskatchewan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Thanks, </a:t>
            </a:r>
            <a:r>
              <a:rPr lang="en-US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Gord</a:t>
            </a:r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425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0" fill="hold"/>
                                        <p:tgtEl>
                                          <p:spTgt spid="7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0" fill="hold"/>
                                        <p:tgtEl>
                                          <p:spTgt spid="7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0" fill="hold"/>
                                        <p:tgtEl>
                                          <p:spTgt spid="7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0" fill="hold"/>
                                        <p:tgtEl>
                                          <p:spTgt spid="7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0" fill="hold"/>
                                        <p:tgtEl>
                                          <p:spTgt spid="7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0" fill="hold"/>
                                        <p:tgtEl>
                                          <p:spTgt spid="7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7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7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7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7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7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7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7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7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7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7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7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7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7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7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7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7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7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7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7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7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7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7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7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7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" grpId="0" autoUpdateAnimBg="0"/>
      <p:bldP spid="7230" grpId="0" animBg="1"/>
      <p:bldP spid="7237" grpId="0" animBg="1"/>
      <p:bldP spid="7238" grpId="0" autoUpdateAnimBg="0"/>
      <p:bldP spid="7239" grpId="0" animBg="1"/>
      <p:bldP spid="7240" grpId="0" animBg="1"/>
      <p:bldP spid="7241" grpId="0" animBg="1"/>
      <p:bldP spid="7242" grpId="0" animBg="1"/>
      <p:bldP spid="7243" grpId="0" animBg="1"/>
      <p:bldP spid="7244" grpId="0" animBg="1"/>
      <p:bldP spid="7245" grpId="0" animBg="1"/>
      <p:bldP spid="7246" grpId="0" animBg="1"/>
      <p:bldP spid="7247" grpId="0" animBg="1"/>
      <p:bldP spid="7248" grpId="0" animBg="1"/>
      <p:bldP spid="7249" grpId="0" animBg="1"/>
      <p:bldP spid="7250" grpId="0" animBg="1"/>
      <p:bldP spid="7251" grpId="0" animBg="1"/>
      <p:bldP spid="7252" grpId="0" animBg="1"/>
      <p:bldP spid="7253" grpId="0" animBg="1"/>
      <p:bldP spid="7254" grpId="0" animBg="1"/>
      <p:bldP spid="7255" grpId="0" animBg="1"/>
      <p:bldP spid="7259" grpId="0" animBg="1"/>
      <p:bldP spid="7260" grpId="0" animBg="1"/>
      <p:bldP spid="7261" grpId="0" animBg="1"/>
      <p:bldP spid="7262" grpId="0" animBg="1"/>
      <p:bldP spid="7263" grpId="0" animBg="1"/>
      <p:bldP spid="7264" grpId="0" autoUpdateAnimBg="0"/>
      <p:bldP spid="726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057400" y="533400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4400" i="1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Crawler</a:t>
            </a:r>
            <a:r>
              <a:rPr lang="en-US" altLang="en-US" sz="44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 agents</a:t>
            </a:r>
            <a:endParaRPr lang="en-US" altLang="en-US" sz="44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224" name="Group 8"/>
          <p:cNvGrpSpPr>
            <a:grpSpLocks/>
          </p:cNvGrpSpPr>
          <p:nvPr/>
        </p:nvGrpSpPr>
        <p:grpSpPr bwMode="auto">
          <a:xfrm>
            <a:off x="2209801" y="2828926"/>
            <a:ext cx="1108075" cy="1285875"/>
            <a:chOff x="432" y="1536"/>
            <a:chExt cx="698" cy="810"/>
          </a:xfrm>
        </p:grpSpPr>
        <p:pic>
          <p:nvPicPr>
            <p:cNvPr id="9220" name="Picture 4" descr="Server - lev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1536"/>
              <a:ext cx="410" cy="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19" name="Picture 3" descr="Kompjuter - lev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776"/>
              <a:ext cx="530" cy="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241" name="Group 25"/>
          <p:cNvGrpSpPr>
            <a:grpSpLocks/>
          </p:cNvGrpSpPr>
          <p:nvPr/>
        </p:nvGrpSpPr>
        <p:grpSpPr bwMode="auto">
          <a:xfrm>
            <a:off x="6324601" y="1371601"/>
            <a:ext cx="3889375" cy="5172075"/>
            <a:chOff x="3024" y="864"/>
            <a:chExt cx="2450" cy="3258"/>
          </a:xfrm>
        </p:grpSpPr>
        <p:grpSp>
          <p:nvGrpSpPr>
            <p:cNvPr id="9225" name="Group 9"/>
            <p:cNvGrpSpPr>
              <a:grpSpLocks/>
            </p:cNvGrpSpPr>
            <p:nvPr/>
          </p:nvGrpSpPr>
          <p:grpSpPr bwMode="auto">
            <a:xfrm>
              <a:off x="3168" y="3312"/>
              <a:ext cx="674" cy="810"/>
              <a:chOff x="3744" y="3024"/>
              <a:chExt cx="674" cy="810"/>
            </a:xfrm>
          </p:grpSpPr>
          <p:pic>
            <p:nvPicPr>
              <p:cNvPr id="9223" name="Picture 7" descr="Server - desno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4" y="3024"/>
                <a:ext cx="410" cy="7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222" name="Picture 6" descr="Kompjuter - desno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3264"/>
                <a:ext cx="530" cy="5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9228" name="Picture 12" descr="Kompjuter - desn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" y="2880"/>
              <a:ext cx="530" cy="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229" name="Group 13"/>
            <p:cNvGrpSpPr>
              <a:grpSpLocks/>
            </p:cNvGrpSpPr>
            <p:nvPr/>
          </p:nvGrpSpPr>
          <p:grpSpPr bwMode="auto">
            <a:xfrm>
              <a:off x="4800" y="1398"/>
              <a:ext cx="674" cy="810"/>
              <a:chOff x="3744" y="3024"/>
              <a:chExt cx="674" cy="810"/>
            </a:xfrm>
          </p:grpSpPr>
          <p:pic>
            <p:nvPicPr>
              <p:cNvPr id="9230" name="Picture 14" descr="Server - desno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4" y="3024"/>
                <a:ext cx="410" cy="7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231" name="Picture 15" descr="Kompjuter - desno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3264"/>
                <a:ext cx="530" cy="5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232" name="Group 16"/>
            <p:cNvGrpSpPr>
              <a:grpSpLocks/>
            </p:cNvGrpSpPr>
            <p:nvPr/>
          </p:nvGrpSpPr>
          <p:grpSpPr bwMode="auto">
            <a:xfrm>
              <a:off x="3024" y="864"/>
              <a:ext cx="674" cy="810"/>
              <a:chOff x="3744" y="3024"/>
              <a:chExt cx="674" cy="810"/>
            </a:xfrm>
          </p:grpSpPr>
          <p:pic>
            <p:nvPicPr>
              <p:cNvPr id="9233" name="Picture 17" descr="Server - desno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4" y="3024"/>
                <a:ext cx="410" cy="7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234" name="Picture 18" descr="Kompjuter - desno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3264"/>
                <a:ext cx="530" cy="5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240" name="Group 24"/>
          <p:cNvGrpSpPr>
            <a:grpSpLocks/>
          </p:cNvGrpSpPr>
          <p:nvPr/>
        </p:nvGrpSpPr>
        <p:grpSpPr bwMode="auto">
          <a:xfrm>
            <a:off x="6643688" y="1889126"/>
            <a:ext cx="3021012" cy="4303713"/>
            <a:chOff x="3225" y="1190"/>
            <a:chExt cx="1903" cy="2711"/>
          </a:xfrm>
        </p:grpSpPr>
        <p:pic>
          <p:nvPicPr>
            <p:cNvPr id="9235" name="Picture 19" descr="Ukljucen kompjuter - desn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4" y="3633"/>
              <a:ext cx="222" cy="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38" name="Picture 22" descr="Ukljucen kompjuter - desn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6" y="2962"/>
              <a:ext cx="222" cy="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39" name="Picture 23" descr="Ukljucen kompjuter - desn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5" y="1190"/>
              <a:ext cx="222" cy="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242" name="Oval 26"/>
          <p:cNvSpPr>
            <a:spLocks noChangeArrowheads="1"/>
          </p:cNvSpPr>
          <p:nvPr/>
        </p:nvSpPr>
        <p:spPr bwMode="auto">
          <a:xfrm>
            <a:off x="3429000" y="3200400"/>
            <a:ext cx="609600" cy="609600"/>
          </a:xfrm>
          <a:prstGeom prst="ellipse">
            <a:avLst/>
          </a:prstGeom>
          <a:solidFill>
            <a:srgbClr val="8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9243" name="Oval 27"/>
          <p:cNvSpPr>
            <a:spLocks noChangeArrowheads="1"/>
          </p:cNvSpPr>
          <p:nvPr/>
        </p:nvSpPr>
        <p:spPr bwMode="auto">
          <a:xfrm>
            <a:off x="3581400" y="3886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>
            <a:off x="2971800" y="4114800"/>
            <a:ext cx="3505200" cy="1676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793288" y="161898"/>
            <a:ext cx="23666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Slide author: 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Milovan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Tosic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Mozzart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Bet, Serbia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Thanks, </a:t>
            </a:r>
            <a:r>
              <a:rPr lang="en-US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Milovan</a:t>
            </a:r>
            <a:r>
              <a:rPr lang="en-US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90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2" grpId="0" animBg="1"/>
      <p:bldP spid="9243" grpId="0" animBg="1"/>
      <p:bldP spid="924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2209801" y="2828926"/>
            <a:ext cx="1108075" cy="1285875"/>
            <a:chOff x="432" y="1536"/>
            <a:chExt cx="698" cy="810"/>
          </a:xfrm>
        </p:grpSpPr>
        <p:pic>
          <p:nvPicPr>
            <p:cNvPr id="10244" name="Picture 4" descr="Server - lev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1536"/>
              <a:ext cx="410" cy="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5" name="Picture 5" descr="Kompjuter - lev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776"/>
              <a:ext cx="530" cy="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46" name="Group 6"/>
          <p:cNvGrpSpPr>
            <a:grpSpLocks/>
          </p:cNvGrpSpPr>
          <p:nvPr/>
        </p:nvGrpSpPr>
        <p:grpSpPr bwMode="auto">
          <a:xfrm>
            <a:off x="6324601" y="1371601"/>
            <a:ext cx="3889375" cy="5172075"/>
            <a:chOff x="3024" y="864"/>
            <a:chExt cx="2450" cy="3258"/>
          </a:xfrm>
        </p:grpSpPr>
        <p:grpSp>
          <p:nvGrpSpPr>
            <p:cNvPr id="10247" name="Group 7"/>
            <p:cNvGrpSpPr>
              <a:grpSpLocks/>
            </p:cNvGrpSpPr>
            <p:nvPr/>
          </p:nvGrpSpPr>
          <p:grpSpPr bwMode="auto">
            <a:xfrm>
              <a:off x="3168" y="3312"/>
              <a:ext cx="674" cy="810"/>
              <a:chOff x="3744" y="3024"/>
              <a:chExt cx="674" cy="810"/>
            </a:xfrm>
          </p:grpSpPr>
          <p:pic>
            <p:nvPicPr>
              <p:cNvPr id="10248" name="Picture 8" descr="Server - desno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4" y="3024"/>
                <a:ext cx="410" cy="7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49" name="Picture 9" descr="Kompjuter - desno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3264"/>
                <a:ext cx="530" cy="5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50" name="Picture 10" descr="Kompjuter - desn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" y="2880"/>
              <a:ext cx="530" cy="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251" name="Group 11"/>
            <p:cNvGrpSpPr>
              <a:grpSpLocks/>
            </p:cNvGrpSpPr>
            <p:nvPr/>
          </p:nvGrpSpPr>
          <p:grpSpPr bwMode="auto">
            <a:xfrm>
              <a:off x="4800" y="1398"/>
              <a:ext cx="674" cy="810"/>
              <a:chOff x="3744" y="3024"/>
              <a:chExt cx="674" cy="810"/>
            </a:xfrm>
          </p:grpSpPr>
          <p:pic>
            <p:nvPicPr>
              <p:cNvPr id="10252" name="Picture 12" descr="Server - desno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4" y="3024"/>
                <a:ext cx="410" cy="7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53" name="Picture 13" descr="Kompjuter - desno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3264"/>
                <a:ext cx="530" cy="5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254" name="Group 14"/>
            <p:cNvGrpSpPr>
              <a:grpSpLocks/>
            </p:cNvGrpSpPr>
            <p:nvPr/>
          </p:nvGrpSpPr>
          <p:grpSpPr bwMode="auto">
            <a:xfrm>
              <a:off x="3024" y="864"/>
              <a:ext cx="674" cy="810"/>
              <a:chOff x="3744" y="3024"/>
              <a:chExt cx="674" cy="810"/>
            </a:xfrm>
          </p:grpSpPr>
          <p:pic>
            <p:nvPicPr>
              <p:cNvPr id="10255" name="Picture 15" descr="Server - desno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4" y="3024"/>
                <a:ext cx="410" cy="7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56" name="Picture 16" descr="Kompjuter - desno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3264"/>
                <a:ext cx="530" cy="5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257" name="Group 17"/>
          <p:cNvGrpSpPr>
            <a:grpSpLocks/>
          </p:cNvGrpSpPr>
          <p:nvPr/>
        </p:nvGrpSpPr>
        <p:grpSpPr bwMode="auto">
          <a:xfrm>
            <a:off x="6643688" y="1889126"/>
            <a:ext cx="3021012" cy="4303713"/>
            <a:chOff x="3225" y="1190"/>
            <a:chExt cx="1903" cy="2711"/>
          </a:xfrm>
        </p:grpSpPr>
        <p:pic>
          <p:nvPicPr>
            <p:cNvPr id="10258" name="Picture 18" descr="Ukljucen kompjuter - desn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4" y="3633"/>
              <a:ext cx="222" cy="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9" name="Picture 19" descr="Ukljucen kompjuter - desn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6" y="2962"/>
              <a:ext cx="222" cy="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0" name="Picture 20" descr="Ukljucen kompjuter - desn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5" y="1190"/>
              <a:ext cx="222" cy="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261" name="Oval 21"/>
          <p:cNvSpPr>
            <a:spLocks noChangeArrowheads="1"/>
          </p:cNvSpPr>
          <p:nvPr/>
        </p:nvSpPr>
        <p:spPr bwMode="auto">
          <a:xfrm>
            <a:off x="3429000" y="3200400"/>
            <a:ext cx="609600" cy="609600"/>
          </a:xfrm>
          <a:prstGeom prst="ellipse">
            <a:avLst/>
          </a:prstGeom>
          <a:solidFill>
            <a:srgbClr val="8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262" name="Oval 22"/>
          <p:cNvSpPr>
            <a:spLocks noChangeArrowheads="1"/>
          </p:cNvSpPr>
          <p:nvPr/>
        </p:nvSpPr>
        <p:spPr bwMode="auto">
          <a:xfrm>
            <a:off x="3581400" y="3886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2971800" y="4114800"/>
            <a:ext cx="3505200" cy="1676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264" name="Oval 24"/>
          <p:cNvSpPr>
            <a:spLocks noChangeArrowheads="1"/>
          </p:cNvSpPr>
          <p:nvPr/>
        </p:nvSpPr>
        <p:spPr bwMode="auto">
          <a:xfrm>
            <a:off x="3748088" y="3960813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265" name="Oval 25"/>
          <p:cNvSpPr>
            <a:spLocks noChangeArrowheads="1"/>
          </p:cNvSpPr>
          <p:nvPr/>
        </p:nvSpPr>
        <p:spPr bwMode="auto">
          <a:xfrm>
            <a:off x="3927475" y="4048125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266" name="Oval 26"/>
          <p:cNvSpPr>
            <a:spLocks noChangeArrowheads="1"/>
          </p:cNvSpPr>
          <p:nvPr/>
        </p:nvSpPr>
        <p:spPr bwMode="auto">
          <a:xfrm>
            <a:off x="4106863" y="4135438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267" name="Oval 27"/>
          <p:cNvSpPr>
            <a:spLocks noChangeArrowheads="1"/>
          </p:cNvSpPr>
          <p:nvPr/>
        </p:nvSpPr>
        <p:spPr bwMode="auto">
          <a:xfrm>
            <a:off x="4286250" y="422275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268" name="Oval 28"/>
          <p:cNvSpPr>
            <a:spLocks noChangeArrowheads="1"/>
          </p:cNvSpPr>
          <p:nvPr/>
        </p:nvSpPr>
        <p:spPr bwMode="auto">
          <a:xfrm>
            <a:off x="4465638" y="4310063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269" name="Oval 29"/>
          <p:cNvSpPr>
            <a:spLocks noChangeArrowheads="1"/>
          </p:cNvSpPr>
          <p:nvPr/>
        </p:nvSpPr>
        <p:spPr bwMode="auto">
          <a:xfrm>
            <a:off x="4645025" y="4397375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270" name="Oval 30"/>
          <p:cNvSpPr>
            <a:spLocks noChangeArrowheads="1"/>
          </p:cNvSpPr>
          <p:nvPr/>
        </p:nvSpPr>
        <p:spPr bwMode="auto">
          <a:xfrm>
            <a:off x="4824413" y="4484688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271" name="Oval 31"/>
          <p:cNvSpPr>
            <a:spLocks noChangeArrowheads="1"/>
          </p:cNvSpPr>
          <p:nvPr/>
        </p:nvSpPr>
        <p:spPr bwMode="auto">
          <a:xfrm>
            <a:off x="5003800" y="4572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272" name="Oval 32"/>
          <p:cNvSpPr>
            <a:spLocks noChangeArrowheads="1"/>
          </p:cNvSpPr>
          <p:nvPr/>
        </p:nvSpPr>
        <p:spPr bwMode="auto">
          <a:xfrm>
            <a:off x="5183188" y="4659313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273" name="Oval 33"/>
          <p:cNvSpPr>
            <a:spLocks noChangeArrowheads="1"/>
          </p:cNvSpPr>
          <p:nvPr/>
        </p:nvSpPr>
        <p:spPr bwMode="auto">
          <a:xfrm>
            <a:off x="5362575" y="4746625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274" name="Oval 34"/>
          <p:cNvSpPr>
            <a:spLocks noChangeArrowheads="1"/>
          </p:cNvSpPr>
          <p:nvPr/>
        </p:nvSpPr>
        <p:spPr bwMode="auto">
          <a:xfrm>
            <a:off x="5541963" y="4833938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275" name="Oval 35"/>
          <p:cNvSpPr>
            <a:spLocks noChangeArrowheads="1"/>
          </p:cNvSpPr>
          <p:nvPr/>
        </p:nvSpPr>
        <p:spPr bwMode="auto">
          <a:xfrm>
            <a:off x="5721350" y="492125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276" name="Oval 36"/>
          <p:cNvSpPr>
            <a:spLocks noChangeArrowheads="1"/>
          </p:cNvSpPr>
          <p:nvPr/>
        </p:nvSpPr>
        <p:spPr bwMode="auto">
          <a:xfrm>
            <a:off x="5900738" y="5008563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277" name="Oval 37"/>
          <p:cNvSpPr>
            <a:spLocks noChangeArrowheads="1"/>
          </p:cNvSpPr>
          <p:nvPr/>
        </p:nvSpPr>
        <p:spPr bwMode="auto">
          <a:xfrm>
            <a:off x="6080125" y="5095875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278" name="Oval 38"/>
          <p:cNvSpPr>
            <a:spLocks noChangeArrowheads="1"/>
          </p:cNvSpPr>
          <p:nvPr/>
        </p:nvSpPr>
        <p:spPr bwMode="auto">
          <a:xfrm>
            <a:off x="6259513" y="5183188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10279" name="Picture 39" descr="Podaci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724400"/>
            <a:ext cx="306388" cy="381000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2057400" y="533400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4400" i="1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Crawler</a:t>
            </a:r>
            <a:r>
              <a:rPr lang="en-US" altLang="en-US" sz="44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 agents</a:t>
            </a:r>
            <a:endParaRPr lang="en-US" altLang="en-US" sz="44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793288" y="161898"/>
            <a:ext cx="23666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Slide author: 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Milovan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Tosic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Mozzart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Bet, Serbia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Thanks, </a:t>
            </a:r>
            <a:r>
              <a:rPr lang="en-US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Milovan</a:t>
            </a:r>
            <a:r>
              <a:rPr lang="en-US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728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1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1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2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2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2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2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3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3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825"/>
                            </p:stCondLst>
                            <p:childTnLst>
                              <p:par>
                                <p:cTn id="3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4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975"/>
                            </p:stCondLst>
                            <p:childTnLst>
                              <p:par>
                                <p:cTn id="4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4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125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2" grpId="0" animBg="1"/>
      <p:bldP spid="10264" grpId="0" animBg="1"/>
      <p:bldP spid="10265" grpId="0" animBg="1"/>
      <p:bldP spid="10266" grpId="0" animBg="1"/>
      <p:bldP spid="10267" grpId="0" animBg="1"/>
      <p:bldP spid="10268" grpId="0" animBg="1"/>
      <p:bldP spid="10269" grpId="0" animBg="1"/>
      <p:bldP spid="10270" grpId="0" animBg="1"/>
      <p:bldP spid="10271" grpId="0" animBg="1"/>
      <p:bldP spid="10272" grpId="0" animBg="1"/>
      <p:bldP spid="10273" grpId="0" animBg="1"/>
      <p:bldP spid="10274" grpId="0" animBg="1"/>
      <p:bldP spid="10275" grpId="0" animBg="1"/>
      <p:bldP spid="10276" grpId="0" animBg="1"/>
      <p:bldP spid="10277" grpId="0" animBg="1"/>
      <p:bldP spid="1027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2209801" y="2828926"/>
            <a:ext cx="1108075" cy="1285875"/>
            <a:chOff x="432" y="1536"/>
            <a:chExt cx="698" cy="810"/>
          </a:xfrm>
        </p:grpSpPr>
        <p:pic>
          <p:nvPicPr>
            <p:cNvPr id="11268" name="Picture 4" descr="Server - lev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1536"/>
              <a:ext cx="410" cy="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69" name="Picture 5" descr="Kompjuter - lev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776"/>
              <a:ext cx="530" cy="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70" name="Group 6"/>
          <p:cNvGrpSpPr>
            <a:grpSpLocks/>
          </p:cNvGrpSpPr>
          <p:nvPr/>
        </p:nvGrpSpPr>
        <p:grpSpPr bwMode="auto">
          <a:xfrm>
            <a:off x="6324601" y="1371601"/>
            <a:ext cx="3889375" cy="5172075"/>
            <a:chOff x="3024" y="864"/>
            <a:chExt cx="2450" cy="3258"/>
          </a:xfrm>
        </p:grpSpPr>
        <p:grpSp>
          <p:nvGrpSpPr>
            <p:cNvPr id="11271" name="Group 7"/>
            <p:cNvGrpSpPr>
              <a:grpSpLocks/>
            </p:cNvGrpSpPr>
            <p:nvPr/>
          </p:nvGrpSpPr>
          <p:grpSpPr bwMode="auto">
            <a:xfrm>
              <a:off x="3168" y="3312"/>
              <a:ext cx="674" cy="810"/>
              <a:chOff x="3744" y="3024"/>
              <a:chExt cx="674" cy="810"/>
            </a:xfrm>
          </p:grpSpPr>
          <p:pic>
            <p:nvPicPr>
              <p:cNvPr id="11272" name="Picture 8" descr="Server - desno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4" y="3024"/>
                <a:ext cx="410" cy="7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273" name="Picture 9" descr="Kompjuter - desno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3264"/>
                <a:ext cx="530" cy="5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274" name="Picture 10" descr="Kompjuter - desn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" y="2880"/>
              <a:ext cx="530" cy="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275" name="Group 11"/>
            <p:cNvGrpSpPr>
              <a:grpSpLocks/>
            </p:cNvGrpSpPr>
            <p:nvPr/>
          </p:nvGrpSpPr>
          <p:grpSpPr bwMode="auto">
            <a:xfrm>
              <a:off x="4800" y="1398"/>
              <a:ext cx="674" cy="810"/>
              <a:chOff x="3744" y="3024"/>
              <a:chExt cx="674" cy="810"/>
            </a:xfrm>
          </p:grpSpPr>
          <p:pic>
            <p:nvPicPr>
              <p:cNvPr id="11276" name="Picture 12" descr="Server - desno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4" y="3024"/>
                <a:ext cx="410" cy="7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277" name="Picture 13" descr="Kompjuter - desno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3264"/>
                <a:ext cx="530" cy="5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278" name="Group 14"/>
            <p:cNvGrpSpPr>
              <a:grpSpLocks/>
            </p:cNvGrpSpPr>
            <p:nvPr/>
          </p:nvGrpSpPr>
          <p:grpSpPr bwMode="auto">
            <a:xfrm>
              <a:off x="3024" y="864"/>
              <a:ext cx="674" cy="810"/>
              <a:chOff x="3744" y="3024"/>
              <a:chExt cx="674" cy="810"/>
            </a:xfrm>
          </p:grpSpPr>
          <p:pic>
            <p:nvPicPr>
              <p:cNvPr id="11279" name="Picture 15" descr="Server - desno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4" y="3024"/>
                <a:ext cx="410" cy="7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280" name="Picture 16" descr="Kompjuter - desno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3264"/>
                <a:ext cx="530" cy="5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281" name="Group 17"/>
          <p:cNvGrpSpPr>
            <a:grpSpLocks/>
          </p:cNvGrpSpPr>
          <p:nvPr/>
        </p:nvGrpSpPr>
        <p:grpSpPr bwMode="auto">
          <a:xfrm>
            <a:off x="6643688" y="1889126"/>
            <a:ext cx="3021012" cy="4303713"/>
            <a:chOff x="3225" y="1190"/>
            <a:chExt cx="1903" cy="2711"/>
          </a:xfrm>
        </p:grpSpPr>
        <p:pic>
          <p:nvPicPr>
            <p:cNvPr id="11282" name="Picture 18" descr="Ukljucen kompjuter - desn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4" y="3633"/>
              <a:ext cx="222" cy="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83" name="Picture 19" descr="Ukljucen kompjuter - desn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6" y="2962"/>
              <a:ext cx="222" cy="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84" name="Picture 20" descr="Ukljucen kompjuter - desn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5" y="1190"/>
              <a:ext cx="222" cy="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285" name="Oval 21"/>
          <p:cNvSpPr>
            <a:spLocks noChangeArrowheads="1"/>
          </p:cNvSpPr>
          <p:nvPr/>
        </p:nvSpPr>
        <p:spPr bwMode="auto">
          <a:xfrm>
            <a:off x="3429000" y="3200400"/>
            <a:ext cx="609600" cy="609600"/>
          </a:xfrm>
          <a:prstGeom prst="ellipse">
            <a:avLst/>
          </a:prstGeom>
          <a:solidFill>
            <a:srgbClr val="8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>
            <a:off x="2971800" y="4114800"/>
            <a:ext cx="3505200" cy="1676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1306" name="Group 42"/>
          <p:cNvGrpSpPr>
            <a:grpSpLocks/>
          </p:cNvGrpSpPr>
          <p:nvPr/>
        </p:nvGrpSpPr>
        <p:grpSpPr bwMode="auto">
          <a:xfrm>
            <a:off x="6248401" y="4724400"/>
            <a:ext cx="315913" cy="763588"/>
            <a:chOff x="2976" y="2976"/>
            <a:chExt cx="199" cy="481"/>
          </a:xfrm>
        </p:grpSpPr>
        <p:sp>
          <p:nvSpPr>
            <p:cNvPr id="11302" name="Oval 38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1303" name="Picture 39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sp>
        <p:nvSpPr>
          <p:cNvPr id="11304" name="Line 40"/>
          <p:cNvSpPr>
            <a:spLocks noChangeShapeType="1"/>
          </p:cNvSpPr>
          <p:nvPr/>
        </p:nvSpPr>
        <p:spPr bwMode="auto">
          <a:xfrm flipV="1">
            <a:off x="7315200" y="5410200"/>
            <a:ext cx="1981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1305" name="Line 41"/>
          <p:cNvSpPr>
            <a:spLocks noChangeShapeType="1"/>
          </p:cNvSpPr>
          <p:nvPr/>
        </p:nvSpPr>
        <p:spPr bwMode="auto">
          <a:xfrm flipV="1">
            <a:off x="7239000" y="3505200"/>
            <a:ext cx="2286000" cy="1752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2057400" y="533400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4400" i="1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Crawler</a:t>
            </a:r>
            <a:r>
              <a:rPr lang="en-US" altLang="en-US" sz="44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 agents</a:t>
            </a:r>
            <a:endParaRPr lang="en-US" altLang="en-US" sz="44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793288" y="161898"/>
            <a:ext cx="23666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Slide author: 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Milovan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Tosic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Mozzart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Bet, Serbia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Thanks, </a:t>
            </a:r>
            <a:r>
              <a:rPr lang="en-US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Milovan</a:t>
            </a:r>
            <a:r>
              <a:rPr lang="en-US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963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4" grpId="0" animBg="1"/>
      <p:bldP spid="1130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2209801" y="2828926"/>
            <a:ext cx="1108075" cy="1285875"/>
            <a:chOff x="432" y="1536"/>
            <a:chExt cx="698" cy="810"/>
          </a:xfrm>
        </p:grpSpPr>
        <p:pic>
          <p:nvPicPr>
            <p:cNvPr id="12292" name="Picture 4" descr="Server - lev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1536"/>
              <a:ext cx="410" cy="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93" name="Picture 5" descr="Kompjuter - lev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776"/>
              <a:ext cx="530" cy="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94" name="Group 6"/>
          <p:cNvGrpSpPr>
            <a:grpSpLocks/>
          </p:cNvGrpSpPr>
          <p:nvPr/>
        </p:nvGrpSpPr>
        <p:grpSpPr bwMode="auto">
          <a:xfrm>
            <a:off x="6324601" y="1371601"/>
            <a:ext cx="3889375" cy="5172075"/>
            <a:chOff x="3024" y="864"/>
            <a:chExt cx="2450" cy="3258"/>
          </a:xfrm>
        </p:grpSpPr>
        <p:grpSp>
          <p:nvGrpSpPr>
            <p:cNvPr id="12295" name="Group 7"/>
            <p:cNvGrpSpPr>
              <a:grpSpLocks/>
            </p:cNvGrpSpPr>
            <p:nvPr/>
          </p:nvGrpSpPr>
          <p:grpSpPr bwMode="auto">
            <a:xfrm>
              <a:off x="3168" y="3312"/>
              <a:ext cx="674" cy="810"/>
              <a:chOff x="3744" y="3024"/>
              <a:chExt cx="674" cy="810"/>
            </a:xfrm>
          </p:grpSpPr>
          <p:pic>
            <p:nvPicPr>
              <p:cNvPr id="12296" name="Picture 8" descr="Server - desno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4" y="3024"/>
                <a:ext cx="410" cy="7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297" name="Picture 9" descr="Kompjuter - desno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3264"/>
                <a:ext cx="530" cy="5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298" name="Picture 10" descr="Kompjuter - desn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" y="2880"/>
              <a:ext cx="530" cy="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299" name="Group 11"/>
            <p:cNvGrpSpPr>
              <a:grpSpLocks/>
            </p:cNvGrpSpPr>
            <p:nvPr/>
          </p:nvGrpSpPr>
          <p:grpSpPr bwMode="auto">
            <a:xfrm>
              <a:off x="4800" y="1398"/>
              <a:ext cx="674" cy="810"/>
              <a:chOff x="3744" y="3024"/>
              <a:chExt cx="674" cy="810"/>
            </a:xfrm>
          </p:grpSpPr>
          <p:pic>
            <p:nvPicPr>
              <p:cNvPr id="12300" name="Picture 12" descr="Server - desno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4" y="3024"/>
                <a:ext cx="410" cy="7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301" name="Picture 13" descr="Kompjuter - desno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3264"/>
                <a:ext cx="530" cy="5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302" name="Group 14"/>
            <p:cNvGrpSpPr>
              <a:grpSpLocks/>
            </p:cNvGrpSpPr>
            <p:nvPr/>
          </p:nvGrpSpPr>
          <p:grpSpPr bwMode="auto">
            <a:xfrm>
              <a:off x="3024" y="864"/>
              <a:ext cx="674" cy="810"/>
              <a:chOff x="3744" y="3024"/>
              <a:chExt cx="674" cy="810"/>
            </a:xfrm>
          </p:grpSpPr>
          <p:pic>
            <p:nvPicPr>
              <p:cNvPr id="12303" name="Picture 15" descr="Server - desno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4" y="3024"/>
                <a:ext cx="410" cy="7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304" name="Picture 16" descr="Kompjuter - desno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3264"/>
                <a:ext cx="530" cy="5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2305" name="Group 17"/>
          <p:cNvGrpSpPr>
            <a:grpSpLocks/>
          </p:cNvGrpSpPr>
          <p:nvPr/>
        </p:nvGrpSpPr>
        <p:grpSpPr bwMode="auto">
          <a:xfrm>
            <a:off x="6643688" y="1889126"/>
            <a:ext cx="3021012" cy="4303713"/>
            <a:chOff x="3225" y="1190"/>
            <a:chExt cx="1903" cy="2711"/>
          </a:xfrm>
        </p:grpSpPr>
        <p:pic>
          <p:nvPicPr>
            <p:cNvPr id="12306" name="Picture 18" descr="Ukljucen kompjuter - desn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4" y="3633"/>
              <a:ext cx="222" cy="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07" name="Picture 19" descr="Ukljucen kompjuter - desn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6" y="2962"/>
              <a:ext cx="222" cy="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08" name="Picture 20" descr="Ukljucen kompjuter - desn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5" y="1190"/>
              <a:ext cx="222" cy="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309" name="Oval 21"/>
          <p:cNvSpPr>
            <a:spLocks noChangeArrowheads="1"/>
          </p:cNvSpPr>
          <p:nvPr/>
        </p:nvSpPr>
        <p:spPr bwMode="auto">
          <a:xfrm>
            <a:off x="3429000" y="3200400"/>
            <a:ext cx="609600" cy="609600"/>
          </a:xfrm>
          <a:prstGeom prst="ellipse">
            <a:avLst/>
          </a:prstGeom>
          <a:solidFill>
            <a:srgbClr val="8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2971800" y="4114800"/>
            <a:ext cx="3505200" cy="1676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2311" name="Group 23"/>
          <p:cNvGrpSpPr>
            <a:grpSpLocks/>
          </p:cNvGrpSpPr>
          <p:nvPr/>
        </p:nvGrpSpPr>
        <p:grpSpPr bwMode="auto">
          <a:xfrm>
            <a:off x="6248401" y="4724400"/>
            <a:ext cx="315913" cy="763588"/>
            <a:chOff x="2976" y="2976"/>
            <a:chExt cx="199" cy="481"/>
          </a:xfrm>
        </p:grpSpPr>
        <p:sp>
          <p:nvSpPr>
            <p:cNvPr id="12312" name="Oval 24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2313" name="Picture 25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sp>
        <p:nvSpPr>
          <p:cNvPr id="12314" name="Line 26"/>
          <p:cNvSpPr>
            <a:spLocks noChangeShapeType="1"/>
          </p:cNvSpPr>
          <p:nvPr/>
        </p:nvSpPr>
        <p:spPr bwMode="auto">
          <a:xfrm flipV="1">
            <a:off x="7315200" y="5410200"/>
            <a:ext cx="1981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 flipV="1">
            <a:off x="7239000" y="3505200"/>
            <a:ext cx="2286000" cy="1752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2322" name="Group 34"/>
          <p:cNvGrpSpPr>
            <a:grpSpLocks/>
          </p:cNvGrpSpPr>
          <p:nvPr/>
        </p:nvGrpSpPr>
        <p:grpSpPr bwMode="auto">
          <a:xfrm>
            <a:off x="6400801" y="4618039"/>
            <a:ext cx="315913" cy="763587"/>
            <a:chOff x="2976" y="2976"/>
            <a:chExt cx="199" cy="481"/>
          </a:xfrm>
        </p:grpSpPr>
        <p:sp>
          <p:nvSpPr>
            <p:cNvPr id="12323" name="Oval 35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2324" name="Picture 36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2325" name="Group 37"/>
          <p:cNvGrpSpPr>
            <a:grpSpLocks/>
          </p:cNvGrpSpPr>
          <p:nvPr/>
        </p:nvGrpSpPr>
        <p:grpSpPr bwMode="auto">
          <a:xfrm>
            <a:off x="6553201" y="4511675"/>
            <a:ext cx="315913" cy="763588"/>
            <a:chOff x="2976" y="2976"/>
            <a:chExt cx="199" cy="481"/>
          </a:xfrm>
        </p:grpSpPr>
        <p:sp>
          <p:nvSpPr>
            <p:cNvPr id="12326" name="Oval 38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2327" name="Picture 39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2328" name="Group 40"/>
          <p:cNvGrpSpPr>
            <a:grpSpLocks/>
          </p:cNvGrpSpPr>
          <p:nvPr/>
        </p:nvGrpSpPr>
        <p:grpSpPr bwMode="auto">
          <a:xfrm>
            <a:off x="6705601" y="4405314"/>
            <a:ext cx="315913" cy="763587"/>
            <a:chOff x="2976" y="2976"/>
            <a:chExt cx="199" cy="481"/>
          </a:xfrm>
        </p:grpSpPr>
        <p:sp>
          <p:nvSpPr>
            <p:cNvPr id="12329" name="Oval 41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2330" name="Picture 42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2331" name="Group 43"/>
          <p:cNvGrpSpPr>
            <a:grpSpLocks/>
          </p:cNvGrpSpPr>
          <p:nvPr/>
        </p:nvGrpSpPr>
        <p:grpSpPr bwMode="auto">
          <a:xfrm>
            <a:off x="6858001" y="4298950"/>
            <a:ext cx="315913" cy="763588"/>
            <a:chOff x="2976" y="2976"/>
            <a:chExt cx="199" cy="481"/>
          </a:xfrm>
        </p:grpSpPr>
        <p:sp>
          <p:nvSpPr>
            <p:cNvPr id="12332" name="Oval 44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2333" name="Picture 45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2334" name="Group 46"/>
          <p:cNvGrpSpPr>
            <a:grpSpLocks/>
          </p:cNvGrpSpPr>
          <p:nvPr/>
        </p:nvGrpSpPr>
        <p:grpSpPr bwMode="auto">
          <a:xfrm>
            <a:off x="7010401" y="4192589"/>
            <a:ext cx="315913" cy="763587"/>
            <a:chOff x="2976" y="2976"/>
            <a:chExt cx="199" cy="481"/>
          </a:xfrm>
        </p:grpSpPr>
        <p:sp>
          <p:nvSpPr>
            <p:cNvPr id="12335" name="Oval 47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2336" name="Picture 48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2337" name="Group 49"/>
          <p:cNvGrpSpPr>
            <a:grpSpLocks/>
          </p:cNvGrpSpPr>
          <p:nvPr/>
        </p:nvGrpSpPr>
        <p:grpSpPr bwMode="auto">
          <a:xfrm>
            <a:off x="7162801" y="4086225"/>
            <a:ext cx="315913" cy="763588"/>
            <a:chOff x="2976" y="2976"/>
            <a:chExt cx="199" cy="481"/>
          </a:xfrm>
        </p:grpSpPr>
        <p:sp>
          <p:nvSpPr>
            <p:cNvPr id="12338" name="Oval 50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2339" name="Picture 51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2340" name="Group 52"/>
          <p:cNvGrpSpPr>
            <a:grpSpLocks/>
          </p:cNvGrpSpPr>
          <p:nvPr/>
        </p:nvGrpSpPr>
        <p:grpSpPr bwMode="auto">
          <a:xfrm>
            <a:off x="7315201" y="3979864"/>
            <a:ext cx="315913" cy="763587"/>
            <a:chOff x="2976" y="2976"/>
            <a:chExt cx="199" cy="481"/>
          </a:xfrm>
        </p:grpSpPr>
        <p:sp>
          <p:nvSpPr>
            <p:cNvPr id="12341" name="Oval 53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2342" name="Picture 54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2343" name="Group 55"/>
          <p:cNvGrpSpPr>
            <a:grpSpLocks/>
          </p:cNvGrpSpPr>
          <p:nvPr/>
        </p:nvGrpSpPr>
        <p:grpSpPr bwMode="auto">
          <a:xfrm>
            <a:off x="7467601" y="3873500"/>
            <a:ext cx="315913" cy="763588"/>
            <a:chOff x="2976" y="2976"/>
            <a:chExt cx="199" cy="481"/>
          </a:xfrm>
        </p:grpSpPr>
        <p:sp>
          <p:nvSpPr>
            <p:cNvPr id="12344" name="Oval 56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2345" name="Picture 57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2346" name="Group 58"/>
          <p:cNvGrpSpPr>
            <a:grpSpLocks/>
          </p:cNvGrpSpPr>
          <p:nvPr/>
        </p:nvGrpSpPr>
        <p:grpSpPr bwMode="auto">
          <a:xfrm>
            <a:off x="7620001" y="3767139"/>
            <a:ext cx="315913" cy="763587"/>
            <a:chOff x="2976" y="2976"/>
            <a:chExt cx="199" cy="481"/>
          </a:xfrm>
        </p:grpSpPr>
        <p:sp>
          <p:nvSpPr>
            <p:cNvPr id="12347" name="Oval 59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2348" name="Picture 60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2349" name="Group 61"/>
          <p:cNvGrpSpPr>
            <a:grpSpLocks/>
          </p:cNvGrpSpPr>
          <p:nvPr/>
        </p:nvGrpSpPr>
        <p:grpSpPr bwMode="auto">
          <a:xfrm>
            <a:off x="7772401" y="3660775"/>
            <a:ext cx="315913" cy="763588"/>
            <a:chOff x="2976" y="2976"/>
            <a:chExt cx="199" cy="481"/>
          </a:xfrm>
        </p:grpSpPr>
        <p:sp>
          <p:nvSpPr>
            <p:cNvPr id="12350" name="Oval 62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2351" name="Picture 63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2352" name="Group 64"/>
          <p:cNvGrpSpPr>
            <a:grpSpLocks/>
          </p:cNvGrpSpPr>
          <p:nvPr/>
        </p:nvGrpSpPr>
        <p:grpSpPr bwMode="auto">
          <a:xfrm>
            <a:off x="7924801" y="3554414"/>
            <a:ext cx="315913" cy="763587"/>
            <a:chOff x="2976" y="2976"/>
            <a:chExt cx="199" cy="481"/>
          </a:xfrm>
        </p:grpSpPr>
        <p:sp>
          <p:nvSpPr>
            <p:cNvPr id="12353" name="Oval 65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2354" name="Picture 66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2355" name="Group 67"/>
          <p:cNvGrpSpPr>
            <a:grpSpLocks/>
          </p:cNvGrpSpPr>
          <p:nvPr/>
        </p:nvGrpSpPr>
        <p:grpSpPr bwMode="auto">
          <a:xfrm>
            <a:off x="8077201" y="3448050"/>
            <a:ext cx="315913" cy="763588"/>
            <a:chOff x="2976" y="2976"/>
            <a:chExt cx="199" cy="481"/>
          </a:xfrm>
        </p:grpSpPr>
        <p:sp>
          <p:nvSpPr>
            <p:cNvPr id="12356" name="Oval 68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2357" name="Picture 69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2358" name="Group 70"/>
          <p:cNvGrpSpPr>
            <a:grpSpLocks/>
          </p:cNvGrpSpPr>
          <p:nvPr/>
        </p:nvGrpSpPr>
        <p:grpSpPr bwMode="auto">
          <a:xfrm>
            <a:off x="8229601" y="3341689"/>
            <a:ext cx="315913" cy="763587"/>
            <a:chOff x="2976" y="2976"/>
            <a:chExt cx="199" cy="481"/>
          </a:xfrm>
        </p:grpSpPr>
        <p:sp>
          <p:nvSpPr>
            <p:cNvPr id="12359" name="Oval 71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2360" name="Picture 72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2361" name="Group 73"/>
          <p:cNvGrpSpPr>
            <a:grpSpLocks/>
          </p:cNvGrpSpPr>
          <p:nvPr/>
        </p:nvGrpSpPr>
        <p:grpSpPr bwMode="auto">
          <a:xfrm>
            <a:off x="8382001" y="3235325"/>
            <a:ext cx="315913" cy="763588"/>
            <a:chOff x="2976" y="2976"/>
            <a:chExt cx="199" cy="481"/>
          </a:xfrm>
        </p:grpSpPr>
        <p:sp>
          <p:nvSpPr>
            <p:cNvPr id="12362" name="Oval 74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2363" name="Picture 75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2364" name="Group 76"/>
          <p:cNvGrpSpPr>
            <a:grpSpLocks/>
          </p:cNvGrpSpPr>
          <p:nvPr/>
        </p:nvGrpSpPr>
        <p:grpSpPr bwMode="auto">
          <a:xfrm>
            <a:off x="8534401" y="3128964"/>
            <a:ext cx="315913" cy="763587"/>
            <a:chOff x="2976" y="2976"/>
            <a:chExt cx="199" cy="481"/>
          </a:xfrm>
        </p:grpSpPr>
        <p:sp>
          <p:nvSpPr>
            <p:cNvPr id="12365" name="Oval 77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2366" name="Picture 78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2367" name="Group 79"/>
          <p:cNvGrpSpPr>
            <a:grpSpLocks/>
          </p:cNvGrpSpPr>
          <p:nvPr/>
        </p:nvGrpSpPr>
        <p:grpSpPr bwMode="auto">
          <a:xfrm>
            <a:off x="8686801" y="3022600"/>
            <a:ext cx="315913" cy="763588"/>
            <a:chOff x="2976" y="2976"/>
            <a:chExt cx="199" cy="481"/>
          </a:xfrm>
        </p:grpSpPr>
        <p:sp>
          <p:nvSpPr>
            <p:cNvPr id="12368" name="Oval 80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2369" name="Picture 81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2370" name="Group 82"/>
          <p:cNvGrpSpPr>
            <a:grpSpLocks/>
          </p:cNvGrpSpPr>
          <p:nvPr/>
        </p:nvGrpSpPr>
        <p:grpSpPr bwMode="auto">
          <a:xfrm>
            <a:off x="8839201" y="2916239"/>
            <a:ext cx="315913" cy="763587"/>
            <a:chOff x="2976" y="2976"/>
            <a:chExt cx="199" cy="481"/>
          </a:xfrm>
        </p:grpSpPr>
        <p:sp>
          <p:nvSpPr>
            <p:cNvPr id="12371" name="Oval 83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2372" name="Picture 84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2378" name="Group 90"/>
          <p:cNvGrpSpPr>
            <a:grpSpLocks/>
          </p:cNvGrpSpPr>
          <p:nvPr/>
        </p:nvGrpSpPr>
        <p:grpSpPr bwMode="auto">
          <a:xfrm>
            <a:off x="7467600" y="2400300"/>
            <a:ext cx="1600200" cy="355600"/>
            <a:chOff x="3744" y="1512"/>
            <a:chExt cx="1008" cy="224"/>
          </a:xfrm>
        </p:grpSpPr>
        <p:sp>
          <p:nvSpPr>
            <p:cNvPr id="12374" name="Line 86"/>
            <p:cNvSpPr>
              <a:spLocks noChangeShapeType="1"/>
            </p:cNvSpPr>
            <p:nvPr/>
          </p:nvSpPr>
          <p:spPr bwMode="auto">
            <a:xfrm>
              <a:off x="4360" y="1640"/>
              <a:ext cx="392" cy="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375" name="Line 87"/>
            <p:cNvSpPr>
              <a:spLocks noChangeShapeType="1"/>
            </p:cNvSpPr>
            <p:nvPr/>
          </p:nvSpPr>
          <p:spPr bwMode="auto">
            <a:xfrm>
              <a:off x="3744" y="1536"/>
              <a:ext cx="432" cy="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376" name="Line 88"/>
            <p:cNvSpPr>
              <a:spLocks noChangeShapeType="1"/>
            </p:cNvSpPr>
            <p:nvPr/>
          </p:nvSpPr>
          <p:spPr bwMode="auto">
            <a:xfrm flipV="1">
              <a:off x="4171" y="1512"/>
              <a:ext cx="96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377" name="Line 89"/>
            <p:cNvSpPr>
              <a:spLocks noChangeShapeType="1"/>
            </p:cNvSpPr>
            <p:nvPr/>
          </p:nvSpPr>
          <p:spPr bwMode="auto">
            <a:xfrm flipV="1">
              <a:off x="4275" y="1640"/>
              <a:ext cx="96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4" name="Text Box 2"/>
          <p:cNvSpPr txBox="1">
            <a:spLocks noChangeArrowheads="1"/>
          </p:cNvSpPr>
          <p:nvPr/>
        </p:nvSpPr>
        <p:spPr bwMode="auto">
          <a:xfrm>
            <a:off x="2057400" y="533400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4400" i="1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Crawler</a:t>
            </a:r>
            <a:r>
              <a:rPr lang="en-US" altLang="en-US" sz="44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 agents</a:t>
            </a:r>
            <a:endParaRPr lang="en-US" altLang="en-US" sz="44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9793288" y="161898"/>
            <a:ext cx="23666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Slide author: 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Milovan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Tosic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Mozzart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Bet, Serbia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Thanks, </a:t>
            </a:r>
            <a:r>
              <a:rPr lang="en-US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Milovan</a:t>
            </a:r>
            <a:r>
              <a:rPr lang="en-US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819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1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1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2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2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2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2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3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3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825"/>
                            </p:stCondLst>
                            <p:childTnLst>
                              <p:par>
                                <p:cTn id="3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4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975"/>
                            </p:stCondLst>
                            <p:childTnLst>
                              <p:par>
                                <p:cTn id="4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4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125"/>
                            </p:stCondLst>
                            <p:childTnLst>
                              <p:par>
                                <p:cTn id="5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5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275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2" dur="500"/>
                                        <p:tgtEl>
                                          <p:spTgt spid="12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2209801" y="2828926"/>
            <a:ext cx="1108075" cy="1285875"/>
            <a:chOff x="432" y="1536"/>
            <a:chExt cx="698" cy="810"/>
          </a:xfrm>
        </p:grpSpPr>
        <p:pic>
          <p:nvPicPr>
            <p:cNvPr id="14340" name="Picture 4" descr="Server - lev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1536"/>
              <a:ext cx="410" cy="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41" name="Picture 5" descr="Kompjuter - lev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776"/>
              <a:ext cx="530" cy="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342" name="Group 6"/>
          <p:cNvGrpSpPr>
            <a:grpSpLocks/>
          </p:cNvGrpSpPr>
          <p:nvPr/>
        </p:nvGrpSpPr>
        <p:grpSpPr bwMode="auto">
          <a:xfrm>
            <a:off x="6324601" y="1371601"/>
            <a:ext cx="3889375" cy="5172075"/>
            <a:chOff x="3024" y="864"/>
            <a:chExt cx="2450" cy="3258"/>
          </a:xfrm>
        </p:grpSpPr>
        <p:grpSp>
          <p:nvGrpSpPr>
            <p:cNvPr id="14343" name="Group 7"/>
            <p:cNvGrpSpPr>
              <a:grpSpLocks/>
            </p:cNvGrpSpPr>
            <p:nvPr/>
          </p:nvGrpSpPr>
          <p:grpSpPr bwMode="auto">
            <a:xfrm>
              <a:off x="3168" y="3312"/>
              <a:ext cx="674" cy="810"/>
              <a:chOff x="3744" y="3024"/>
              <a:chExt cx="674" cy="810"/>
            </a:xfrm>
          </p:grpSpPr>
          <p:pic>
            <p:nvPicPr>
              <p:cNvPr id="14344" name="Picture 8" descr="Server - desno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4" y="3024"/>
                <a:ext cx="410" cy="7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345" name="Picture 9" descr="Kompjuter - desno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3264"/>
                <a:ext cx="530" cy="5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4346" name="Picture 10" descr="Kompjuter - desn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" y="2880"/>
              <a:ext cx="530" cy="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347" name="Group 11"/>
            <p:cNvGrpSpPr>
              <a:grpSpLocks/>
            </p:cNvGrpSpPr>
            <p:nvPr/>
          </p:nvGrpSpPr>
          <p:grpSpPr bwMode="auto">
            <a:xfrm>
              <a:off x="4800" y="1398"/>
              <a:ext cx="674" cy="810"/>
              <a:chOff x="3744" y="3024"/>
              <a:chExt cx="674" cy="810"/>
            </a:xfrm>
          </p:grpSpPr>
          <p:pic>
            <p:nvPicPr>
              <p:cNvPr id="14348" name="Picture 12" descr="Server - desno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4" y="3024"/>
                <a:ext cx="410" cy="7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349" name="Picture 13" descr="Kompjuter - desno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3264"/>
                <a:ext cx="530" cy="5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350" name="Group 14"/>
            <p:cNvGrpSpPr>
              <a:grpSpLocks/>
            </p:cNvGrpSpPr>
            <p:nvPr/>
          </p:nvGrpSpPr>
          <p:grpSpPr bwMode="auto">
            <a:xfrm>
              <a:off x="3024" y="864"/>
              <a:ext cx="674" cy="810"/>
              <a:chOff x="3744" y="3024"/>
              <a:chExt cx="674" cy="810"/>
            </a:xfrm>
          </p:grpSpPr>
          <p:pic>
            <p:nvPicPr>
              <p:cNvPr id="14351" name="Picture 15" descr="Server - desno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4" y="3024"/>
                <a:ext cx="410" cy="7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352" name="Picture 16" descr="Kompjuter - desno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3264"/>
                <a:ext cx="530" cy="5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4353" name="Group 17"/>
          <p:cNvGrpSpPr>
            <a:grpSpLocks/>
          </p:cNvGrpSpPr>
          <p:nvPr/>
        </p:nvGrpSpPr>
        <p:grpSpPr bwMode="auto">
          <a:xfrm>
            <a:off x="6643688" y="1889126"/>
            <a:ext cx="3021012" cy="4303713"/>
            <a:chOff x="3225" y="1190"/>
            <a:chExt cx="1903" cy="2711"/>
          </a:xfrm>
        </p:grpSpPr>
        <p:pic>
          <p:nvPicPr>
            <p:cNvPr id="14354" name="Picture 18" descr="Ukljucen kompjuter - desn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4" y="3633"/>
              <a:ext cx="222" cy="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55" name="Picture 19" descr="Ukljucen kompjuter - desn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6" y="2962"/>
              <a:ext cx="222" cy="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56" name="Picture 20" descr="Ukljucen kompjuter - desn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5" y="1190"/>
              <a:ext cx="222" cy="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357" name="Oval 21"/>
          <p:cNvSpPr>
            <a:spLocks noChangeArrowheads="1"/>
          </p:cNvSpPr>
          <p:nvPr/>
        </p:nvSpPr>
        <p:spPr bwMode="auto">
          <a:xfrm>
            <a:off x="3429000" y="3200400"/>
            <a:ext cx="609600" cy="609600"/>
          </a:xfrm>
          <a:prstGeom prst="ellipse">
            <a:avLst/>
          </a:prstGeom>
          <a:solidFill>
            <a:srgbClr val="8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>
            <a:off x="2971800" y="4114800"/>
            <a:ext cx="3505200" cy="1676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4362" name="Line 26"/>
          <p:cNvSpPr>
            <a:spLocks noChangeShapeType="1"/>
          </p:cNvSpPr>
          <p:nvPr/>
        </p:nvSpPr>
        <p:spPr bwMode="auto">
          <a:xfrm flipV="1">
            <a:off x="7315200" y="5410200"/>
            <a:ext cx="1981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4363" name="Line 27"/>
          <p:cNvSpPr>
            <a:spLocks noChangeShapeType="1"/>
          </p:cNvSpPr>
          <p:nvPr/>
        </p:nvSpPr>
        <p:spPr bwMode="auto">
          <a:xfrm flipV="1">
            <a:off x="7239000" y="3505200"/>
            <a:ext cx="2286000" cy="1752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4412" name="Group 76"/>
          <p:cNvGrpSpPr>
            <a:grpSpLocks/>
          </p:cNvGrpSpPr>
          <p:nvPr/>
        </p:nvGrpSpPr>
        <p:grpSpPr bwMode="auto">
          <a:xfrm>
            <a:off x="8839201" y="2916239"/>
            <a:ext cx="315913" cy="763587"/>
            <a:chOff x="2976" y="2976"/>
            <a:chExt cx="199" cy="481"/>
          </a:xfrm>
        </p:grpSpPr>
        <p:sp>
          <p:nvSpPr>
            <p:cNvPr id="14413" name="Oval 77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4414" name="Picture 78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4415" name="Group 79"/>
          <p:cNvGrpSpPr>
            <a:grpSpLocks/>
          </p:cNvGrpSpPr>
          <p:nvPr/>
        </p:nvGrpSpPr>
        <p:grpSpPr bwMode="auto">
          <a:xfrm>
            <a:off x="7467600" y="2400300"/>
            <a:ext cx="1600200" cy="355600"/>
            <a:chOff x="3744" y="1512"/>
            <a:chExt cx="1008" cy="224"/>
          </a:xfrm>
        </p:grpSpPr>
        <p:sp>
          <p:nvSpPr>
            <p:cNvPr id="14416" name="Line 80"/>
            <p:cNvSpPr>
              <a:spLocks noChangeShapeType="1"/>
            </p:cNvSpPr>
            <p:nvPr/>
          </p:nvSpPr>
          <p:spPr bwMode="auto">
            <a:xfrm>
              <a:off x="4360" y="1640"/>
              <a:ext cx="392" cy="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4417" name="Line 81"/>
            <p:cNvSpPr>
              <a:spLocks noChangeShapeType="1"/>
            </p:cNvSpPr>
            <p:nvPr/>
          </p:nvSpPr>
          <p:spPr bwMode="auto">
            <a:xfrm>
              <a:off x="3744" y="1536"/>
              <a:ext cx="432" cy="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4418" name="Line 82"/>
            <p:cNvSpPr>
              <a:spLocks noChangeShapeType="1"/>
            </p:cNvSpPr>
            <p:nvPr/>
          </p:nvSpPr>
          <p:spPr bwMode="auto">
            <a:xfrm flipV="1">
              <a:off x="4171" y="1512"/>
              <a:ext cx="96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4419" name="Line 83"/>
            <p:cNvSpPr>
              <a:spLocks noChangeShapeType="1"/>
            </p:cNvSpPr>
            <p:nvPr/>
          </p:nvSpPr>
          <p:spPr bwMode="auto">
            <a:xfrm flipV="1">
              <a:off x="4275" y="1640"/>
              <a:ext cx="96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4420" name="Group 84"/>
          <p:cNvGrpSpPr>
            <a:grpSpLocks/>
          </p:cNvGrpSpPr>
          <p:nvPr/>
        </p:nvGrpSpPr>
        <p:grpSpPr bwMode="auto">
          <a:xfrm>
            <a:off x="8769351" y="2889250"/>
            <a:ext cx="315913" cy="763588"/>
            <a:chOff x="2976" y="2976"/>
            <a:chExt cx="199" cy="481"/>
          </a:xfrm>
        </p:grpSpPr>
        <p:sp>
          <p:nvSpPr>
            <p:cNvPr id="14421" name="Oval 85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4422" name="Picture 86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4423" name="Group 87"/>
          <p:cNvGrpSpPr>
            <a:grpSpLocks/>
          </p:cNvGrpSpPr>
          <p:nvPr/>
        </p:nvGrpSpPr>
        <p:grpSpPr bwMode="auto">
          <a:xfrm>
            <a:off x="8699501" y="2862264"/>
            <a:ext cx="315913" cy="763587"/>
            <a:chOff x="2976" y="2976"/>
            <a:chExt cx="199" cy="481"/>
          </a:xfrm>
        </p:grpSpPr>
        <p:sp>
          <p:nvSpPr>
            <p:cNvPr id="14424" name="Oval 88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4425" name="Picture 89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4426" name="Group 90"/>
          <p:cNvGrpSpPr>
            <a:grpSpLocks/>
          </p:cNvGrpSpPr>
          <p:nvPr/>
        </p:nvGrpSpPr>
        <p:grpSpPr bwMode="auto">
          <a:xfrm>
            <a:off x="8629651" y="2835275"/>
            <a:ext cx="315913" cy="763588"/>
            <a:chOff x="2976" y="2976"/>
            <a:chExt cx="199" cy="481"/>
          </a:xfrm>
        </p:grpSpPr>
        <p:sp>
          <p:nvSpPr>
            <p:cNvPr id="14427" name="Oval 91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4428" name="Picture 92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4429" name="Group 93"/>
          <p:cNvGrpSpPr>
            <a:grpSpLocks/>
          </p:cNvGrpSpPr>
          <p:nvPr/>
        </p:nvGrpSpPr>
        <p:grpSpPr bwMode="auto">
          <a:xfrm>
            <a:off x="8559801" y="2808289"/>
            <a:ext cx="315913" cy="763587"/>
            <a:chOff x="2976" y="2976"/>
            <a:chExt cx="199" cy="481"/>
          </a:xfrm>
        </p:grpSpPr>
        <p:sp>
          <p:nvSpPr>
            <p:cNvPr id="14430" name="Oval 94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4431" name="Picture 95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4432" name="Group 96"/>
          <p:cNvGrpSpPr>
            <a:grpSpLocks/>
          </p:cNvGrpSpPr>
          <p:nvPr/>
        </p:nvGrpSpPr>
        <p:grpSpPr bwMode="auto">
          <a:xfrm>
            <a:off x="8489951" y="2781300"/>
            <a:ext cx="315913" cy="763588"/>
            <a:chOff x="2976" y="2976"/>
            <a:chExt cx="199" cy="481"/>
          </a:xfrm>
        </p:grpSpPr>
        <p:sp>
          <p:nvSpPr>
            <p:cNvPr id="14433" name="Oval 97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4434" name="Picture 98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4435" name="Group 99"/>
          <p:cNvGrpSpPr>
            <a:grpSpLocks/>
          </p:cNvGrpSpPr>
          <p:nvPr/>
        </p:nvGrpSpPr>
        <p:grpSpPr bwMode="auto">
          <a:xfrm>
            <a:off x="8420101" y="2754314"/>
            <a:ext cx="315913" cy="763587"/>
            <a:chOff x="2976" y="2976"/>
            <a:chExt cx="199" cy="481"/>
          </a:xfrm>
        </p:grpSpPr>
        <p:sp>
          <p:nvSpPr>
            <p:cNvPr id="14436" name="Oval 100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4437" name="Picture 101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4438" name="Group 102"/>
          <p:cNvGrpSpPr>
            <a:grpSpLocks/>
          </p:cNvGrpSpPr>
          <p:nvPr/>
        </p:nvGrpSpPr>
        <p:grpSpPr bwMode="auto">
          <a:xfrm>
            <a:off x="8350251" y="2727325"/>
            <a:ext cx="315913" cy="763588"/>
            <a:chOff x="2976" y="2976"/>
            <a:chExt cx="199" cy="481"/>
          </a:xfrm>
        </p:grpSpPr>
        <p:sp>
          <p:nvSpPr>
            <p:cNvPr id="14439" name="Oval 103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4440" name="Picture 104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4441" name="Group 105"/>
          <p:cNvGrpSpPr>
            <a:grpSpLocks/>
          </p:cNvGrpSpPr>
          <p:nvPr/>
        </p:nvGrpSpPr>
        <p:grpSpPr bwMode="auto">
          <a:xfrm>
            <a:off x="8280401" y="2700339"/>
            <a:ext cx="315913" cy="763587"/>
            <a:chOff x="2976" y="2976"/>
            <a:chExt cx="199" cy="481"/>
          </a:xfrm>
        </p:grpSpPr>
        <p:sp>
          <p:nvSpPr>
            <p:cNvPr id="14442" name="Oval 106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4443" name="Picture 107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4444" name="Group 108"/>
          <p:cNvGrpSpPr>
            <a:grpSpLocks/>
          </p:cNvGrpSpPr>
          <p:nvPr/>
        </p:nvGrpSpPr>
        <p:grpSpPr bwMode="auto">
          <a:xfrm>
            <a:off x="8210551" y="2673350"/>
            <a:ext cx="315913" cy="763588"/>
            <a:chOff x="2976" y="2976"/>
            <a:chExt cx="199" cy="481"/>
          </a:xfrm>
        </p:grpSpPr>
        <p:sp>
          <p:nvSpPr>
            <p:cNvPr id="14445" name="Oval 109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4446" name="Picture 110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4474" name="Group 138"/>
          <p:cNvGrpSpPr>
            <a:grpSpLocks/>
          </p:cNvGrpSpPr>
          <p:nvPr/>
        </p:nvGrpSpPr>
        <p:grpSpPr bwMode="auto">
          <a:xfrm>
            <a:off x="8278813" y="2697164"/>
            <a:ext cx="315912" cy="763587"/>
            <a:chOff x="2976" y="2976"/>
            <a:chExt cx="199" cy="481"/>
          </a:xfrm>
        </p:grpSpPr>
        <p:sp>
          <p:nvSpPr>
            <p:cNvPr id="14475" name="Oval 139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4476" name="Picture 140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4477" name="Group 141"/>
          <p:cNvGrpSpPr>
            <a:grpSpLocks/>
          </p:cNvGrpSpPr>
          <p:nvPr/>
        </p:nvGrpSpPr>
        <p:grpSpPr bwMode="auto">
          <a:xfrm>
            <a:off x="8347076" y="2720975"/>
            <a:ext cx="315913" cy="763588"/>
            <a:chOff x="2976" y="2976"/>
            <a:chExt cx="199" cy="481"/>
          </a:xfrm>
        </p:grpSpPr>
        <p:sp>
          <p:nvSpPr>
            <p:cNvPr id="14478" name="Oval 142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4479" name="Picture 143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4480" name="Group 144"/>
          <p:cNvGrpSpPr>
            <a:grpSpLocks/>
          </p:cNvGrpSpPr>
          <p:nvPr/>
        </p:nvGrpSpPr>
        <p:grpSpPr bwMode="auto">
          <a:xfrm>
            <a:off x="8415338" y="2744789"/>
            <a:ext cx="315912" cy="763587"/>
            <a:chOff x="2976" y="2976"/>
            <a:chExt cx="199" cy="481"/>
          </a:xfrm>
        </p:grpSpPr>
        <p:sp>
          <p:nvSpPr>
            <p:cNvPr id="14481" name="Oval 145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4482" name="Picture 146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4483" name="Group 147"/>
          <p:cNvGrpSpPr>
            <a:grpSpLocks/>
          </p:cNvGrpSpPr>
          <p:nvPr/>
        </p:nvGrpSpPr>
        <p:grpSpPr bwMode="auto">
          <a:xfrm>
            <a:off x="8483601" y="2768600"/>
            <a:ext cx="315913" cy="763588"/>
            <a:chOff x="2976" y="2976"/>
            <a:chExt cx="199" cy="481"/>
          </a:xfrm>
        </p:grpSpPr>
        <p:sp>
          <p:nvSpPr>
            <p:cNvPr id="14484" name="Oval 148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4485" name="Picture 149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4486" name="Group 150"/>
          <p:cNvGrpSpPr>
            <a:grpSpLocks/>
          </p:cNvGrpSpPr>
          <p:nvPr/>
        </p:nvGrpSpPr>
        <p:grpSpPr bwMode="auto">
          <a:xfrm>
            <a:off x="8551863" y="2792414"/>
            <a:ext cx="315912" cy="763587"/>
            <a:chOff x="2976" y="2976"/>
            <a:chExt cx="199" cy="481"/>
          </a:xfrm>
        </p:grpSpPr>
        <p:sp>
          <p:nvSpPr>
            <p:cNvPr id="14487" name="Oval 151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4488" name="Picture 152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4489" name="Group 153"/>
          <p:cNvGrpSpPr>
            <a:grpSpLocks/>
          </p:cNvGrpSpPr>
          <p:nvPr/>
        </p:nvGrpSpPr>
        <p:grpSpPr bwMode="auto">
          <a:xfrm>
            <a:off x="8620126" y="2816225"/>
            <a:ext cx="315913" cy="763588"/>
            <a:chOff x="2976" y="2976"/>
            <a:chExt cx="199" cy="481"/>
          </a:xfrm>
        </p:grpSpPr>
        <p:sp>
          <p:nvSpPr>
            <p:cNvPr id="14490" name="Oval 154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4491" name="Picture 155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4492" name="Group 156"/>
          <p:cNvGrpSpPr>
            <a:grpSpLocks/>
          </p:cNvGrpSpPr>
          <p:nvPr/>
        </p:nvGrpSpPr>
        <p:grpSpPr bwMode="auto">
          <a:xfrm>
            <a:off x="8688388" y="2840039"/>
            <a:ext cx="315912" cy="763587"/>
            <a:chOff x="2976" y="2976"/>
            <a:chExt cx="199" cy="481"/>
          </a:xfrm>
        </p:grpSpPr>
        <p:sp>
          <p:nvSpPr>
            <p:cNvPr id="14493" name="Oval 157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4494" name="Picture 158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4495" name="Group 159"/>
          <p:cNvGrpSpPr>
            <a:grpSpLocks/>
          </p:cNvGrpSpPr>
          <p:nvPr/>
        </p:nvGrpSpPr>
        <p:grpSpPr bwMode="auto">
          <a:xfrm>
            <a:off x="8756651" y="2863850"/>
            <a:ext cx="315913" cy="763588"/>
            <a:chOff x="2976" y="2976"/>
            <a:chExt cx="199" cy="481"/>
          </a:xfrm>
        </p:grpSpPr>
        <p:sp>
          <p:nvSpPr>
            <p:cNvPr id="14496" name="Oval 160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4497" name="Picture 161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4498" name="Group 162"/>
          <p:cNvGrpSpPr>
            <a:grpSpLocks/>
          </p:cNvGrpSpPr>
          <p:nvPr/>
        </p:nvGrpSpPr>
        <p:grpSpPr bwMode="auto">
          <a:xfrm>
            <a:off x="8824913" y="2887664"/>
            <a:ext cx="315912" cy="763587"/>
            <a:chOff x="2976" y="2976"/>
            <a:chExt cx="199" cy="481"/>
          </a:xfrm>
        </p:grpSpPr>
        <p:sp>
          <p:nvSpPr>
            <p:cNvPr id="14499" name="Oval 163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4500" name="Picture 164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4519" name="Group 183"/>
          <p:cNvGrpSpPr>
            <a:grpSpLocks/>
          </p:cNvGrpSpPr>
          <p:nvPr/>
        </p:nvGrpSpPr>
        <p:grpSpPr bwMode="auto">
          <a:xfrm>
            <a:off x="8753476" y="2860675"/>
            <a:ext cx="315913" cy="763588"/>
            <a:chOff x="2976" y="2976"/>
            <a:chExt cx="199" cy="481"/>
          </a:xfrm>
        </p:grpSpPr>
        <p:sp>
          <p:nvSpPr>
            <p:cNvPr id="14520" name="Oval 184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4521" name="Picture 185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4522" name="Group 186"/>
          <p:cNvGrpSpPr>
            <a:grpSpLocks/>
          </p:cNvGrpSpPr>
          <p:nvPr/>
        </p:nvGrpSpPr>
        <p:grpSpPr bwMode="auto">
          <a:xfrm>
            <a:off x="8682038" y="2833689"/>
            <a:ext cx="315912" cy="763587"/>
            <a:chOff x="2976" y="2976"/>
            <a:chExt cx="199" cy="481"/>
          </a:xfrm>
        </p:grpSpPr>
        <p:sp>
          <p:nvSpPr>
            <p:cNvPr id="14523" name="Oval 187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4524" name="Picture 188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4525" name="Group 189"/>
          <p:cNvGrpSpPr>
            <a:grpSpLocks/>
          </p:cNvGrpSpPr>
          <p:nvPr/>
        </p:nvGrpSpPr>
        <p:grpSpPr bwMode="auto">
          <a:xfrm>
            <a:off x="8610601" y="2806700"/>
            <a:ext cx="315913" cy="763588"/>
            <a:chOff x="2976" y="2976"/>
            <a:chExt cx="199" cy="481"/>
          </a:xfrm>
        </p:grpSpPr>
        <p:sp>
          <p:nvSpPr>
            <p:cNvPr id="14526" name="Oval 190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4527" name="Picture 191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4528" name="Group 192"/>
          <p:cNvGrpSpPr>
            <a:grpSpLocks/>
          </p:cNvGrpSpPr>
          <p:nvPr/>
        </p:nvGrpSpPr>
        <p:grpSpPr bwMode="auto">
          <a:xfrm>
            <a:off x="8539163" y="2779714"/>
            <a:ext cx="315912" cy="763587"/>
            <a:chOff x="2976" y="2976"/>
            <a:chExt cx="199" cy="481"/>
          </a:xfrm>
        </p:grpSpPr>
        <p:sp>
          <p:nvSpPr>
            <p:cNvPr id="14529" name="Oval 193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4530" name="Picture 194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4531" name="Group 195"/>
          <p:cNvGrpSpPr>
            <a:grpSpLocks/>
          </p:cNvGrpSpPr>
          <p:nvPr/>
        </p:nvGrpSpPr>
        <p:grpSpPr bwMode="auto">
          <a:xfrm>
            <a:off x="8467726" y="2752725"/>
            <a:ext cx="315913" cy="763588"/>
            <a:chOff x="2976" y="2976"/>
            <a:chExt cx="199" cy="481"/>
          </a:xfrm>
        </p:grpSpPr>
        <p:sp>
          <p:nvSpPr>
            <p:cNvPr id="14532" name="Oval 196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4533" name="Picture 197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4534" name="Group 198"/>
          <p:cNvGrpSpPr>
            <a:grpSpLocks/>
          </p:cNvGrpSpPr>
          <p:nvPr/>
        </p:nvGrpSpPr>
        <p:grpSpPr bwMode="auto">
          <a:xfrm>
            <a:off x="8396288" y="2725739"/>
            <a:ext cx="315912" cy="763587"/>
            <a:chOff x="2976" y="2976"/>
            <a:chExt cx="199" cy="481"/>
          </a:xfrm>
        </p:grpSpPr>
        <p:sp>
          <p:nvSpPr>
            <p:cNvPr id="14535" name="Oval 199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4536" name="Picture 200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4537" name="Group 201"/>
          <p:cNvGrpSpPr>
            <a:grpSpLocks/>
          </p:cNvGrpSpPr>
          <p:nvPr/>
        </p:nvGrpSpPr>
        <p:grpSpPr bwMode="auto">
          <a:xfrm>
            <a:off x="8324851" y="2698750"/>
            <a:ext cx="315913" cy="763588"/>
            <a:chOff x="2976" y="2976"/>
            <a:chExt cx="199" cy="481"/>
          </a:xfrm>
        </p:grpSpPr>
        <p:sp>
          <p:nvSpPr>
            <p:cNvPr id="14538" name="Oval 202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4539" name="Picture 203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4540" name="Group 204"/>
          <p:cNvGrpSpPr>
            <a:grpSpLocks/>
          </p:cNvGrpSpPr>
          <p:nvPr/>
        </p:nvGrpSpPr>
        <p:grpSpPr bwMode="auto">
          <a:xfrm>
            <a:off x="8253413" y="2671764"/>
            <a:ext cx="315912" cy="763587"/>
            <a:chOff x="2976" y="2976"/>
            <a:chExt cx="199" cy="481"/>
          </a:xfrm>
        </p:grpSpPr>
        <p:sp>
          <p:nvSpPr>
            <p:cNvPr id="14541" name="Oval 205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4542" name="Picture 206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4543" name="Group 207"/>
          <p:cNvGrpSpPr>
            <a:grpSpLocks/>
          </p:cNvGrpSpPr>
          <p:nvPr/>
        </p:nvGrpSpPr>
        <p:grpSpPr bwMode="auto">
          <a:xfrm>
            <a:off x="8181976" y="2644775"/>
            <a:ext cx="315913" cy="763588"/>
            <a:chOff x="2976" y="2976"/>
            <a:chExt cx="199" cy="481"/>
          </a:xfrm>
        </p:grpSpPr>
        <p:sp>
          <p:nvSpPr>
            <p:cNvPr id="14544" name="Oval 208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4545" name="Picture 209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4546" name="Group 210"/>
          <p:cNvGrpSpPr>
            <a:grpSpLocks/>
          </p:cNvGrpSpPr>
          <p:nvPr/>
        </p:nvGrpSpPr>
        <p:grpSpPr bwMode="auto">
          <a:xfrm>
            <a:off x="8232776" y="2668589"/>
            <a:ext cx="315913" cy="763587"/>
            <a:chOff x="2976" y="2976"/>
            <a:chExt cx="199" cy="481"/>
          </a:xfrm>
        </p:grpSpPr>
        <p:sp>
          <p:nvSpPr>
            <p:cNvPr id="14547" name="Oval 211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4548" name="Picture 212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4549" name="Group 213"/>
          <p:cNvGrpSpPr>
            <a:grpSpLocks/>
          </p:cNvGrpSpPr>
          <p:nvPr/>
        </p:nvGrpSpPr>
        <p:grpSpPr bwMode="auto">
          <a:xfrm>
            <a:off x="8283576" y="2692400"/>
            <a:ext cx="315913" cy="763588"/>
            <a:chOff x="2976" y="2976"/>
            <a:chExt cx="199" cy="481"/>
          </a:xfrm>
        </p:grpSpPr>
        <p:sp>
          <p:nvSpPr>
            <p:cNvPr id="14550" name="Oval 214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4551" name="Picture 215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4552" name="Group 216"/>
          <p:cNvGrpSpPr>
            <a:grpSpLocks/>
          </p:cNvGrpSpPr>
          <p:nvPr/>
        </p:nvGrpSpPr>
        <p:grpSpPr bwMode="auto">
          <a:xfrm>
            <a:off x="8334376" y="2716214"/>
            <a:ext cx="315913" cy="763587"/>
            <a:chOff x="2976" y="2976"/>
            <a:chExt cx="199" cy="481"/>
          </a:xfrm>
        </p:grpSpPr>
        <p:sp>
          <p:nvSpPr>
            <p:cNvPr id="14553" name="Oval 217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4554" name="Picture 218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4555" name="Group 219"/>
          <p:cNvGrpSpPr>
            <a:grpSpLocks/>
          </p:cNvGrpSpPr>
          <p:nvPr/>
        </p:nvGrpSpPr>
        <p:grpSpPr bwMode="auto">
          <a:xfrm>
            <a:off x="8385176" y="2740025"/>
            <a:ext cx="315913" cy="763588"/>
            <a:chOff x="2976" y="2976"/>
            <a:chExt cx="199" cy="481"/>
          </a:xfrm>
        </p:grpSpPr>
        <p:sp>
          <p:nvSpPr>
            <p:cNvPr id="14556" name="Oval 220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4557" name="Picture 221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4558" name="Group 222"/>
          <p:cNvGrpSpPr>
            <a:grpSpLocks/>
          </p:cNvGrpSpPr>
          <p:nvPr/>
        </p:nvGrpSpPr>
        <p:grpSpPr bwMode="auto">
          <a:xfrm>
            <a:off x="8435976" y="2763839"/>
            <a:ext cx="315913" cy="763587"/>
            <a:chOff x="2976" y="2976"/>
            <a:chExt cx="199" cy="481"/>
          </a:xfrm>
        </p:grpSpPr>
        <p:sp>
          <p:nvSpPr>
            <p:cNvPr id="14559" name="Oval 223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4560" name="Picture 224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4561" name="Group 225"/>
          <p:cNvGrpSpPr>
            <a:grpSpLocks/>
          </p:cNvGrpSpPr>
          <p:nvPr/>
        </p:nvGrpSpPr>
        <p:grpSpPr bwMode="auto">
          <a:xfrm>
            <a:off x="8486776" y="2787650"/>
            <a:ext cx="315913" cy="763588"/>
            <a:chOff x="2976" y="2976"/>
            <a:chExt cx="199" cy="481"/>
          </a:xfrm>
        </p:grpSpPr>
        <p:sp>
          <p:nvSpPr>
            <p:cNvPr id="14562" name="Oval 226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4563" name="Picture 227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4564" name="Group 228"/>
          <p:cNvGrpSpPr>
            <a:grpSpLocks/>
          </p:cNvGrpSpPr>
          <p:nvPr/>
        </p:nvGrpSpPr>
        <p:grpSpPr bwMode="auto">
          <a:xfrm>
            <a:off x="8537576" y="2811464"/>
            <a:ext cx="315913" cy="763587"/>
            <a:chOff x="2976" y="2976"/>
            <a:chExt cx="199" cy="481"/>
          </a:xfrm>
        </p:grpSpPr>
        <p:sp>
          <p:nvSpPr>
            <p:cNvPr id="14565" name="Oval 229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4566" name="Picture 230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4567" name="Group 231"/>
          <p:cNvGrpSpPr>
            <a:grpSpLocks/>
          </p:cNvGrpSpPr>
          <p:nvPr/>
        </p:nvGrpSpPr>
        <p:grpSpPr bwMode="auto">
          <a:xfrm>
            <a:off x="8588376" y="2835275"/>
            <a:ext cx="315913" cy="763588"/>
            <a:chOff x="2976" y="2976"/>
            <a:chExt cx="199" cy="481"/>
          </a:xfrm>
        </p:grpSpPr>
        <p:sp>
          <p:nvSpPr>
            <p:cNvPr id="14568" name="Oval 232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4569" name="Picture 233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4570" name="Group 234"/>
          <p:cNvGrpSpPr>
            <a:grpSpLocks/>
          </p:cNvGrpSpPr>
          <p:nvPr/>
        </p:nvGrpSpPr>
        <p:grpSpPr bwMode="auto">
          <a:xfrm>
            <a:off x="8639176" y="2859089"/>
            <a:ext cx="315913" cy="763587"/>
            <a:chOff x="2976" y="2976"/>
            <a:chExt cx="199" cy="481"/>
          </a:xfrm>
        </p:grpSpPr>
        <p:sp>
          <p:nvSpPr>
            <p:cNvPr id="14571" name="Oval 235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4572" name="Picture 236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4573" name="Group 237"/>
          <p:cNvGrpSpPr>
            <a:grpSpLocks/>
          </p:cNvGrpSpPr>
          <p:nvPr/>
        </p:nvGrpSpPr>
        <p:grpSpPr bwMode="auto">
          <a:xfrm>
            <a:off x="8689976" y="2882900"/>
            <a:ext cx="315913" cy="763588"/>
            <a:chOff x="2976" y="2976"/>
            <a:chExt cx="199" cy="481"/>
          </a:xfrm>
        </p:grpSpPr>
        <p:sp>
          <p:nvSpPr>
            <p:cNvPr id="14574" name="Oval 238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4575" name="Picture 239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4576" name="Group 240"/>
          <p:cNvGrpSpPr>
            <a:grpSpLocks/>
          </p:cNvGrpSpPr>
          <p:nvPr/>
        </p:nvGrpSpPr>
        <p:grpSpPr bwMode="auto">
          <a:xfrm>
            <a:off x="8740776" y="2906714"/>
            <a:ext cx="315913" cy="763587"/>
            <a:chOff x="2976" y="2976"/>
            <a:chExt cx="199" cy="481"/>
          </a:xfrm>
        </p:grpSpPr>
        <p:sp>
          <p:nvSpPr>
            <p:cNvPr id="14577" name="Oval 241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4578" name="Picture 242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4579" name="Group 243"/>
          <p:cNvGrpSpPr>
            <a:grpSpLocks/>
          </p:cNvGrpSpPr>
          <p:nvPr/>
        </p:nvGrpSpPr>
        <p:grpSpPr bwMode="auto">
          <a:xfrm>
            <a:off x="8791576" y="2930525"/>
            <a:ext cx="315913" cy="763588"/>
            <a:chOff x="2976" y="2976"/>
            <a:chExt cx="199" cy="481"/>
          </a:xfrm>
        </p:grpSpPr>
        <p:sp>
          <p:nvSpPr>
            <p:cNvPr id="14580" name="Oval 244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4581" name="Picture 245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4582" name="Group 246"/>
          <p:cNvGrpSpPr>
            <a:grpSpLocks/>
          </p:cNvGrpSpPr>
          <p:nvPr/>
        </p:nvGrpSpPr>
        <p:grpSpPr bwMode="auto">
          <a:xfrm>
            <a:off x="8842376" y="2954339"/>
            <a:ext cx="315913" cy="763587"/>
            <a:chOff x="2976" y="2976"/>
            <a:chExt cx="199" cy="481"/>
          </a:xfrm>
        </p:grpSpPr>
        <p:sp>
          <p:nvSpPr>
            <p:cNvPr id="14583" name="Oval 247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4584" name="Picture 248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sp>
        <p:nvSpPr>
          <p:cNvPr id="153" name="Text Box 2"/>
          <p:cNvSpPr txBox="1">
            <a:spLocks noChangeArrowheads="1"/>
          </p:cNvSpPr>
          <p:nvPr/>
        </p:nvSpPr>
        <p:spPr bwMode="auto">
          <a:xfrm>
            <a:off x="2057400" y="533400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4400" i="1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Crawler</a:t>
            </a:r>
            <a:r>
              <a:rPr lang="en-US" altLang="en-US" sz="44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 agents</a:t>
            </a:r>
            <a:endParaRPr lang="en-US" altLang="en-US" sz="44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9793288" y="161898"/>
            <a:ext cx="23666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Slide author: 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Milovan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Tosic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Mozzart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Bet, Serbia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Thanks, </a:t>
            </a:r>
            <a:r>
              <a:rPr lang="en-US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Milovan</a:t>
            </a:r>
            <a:r>
              <a:rPr lang="en-US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445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1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1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2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2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2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2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3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3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825"/>
                            </p:stCondLst>
                            <p:childTnLst>
                              <p:par>
                                <p:cTn id="3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4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975"/>
                            </p:stCondLst>
                            <p:childTnLst>
                              <p:par>
                                <p:cTn id="4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4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125"/>
                            </p:stCondLst>
                            <p:childTnLst>
                              <p:par>
                                <p:cTn id="5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5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275"/>
                            </p:stCondLst>
                            <p:childTnLst>
                              <p:par>
                                <p:cTn id="5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5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425"/>
                            </p:stCondLst>
                            <p:childTnLst>
                              <p:par>
                                <p:cTn id="6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75"/>
                            </p:stCondLst>
                            <p:childTnLst>
                              <p:par>
                                <p:cTn id="6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650"/>
                            </p:stCondLst>
                            <p:childTnLst>
                              <p:par>
                                <p:cTn id="7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725"/>
                            </p:stCondLst>
                            <p:childTnLst>
                              <p:par>
                                <p:cTn id="7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7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875"/>
                            </p:stCondLst>
                            <p:childTnLst>
                              <p:par>
                                <p:cTn id="8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950"/>
                            </p:stCondLst>
                            <p:childTnLst>
                              <p:par>
                                <p:cTn id="8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2025"/>
                            </p:stCondLst>
                            <p:childTnLst>
                              <p:par>
                                <p:cTn id="8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8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175"/>
                            </p:stCondLst>
                            <p:childTnLst>
                              <p:par>
                                <p:cTn id="9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9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2325"/>
                            </p:stCondLst>
                            <p:childTnLst>
                              <p:par>
                                <p:cTn id="9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10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2475"/>
                            </p:stCondLst>
                            <p:childTnLst>
                              <p:par>
                                <p:cTn id="10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2550"/>
                            </p:stCondLst>
                            <p:childTnLst>
                              <p:par>
                                <p:cTn id="10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2625"/>
                            </p:stCondLst>
                            <p:childTnLst>
                              <p:par>
                                <p:cTn id="11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11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2775"/>
                            </p:stCondLst>
                            <p:childTnLst>
                              <p:par>
                                <p:cTn id="11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850"/>
                            </p:stCondLst>
                            <p:childTnLst>
                              <p:par>
                                <p:cTn id="11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2925"/>
                            </p:stCondLst>
                            <p:childTnLst>
                              <p:par>
                                <p:cTn id="12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13" name="Group 153"/>
          <p:cNvGrpSpPr>
            <a:grpSpLocks/>
          </p:cNvGrpSpPr>
          <p:nvPr/>
        </p:nvGrpSpPr>
        <p:grpSpPr bwMode="auto">
          <a:xfrm>
            <a:off x="2209801" y="2828926"/>
            <a:ext cx="1108075" cy="1285875"/>
            <a:chOff x="432" y="1536"/>
            <a:chExt cx="698" cy="810"/>
          </a:xfrm>
        </p:grpSpPr>
        <p:pic>
          <p:nvPicPr>
            <p:cNvPr id="15514" name="Picture 154" descr="Server - lev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1536"/>
              <a:ext cx="410" cy="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15" name="Picture 155" descr="Kompjuter - lev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776"/>
              <a:ext cx="530" cy="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516" name="Group 156"/>
          <p:cNvGrpSpPr>
            <a:grpSpLocks/>
          </p:cNvGrpSpPr>
          <p:nvPr/>
        </p:nvGrpSpPr>
        <p:grpSpPr bwMode="auto">
          <a:xfrm>
            <a:off x="6324601" y="1371601"/>
            <a:ext cx="3889375" cy="5172075"/>
            <a:chOff x="3024" y="864"/>
            <a:chExt cx="2450" cy="3258"/>
          </a:xfrm>
        </p:grpSpPr>
        <p:grpSp>
          <p:nvGrpSpPr>
            <p:cNvPr id="15517" name="Group 157"/>
            <p:cNvGrpSpPr>
              <a:grpSpLocks/>
            </p:cNvGrpSpPr>
            <p:nvPr/>
          </p:nvGrpSpPr>
          <p:grpSpPr bwMode="auto">
            <a:xfrm>
              <a:off x="3168" y="3312"/>
              <a:ext cx="674" cy="810"/>
              <a:chOff x="3744" y="3024"/>
              <a:chExt cx="674" cy="810"/>
            </a:xfrm>
          </p:grpSpPr>
          <p:pic>
            <p:nvPicPr>
              <p:cNvPr id="15518" name="Picture 158" descr="Server - desno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4" y="3024"/>
                <a:ext cx="410" cy="7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519" name="Picture 159" descr="Kompjuter - desno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3264"/>
                <a:ext cx="530" cy="5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5520" name="Picture 160" descr="Kompjuter - desn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" y="2880"/>
              <a:ext cx="530" cy="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521" name="Group 161"/>
            <p:cNvGrpSpPr>
              <a:grpSpLocks/>
            </p:cNvGrpSpPr>
            <p:nvPr/>
          </p:nvGrpSpPr>
          <p:grpSpPr bwMode="auto">
            <a:xfrm>
              <a:off x="4800" y="1398"/>
              <a:ext cx="674" cy="810"/>
              <a:chOff x="3744" y="3024"/>
              <a:chExt cx="674" cy="810"/>
            </a:xfrm>
          </p:grpSpPr>
          <p:pic>
            <p:nvPicPr>
              <p:cNvPr id="15522" name="Picture 162" descr="Server - desno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4" y="3024"/>
                <a:ext cx="410" cy="7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523" name="Picture 163" descr="Kompjuter - desno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3264"/>
                <a:ext cx="530" cy="5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524" name="Group 164"/>
            <p:cNvGrpSpPr>
              <a:grpSpLocks/>
            </p:cNvGrpSpPr>
            <p:nvPr/>
          </p:nvGrpSpPr>
          <p:grpSpPr bwMode="auto">
            <a:xfrm>
              <a:off x="3024" y="864"/>
              <a:ext cx="674" cy="810"/>
              <a:chOff x="3744" y="3024"/>
              <a:chExt cx="674" cy="810"/>
            </a:xfrm>
          </p:grpSpPr>
          <p:pic>
            <p:nvPicPr>
              <p:cNvPr id="15525" name="Picture 165" descr="Server - desno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4" y="3024"/>
                <a:ext cx="410" cy="7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526" name="Picture 166" descr="Kompjuter - desno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3264"/>
                <a:ext cx="530" cy="5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5527" name="Group 167"/>
          <p:cNvGrpSpPr>
            <a:grpSpLocks/>
          </p:cNvGrpSpPr>
          <p:nvPr/>
        </p:nvGrpSpPr>
        <p:grpSpPr bwMode="auto">
          <a:xfrm>
            <a:off x="6643688" y="1889126"/>
            <a:ext cx="3021012" cy="4303713"/>
            <a:chOff x="3225" y="1190"/>
            <a:chExt cx="1903" cy="2711"/>
          </a:xfrm>
        </p:grpSpPr>
        <p:pic>
          <p:nvPicPr>
            <p:cNvPr id="15528" name="Picture 168" descr="Ukljucen kompjuter - desn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4" y="3633"/>
              <a:ext cx="222" cy="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29" name="Picture 169" descr="Ukljucen kompjuter - desn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6" y="2962"/>
              <a:ext cx="222" cy="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30" name="Picture 170" descr="Ukljucen kompjuter - desn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5" y="1190"/>
              <a:ext cx="222" cy="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531" name="Oval 171"/>
          <p:cNvSpPr>
            <a:spLocks noChangeArrowheads="1"/>
          </p:cNvSpPr>
          <p:nvPr/>
        </p:nvSpPr>
        <p:spPr bwMode="auto">
          <a:xfrm>
            <a:off x="3429000" y="3200400"/>
            <a:ext cx="609600" cy="609600"/>
          </a:xfrm>
          <a:prstGeom prst="ellipse">
            <a:avLst/>
          </a:prstGeom>
          <a:solidFill>
            <a:srgbClr val="8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5532" name="Line 172"/>
          <p:cNvSpPr>
            <a:spLocks noChangeShapeType="1"/>
          </p:cNvSpPr>
          <p:nvPr/>
        </p:nvSpPr>
        <p:spPr bwMode="auto">
          <a:xfrm>
            <a:off x="2971800" y="4114800"/>
            <a:ext cx="3505200" cy="1676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5533" name="Line 173"/>
          <p:cNvSpPr>
            <a:spLocks noChangeShapeType="1"/>
          </p:cNvSpPr>
          <p:nvPr/>
        </p:nvSpPr>
        <p:spPr bwMode="auto">
          <a:xfrm flipV="1">
            <a:off x="7315200" y="5410200"/>
            <a:ext cx="1981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5534" name="Line 174"/>
          <p:cNvSpPr>
            <a:spLocks noChangeShapeType="1"/>
          </p:cNvSpPr>
          <p:nvPr/>
        </p:nvSpPr>
        <p:spPr bwMode="auto">
          <a:xfrm flipV="1">
            <a:off x="7239000" y="3505200"/>
            <a:ext cx="2286000" cy="1752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5660" name="Group 300"/>
          <p:cNvGrpSpPr>
            <a:grpSpLocks/>
          </p:cNvGrpSpPr>
          <p:nvPr/>
        </p:nvGrpSpPr>
        <p:grpSpPr bwMode="auto">
          <a:xfrm>
            <a:off x="8842376" y="2954339"/>
            <a:ext cx="315913" cy="763587"/>
            <a:chOff x="2976" y="2976"/>
            <a:chExt cx="199" cy="481"/>
          </a:xfrm>
        </p:grpSpPr>
        <p:sp>
          <p:nvSpPr>
            <p:cNvPr id="15661" name="Oval 301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5662" name="Picture 302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sp>
        <p:nvSpPr>
          <p:cNvPr id="15663" name="Line 303"/>
          <p:cNvSpPr>
            <a:spLocks noChangeShapeType="1"/>
          </p:cNvSpPr>
          <p:nvPr/>
        </p:nvSpPr>
        <p:spPr bwMode="auto">
          <a:xfrm>
            <a:off x="7467600" y="2438400"/>
            <a:ext cx="1600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2057400" y="533400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4400" i="1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Crawler</a:t>
            </a:r>
            <a:r>
              <a:rPr lang="en-US" altLang="en-US" sz="44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 agents</a:t>
            </a:r>
            <a:endParaRPr lang="en-US" altLang="en-US" sz="44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793288" y="161898"/>
            <a:ext cx="23666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Slide author: 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Milovan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Tosic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Mozzart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Bet, Serbia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Thanks, </a:t>
            </a:r>
            <a:r>
              <a:rPr lang="en-US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Milovan</a:t>
            </a:r>
            <a:r>
              <a:rPr lang="en-US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128502"/>
      </p:ext>
    </p:extLst>
  </p:cSld>
  <p:clrMapOvr>
    <a:masterClrMapping/>
  </p:clrMapOvr>
  <p:transition xmlns:p14="http://schemas.microsoft.com/office/powerpoint/2010/main">
    <p:zoom dir="in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2209801" y="2828926"/>
            <a:ext cx="1108075" cy="1285875"/>
            <a:chOff x="432" y="1536"/>
            <a:chExt cx="698" cy="810"/>
          </a:xfrm>
        </p:grpSpPr>
        <p:pic>
          <p:nvPicPr>
            <p:cNvPr id="16388" name="Picture 4" descr="Server - lev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1536"/>
              <a:ext cx="410" cy="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89" name="Picture 5" descr="Kompjuter - lev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776"/>
              <a:ext cx="530" cy="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390" name="Group 6"/>
          <p:cNvGrpSpPr>
            <a:grpSpLocks/>
          </p:cNvGrpSpPr>
          <p:nvPr/>
        </p:nvGrpSpPr>
        <p:grpSpPr bwMode="auto">
          <a:xfrm>
            <a:off x="6324601" y="1371601"/>
            <a:ext cx="3889375" cy="5172075"/>
            <a:chOff x="3024" y="864"/>
            <a:chExt cx="2450" cy="3258"/>
          </a:xfrm>
        </p:grpSpPr>
        <p:grpSp>
          <p:nvGrpSpPr>
            <p:cNvPr id="16391" name="Group 7"/>
            <p:cNvGrpSpPr>
              <a:grpSpLocks/>
            </p:cNvGrpSpPr>
            <p:nvPr/>
          </p:nvGrpSpPr>
          <p:grpSpPr bwMode="auto">
            <a:xfrm>
              <a:off x="3168" y="3312"/>
              <a:ext cx="674" cy="810"/>
              <a:chOff x="3744" y="3024"/>
              <a:chExt cx="674" cy="810"/>
            </a:xfrm>
          </p:grpSpPr>
          <p:pic>
            <p:nvPicPr>
              <p:cNvPr id="16392" name="Picture 8" descr="Server - desno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4" y="3024"/>
                <a:ext cx="410" cy="7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393" name="Picture 9" descr="Kompjuter - desno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3264"/>
                <a:ext cx="530" cy="5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6394" name="Picture 10" descr="Kompjuter - desn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" y="2880"/>
              <a:ext cx="530" cy="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395" name="Group 11"/>
            <p:cNvGrpSpPr>
              <a:grpSpLocks/>
            </p:cNvGrpSpPr>
            <p:nvPr/>
          </p:nvGrpSpPr>
          <p:grpSpPr bwMode="auto">
            <a:xfrm>
              <a:off x="4800" y="1398"/>
              <a:ext cx="674" cy="810"/>
              <a:chOff x="3744" y="3024"/>
              <a:chExt cx="674" cy="810"/>
            </a:xfrm>
          </p:grpSpPr>
          <p:pic>
            <p:nvPicPr>
              <p:cNvPr id="16396" name="Picture 12" descr="Server - desno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4" y="3024"/>
                <a:ext cx="410" cy="7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397" name="Picture 13" descr="Kompjuter - desno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3264"/>
                <a:ext cx="530" cy="5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398" name="Group 14"/>
            <p:cNvGrpSpPr>
              <a:grpSpLocks/>
            </p:cNvGrpSpPr>
            <p:nvPr/>
          </p:nvGrpSpPr>
          <p:grpSpPr bwMode="auto">
            <a:xfrm>
              <a:off x="3024" y="864"/>
              <a:ext cx="674" cy="810"/>
              <a:chOff x="3744" y="3024"/>
              <a:chExt cx="674" cy="810"/>
            </a:xfrm>
          </p:grpSpPr>
          <p:pic>
            <p:nvPicPr>
              <p:cNvPr id="16399" name="Picture 15" descr="Server - desno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4" y="3024"/>
                <a:ext cx="410" cy="7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400" name="Picture 16" descr="Kompjuter - desno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3264"/>
                <a:ext cx="530" cy="5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6401" name="Group 17"/>
          <p:cNvGrpSpPr>
            <a:grpSpLocks/>
          </p:cNvGrpSpPr>
          <p:nvPr/>
        </p:nvGrpSpPr>
        <p:grpSpPr bwMode="auto">
          <a:xfrm>
            <a:off x="6643688" y="1889126"/>
            <a:ext cx="3021012" cy="4303713"/>
            <a:chOff x="3225" y="1190"/>
            <a:chExt cx="1903" cy="2711"/>
          </a:xfrm>
        </p:grpSpPr>
        <p:pic>
          <p:nvPicPr>
            <p:cNvPr id="16402" name="Picture 18" descr="Ukljucen kompjuter - desn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4" y="3633"/>
              <a:ext cx="222" cy="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03" name="Picture 19" descr="Ukljucen kompjuter - desn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6" y="2962"/>
              <a:ext cx="222" cy="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04" name="Picture 20" descr="Ukljucen kompjuter - desn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5" y="1190"/>
              <a:ext cx="222" cy="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405" name="Oval 21"/>
          <p:cNvSpPr>
            <a:spLocks noChangeArrowheads="1"/>
          </p:cNvSpPr>
          <p:nvPr/>
        </p:nvSpPr>
        <p:spPr bwMode="auto">
          <a:xfrm>
            <a:off x="3429000" y="3200400"/>
            <a:ext cx="609600" cy="609600"/>
          </a:xfrm>
          <a:prstGeom prst="ellipse">
            <a:avLst/>
          </a:prstGeom>
          <a:solidFill>
            <a:srgbClr val="8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2971800" y="4114800"/>
            <a:ext cx="3505200" cy="1676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 flipV="1">
            <a:off x="7315200" y="5410200"/>
            <a:ext cx="1981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 flipV="1">
            <a:off x="7239000" y="3505200"/>
            <a:ext cx="2286000" cy="1752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409" name="Group 25"/>
          <p:cNvGrpSpPr>
            <a:grpSpLocks/>
          </p:cNvGrpSpPr>
          <p:nvPr/>
        </p:nvGrpSpPr>
        <p:grpSpPr bwMode="auto">
          <a:xfrm>
            <a:off x="8842376" y="2954339"/>
            <a:ext cx="315913" cy="763587"/>
            <a:chOff x="2976" y="2976"/>
            <a:chExt cx="199" cy="481"/>
          </a:xfrm>
        </p:grpSpPr>
        <p:sp>
          <p:nvSpPr>
            <p:cNvPr id="16410" name="Oval 26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6411" name="Picture 27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sp>
        <p:nvSpPr>
          <p:cNvPr id="16412" name="Line 28"/>
          <p:cNvSpPr>
            <a:spLocks noChangeShapeType="1"/>
          </p:cNvSpPr>
          <p:nvPr/>
        </p:nvSpPr>
        <p:spPr bwMode="auto">
          <a:xfrm>
            <a:off x="7467600" y="2438400"/>
            <a:ext cx="1600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413" name="Group 29"/>
          <p:cNvGrpSpPr>
            <a:grpSpLocks/>
          </p:cNvGrpSpPr>
          <p:nvPr/>
        </p:nvGrpSpPr>
        <p:grpSpPr bwMode="auto">
          <a:xfrm>
            <a:off x="8710613" y="2940050"/>
            <a:ext cx="315912" cy="763588"/>
            <a:chOff x="2976" y="2976"/>
            <a:chExt cx="199" cy="481"/>
          </a:xfrm>
        </p:grpSpPr>
        <p:sp>
          <p:nvSpPr>
            <p:cNvPr id="16414" name="Oval 30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6415" name="Picture 31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6416" name="Group 32"/>
          <p:cNvGrpSpPr>
            <a:grpSpLocks/>
          </p:cNvGrpSpPr>
          <p:nvPr/>
        </p:nvGrpSpPr>
        <p:grpSpPr bwMode="auto">
          <a:xfrm>
            <a:off x="8578851" y="2925764"/>
            <a:ext cx="315913" cy="763587"/>
            <a:chOff x="2976" y="2976"/>
            <a:chExt cx="199" cy="481"/>
          </a:xfrm>
        </p:grpSpPr>
        <p:sp>
          <p:nvSpPr>
            <p:cNvPr id="16417" name="Oval 33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6418" name="Picture 34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6419" name="Group 35"/>
          <p:cNvGrpSpPr>
            <a:grpSpLocks/>
          </p:cNvGrpSpPr>
          <p:nvPr/>
        </p:nvGrpSpPr>
        <p:grpSpPr bwMode="auto">
          <a:xfrm>
            <a:off x="8447088" y="2911475"/>
            <a:ext cx="315912" cy="763588"/>
            <a:chOff x="2976" y="2976"/>
            <a:chExt cx="199" cy="481"/>
          </a:xfrm>
        </p:grpSpPr>
        <p:sp>
          <p:nvSpPr>
            <p:cNvPr id="16420" name="Oval 36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6421" name="Picture 37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6422" name="Group 38"/>
          <p:cNvGrpSpPr>
            <a:grpSpLocks/>
          </p:cNvGrpSpPr>
          <p:nvPr/>
        </p:nvGrpSpPr>
        <p:grpSpPr bwMode="auto">
          <a:xfrm>
            <a:off x="8315326" y="2897189"/>
            <a:ext cx="315913" cy="763587"/>
            <a:chOff x="2976" y="2976"/>
            <a:chExt cx="199" cy="481"/>
          </a:xfrm>
        </p:grpSpPr>
        <p:sp>
          <p:nvSpPr>
            <p:cNvPr id="16423" name="Oval 39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6424" name="Picture 40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6425" name="Group 41"/>
          <p:cNvGrpSpPr>
            <a:grpSpLocks/>
          </p:cNvGrpSpPr>
          <p:nvPr/>
        </p:nvGrpSpPr>
        <p:grpSpPr bwMode="auto">
          <a:xfrm>
            <a:off x="8183563" y="2882900"/>
            <a:ext cx="315912" cy="763588"/>
            <a:chOff x="2976" y="2976"/>
            <a:chExt cx="199" cy="481"/>
          </a:xfrm>
        </p:grpSpPr>
        <p:sp>
          <p:nvSpPr>
            <p:cNvPr id="16426" name="Oval 42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6427" name="Picture 43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6428" name="Group 44"/>
          <p:cNvGrpSpPr>
            <a:grpSpLocks/>
          </p:cNvGrpSpPr>
          <p:nvPr/>
        </p:nvGrpSpPr>
        <p:grpSpPr bwMode="auto">
          <a:xfrm>
            <a:off x="8051801" y="2868614"/>
            <a:ext cx="315913" cy="763587"/>
            <a:chOff x="2976" y="2976"/>
            <a:chExt cx="199" cy="481"/>
          </a:xfrm>
        </p:grpSpPr>
        <p:sp>
          <p:nvSpPr>
            <p:cNvPr id="16429" name="Oval 45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6430" name="Picture 46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6431" name="Group 47"/>
          <p:cNvGrpSpPr>
            <a:grpSpLocks/>
          </p:cNvGrpSpPr>
          <p:nvPr/>
        </p:nvGrpSpPr>
        <p:grpSpPr bwMode="auto">
          <a:xfrm>
            <a:off x="7920038" y="2854325"/>
            <a:ext cx="315912" cy="763588"/>
            <a:chOff x="2976" y="2976"/>
            <a:chExt cx="199" cy="481"/>
          </a:xfrm>
        </p:grpSpPr>
        <p:sp>
          <p:nvSpPr>
            <p:cNvPr id="16432" name="Oval 48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6433" name="Picture 49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6434" name="Group 50"/>
          <p:cNvGrpSpPr>
            <a:grpSpLocks/>
          </p:cNvGrpSpPr>
          <p:nvPr/>
        </p:nvGrpSpPr>
        <p:grpSpPr bwMode="auto">
          <a:xfrm>
            <a:off x="7788276" y="2840039"/>
            <a:ext cx="315913" cy="763587"/>
            <a:chOff x="2976" y="2976"/>
            <a:chExt cx="199" cy="481"/>
          </a:xfrm>
        </p:grpSpPr>
        <p:sp>
          <p:nvSpPr>
            <p:cNvPr id="16435" name="Oval 51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6436" name="Picture 52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6437" name="Group 53"/>
          <p:cNvGrpSpPr>
            <a:grpSpLocks/>
          </p:cNvGrpSpPr>
          <p:nvPr/>
        </p:nvGrpSpPr>
        <p:grpSpPr bwMode="auto">
          <a:xfrm>
            <a:off x="7656513" y="2825750"/>
            <a:ext cx="315912" cy="763588"/>
            <a:chOff x="2976" y="2976"/>
            <a:chExt cx="199" cy="481"/>
          </a:xfrm>
        </p:grpSpPr>
        <p:sp>
          <p:nvSpPr>
            <p:cNvPr id="16438" name="Oval 54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6439" name="Picture 55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6440" name="Group 56"/>
          <p:cNvGrpSpPr>
            <a:grpSpLocks/>
          </p:cNvGrpSpPr>
          <p:nvPr/>
        </p:nvGrpSpPr>
        <p:grpSpPr bwMode="auto">
          <a:xfrm>
            <a:off x="7524751" y="2811464"/>
            <a:ext cx="315913" cy="763587"/>
            <a:chOff x="2976" y="2976"/>
            <a:chExt cx="199" cy="481"/>
          </a:xfrm>
        </p:grpSpPr>
        <p:sp>
          <p:nvSpPr>
            <p:cNvPr id="16441" name="Oval 57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6442" name="Picture 58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6443" name="Group 59"/>
          <p:cNvGrpSpPr>
            <a:grpSpLocks/>
          </p:cNvGrpSpPr>
          <p:nvPr/>
        </p:nvGrpSpPr>
        <p:grpSpPr bwMode="auto">
          <a:xfrm>
            <a:off x="7392988" y="2797175"/>
            <a:ext cx="315912" cy="763588"/>
            <a:chOff x="2976" y="2976"/>
            <a:chExt cx="199" cy="481"/>
          </a:xfrm>
        </p:grpSpPr>
        <p:sp>
          <p:nvSpPr>
            <p:cNvPr id="16444" name="Oval 60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6445" name="Picture 61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6446" name="Group 62"/>
          <p:cNvGrpSpPr>
            <a:grpSpLocks/>
          </p:cNvGrpSpPr>
          <p:nvPr/>
        </p:nvGrpSpPr>
        <p:grpSpPr bwMode="auto">
          <a:xfrm>
            <a:off x="7261226" y="2782889"/>
            <a:ext cx="315913" cy="763587"/>
            <a:chOff x="2976" y="2976"/>
            <a:chExt cx="199" cy="481"/>
          </a:xfrm>
        </p:grpSpPr>
        <p:sp>
          <p:nvSpPr>
            <p:cNvPr id="16447" name="Oval 63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6448" name="Picture 64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6449" name="Group 65"/>
          <p:cNvGrpSpPr>
            <a:grpSpLocks/>
          </p:cNvGrpSpPr>
          <p:nvPr/>
        </p:nvGrpSpPr>
        <p:grpSpPr bwMode="auto">
          <a:xfrm>
            <a:off x="7129463" y="2768600"/>
            <a:ext cx="315912" cy="763588"/>
            <a:chOff x="2976" y="2976"/>
            <a:chExt cx="199" cy="481"/>
          </a:xfrm>
        </p:grpSpPr>
        <p:sp>
          <p:nvSpPr>
            <p:cNvPr id="16450" name="Oval 66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6451" name="Picture 67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6452" name="Group 68"/>
          <p:cNvGrpSpPr>
            <a:grpSpLocks/>
          </p:cNvGrpSpPr>
          <p:nvPr/>
        </p:nvGrpSpPr>
        <p:grpSpPr bwMode="auto">
          <a:xfrm>
            <a:off x="6997701" y="2754314"/>
            <a:ext cx="315913" cy="763587"/>
            <a:chOff x="2976" y="2976"/>
            <a:chExt cx="199" cy="481"/>
          </a:xfrm>
        </p:grpSpPr>
        <p:sp>
          <p:nvSpPr>
            <p:cNvPr id="16453" name="Oval 69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6454" name="Picture 70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6455" name="Group 71"/>
          <p:cNvGrpSpPr>
            <a:grpSpLocks/>
          </p:cNvGrpSpPr>
          <p:nvPr/>
        </p:nvGrpSpPr>
        <p:grpSpPr bwMode="auto">
          <a:xfrm>
            <a:off x="6865938" y="2740025"/>
            <a:ext cx="315912" cy="763588"/>
            <a:chOff x="2976" y="2976"/>
            <a:chExt cx="199" cy="481"/>
          </a:xfrm>
        </p:grpSpPr>
        <p:sp>
          <p:nvSpPr>
            <p:cNvPr id="16456" name="Oval 72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6457" name="Picture 73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6458" name="Group 74"/>
          <p:cNvGrpSpPr>
            <a:grpSpLocks/>
          </p:cNvGrpSpPr>
          <p:nvPr/>
        </p:nvGrpSpPr>
        <p:grpSpPr bwMode="auto">
          <a:xfrm>
            <a:off x="6734176" y="2725739"/>
            <a:ext cx="315913" cy="763587"/>
            <a:chOff x="2976" y="2976"/>
            <a:chExt cx="199" cy="481"/>
          </a:xfrm>
        </p:grpSpPr>
        <p:sp>
          <p:nvSpPr>
            <p:cNvPr id="16459" name="Oval 75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6460" name="Picture 76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6461" name="Group 77"/>
          <p:cNvGrpSpPr>
            <a:grpSpLocks/>
          </p:cNvGrpSpPr>
          <p:nvPr/>
        </p:nvGrpSpPr>
        <p:grpSpPr bwMode="auto">
          <a:xfrm>
            <a:off x="6602413" y="2711450"/>
            <a:ext cx="315912" cy="763588"/>
            <a:chOff x="2976" y="2976"/>
            <a:chExt cx="199" cy="481"/>
          </a:xfrm>
        </p:grpSpPr>
        <p:sp>
          <p:nvSpPr>
            <p:cNvPr id="16462" name="Oval 78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6463" name="Picture 79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6464" name="Group 80"/>
          <p:cNvGrpSpPr>
            <a:grpSpLocks/>
          </p:cNvGrpSpPr>
          <p:nvPr/>
        </p:nvGrpSpPr>
        <p:grpSpPr bwMode="auto">
          <a:xfrm>
            <a:off x="6470651" y="2697164"/>
            <a:ext cx="315913" cy="763587"/>
            <a:chOff x="2976" y="2976"/>
            <a:chExt cx="199" cy="481"/>
          </a:xfrm>
        </p:grpSpPr>
        <p:sp>
          <p:nvSpPr>
            <p:cNvPr id="16465" name="Oval 81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6466" name="Picture 82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grpSp>
        <p:nvGrpSpPr>
          <p:cNvPr id="16467" name="Group 83"/>
          <p:cNvGrpSpPr>
            <a:grpSpLocks/>
          </p:cNvGrpSpPr>
          <p:nvPr/>
        </p:nvGrpSpPr>
        <p:grpSpPr bwMode="auto">
          <a:xfrm>
            <a:off x="6338888" y="2682875"/>
            <a:ext cx="315912" cy="763588"/>
            <a:chOff x="2976" y="2976"/>
            <a:chExt cx="199" cy="481"/>
          </a:xfrm>
        </p:grpSpPr>
        <p:sp>
          <p:nvSpPr>
            <p:cNvPr id="16468" name="Oval 84"/>
            <p:cNvSpPr>
              <a:spLocks noChangeArrowheads="1"/>
            </p:cNvSpPr>
            <p:nvPr/>
          </p:nvSpPr>
          <p:spPr bwMode="auto">
            <a:xfrm>
              <a:off x="2983" y="3265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6469" name="Picture 85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6"/>
              <a:ext cx="193" cy="240"/>
            </a:xfrm>
            <a:prstGeom prst="rect">
              <a:avLst/>
            </a:prstGeom>
            <a:solidFill>
              <a:srgbClr val="FFFF00"/>
            </a:solidFill>
          </p:spPr>
        </p:pic>
      </p:grpSp>
      <p:pic>
        <p:nvPicPr>
          <p:cNvPr id="16470" name="Picture 86" descr="Podaci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339" y="2514600"/>
            <a:ext cx="390525" cy="547688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16471" name="Line 87"/>
          <p:cNvSpPr>
            <a:spLocks noChangeShapeType="1"/>
          </p:cNvSpPr>
          <p:nvPr/>
        </p:nvSpPr>
        <p:spPr bwMode="auto">
          <a:xfrm flipV="1">
            <a:off x="3429000" y="2057400"/>
            <a:ext cx="281940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88" name="Text Box 2"/>
          <p:cNvSpPr txBox="1">
            <a:spLocks noChangeArrowheads="1"/>
          </p:cNvSpPr>
          <p:nvPr/>
        </p:nvSpPr>
        <p:spPr bwMode="auto">
          <a:xfrm>
            <a:off x="2057400" y="533400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4400" i="1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Crawler</a:t>
            </a:r>
            <a:r>
              <a:rPr lang="en-US" altLang="en-US" sz="44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 agents</a:t>
            </a:r>
            <a:endParaRPr lang="en-US" altLang="en-US" sz="44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793288" y="161898"/>
            <a:ext cx="23666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Slide author: 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Milovan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Tosic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Mozzart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Bet, Serbia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Thanks, </a:t>
            </a:r>
            <a:r>
              <a:rPr lang="en-US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Milovan</a:t>
            </a:r>
            <a:r>
              <a:rPr lang="en-US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377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1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1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2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2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2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2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3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3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825"/>
                            </p:stCondLst>
                            <p:childTnLst>
                              <p:par>
                                <p:cTn id="3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4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975"/>
                            </p:stCondLst>
                            <p:childTnLst>
                              <p:par>
                                <p:cTn id="4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4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125"/>
                            </p:stCondLst>
                            <p:childTnLst>
                              <p:par>
                                <p:cTn id="5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5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275"/>
                            </p:stCondLst>
                            <p:childTnLst>
                              <p:par>
                                <p:cTn id="5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5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425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6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3" dur="500"/>
                                        <p:tgtEl>
                                          <p:spTgt spid="16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7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608641" y="273629"/>
            <a:ext cx="10970880" cy="1144921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400" b="1" dirty="0">
                <a:latin typeface="Arial" pitchFamily="34" charset="0"/>
                <a:cs typeface="Arial" pitchFamily="34" charset="0"/>
              </a:rPr>
              <a:t>Neural Networks on PI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8641" y="1604329"/>
            <a:ext cx="10727039" cy="4511994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Neural networks are machine learning technique: they can</a:t>
            </a:r>
            <a: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learn from data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adapt their functionality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Typical type of problems include: </a:t>
            </a:r>
            <a:r>
              <a:rPr lang="en-US" sz="32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classification, approximation,  pattern and image recognition, control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Make </a:t>
            </a:r>
            <a: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adaptive PI capable of learning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With wide range of available 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sensors and data sources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this can get very interesting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When to use neural networks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2209801" y="2828926"/>
            <a:ext cx="1108075" cy="1285875"/>
            <a:chOff x="432" y="1536"/>
            <a:chExt cx="698" cy="810"/>
          </a:xfrm>
        </p:grpSpPr>
        <p:pic>
          <p:nvPicPr>
            <p:cNvPr id="17412" name="Picture 4" descr="Server - lev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1536"/>
              <a:ext cx="410" cy="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13" name="Picture 5" descr="Kompjuter - lev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776"/>
              <a:ext cx="530" cy="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414" name="Group 6"/>
          <p:cNvGrpSpPr>
            <a:grpSpLocks/>
          </p:cNvGrpSpPr>
          <p:nvPr/>
        </p:nvGrpSpPr>
        <p:grpSpPr bwMode="auto">
          <a:xfrm>
            <a:off x="6324601" y="1371601"/>
            <a:ext cx="3889375" cy="5172075"/>
            <a:chOff x="3024" y="864"/>
            <a:chExt cx="2450" cy="3258"/>
          </a:xfrm>
        </p:grpSpPr>
        <p:grpSp>
          <p:nvGrpSpPr>
            <p:cNvPr id="17415" name="Group 7"/>
            <p:cNvGrpSpPr>
              <a:grpSpLocks/>
            </p:cNvGrpSpPr>
            <p:nvPr/>
          </p:nvGrpSpPr>
          <p:grpSpPr bwMode="auto">
            <a:xfrm>
              <a:off x="3168" y="3312"/>
              <a:ext cx="674" cy="810"/>
              <a:chOff x="3744" y="3024"/>
              <a:chExt cx="674" cy="810"/>
            </a:xfrm>
          </p:grpSpPr>
          <p:pic>
            <p:nvPicPr>
              <p:cNvPr id="17416" name="Picture 8" descr="Server - desno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4" y="3024"/>
                <a:ext cx="410" cy="7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417" name="Picture 9" descr="Kompjuter - desno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3264"/>
                <a:ext cx="530" cy="5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7418" name="Picture 10" descr="Kompjuter - desn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" y="2880"/>
              <a:ext cx="530" cy="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7419" name="Group 11"/>
            <p:cNvGrpSpPr>
              <a:grpSpLocks/>
            </p:cNvGrpSpPr>
            <p:nvPr/>
          </p:nvGrpSpPr>
          <p:grpSpPr bwMode="auto">
            <a:xfrm>
              <a:off x="4800" y="1398"/>
              <a:ext cx="674" cy="810"/>
              <a:chOff x="3744" y="3024"/>
              <a:chExt cx="674" cy="810"/>
            </a:xfrm>
          </p:grpSpPr>
          <p:pic>
            <p:nvPicPr>
              <p:cNvPr id="17420" name="Picture 12" descr="Server - desno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4" y="3024"/>
                <a:ext cx="410" cy="7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421" name="Picture 13" descr="Kompjuter - desno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3264"/>
                <a:ext cx="530" cy="5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422" name="Group 14"/>
            <p:cNvGrpSpPr>
              <a:grpSpLocks/>
            </p:cNvGrpSpPr>
            <p:nvPr/>
          </p:nvGrpSpPr>
          <p:grpSpPr bwMode="auto">
            <a:xfrm>
              <a:off x="3024" y="864"/>
              <a:ext cx="674" cy="810"/>
              <a:chOff x="3744" y="3024"/>
              <a:chExt cx="674" cy="810"/>
            </a:xfrm>
          </p:grpSpPr>
          <p:pic>
            <p:nvPicPr>
              <p:cNvPr id="17423" name="Picture 15" descr="Server - desno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4" y="3024"/>
                <a:ext cx="410" cy="7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424" name="Picture 16" descr="Kompjuter - desno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3264"/>
                <a:ext cx="530" cy="5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7425" name="Group 17"/>
          <p:cNvGrpSpPr>
            <a:grpSpLocks/>
          </p:cNvGrpSpPr>
          <p:nvPr/>
        </p:nvGrpSpPr>
        <p:grpSpPr bwMode="auto">
          <a:xfrm>
            <a:off x="6643688" y="1889126"/>
            <a:ext cx="3021012" cy="4303713"/>
            <a:chOff x="3225" y="1190"/>
            <a:chExt cx="1903" cy="2711"/>
          </a:xfrm>
        </p:grpSpPr>
        <p:pic>
          <p:nvPicPr>
            <p:cNvPr id="17426" name="Picture 18" descr="Ukljucen kompjuter - desn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4" y="3633"/>
              <a:ext cx="222" cy="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27" name="Picture 19" descr="Ukljucen kompjuter - desn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6" y="2962"/>
              <a:ext cx="222" cy="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28" name="Picture 20" descr="Ukljucen kompjuter - desn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5" y="1190"/>
              <a:ext cx="222" cy="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429" name="Oval 21"/>
          <p:cNvSpPr>
            <a:spLocks noChangeArrowheads="1"/>
          </p:cNvSpPr>
          <p:nvPr/>
        </p:nvSpPr>
        <p:spPr bwMode="auto">
          <a:xfrm>
            <a:off x="3429000" y="3200400"/>
            <a:ext cx="609600" cy="609600"/>
          </a:xfrm>
          <a:prstGeom prst="ellipse">
            <a:avLst/>
          </a:prstGeom>
          <a:solidFill>
            <a:srgbClr val="8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2971800" y="4114800"/>
            <a:ext cx="3505200" cy="1676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 flipV="1">
            <a:off x="7315200" y="5410200"/>
            <a:ext cx="1981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 flipV="1">
            <a:off x="7239000" y="3505200"/>
            <a:ext cx="2286000" cy="1752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7436" name="Line 28"/>
          <p:cNvSpPr>
            <a:spLocks noChangeShapeType="1"/>
          </p:cNvSpPr>
          <p:nvPr/>
        </p:nvSpPr>
        <p:spPr bwMode="auto">
          <a:xfrm>
            <a:off x="7467600" y="2438400"/>
            <a:ext cx="1600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7495" name="Group 87"/>
          <p:cNvGrpSpPr>
            <a:grpSpLocks/>
          </p:cNvGrpSpPr>
          <p:nvPr/>
        </p:nvGrpSpPr>
        <p:grpSpPr bwMode="auto">
          <a:xfrm>
            <a:off x="6256338" y="2514601"/>
            <a:ext cx="398462" cy="931863"/>
            <a:chOff x="2981" y="1584"/>
            <a:chExt cx="251" cy="587"/>
          </a:xfrm>
        </p:grpSpPr>
        <p:pic>
          <p:nvPicPr>
            <p:cNvPr id="17494" name="Picture 86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1" y="1584"/>
              <a:ext cx="246" cy="345"/>
            </a:xfrm>
            <a:prstGeom prst="rect">
              <a:avLst/>
            </a:prstGeom>
            <a:solidFill>
              <a:srgbClr val="FFFF00"/>
            </a:solidFill>
          </p:spPr>
        </p:pic>
        <p:sp>
          <p:nvSpPr>
            <p:cNvPr id="17492" name="Oval 84"/>
            <p:cNvSpPr>
              <a:spLocks noChangeArrowheads="1"/>
            </p:cNvSpPr>
            <p:nvPr/>
          </p:nvSpPr>
          <p:spPr bwMode="auto">
            <a:xfrm>
              <a:off x="3040" y="1979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7497" name="Line 89"/>
          <p:cNvSpPr>
            <a:spLocks noChangeShapeType="1"/>
          </p:cNvSpPr>
          <p:nvPr/>
        </p:nvSpPr>
        <p:spPr bwMode="auto">
          <a:xfrm flipV="1">
            <a:off x="3429000" y="2057400"/>
            <a:ext cx="281940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7666" name="Group 258"/>
          <p:cNvGrpSpPr>
            <a:grpSpLocks/>
          </p:cNvGrpSpPr>
          <p:nvPr/>
        </p:nvGrpSpPr>
        <p:grpSpPr bwMode="auto">
          <a:xfrm>
            <a:off x="6124576" y="2549526"/>
            <a:ext cx="398463" cy="931863"/>
            <a:chOff x="2981" y="1584"/>
            <a:chExt cx="251" cy="587"/>
          </a:xfrm>
        </p:grpSpPr>
        <p:pic>
          <p:nvPicPr>
            <p:cNvPr id="17667" name="Picture 259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1" y="1584"/>
              <a:ext cx="246" cy="345"/>
            </a:xfrm>
            <a:prstGeom prst="rect">
              <a:avLst/>
            </a:prstGeom>
            <a:solidFill>
              <a:srgbClr val="FFFF00"/>
            </a:solidFill>
          </p:spPr>
        </p:pic>
        <p:sp>
          <p:nvSpPr>
            <p:cNvPr id="17668" name="Oval 260"/>
            <p:cNvSpPr>
              <a:spLocks noChangeArrowheads="1"/>
            </p:cNvSpPr>
            <p:nvPr/>
          </p:nvSpPr>
          <p:spPr bwMode="auto">
            <a:xfrm>
              <a:off x="3040" y="1979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7669" name="Group 261"/>
          <p:cNvGrpSpPr>
            <a:grpSpLocks/>
          </p:cNvGrpSpPr>
          <p:nvPr/>
        </p:nvGrpSpPr>
        <p:grpSpPr bwMode="auto">
          <a:xfrm>
            <a:off x="5992813" y="2584451"/>
            <a:ext cx="398462" cy="931863"/>
            <a:chOff x="2981" y="1584"/>
            <a:chExt cx="251" cy="587"/>
          </a:xfrm>
        </p:grpSpPr>
        <p:pic>
          <p:nvPicPr>
            <p:cNvPr id="17670" name="Picture 262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1" y="1584"/>
              <a:ext cx="246" cy="345"/>
            </a:xfrm>
            <a:prstGeom prst="rect">
              <a:avLst/>
            </a:prstGeom>
            <a:solidFill>
              <a:srgbClr val="FFFF00"/>
            </a:solidFill>
          </p:spPr>
        </p:pic>
        <p:sp>
          <p:nvSpPr>
            <p:cNvPr id="17671" name="Oval 263"/>
            <p:cNvSpPr>
              <a:spLocks noChangeArrowheads="1"/>
            </p:cNvSpPr>
            <p:nvPr/>
          </p:nvSpPr>
          <p:spPr bwMode="auto">
            <a:xfrm>
              <a:off x="3040" y="1979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7672" name="Group 264"/>
          <p:cNvGrpSpPr>
            <a:grpSpLocks/>
          </p:cNvGrpSpPr>
          <p:nvPr/>
        </p:nvGrpSpPr>
        <p:grpSpPr bwMode="auto">
          <a:xfrm>
            <a:off x="5861051" y="2619376"/>
            <a:ext cx="398463" cy="931863"/>
            <a:chOff x="2981" y="1584"/>
            <a:chExt cx="251" cy="587"/>
          </a:xfrm>
        </p:grpSpPr>
        <p:pic>
          <p:nvPicPr>
            <p:cNvPr id="17673" name="Picture 265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1" y="1584"/>
              <a:ext cx="246" cy="345"/>
            </a:xfrm>
            <a:prstGeom prst="rect">
              <a:avLst/>
            </a:prstGeom>
            <a:solidFill>
              <a:srgbClr val="FFFF00"/>
            </a:solidFill>
          </p:spPr>
        </p:pic>
        <p:sp>
          <p:nvSpPr>
            <p:cNvPr id="17674" name="Oval 266"/>
            <p:cNvSpPr>
              <a:spLocks noChangeArrowheads="1"/>
            </p:cNvSpPr>
            <p:nvPr/>
          </p:nvSpPr>
          <p:spPr bwMode="auto">
            <a:xfrm>
              <a:off x="3040" y="1979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7675" name="Group 267"/>
          <p:cNvGrpSpPr>
            <a:grpSpLocks/>
          </p:cNvGrpSpPr>
          <p:nvPr/>
        </p:nvGrpSpPr>
        <p:grpSpPr bwMode="auto">
          <a:xfrm>
            <a:off x="5729288" y="2654301"/>
            <a:ext cx="398462" cy="931863"/>
            <a:chOff x="2981" y="1584"/>
            <a:chExt cx="251" cy="587"/>
          </a:xfrm>
        </p:grpSpPr>
        <p:pic>
          <p:nvPicPr>
            <p:cNvPr id="17676" name="Picture 268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1" y="1584"/>
              <a:ext cx="246" cy="345"/>
            </a:xfrm>
            <a:prstGeom prst="rect">
              <a:avLst/>
            </a:prstGeom>
            <a:solidFill>
              <a:srgbClr val="FFFF00"/>
            </a:solidFill>
          </p:spPr>
        </p:pic>
        <p:sp>
          <p:nvSpPr>
            <p:cNvPr id="17677" name="Oval 269"/>
            <p:cNvSpPr>
              <a:spLocks noChangeArrowheads="1"/>
            </p:cNvSpPr>
            <p:nvPr/>
          </p:nvSpPr>
          <p:spPr bwMode="auto">
            <a:xfrm>
              <a:off x="3040" y="1979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7678" name="Group 270"/>
          <p:cNvGrpSpPr>
            <a:grpSpLocks/>
          </p:cNvGrpSpPr>
          <p:nvPr/>
        </p:nvGrpSpPr>
        <p:grpSpPr bwMode="auto">
          <a:xfrm>
            <a:off x="5597526" y="2689226"/>
            <a:ext cx="398463" cy="931863"/>
            <a:chOff x="2981" y="1584"/>
            <a:chExt cx="251" cy="587"/>
          </a:xfrm>
        </p:grpSpPr>
        <p:pic>
          <p:nvPicPr>
            <p:cNvPr id="17679" name="Picture 271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1" y="1584"/>
              <a:ext cx="246" cy="345"/>
            </a:xfrm>
            <a:prstGeom prst="rect">
              <a:avLst/>
            </a:prstGeom>
            <a:solidFill>
              <a:srgbClr val="FFFF00"/>
            </a:solidFill>
          </p:spPr>
        </p:pic>
        <p:sp>
          <p:nvSpPr>
            <p:cNvPr id="17680" name="Oval 272"/>
            <p:cNvSpPr>
              <a:spLocks noChangeArrowheads="1"/>
            </p:cNvSpPr>
            <p:nvPr/>
          </p:nvSpPr>
          <p:spPr bwMode="auto">
            <a:xfrm>
              <a:off x="3040" y="1979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7681" name="Group 273"/>
          <p:cNvGrpSpPr>
            <a:grpSpLocks/>
          </p:cNvGrpSpPr>
          <p:nvPr/>
        </p:nvGrpSpPr>
        <p:grpSpPr bwMode="auto">
          <a:xfrm>
            <a:off x="5465763" y="2724151"/>
            <a:ext cx="398462" cy="931863"/>
            <a:chOff x="2981" y="1584"/>
            <a:chExt cx="251" cy="587"/>
          </a:xfrm>
        </p:grpSpPr>
        <p:pic>
          <p:nvPicPr>
            <p:cNvPr id="17682" name="Picture 274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1" y="1584"/>
              <a:ext cx="246" cy="345"/>
            </a:xfrm>
            <a:prstGeom prst="rect">
              <a:avLst/>
            </a:prstGeom>
            <a:solidFill>
              <a:srgbClr val="FFFF00"/>
            </a:solidFill>
          </p:spPr>
        </p:pic>
        <p:sp>
          <p:nvSpPr>
            <p:cNvPr id="17683" name="Oval 275"/>
            <p:cNvSpPr>
              <a:spLocks noChangeArrowheads="1"/>
            </p:cNvSpPr>
            <p:nvPr/>
          </p:nvSpPr>
          <p:spPr bwMode="auto">
            <a:xfrm>
              <a:off x="3040" y="1979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7684" name="Group 276"/>
          <p:cNvGrpSpPr>
            <a:grpSpLocks/>
          </p:cNvGrpSpPr>
          <p:nvPr/>
        </p:nvGrpSpPr>
        <p:grpSpPr bwMode="auto">
          <a:xfrm>
            <a:off x="5334001" y="2759076"/>
            <a:ext cx="398463" cy="931863"/>
            <a:chOff x="2981" y="1584"/>
            <a:chExt cx="251" cy="587"/>
          </a:xfrm>
        </p:grpSpPr>
        <p:pic>
          <p:nvPicPr>
            <p:cNvPr id="17685" name="Picture 277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1" y="1584"/>
              <a:ext cx="246" cy="345"/>
            </a:xfrm>
            <a:prstGeom prst="rect">
              <a:avLst/>
            </a:prstGeom>
            <a:solidFill>
              <a:srgbClr val="FFFF00"/>
            </a:solidFill>
          </p:spPr>
        </p:pic>
        <p:sp>
          <p:nvSpPr>
            <p:cNvPr id="17686" name="Oval 278"/>
            <p:cNvSpPr>
              <a:spLocks noChangeArrowheads="1"/>
            </p:cNvSpPr>
            <p:nvPr/>
          </p:nvSpPr>
          <p:spPr bwMode="auto">
            <a:xfrm>
              <a:off x="3040" y="1979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7687" name="Group 279"/>
          <p:cNvGrpSpPr>
            <a:grpSpLocks/>
          </p:cNvGrpSpPr>
          <p:nvPr/>
        </p:nvGrpSpPr>
        <p:grpSpPr bwMode="auto">
          <a:xfrm>
            <a:off x="5202238" y="2794001"/>
            <a:ext cx="398462" cy="931863"/>
            <a:chOff x="2981" y="1584"/>
            <a:chExt cx="251" cy="587"/>
          </a:xfrm>
        </p:grpSpPr>
        <p:pic>
          <p:nvPicPr>
            <p:cNvPr id="17688" name="Picture 280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1" y="1584"/>
              <a:ext cx="246" cy="345"/>
            </a:xfrm>
            <a:prstGeom prst="rect">
              <a:avLst/>
            </a:prstGeom>
            <a:solidFill>
              <a:srgbClr val="FFFF00"/>
            </a:solidFill>
          </p:spPr>
        </p:pic>
        <p:sp>
          <p:nvSpPr>
            <p:cNvPr id="17689" name="Oval 281"/>
            <p:cNvSpPr>
              <a:spLocks noChangeArrowheads="1"/>
            </p:cNvSpPr>
            <p:nvPr/>
          </p:nvSpPr>
          <p:spPr bwMode="auto">
            <a:xfrm>
              <a:off x="3040" y="1979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7690" name="Group 282"/>
          <p:cNvGrpSpPr>
            <a:grpSpLocks/>
          </p:cNvGrpSpPr>
          <p:nvPr/>
        </p:nvGrpSpPr>
        <p:grpSpPr bwMode="auto">
          <a:xfrm>
            <a:off x="5070476" y="2828926"/>
            <a:ext cx="398463" cy="931863"/>
            <a:chOff x="2981" y="1584"/>
            <a:chExt cx="251" cy="587"/>
          </a:xfrm>
        </p:grpSpPr>
        <p:pic>
          <p:nvPicPr>
            <p:cNvPr id="17691" name="Picture 283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1" y="1584"/>
              <a:ext cx="246" cy="345"/>
            </a:xfrm>
            <a:prstGeom prst="rect">
              <a:avLst/>
            </a:prstGeom>
            <a:solidFill>
              <a:srgbClr val="FFFF00"/>
            </a:solidFill>
          </p:spPr>
        </p:pic>
        <p:sp>
          <p:nvSpPr>
            <p:cNvPr id="17692" name="Oval 284"/>
            <p:cNvSpPr>
              <a:spLocks noChangeArrowheads="1"/>
            </p:cNvSpPr>
            <p:nvPr/>
          </p:nvSpPr>
          <p:spPr bwMode="auto">
            <a:xfrm>
              <a:off x="3040" y="1979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7693" name="Group 285"/>
          <p:cNvGrpSpPr>
            <a:grpSpLocks/>
          </p:cNvGrpSpPr>
          <p:nvPr/>
        </p:nvGrpSpPr>
        <p:grpSpPr bwMode="auto">
          <a:xfrm>
            <a:off x="4938713" y="2863851"/>
            <a:ext cx="398462" cy="931863"/>
            <a:chOff x="2981" y="1584"/>
            <a:chExt cx="251" cy="587"/>
          </a:xfrm>
        </p:grpSpPr>
        <p:pic>
          <p:nvPicPr>
            <p:cNvPr id="17694" name="Picture 286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1" y="1584"/>
              <a:ext cx="246" cy="345"/>
            </a:xfrm>
            <a:prstGeom prst="rect">
              <a:avLst/>
            </a:prstGeom>
            <a:solidFill>
              <a:srgbClr val="FFFF00"/>
            </a:solidFill>
          </p:spPr>
        </p:pic>
        <p:sp>
          <p:nvSpPr>
            <p:cNvPr id="17695" name="Oval 287"/>
            <p:cNvSpPr>
              <a:spLocks noChangeArrowheads="1"/>
            </p:cNvSpPr>
            <p:nvPr/>
          </p:nvSpPr>
          <p:spPr bwMode="auto">
            <a:xfrm>
              <a:off x="3040" y="1979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7696" name="Group 288"/>
          <p:cNvGrpSpPr>
            <a:grpSpLocks/>
          </p:cNvGrpSpPr>
          <p:nvPr/>
        </p:nvGrpSpPr>
        <p:grpSpPr bwMode="auto">
          <a:xfrm>
            <a:off x="4806951" y="2898776"/>
            <a:ext cx="398463" cy="931863"/>
            <a:chOff x="2981" y="1584"/>
            <a:chExt cx="251" cy="587"/>
          </a:xfrm>
        </p:grpSpPr>
        <p:pic>
          <p:nvPicPr>
            <p:cNvPr id="17697" name="Picture 289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1" y="1584"/>
              <a:ext cx="246" cy="345"/>
            </a:xfrm>
            <a:prstGeom prst="rect">
              <a:avLst/>
            </a:prstGeom>
            <a:solidFill>
              <a:srgbClr val="FFFF00"/>
            </a:solidFill>
          </p:spPr>
        </p:pic>
        <p:sp>
          <p:nvSpPr>
            <p:cNvPr id="17698" name="Oval 290"/>
            <p:cNvSpPr>
              <a:spLocks noChangeArrowheads="1"/>
            </p:cNvSpPr>
            <p:nvPr/>
          </p:nvSpPr>
          <p:spPr bwMode="auto">
            <a:xfrm>
              <a:off x="3040" y="1979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7699" name="Group 291"/>
          <p:cNvGrpSpPr>
            <a:grpSpLocks/>
          </p:cNvGrpSpPr>
          <p:nvPr/>
        </p:nvGrpSpPr>
        <p:grpSpPr bwMode="auto">
          <a:xfrm>
            <a:off x="4675188" y="2933701"/>
            <a:ext cx="398462" cy="931863"/>
            <a:chOff x="2981" y="1584"/>
            <a:chExt cx="251" cy="587"/>
          </a:xfrm>
        </p:grpSpPr>
        <p:pic>
          <p:nvPicPr>
            <p:cNvPr id="17700" name="Picture 292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1" y="1584"/>
              <a:ext cx="246" cy="345"/>
            </a:xfrm>
            <a:prstGeom prst="rect">
              <a:avLst/>
            </a:prstGeom>
            <a:solidFill>
              <a:srgbClr val="FFFF00"/>
            </a:solidFill>
          </p:spPr>
        </p:pic>
        <p:sp>
          <p:nvSpPr>
            <p:cNvPr id="17701" name="Oval 293"/>
            <p:cNvSpPr>
              <a:spLocks noChangeArrowheads="1"/>
            </p:cNvSpPr>
            <p:nvPr/>
          </p:nvSpPr>
          <p:spPr bwMode="auto">
            <a:xfrm>
              <a:off x="3040" y="1979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7702" name="Group 294"/>
          <p:cNvGrpSpPr>
            <a:grpSpLocks/>
          </p:cNvGrpSpPr>
          <p:nvPr/>
        </p:nvGrpSpPr>
        <p:grpSpPr bwMode="auto">
          <a:xfrm>
            <a:off x="4543426" y="2968626"/>
            <a:ext cx="398463" cy="931863"/>
            <a:chOff x="2981" y="1584"/>
            <a:chExt cx="251" cy="587"/>
          </a:xfrm>
        </p:grpSpPr>
        <p:pic>
          <p:nvPicPr>
            <p:cNvPr id="17703" name="Picture 295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1" y="1584"/>
              <a:ext cx="246" cy="345"/>
            </a:xfrm>
            <a:prstGeom prst="rect">
              <a:avLst/>
            </a:prstGeom>
            <a:solidFill>
              <a:srgbClr val="FFFF00"/>
            </a:solidFill>
          </p:spPr>
        </p:pic>
        <p:sp>
          <p:nvSpPr>
            <p:cNvPr id="17704" name="Oval 296"/>
            <p:cNvSpPr>
              <a:spLocks noChangeArrowheads="1"/>
            </p:cNvSpPr>
            <p:nvPr/>
          </p:nvSpPr>
          <p:spPr bwMode="auto">
            <a:xfrm>
              <a:off x="3040" y="1979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7705" name="Group 297"/>
          <p:cNvGrpSpPr>
            <a:grpSpLocks/>
          </p:cNvGrpSpPr>
          <p:nvPr/>
        </p:nvGrpSpPr>
        <p:grpSpPr bwMode="auto">
          <a:xfrm>
            <a:off x="4411663" y="3003551"/>
            <a:ext cx="398462" cy="931863"/>
            <a:chOff x="2981" y="1584"/>
            <a:chExt cx="251" cy="587"/>
          </a:xfrm>
        </p:grpSpPr>
        <p:pic>
          <p:nvPicPr>
            <p:cNvPr id="17706" name="Picture 298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1" y="1584"/>
              <a:ext cx="246" cy="345"/>
            </a:xfrm>
            <a:prstGeom prst="rect">
              <a:avLst/>
            </a:prstGeom>
            <a:solidFill>
              <a:srgbClr val="FFFF00"/>
            </a:solidFill>
          </p:spPr>
        </p:pic>
        <p:sp>
          <p:nvSpPr>
            <p:cNvPr id="17707" name="Oval 299"/>
            <p:cNvSpPr>
              <a:spLocks noChangeArrowheads="1"/>
            </p:cNvSpPr>
            <p:nvPr/>
          </p:nvSpPr>
          <p:spPr bwMode="auto">
            <a:xfrm>
              <a:off x="3040" y="1979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7708" name="Group 300"/>
          <p:cNvGrpSpPr>
            <a:grpSpLocks/>
          </p:cNvGrpSpPr>
          <p:nvPr/>
        </p:nvGrpSpPr>
        <p:grpSpPr bwMode="auto">
          <a:xfrm>
            <a:off x="4279901" y="3038476"/>
            <a:ext cx="398463" cy="931863"/>
            <a:chOff x="2981" y="1584"/>
            <a:chExt cx="251" cy="587"/>
          </a:xfrm>
        </p:grpSpPr>
        <p:pic>
          <p:nvPicPr>
            <p:cNvPr id="17709" name="Picture 301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1" y="1584"/>
              <a:ext cx="246" cy="345"/>
            </a:xfrm>
            <a:prstGeom prst="rect">
              <a:avLst/>
            </a:prstGeom>
            <a:solidFill>
              <a:srgbClr val="FFFF00"/>
            </a:solidFill>
          </p:spPr>
        </p:pic>
        <p:sp>
          <p:nvSpPr>
            <p:cNvPr id="17710" name="Oval 302"/>
            <p:cNvSpPr>
              <a:spLocks noChangeArrowheads="1"/>
            </p:cNvSpPr>
            <p:nvPr/>
          </p:nvSpPr>
          <p:spPr bwMode="auto">
            <a:xfrm>
              <a:off x="3040" y="1979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7711" name="Group 303"/>
          <p:cNvGrpSpPr>
            <a:grpSpLocks/>
          </p:cNvGrpSpPr>
          <p:nvPr/>
        </p:nvGrpSpPr>
        <p:grpSpPr bwMode="auto">
          <a:xfrm>
            <a:off x="4148138" y="3073401"/>
            <a:ext cx="398462" cy="931863"/>
            <a:chOff x="2981" y="1584"/>
            <a:chExt cx="251" cy="587"/>
          </a:xfrm>
        </p:grpSpPr>
        <p:pic>
          <p:nvPicPr>
            <p:cNvPr id="17712" name="Picture 304" descr="Podaci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1" y="1584"/>
              <a:ext cx="246" cy="345"/>
            </a:xfrm>
            <a:prstGeom prst="rect">
              <a:avLst/>
            </a:prstGeom>
            <a:solidFill>
              <a:srgbClr val="FFFF00"/>
            </a:solidFill>
          </p:spPr>
        </p:pic>
        <p:sp>
          <p:nvSpPr>
            <p:cNvPr id="17713" name="Oval 305"/>
            <p:cNvSpPr>
              <a:spLocks noChangeArrowheads="1"/>
            </p:cNvSpPr>
            <p:nvPr/>
          </p:nvSpPr>
          <p:spPr bwMode="auto">
            <a:xfrm>
              <a:off x="3040" y="1979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</p:grpSp>
      <p:pic>
        <p:nvPicPr>
          <p:cNvPr id="17717" name="Picture 309" descr="Baz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828800"/>
            <a:ext cx="80962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 Box 2"/>
          <p:cNvSpPr txBox="1">
            <a:spLocks noChangeArrowheads="1"/>
          </p:cNvSpPr>
          <p:nvPr/>
        </p:nvSpPr>
        <p:spPr bwMode="auto">
          <a:xfrm>
            <a:off x="2057400" y="533400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4400" i="1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Crawler</a:t>
            </a:r>
            <a:r>
              <a:rPr lang="en-US" altLang="en-US" sz="44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 agents</a:t>
            </a:r>
            <a:endParaRPr lang="en-US" altLang="en-US" sz="44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793288" y="161898"/>
            <a:ext cx="23666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Slide author: 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Milovan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Tosic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Mozzart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Bet, Serbia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Thanks, </a:t>
            </a:r>
            <a:r>
              <a:rPr lang="en-US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Milovan</a:t>
            </a:r>
            <a:r>
              <a:rPr lang="en-US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379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1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1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2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2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2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2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3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3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825"/>
                            </p:stCondLst>
                            <p:childTnLst>
                              <p:par>
                                <p:cTn id="3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4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975"/>
                            </p:stCondLst>
                            <p:childTnLst>
                              <p:par>
                                <p:cTn id="4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4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125"/>
                            </p:stCondLst>
                            <p:childTnLst>
                              <p:par>
                                <p:cTn id="5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2209801" y="2828926"/>
            <a:ext cx="1108075" cy="1285875"/>
            <a:chOff x="432" y="1536"/>
            <a:chExt cx="698" cy="810"/>
          </a:xfrm>
        </p:grpSpPr>
        <p:pic>
          <p:nvPicPr>
            <p:cNvPr id="19460" name="Picture 4" descr="Server - lev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1536"/>
              <a:ext cx="410" cy="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61" name="Picture 5" descr="Kompjuter - lev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776"/>
              <a:ext cx="530" cy="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462" name="Group 6"/>
          <p:cNvGrpSpPr>
            <a:grpSpLocks/>
          </p:cNvGrpSpPr>
          <p:nvPr/>
        </p:nvGrpSpPr>
        <p:grpSpPr bwMode="auto">
          <a:xfrm>
            <a:off x="6324601" y="1371601"/>
            <a:ext cx="3889375" cy="5172075"/>
            <a:chOff x="3024" y="864"/>
            <a:chExt cx="2450" cy="3258"/>
          </a:xfrm>
        </p:grpSpPr>
        <p:grpSp>
          <p:nvGrpSpPr>
            <p:cNvPr id="19463" name="Group 7"/>
            <p:cNvGrpSpPr>
              <a:grpSpLocks/>
            </p:cNvGrpSpPr>
            <p:nvPr/>
          </p:nvGrpSpPr>
          <p:grpSpPr bwMode="auto">
            <a:xfrm>
              <a:off x="3168" y="3312"/>
              <a:ext cx="674" cy="810"/>
              <a:chOff x="3744" y="3024"/>
              <a:chExt cx="674" cy="810"/>
            </a:xfrm>
          </p:grpSpPr>
          <p:pic>
            <p:nvPicPr>
              <p:cNvPr id="19464" name="Picture 8" descr="Server - desno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4" y="3024"/>
                <a:ext cx="410" cy="7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465" name="Picture 9" descr="Kompjuter - desno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3264"/>
                <a:ext cx="530" cy="5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9466" name="Picture 10" descr="Kompjuter - desn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" y="2880"/>
              <a:ext cx="530" cy="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467" name="Group 11"/>
            <p:cNvGrpSpPr>
              <a:grpSpLocks/>
            </p:cNvGrpSpPr>
            <p:nvPr/>
          </p:nvGrpSpPr>
          <p:grpSpPr bwMode="auto">
            <a:xfrm>
              <a:off x="4800" y="1398"/>
              <a:ext cx="674" cy="810"/>
              <a:chOff x="3744" y="3024"/>
              <a:chExt cx="674" cy="810"/>
            </a:xfrm>
          </p:grpSpPr>
          <p:pic>
            <p:nvPicPr>
              <p:cNvPr id="19468" name="Picture 12" descr="Server - desno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4" y="3024"/>
                <a:ext cx="410" cy="7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469" name="Picture 13" descr="Kompjuter - desno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3264"/>
                <a:ext cx="530" cy="5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470" name="Group 14"/>
            <p:cNvGrpSpPr>
              <a:grpSpLocks/>
            </p:cNvGrpSpPr>
            <p:nvPr/>
          </p:nvGrpSpPr>
          <p:grpSpPr bwMode="auto">
            <a:xfrm>
              <a:off x="3024" y="864"/>
              <a:ext cx="674" cy="810"/>
              <a:chOff x="3744" y="3024"/>
              <a:chExt cx="674" cy="810"/>
            </a:xfrm>
          </p:grpSpPr>
          <p:pic>
            <p:nvPicPr>
              <p:cNvPr id="19471" name="Picture 15" descr="Server - desno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4" y="3024"/>
                <a:ext cx="410" cy="7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472" name="Picture 16" descr="Kompjuter - desno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3264"/>
                <a:ext cx="530" cy="5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9473" name="Group 17"/>
          <p:cNvGrpSpPr>
            <a:grpSpLocks/>
          </p:cNvGrpSpPr>
          <p:nvPr/>
        </p:nvGrpSpPr>
        <p:grpSpPr bwMode="auto">
          <a:xfrm>
            <a:off x="6643688" y="1889126"/>
            <a:ext cx="3021012" cy="4303713"/>
            <a:chOff x="3225" y="1190"/>
            <a:chExt cx="1903" cy="2711"/>
          </a:xfrm>
        </p:grpSpPr>
        <p:pic>
          <p:nvPicPr>
            <p:cNvPr id="19474" name="Picture 18" descr="Ukljucen kompjuter - desn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4" y="3633"/>
              <a:ext cx="222" cy="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75" name="Picture 19" descr="Ukljucen kompjuter - desn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6" y="2962"/>
              <a:ext cx="222" cy="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76" name="Picture 20" descr="Ukljucen kompjuter - desn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5" y="1190"/>
              <a:ext cx="222" cy="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477" name="Oval 21"/>
          <p:cNvSpPr>
            <a:spLocks noChangeArrowheads="1"/>
          </p:cNvSpPr>
          <p:nvPr/>
        </p:nvSpPr>
        <p:spPr bwMode="auto">
          <a:xfrm>
            <a:off x="3429000" y="3200400"/>
            <a:ext cx="609600" cy="609600"/>
          </a:xfrm>
          <a:prstGeom prst="ellipse">
            <a:avLst/>
          </a:prstGeom>
          <a:solidFill>
            <a:srgbClr val="8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>
            <a:off x="2971800" y="4114800"/>
            <a:ext cx="3505200" cy="1676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9479" name="Line 23"/>
          <p:cNvSpPr>
            <a:spLocks noChangeShapeType="1"/>
          </p:cNvSpPr>
          <p:nvPr/>
        </p:nvSpPr>
        <p:spPr bwMode="auto">
          <a:xfrm flipV="1">
            <a:off x="7315200" y="5410200"/>
            <a:ext cx="1981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 flipV="1">
            <a:off x="7239000" y="3505200"/>
            <a:ext cx="2286000" cy="1752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>
            <a:off x="7467600" y="2438400"/>
            <a:ext cx="1600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9485" name="Line 29"/>
          <p:cNvSpPr>
            <a:spLocks noChangeShapeType="1"/>
          </p:cNvSpPr>
          <p:nvPr/>
        </p:nvSpPr>
        <p:spPr bwMode="auto">
          <a:xfrm flipV="1">
            <a:off x="3429000" y="2057400"/>
            <a:ext cx="281940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19532" name="Picture 76" descr="Podaci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9" y="3073400"/>
            <a:ext cx="390525" cy="547688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19533" name="Oval 77"/>
          <p:cNvSpPr>
            <a:spLocks noChangeArrowheads="1"/>
          </p:cNvSpPr>
          <p:nvPr/>
        </p:nvSpPr>
        <p:spPr bwMode="auto">
          <a:xfrm>
            <a:off x="4241800" y="3700463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19553" name="Picture 97" descr="Podaci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476" y="2981325"/>
            <a:ext cx="390525" cy="54768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9554" name="Picture 98" descr="Podaci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4" y="2889250"/>
            <a:ext cx="390525" cy="54768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9555" name="Picture 99" descr="Podaci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1" y="2797175"/>
            <a:ext cx="390525" cy="54768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9556" name="Picture 100" descr="Podaci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89" y="2705100"/>
            <a:ext cx="390525" cy="54768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9557" name="Picture 101" descr="Podaci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826" y="2613025"/>
            <a:ext cx="390525" cy="54768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9558" name="Picture 102" descr="Podaci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4" y="2520950"/>
            <a:ext cx="390525" cy="54768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9559" name="Picture 103" descr="Podaci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1" y="2428875"/>
            <a:ext cx="390525" cy="54768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9560" name="Picture 104" descr="Podaci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839" y="2336800"/>
            <a:ext cx="390525" cy="54768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9561" name="Picture 105" descr="Podaci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6" y="2244725"/>
            <a:ext cx="390525" cy="54768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9562" name="Picture 106" descr="Podaci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514" y="2152650"/>
            <a:ext cx="390525" cy="54768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9563" name="Picture 107" descr="Podaci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851" y="2060575"/>
            <a:ext cx="390525" cy="54768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9564" name="Picture 108" descr="Podaci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9" y="1968500"/>
            <a:ext cx="390525" cy="54768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9565" name="Picture 109" descr="Podaci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526" y="1876425"/>
            <a:ext cx="390525" cy="54768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9534" name="Picture 78" descr="Baz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828800"/>
            <a:ext cx="80962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2057400" y="533400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4400" i="1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Crawler</a:t>
            </a:r>
            <a:r>
              <a:rPr lang="en-US" altLang="en-US" sz="44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 agents</a:t>
            </a:r>
            <a:endParaRPr lang="en-US" altLang="en-US" sz="44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793288" y="161898"/>
            <a:ext cx="23666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Slide author: 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Milovan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Tosic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Mozzart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Bet, Serbia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Thanks, </a:t>
            </a:r>
            <a:r>
              <a:rPr lang="en-US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Milovan</a:t>
            </a:r>
            <a:r>
              <a:rPr lang="en-US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672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1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1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20" presetID="11" presetClass="entr" presetSubtype="0" fill="hold" nodeType="afterEffect">
                                  <p:stCondLst>
                                    <p:cond delay="indefinite"/>
                                  </p:stCondLst>
                                  <p:childTnLst>
                                    <p:set>
                                      <p:cBhvr>
                                        <p:cTn id="21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2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2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2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3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3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825"/>
                            </p:stCondLst>
                            <p:childTnLst>
                              <p:par>
                                <p:cTn id="3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4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975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25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Agent scenarios with NN and PI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PI stores the training dataset, </a:t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agent takes it and trains the NN on a cloud and returns it to PI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PI is still too weak (CPU) to train a complex NN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PI stores the NN, </a:t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agent takes it from PI to get a behavior and then runs it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over time, another agent can replace the NN on PI with another NN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088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FIPA Java Agent Frameworks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JAVA  Agent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DEvelopment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Framework - JADE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http://jade.tilab.com/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Java-based Intelligent Agent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Componentware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hlinkClick r:id="rId3"/>
              </a:rPr>
              <a:t>http://www.jiac.de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Jadex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hlinkClick r:id="rId4"/>
              </a:rPr>
              <a:t>http://www.activecomponents.org/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608641" y="502613"/>
            <a:ext cx="10970880" cy="868987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More AI on PI: Agent Systems and  Neural Networks 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8641" y="1619794"/>
            <a:ext cx="10727039" cy="4616061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Agent Systems (like JADE, or any other FIPA compliant)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They can provide collaborative, distributed processing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Agents running of different PIs can communicate and collaborate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They can move from one PI to another, through the network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They can specialize for specific tasks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They can learn and adapt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There are Agent Systems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specialised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for specific type of tasks, but as long as they are FIPA compliant they can collaborate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FIPA defines: runtime environment (an agent container), lifecycle of the agent, registration of the agent in system, messaging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protocol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GOOD OLD AI group/network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http://goodoldai.org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Artificial Intelligence Laboratory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Open Source Software Development Center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University of Belgrade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AI researchers and software engineers working together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External members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608641" y="273629"/>
            <a:ext cx="10970880" cy="1144921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>
                <a:latin typeface="Arial" pitchFamily="34" charset="0"/>
                <a:cs typeface="Arial" pitchFamily="34" charset="0"/>
              </a:rPr>
              <a:t>Usefull</a:t>
            </a:r>
            <a:r>
              <a:rPr lang="en-US" dirty="0">
                <a:latin typeface="Arial" pitchFamily="34" charset="0"/>
                <a:cs typeface="Arial" pitchFamily="34" charset="0"/>
              </a:rPr>
              <a:t> links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8641" y="1604329"/>
            <a:ext cx="10727039" cy="3977698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Get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Neuroph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431800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hlinkClick r:id="rId3"/>
              </a:rPr>
              <a:t>http://neuroph.sourceforge.net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Get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NetBeans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431800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  <a:hlinkClick r:id="rId4"/>
              </a:rPr>
              <a:t>http://www.netbeans.org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>
                <a:latin typeface="Arial" pitchFamily="34" charset="0"/>
                <a:cs typeface="Arial" pitchFamily="34" charset="0"/>
              </a:rPr>
              <a:t>NetBeans</a:t>
            </a:r>
            <a:r>
              <a:rPr lang="en-US" dirty="0">
                <a:latin typeface="Arial" pitchFamily="34" charset="0"/>
                <a:cs typeface="Arial" pitchFamily="34" charset="0"/>
              </a:rPr>
              <a:t> PI tutorials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  <a:hlinkClick r:id="rId5"/>
              </a:rPr>
              <a:t>http://jaxenter.com/how-to-deploy-debug-and-profile-java-on-the-raspberry-pi-50890.html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  <a:hlinkClick r:id="rId6"/>
              </a:rPr>
              <a:t>http://netbeans.dzone.com/articles/nb-8-raspberry-pi-end2end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  <a:hlinkClick r:id="rId7"/>
              </a:rPr>
              <a:t>https://blogs.oracle.com/speakjava/entry/integrating_netbeans_for_raspberry_pi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608641" y="273629"/>
            <a:ext cx="10970880" cy="1144921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b="1" dirty="0">
                <a:latin typeface="Arial" pitchFamily="34" charset="0"/>
                <a:cs typeface="Arial" pitchFamily="34" charset="0"/>
              </a:rPr>
              <a:t>Java Neural 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Network Framework </a:t>
            </a:r>
            <a:r>
              <a:rPr lang="en-US" sz="4000" b="1" dirty="0" err="1">
                <a:latin typeface="Arial" pitchFamily="34" charset="0"/>
                <a:cs typeface="Arial" pitchFamily="34" charset="0"/>
              </a:rPr>
              <a:t>Neuroph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8641" y="1423852"/>
            <a:ext cx="10727039" cy="4976948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smtClean="0">
                <a:latin typeface="Arial" pitchFamily="34" charset="0"/>
                <a:cs typeface="Arial" pitchFamily="34" charset="0"/>
                <a:hlinkClick r:id="rId3"/>
              </a:rPr>
              <a:t>http://neuroph.sourceforge.net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Easily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build &amp; use neural networks in Java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Provides a set of jars which contain easy to use Java style API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Rich GUI Tools: </a:t>
            </a:r>
            <a:r>
              <a:rPr lang="en-US" sz="28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Neuroph</a:t>
            </a:r>
            <a:r>
              <a:rPr lang="en-US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Studio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built on top of </a:t>
            </a:r>
            <a:r>
              <a:rPr lang="en-US" sz="2800" dirty="0" err="1">
                <a:solidFill>
                  <a:srgbClr val="999999"/>
                </a:solidFill>
                <a:latin typeface="Arial" pitchFamily="34" charset="0"/>
                <a:cs typeface="Arial" pitchFamily="34" charset="0"/>
              </a:rPr>
              <a:t>NetBeans</a:t>
            </a:r>
            <a:r>
              <a:rPr lang="en-US" sz="2800" dirty="0">
                <a:solidFill>
                  <a:srgbClr val="999999"/>
                </a:solidFill>
                <a:latin typeface="Arial" pitchFamily="34" charset="0"/>
                <a:cs typeface="Arial" pitchFamily="34" charset="0"/>
              </a:rPr>
              <a:t> Platform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(wizard based tools, neural network visual editor &amp; visualization)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Free, open source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Professional support available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from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Net </a:t>
            </a:r>
            <a:r>
              <a:rPr lang="en-US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Link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Solutions </a:t>
            </a:r>
            <a:r>
              <a:rPr lang="en-US" sz="2800" dirty="0" smtClean="0">
                <a:latin typeface="Arial" pitchFamily="34" charset="0"/>
                <a:cs typeface="Arial" pitchFamily="34" charset="0"/>
                <a:hlinkClick r:id="rId4"/>
              </a:rPr>
              <a:t>http://www.netlink.rs</a:t>
            </a:r>
            <a:endParaRPr lang="en-US" sz="2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Dukes </a:t>
            </a:r>
            <a:r>
              <a:rPr lang="en-US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Choice Winner 2013.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608641" y="273629"/>
            <a:ext cx="10970880" cy="1144921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400" b="1" dirty="0" err="1">
                <a:latin typeface="Arial" pitchFamily="34" charset="0"/>
                <a:cs typeface="Arial" pitchFamily="34" charset="0"/>
              </a:rPr>
              <a:t>HowTo</a:t>
            </a:r>
            <a:endParaRPr lang="en-US" sz="4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8641" y="1604328"/>
            <a:ext cx="10727039" cy="4781302"/>
          </a:xfrm>
          <a:ln/>
        </p:spPr>
        <p:txBody>
          <a:bodyPr tIns="22932"/>
          <a:lstStyle/>
          <a:p>
            <a:pPr marL="431800" indent="-323850">
              <a:buFont typeface="Times New Roman" pitchFamily="16" charset="0"/>
              <a:buAutoNum type="arabicParenR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Build Java neural network using </a:t>
            </a:r>
            <a:r>
              <a:rPr lang="en-US" sz="2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Neuroph</a:t>
            </a:r>
            <a:r>
              <a:rPr lang="en-US" sz="2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Framework</a:t>
            </a:r>
          </a:p>
          <a:p>
            <a:pPr marL="431800" indent="-32385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Define desired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behaviour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of neural network (I/O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maping</a:t>
            </a: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431800" indent="-32385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Collect data (from PI sensors)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- Prepare data (filter, normalize)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- Train network (learn network)</a:t>
            </a:r>
          </a:p>
          <a:p>
            <a:pPr marL="431800" indent="-323850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- Test network</a:t>
            </a:r>
          </a:p>
          <a:p>
            <a:pPr marL="431800" indent="-323850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431800" indent="-323850">
              <a:buFont typeface="StarSymbol" charset="0"/>
              <a:buAutoNum type="arabicParenR" startA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Deploy neural network to Java application running on PI</a:t>
            </a:r>
          </a:p>
          <a:p>
            <a:pPr marL="431800" indent="-323850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using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NetBeans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431800" indent="-323850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dirty="0"/>
          </a:p>
          <a:p>
            <a:pPr marL="431800" indent="-323850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dirty="0"/>
          </a:p>
          <a:p>
            <a:pPr marL="431800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608641" y="273629"/>
            <a:ext cx="10970880" cy="1144921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400" b="1" dirty="0">
                <a:latin typeface="Arial" pitchFamily="34" charset="0"/>
                <a:cs typeface="Arial" pitchFamily="34" charset="0"/>
              </a:rPr>
              <a:t>Build Neural Networks Using </a:t>
            </a:r>
            <a:r>
              <a:rPr lang="en-US" sz="4400" b="1" dirty="0" err="1">
                <a:latin typeface="Arial" pitchFamily="34" charset="0"/>
                <a:cs typeface="Arial" pitchFamily="34" charset="0"/>
              </a:rPr>
              <a:t>Neuroph</a:t>
            </a:r>
            <a:endParaRPr lang="en-US" sz="4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8641" y="1604329"/>
            <a:ext cx="10727039" cy="3977698"/>
          </a:xfrm>
          <a:ln/>
        </p:spPr>
        <p:txBody>
          <a:bodyPr/>
          <a:lstStyle/>
          <a:p>
            <a:pPr marL="431800" indent="-323850">
              <a:buFont typeface="Times New Roman" pitchFamily="16" charset="0"/>
              <a:buAutoNum type="arabicParenR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 Import data </a:t>
            </a:r>
          </a:p>
          <a:p>
            <a:pPr marL="431800" indent="-323850">
              <a:buFont typeface="Times New Roman" pitchFamily="16" charset="0"/>
              <a:buAutoNum type="arabicParenR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 Create neural network using wizard</a:t>
            </a:r>
          </a:p>
          <a:p>
            <a:pPr marL="431800" indent="-323850">
              <a:buFont typeface="Times New Roman" pitchFamily="16" charset="0"/>
              <a:buAutoNum type="arabicParenR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 Train neural network</a:t>
            </a:r>
          </a:p>
          <a:p>
            <a:pPr marL="431800" indent="-323850">
              <a:buFont typeface="Times New Roman" pitchFamily="16" charset="0"/>
              <a:buAutoNum type="arabicParenR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 Test neural network</a:t>
            </a:r>
          </a:p>
          <a:p>
            <a:pPr marL="431800" indent="-323850">
              <a:buFont typeface="Times New Roman" pitchFamily="16" charset="0"/>
              <a:buAutoNum type="arabicParenR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 Repeat training (3), with modified network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until </a:t>
            </a:r>
            <a:r>
              <a:rPr lang="en-US" dirty="0">
                <a:latin typeface="Arial" pitchFamily="34" charset="0"/>
                <a:cs typeface="Arial" pitchFamily="34" charset="0"/>
              </a:rPr>
              <a:t>you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get </a:t>
            </a:r>
            <a:r>
              <a:rPr lang="en-US" dirty="0">
                <a:latin typeface="Arial" pitchFamily="34" charset="0"/>
                <a:cs typeface="Arial" pitchFamily="34" charset="0"/>
              </a:rPr>
              <a:t>desired results during testing</a:t>
            </a:r>
          </a:p>
          <a:p>
            <a:pPr marL="431800" indent="-323850">
              <a:buFont typeface="Times New Roman" pitchFamily="16" charset="0"/>
              <a:buAutoNum type="arabicParenR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 Save network as a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.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nnet</a:t>
            </a:r>
            <a:r>
              <a:rPr lang="en-US" dirty="0">
                <a:latin typeface="Arial" pitchFamily="34" charset="0"/>
                <a:cs typeface="Arial" pitchFamily="34" charset="0"/>
              </a:rPr>
              <a:t> file which is simply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 serialized</a:t>
            </a:r>
          </a:p>
          <a:p>
            <a:pPr marL="431800" indent="-32385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 </a:t>
            </a:r>
            <a:r>
              <a:rPr lang="en-US" i="1" dirty="0" err="1">
                <a:solidFill>
                  <a:srgbClr val="999999"/>
                </a:solidFill>
                <a:latin typeface="Arial" pitchFamily="34" charset="0"/>
                <a:cs typeface="Arial" pitchFamily="34" charset="0"/>
              </a:rPr>
              <a:t>NeuralNetwork</a:t>
            </a:r>
            <a:r>
              <a:rPr lang="en-US" dirty="0">
                <a:latin typeface="Arial" pitchFamily="34" charset="0"/>
                <a:cs typeface="Arial" pitchFamily="34" charset="0"/>
              </a:rPr>
              <a:t> object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608641" y="273629"/>
            <a:ext cx="10970880" cy="1144921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400" b="1" dirty="0">
                <a:latin typeface="Arial" pitchFamily="34" charset="0"/>
                <a:cs typeface="Arial" pitchFamily="34" charset="0"/>
              </a:rPr>
              <a:t>Use Neural Network in Java Code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8641" y="1604329"/>
            <a:ext cx="10727039" cy="3977698"/>
          </a:xfrm>
          <a:ln/>
        </p:spPr>
        <p:txBody>
          <a:bodyPr tIns="0"/>
          <a:lstStyle/>
          <a:p>
            <a:pPr marL="431800" indent="-323850">
              <a:lnSpc>
                <a:spcPct val="112000"/>
              </a:lnSpc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rgbClr val="B3B3B3"/>
                </a:solidFill>
                <a:latin typeface="Courier 10 Pitch" pitchFamily="1" charset="0"/>
              </a:rPr>
              <a:t>// load trained neural network from file</a:t>
            </a:r>
            <a:r>
              <a:rPr lang="en-US" dirty="0">
                <a:latin typeface="Courier 10 Pitch" pitchFamily="1" charset="0"/>
              </a:rPr>
              <a:t>   </a:t>
            </a:r>
          </a:p>
          <a:p>
            <a:pPr marL="431800" indent="-323850">
              <a:lnSpc>
                <a:spcPct val="112000"/>
              </a:lnSpc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>
                <a:latin typeface="Courier 10 Pitch" pitchFamily="1" charset="0"/>
              </a:rPr>
              <a:t>NeuralNetwork</a:t>
            </a:r>
            <a:r>
              <a:rPr lang="en-US" dirty="0">
                <a:latin typeface="Courier 10 Pitch" pitchFamily="1" charset="0"/>
              </a:rPr>
              <a:t> </a:t>
            </a:r>
            <a:r>
              <a:rPr lang="en-US" dirty="0" err="1">
                <a:latin typeface="Courier 10 Pitch" pitchFamily="1" charset="0"/>
              </a:rPr>
              <a:t>nnet</a:t>
            </a:r>
            <a:r>
              <a:rPr lang="en-US" dirty="0">
                <a:latin typeface="Courier 10 Pitch" pitchFamily="1" charset="0"/>
              </a:rPr>
              <a:t>  </a:t>
            </a:r>
            <a:r>
              <a:rPr lang="en-US" dirty="0" smtClean="0">
                <a:latin typeface="Courier 10 Pitch" pitchFamily="1" charset="0"/>
              </a:rPr>
              <a:t>= </a:t>
            </a:r>
            <a:r>
              <a:rPr lang="en-US" dirty="0" err="1" smtClean="0">
                <a:latin typeface="Courier 10 Pitch" pitchFamily="1" charset="0"/>
              </a:rPr>
              <a:t>NeuralNetwork.</a:t>
            </a:r>
            <a:r>
              <a:rPr lang="en-US" b="1" dirty="0" err="1" smtClean="0">
                <a:latin typeface="Courier 10 Pitch" pitchFamily="1" charset="0"/>
              </a:rPr>
              <a:t>createFromFile</a:t>
            </a:r>
            <a:r>
              <a:rPr lang="en-US" dirty="0">
                <a:latin typeface="Courier 10 Pitch" pitchFamily="1" charset="0"/>
              </a:rPr>
              <a:t>("</a:t>
            </a:r>
            <a:r>
              <a:rPr lang="en-US" dirty="0" err="1">
                <a:latin typeface="Courier 10 Pitch" pitchFamily="1" charset="0"/>
              </a:rPr>
              <a:t>SomeNet.nnet</a:t>
            </a:r>
            <a:r>
              <a:rPr lang="en-US" dirty="0">
                <a:latin typeface="Courier 10 Pitch" pitchFamily="1" charset="0"/>
              </a:rPr>
              <a:t>"); </a:t>
            </a:r>
          </a:p>
          <a:p>
            <a:pPr marL="431800" indent="-323850">
              <a:lnSpc>
                <a:spcPct val="112000"/>
              </a:lnSpc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rgbClr val="B3B3B3"/>
                </a:solidFill>
                <a:latin typeface="Courier 10 Pitch" pitchFamily="1" charset="0"/>
              </a:rPr>
              <a:t>// set network input</a:t>
            </a:r>
          </a:p>
          <a:p>
            <a:pPr marL="431800" indent="-323850">
              <a:lnSpc>
                <a:spcPct val="112000"/>
              </a:lnSpc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>
                <a:latin typeface="Courier 10 Pitch" pitchFamily="1" charset="0"/>
              </a:rPr>
              <a:t>nnet.</a:t>
            </a:r>
            <a:r>
              <a:rPr lang="en-US" b="1" dirty="0" err="1">
                <a:latin typeface="Courier 10 Pitch" pitchFamily="1" charset="0"/>
              </a:rPr>
              <a:t>setInput</a:t>
            </a:r>
            <a:r>
              <a:rPr lang="en-US" dirty="0">
                <a:latin typeface="Courier 10 Pitch" pitchFamily="1" charset="0"/>
              </a:rPr>
              <a:t>(</a:t>
            </a:r>
            <a:r>
              <a:rPr lang="en-US" dirty="0" err="1">
                <a:latin typeface="Courier 10 Pitch" pitchFamily="1" charset="0"/>
              </a:rPr>
              <a:t>someInputVector</a:t>
            </a:r>
            <a:r>
              <a:rPr lang="en-US" dirty="0">
                <a:latin typeface="Courier 10 Pitch" pitchFamily="1" charset="0"/>
              </a:rPr>
              <a:t>);</a:t>
            </a:r>
          </a:p>
          <a:p>
            <a:pPr marL="431800" indent="-323850">
              <a:lnSpc>
                <a:spcPct val="112000"/>
              </a:lnSpc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rgbClr val="B3B3B3"/>
                </a:solidFill>
                <a:latin typeface="Courier 10 Pitch" pitchFamily="1" charset="0"/>
              </a:rPr>
              <a:t>// calculate network</a:t>
            </a:r>
          </a:p>
          <a:p>
            <a:pPr marL="431800" indent="-323850">
              <a:lnSpc>
                <a:spcPct val="112000"/>
              </a:lnSpc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>
                <a:latin typeface="Courier 10 Pitch" pitchFamily="1" charset="0"/>
              </a:rPr>
              <a:t>nnet.</a:t>
            </a:r>
            <a:r>
              <a:rPr lang="en-US" b="1" dirty="0" err="1">
                <a:latin typeface="Courier 10 Pitch" pitchFamily="1" charset="0"/>
              </a:rPr>
              <a:t>calculate</a:t>
            </a:r>
            <a:r>
              <a:rPr lang="en-US" dirty="0">
                <a:latin typeface="Courier 10 Pitch" pitchFamily="1" charset="0"/>
              </a:rPr>
              <a:t>();</a:t>
            </a:r>
          </a:p>
          <a:p>
            <a:pPr marL="431800" indent="-323850">
              <a:lnSpc>
                <a:spcPct val="112000"/>
              </a:lnSpc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srgbClr val="B3B3B3"/>
                </a:solidFill>
                <a:latin typeface="Courier 10 Pitch" pitchFamily="1" charset="0"/>
              </a:rPr>
              <a:t>// get network output</a:t>
            </a:r>
          </a:p>
          <a:p>
            <a:pPr marL="431800" indent="-323850">
              <a:lnSpc>
                <a:spcPct val="112000"/>
              </a:lnSpc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ourier 10 Pitch" pitchFamily="1" charset="0"/>
              </a:rPr>
              <a:t>double[] output = </a:t>
            </a:r>
            <a:r>
              <a:rPr lang="en-US" dirty="0" err="1">
                <a:latin typeface="Courier 10 Pitch" pitchFamily="1" charset="0"/>
              </a:rPr>
              <a:t>nnet.</a:t>
            </a:r>
            <a:r>
              <a:rPr lang="en-US" b="1" dirty="0" err="1">
                <a:latin typeface="Courier 10 Pitch" pitchFamily="1" charset="0"/>
              </a:rPr>
              <a:t>getOutput</a:t>
            </a:r>
            <a:r>
              <a:rPr lang="en-US" dirty="0">
                <a:latin typeface="Courier 10 Pitch" pitchFamily="1" charset="0"/>
              </a:rPr>
              <a:t>();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608641" y="273629"/>
            <a:ext cx="10970880" cy="1144921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400" b="1" dirty="0">
                <a:latin typeface="Arial" pitchFamily="34" charset="0"/>
                <a:cs typeface="Arial" pitchFamily="34" charset="0"/>
              </a:rPr>
              <a:t>Train Neural Network in </a:t>
            </a:r>
            <a:r>
              <a:rPr lang="en-US" sz="4400" b="1" dirty="0" smtClean="0">
                <a:latin typeface="Arial" pitchFamily="34" charset="0"/>
                <a:cs typeface="Arial" pitchFamily="34" charset="0"/>
              </a:rPr>
              <a:t>Java </a:t>
            </a:r>
            <a:r>
              <a:rPr lang="en-US" sz="4400" b="1" dirty="0">
                <a:latin typeface="Arial" pitchFamily="34" charset="0"/>
                <a:cs typeface="Arial" pitchFamily="34" charset="0"/>
              </a:rPr>
              <a:t>Code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8641" y="1604329"/>
            <a:ext cx="10727039" cy="4757282"/>
          </a:xfrm>
          <a:ln/>
        </p:spPr>
        <p:txBody>
          <a:bodyPr tIns="0"/>
          <a:lstStyle/>
          <a:p>
            <a:pPr marL="431800" indent="-323850">
              <a:lnSpc>
                <a:spcPct val="112000"/>
              </a:lnSpc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smtClean="0">
                <a:solidFill>
                  <a:srgbClr val="B3B3B3"/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en-US" sz="2800" dirty="0">
                <a:solidFill>
                  <a:srgbClr val="B3B3B3"/>
                </a:solidFill>
                <a:latin typeface="Arial" pitchFamily="34" charset="0"/>
                <a:cs typeface="Arial" pitchFamily="34" charset="0"/>
              </a:rPr>
              <a:t>create dataset</a:t>
            </a:r>
          </a:p>
          <a:p>
            <a:pPr marL="431800" indent="-323850">
              <a:lnSpc>
                <a:spcPct val="112000"/>
              </a:lnSpc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DataSet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dataSet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DataSet.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createFromFile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(...);</a:t>
            </a:r>
          </a:p>
          <a:p>
            <a:pPr marL="431800" indent="-323850">
              <a:lnSpc>
                <a:spcPct val="112000"/>
              </a:lnSpc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431800" indent="-323850">
              <a:lnSpc>
                <a:spcPct val="112000"/>
              </a:lnSpc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>
                <a:solidFill>
                  <a:srgbClr val="B3B3B3"/>
                </a:solidFill>
                <a:latin typeface="Arial" pitchFamily="34" charset="0"/>
                <a:cs typeface="Arial" pitchFamily="34" charset="0"/>
              </a:rPr>
              <a:t>// create neural network</a:t>
            </a:r>
          </a:p>
          <a:p>
            <a:pPr marL="431800" indent="-323850">
              <a:lnSpc>
                <a:spcPct val="112000"/>
              </a:lnSpc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MultiLayerPerceptron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nnet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new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MultiLayerPerceptron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(4, 5,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3);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431800" indent="-323850">
              <a:lnSpc>
                <a:spcPct val="112000"/>
              </a:lnSpc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431800" indent="-323850">
              <a:lnSpc>
                <a:spcPct val="112000"/>
              </a:lnSpc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>
                <a:solidFill>
                  <a:srgbClr val="B3B3B3"/>
                </a:solidFill>
                <a:latin typeface="Arial" pitchFamily="34" charset="0"/>
                <a:cs typeface="Arial" pitchFamily="34" charset="0"/>
              </a:rPr>
              <a:t>// train network</a:t>
            </a:r>
          </a:p>
          <a:p>
            <a:pPr marL="431800" indent="-323850">
              <a:lnSpc>
                <a:spcPct val="112000"/>
              </a:lnSpc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nnet.learn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dataSet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608641" y="273629"/>
            <a:ext cx="10970880" cy="1144921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400" b="1" dirty="0" err="1">
                <a:latin typeface="Arial" pitchFamily="34" charset="0"/>
                <a:cs typeface="Arial" pitchFamily="34" charset="0"/>
              </a:rPr>
              <a:t>ImageRecognition</a:t>
            </a:r>
            <a:r>
              <a:rPr lang="en-US" sz="4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400" b="1" dirty="0" err="1">
                <a:latin typeface="Arial" pitchFamily="34" charset="0"/>
                <a:cs typeface="Arial" pitchFamily="34" charset="0"/>
              </a:rPr>
              <a:t>Plugin</a:t>
            </a:r>
            <a:endParaRPr lang="en-US" sz="4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8641" y="1604329"/>
            <a:ext cx="10727039" cy="4691968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b="1" i="1" dirty="0" err="1">
                <a:latin typeface="Courier 10 Pitch"/>
              </a:rPr>
              <a:t>Aplication</a:t>
            </a:r>
            <a:r>
              <a:rPr lang="en-US" sz="2800" b="1" i="1" dirty="0">
                <a:latin typeface="Courier 10 Pitch"/>
              </a:rPr>
              <a:t> specific neural network wrapper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>
                <a:solidFill>
                  <a:srgbClr val="B3B3B3"/>
                </a:solidFill>
                <a:latin typeface="Courier 10 Pitch"/>
              </a:rPr>
              <a:t> </a:t>
            </a:r>
            <a:endParaRPr lang="en-US" sz="2800" dirty="0" smtClean="0">
              <a:solidFill>
                <a:srgbClr val="B3B3B3"/>
              </a:solidFill>
              <a:latin typeface="Courier 10 Pitch"/>
            </a:endParaRPr>
          </a:p>
          <a:p>
            <a:pPr marL="431800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smtClean="0">
                <a:solidFill>
                  <a:srgbClr val="B3B3B3"/>
                </a:solidFill>
                <a:latin typeface="Courier 10 Pitch"/>
              </a:rPr>
              <a:t>// </a:t>
            </a:r>
            <a:r>
              <a:rPr lang="en-US" sz="2800" dirty="0">
                <a:solidFill>
                  <a:srgbClr val="B3B3B3"/>
                </a:solidFill>
                <a:latin typeface="Courier 10 Pitch"/>
              </a:rPr>
              <a:t>get the image recognition </a:t>
            </a:r>
            <a:r>
              <a:rPr lang="en-US" sz="2800" dirty="0" err="1">
                <a:solidFill>
                  <a:srgbClr val="B3B3B3"/>
                </a:solidFill>
                <a:latin typeface="Courier 10 Pitch"/>
              </a:rPr>
              <a:t>plugin</a:t>
            </a:r>
            <a:r>
              <a:rPr lang="en-US" sz="2800" dirty="0">
                <a:solidFill>
                  <a:srgbClr val="B3B3B3"/>
                </a:solidFill>
                <a:latin typeface="Courier 10 Pitch"/>
              </a:rPr>
              <a:t> from neural network</a:t>
            </a:r>
          </a:p>
          <a:p>
            <a:pPr marL="431800" indent="-323850">
              <a:lnSpc>
                <a:spcPct val="112000"/>
              </a:lnSpc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err="1">
                <a:latin typeface="Courier 10 Pitch"/>
              </a:rPr>
              <a:t>ImageRecognitionPlugin</a:t>
            </a:r>
            <a:r>
              <a:rPr lang="en-US" sz="2800" dirty="0">
                <a:latin typeface="Courier 10 Pitch"/>
              </a:rPr>
              <a:t> </a:t>
            </a:r>
            <a:r>
              <a:rPr lang="en-US" sz="2800" dirty="0" err="1">
                <a:latin typeface="Courier 10 Pitch"/>
              </a:rPr>
              <a:t>imageRecognition</a:t>
            </a:r>
            <a:r>
              <a:rPr lang="en-US" sz="2800" dirty="0">
                <a:latin typeface="Courier 10 Pitch"/>
              </a:rPr>
              <a:t> =</a:t>
            </a:r>
          </a:p>
          <a:p>
            <a:pPr marL="431800" indent="-323850">
              <a:lnSpc>
                <a:spcPct val="112000"/>
              </a:lnSpc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>
                <a:latin typeface="Courier 10 Pitch"/>
              </a:rPr>
              <a:t>(</a:t>
            </a:r>
            <a:r>
              <a:rPr lang="en-US" sz="2800" dirty="0" err="1">
                <a:latin typeface="Courier 10 Pitch"/>
              </a:rPr>
              <a:t>ImageRecognitionPlugin</a:t>
            </a:r>
            <a:r>
              <a:rPr lang="en-US" sz="2800" dirty="0">
                <a:latin typeface="Courier 10 Pitch"/>
              </a:rPr>
              <a:t>)</a:t>
            </a:r>
            <a:r>
              <a:rPr lang="en-US" sz="2800" dirty="0" err="1">
                <a:latin typeface="Courier 10 Pitch"/>
              </a:rPr>
              <a:t>nnet.getPlugin</a:t>
            </a:r>
            <a:r>
              <a:rPr lang="en-US" sz="2800" dirty="0">
                <a:latin typeface="Courier 10 Pitch"/>
              </a:rPr>
              <a:t>(</a:t>
            </a:r>
          </a:p>
          <a:p>
            <a:pPr marL="2159000" lvl="4" indent="-215900">
              <a:lnSpc>
                <a:spcPct val="112000"/>
              </a:lnSpc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err="1">
                <a:latin typeface="Courier 10 Pitch"/>
              </a:rPr>
              <a:t>ImageRecognitionPlugin.class</a:t>
            </a:r>
            <a:r>
              <a:rPr lang="en-US" sz="2800" dirty="0">
                <a:latin typeface="Courier 10 Pitch"/>
              </a:rPr>
              <a:t>);</a:t>
            </a:r>
          </a:p>
          <a:p>
            <a:pPr marL="431800" indent="-323850">
              <a:lnSpc>
                <a:spcPct val="112000"/>
              </a:lnSpc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err="1" smtClean="0">
                <a:latin typeface="Courier 10 Pitch"/>
              </a:rPr>
              <a:t>HashMap</a:t>
            </a:r>
            <a:r>
              <a:rPr lang="en-US" sz="2800" dirty="0" smtClean="0">
                <a:latin typeface="Courier 10 Pitch"/>
              </a:rPr>
              <a:t>&lt;String</a:t>
            </a:r>
            <a:r>
              <a:rPr lang="en-US" sz="2800" dirty="0">
                <a:latin typeface="Courier 10 Pitch"/>
              </a:rPr>
              <a:t>, Double&gt; output = 				</a:t>
            </a:r>
          </a:p>
          <a:p>
            <a:pPr marL="2159000" lvl="4" indent="-215900">
              <a:lnSpc>
                <a:spcPct val="112000"/>
              </a:lnSpc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err="1">
                <a:latin typeface="Courier 10 Pitch"/>
              </a:rPr>
              <a:t>imageRecognition.recognizeImage</a:t>
            </a:r>
            <a:r>
              <a:rPr lang="en-US" sz="2800" dirty="0">
                <a:latin typeface="Courier 10 Pitch"/>
              </a:rPr>
              <a:t>(image);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mporary">
  <a:themeElements>
    <a:clrScheme name="Contemporary 5">
      <a:dk1>
        <a:srgbClr val="000000"/>
      </a:dk1>
      <a:lt1>
        <a:srgbClr val="FFFFFF"/>
      </a:lt1>
      <a:dk2>
        <a:srgbClr val="800080"/>
      </a:dk2>
      <a:lt2>
        <a:srgbClr val="CBCBCB"/>
      </a:lt2>
      <a:accent1>
        <a:srgbClr val="009999"/>
      </a:accent1>
      <a:accent2>
        <a:srgbClr val="FF9933"/>
      </a:accent2>
      <a:accent3>
        <a:srgbClr val="C0AAC0"/>
      </a:accent3>
      <a:accent4>
        <a:srgbClr val="DADADA"/>
      </a:accent4>
      <a:accent5>
        <a:srgbClr val="AACACA"/>
      </a:accent5>
      <a:accent6>
        <a:srgbClr val="E78A2D"/>
      </a:accent6>
      <a:hlink>
        <a:srgbClr val="BE02CC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4">
        <a:dk1>
          <a:srgbClr val="000000"/>
        </a:dk1>
        <a:lt1>
          <a:srgbClr val="FFFFFF"/>
        </a:lt1>
        <a:dk2>
          <a:srgbClr val="006666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B8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0E8C17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5">
        <a:dk1>
          <a:srgbClr val="000000"/>
        </a:dk1>
        <a:lt1>
          <a:srgbClr val="FFFFFF"/>
        </a:lt1>
        <a:dk2>
          <a:srgbClr val="800080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C0AAC0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BE02CC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Presentatio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fault Desig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anose="020B0A040201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anose="020B0A040201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1160</Words>
  <Application>Microsoft Macintosh PowerPoint</Application>
  <PresentationFormat>Personnalisé</PresentationFormat>
  <Paragraphs>276</Paragraphs>
  <Slides>36</Slides>
  <Notes>23</Notes>
  <HiddenSlides>0</HiddenSlides>
  <MMClips>0</MMClips>
  <ScaleCrop>false</ScaleCrop>
  <HeadingPairs>
    <vt:vector size="6" baseType="variant">
      <vt:variant>
        <vt:lpstr>Thème</vt:lpstr>
      </vt:variant>
      <vt:variant>
        <vt:i4>3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0" baseType="lpstr">
      <vt:lpstr>Contemporary</vt:lpstr>
      <vt:lpstr>Blank Presentation</vt:lpstr>
      <vt:lpstr>Default Design</vt:lpstr>
      <vt:lpstr>Picture</vt:lpstr>
      <vt:lpstr>Creating Smart Raspberry PI Applications with Neural Networks</vt:lpstr>
      <vt:lpstr>Brief Overview</vt:lpstr>
      <vt:lpstr>Neural Networks on PI</vt:lpstr>
      <vt:lpstr>Java Neural Network Framework Neuroph</vt:lpstr>
      <vt:lpstr>HowTo</vt:lpstr>
      <vt:lpstr>Build Neural Networks Using Neuroph</vt:lpstr>
      <vt:lpstr>Use Neural Network in Java Code</vt:lpstr>
      <vt:lpstr>Train Neural Network in Java Code</vt:lpstr>
      <vt:lpstr>ImageRecognition Plugin</vt:lpstr>
      <vt:lpstr>Neuroph Plugin System – Extension Point</vt:lpstr>
      <vt:lpstr>NetBeans PI Development Environment</vt:lpstr>
      <vt:lpstr>Available Sensors and Ideas</vt:lpstr>
      <vt:lpstr>Agents in a nutshell</vt:lpstr>
      <vt:lpstr>Agents in a nutshell</vt:lpstr>
      <vt:lpstr>Agents in a nutshell</vt:lpstr>
      <vt:lpstr>Agents in a nutshell</vt:lpstr>
      <vt:lpstr>Agents in a nutshell</vt:lpstr>
      <vt:lpstr>Agents in a nutshell</vt:lpstr>
      <vt:lpstr>Agents in a nutshell</vt:lpstr>
      <vt:lpstr>Agents in a nutshell</vt:lpstr>
      <vt:lpstr>Agents in a nutshell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Agent scenarios with NN and PI</vt:lpstr>
      <vt:lpstr>FIPA Java Agent Frameworks</vt:lpstr>
      <vt:lpstr>More AI on PI: Agent Systems and  Neural Networks </vt:lpstr>
      <vt:lpstr>GOOD OLD AI group/network</vt:lpstr>
      <vt:lpstr>Usefull links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Vladan</dc:creator>
  <cp:lastModifiedBy>Martin</cp:lastModifiedBy>
  <cp:revision>75</cp:revision>
  <dcterms:created xsi:type="dcterms:W3CDTF">2014-09-15T11:58:31Z</dcterms:created>
  <dcterms:modified xsi:type="dcterms:W3CDTF">2014-10-12T10:15:01Z</dcterms:modified>
</cp:coreProperties>
</file>