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Barlow ExtraBold"/>
      <p:bold r:id="rId24"/>
      <p:boldItalic r:id="rId25"/>
    </p:embeddedFont>
    <p:embeddedFont>
      <p:font typeface="Barlow"/>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0" roundtripDataSignature="AMtx7mhzAMIAKCrdWsrq6+m7NIY5/lDl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BarlowExtraBold-bold.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regular.fntdata"/><Relationship Id="rId25" Type="http://schemas.openxmlformats.org/officeDocument/2006/relationships/font" Target="fonts/BarlowExtraBold-boldItalic.fntdata"/><Relationship Id="rId28" Type="http://schemas.openxmlformats.org/officeDocument/2006/relationships/font" Target="fonts/Barlow-italic.fntdata"/><Relationship Id="rId27" Type="http://schemas.openxmlformats.org/officeDocument/2006/relationships/font" Target="fonts/Barlow-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latin typeface="Barlow"/>
              <a:ea typeface="Barlow"/>
              <a:cs typeface="Barlow"/>
              <a:sym typeface="Barlow"/>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rPr lang="en-GB" sz="1200">
                <a:solidFill>
                  <a:schemeClr val="dk1"/>
                </a:solidFill>
                <a:highlight>
                  <a:srgbClr val="FFFFFF"/>
                </a:highlight>
              </a:rPr>
              <a:t>Give your own thoughts as instructor as well! It’s likely that these slides could be wrong / not as accurate + your opinion would be v. useful in providing both sides of an argument to the students - this slide is just to address the immediate question for students who are thinking of “wait, which type should we use then?”</a:t>
            </a:r>
            <a:endParaRPr sz="1200">
              <a:solidFill>
                <a:schemeClr val="dk1"/>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latin typeface="Barlow"/>
              <a:ea typeface="Barlow"/>
              <a:cs typeface="Barlow"/>
              <a:sym typeface="Barlow"/>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latin typeface="Barlow"/>
              <a:ea typeface="Barlow"/>
              <a:cs typeface="Barlow"/>
              <a:sym typeface="Barlow"/>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2.png"/><Relationship Id="rId5" Type="http://schemas.openxmlformats.org/officeDocument/2006/relationships/image" Target="../media/image21.png"/><Relationship Id="rId6" Type="http://schemas.openxmlformats.org/officeDocument/2006/relationships/image" Target="../media/image17.png"/><Relationship Id="rId7"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5.png"/><Relationship Id="rId5"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32.png"/><Relationship Id="rId5"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30.png"/><Relationship Id="rId5"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7384175" y="310775"/>
            <a:ext cx="1449774" cy="1973375"/>
          </a:xfrm>
          <a:prstGeom prst="rect">
            <a:avLst/>
          </a:prstGeom>
          <a:noFill/>
          <a:ln>
            <a:noFill/>
          </a:ln>
        </p:spPr>
      </p:pic>
      <p:pic>
        <p:nvPicPr>
          <p:cNvPr id="55" name="Google Shape;55;p1"/>
          <p:cNvPicPr preferRelativeResize="0"/>
          <p:nvPr/>
        </p:nvPicPr>
        <p:blipFill rotWithShape="1">
          <a:blip r:embed="rId4">
            <a:alphaModFix/>
          </a:blip>
          <a:srcRect b="0" l="0" r="0" t="0"/>
          <a:stretch/>
        </p:blipFill>
        <p:spPr>
          <a:xfrm>
            <a:off x="7384175" y="310775"/>
            <a:ext cx="1449774" cy="1973375"/>
          </a:xfrm>
          <a:prstGeom prst="rect">
            <a:avLst/>
          </a:prstGeom>
          <a:noFill/>
          <a:ln>
            <a:noFill/>
          </a:ln>
        </p:spPr>
      </p:pic>
      <p:sp>
        <p:nvSpPr>
          <p:cNvPr id="56" name="Google Shape;56;p1"/>
          <p:cNvSpPr txBox="1"/>
          <p:nvPr/>
        </p:nvSpPr>
        <p:spPr>
          <a:xfrm>
            <a:off x="270000" y="270000"/>
            <a:ext cx="8640000" cy="81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000"/>
              <a:buFont typeface="Arial"/>
              <a:buNone/>
            </a:pPr>
            <a:r>
              <a:rPr b="1" i="0" lang="en-GB" sz="2700" u="none" cap="none" strike="noStrike">
                <a:solidFill>
                  <a:srgbClr val="FFFFFF"/>
                </a:solidFill>
                <a:latin typeface="Barlow"/>
                <a:ea typeface="Barlow"/>
                <a:cs typeface="Barlow"/>
                <a:sym typeface="Barlow"/>
              </a:rPr>
              <a:t>LIFECYCLE, HOOKS AND ROUTING</a:t>
            </a:r>
            <a:endParaRPr b="1" i="0" sz="2700" u="none" cap="none" strike="noStrike">
              <a:solidFill>
                <a:srgbClr val="595959"/>
              </a:solidFill>
              <a:latin typeface="Barlow"/>
              <a:ea typeface="Barlow"/>
              <a:cs typeface="Barlow"/>
              <a:sym typeface="Barlow"/>
            </a:endParaRPr>
          </a:p>
        </p:txBody>
      </p:sp>
      <p:sp>
        <p:nvSpPr>
          <p:cNvPr id="57" name="Google Shape;57;p1"/>
          <p:cNvSpPr txBox="1"/>
          <p:nvPr/>
        </p:nvSpPr>
        <p:spPr>
          <a:xfrm>
            <a:off x="270000" y="981950"/>
            <a:ext cx="8640000" cy="405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000"/>
              <a:buFont typeface="Arial"/>
              <a:buNone/>
            </a:pPr>
            <a:r>
              <a:rPr b="1" i="0" lang="en-GB" sz="2400" u="none" cap="none" strike="noStrike">
                <a:solidFill>
                  <a:srgbClr val="595959"/>
                </a:solidFill>
                <a:latin typeface="Barlow"/>
                <a:ea typeface="Barlow"/>
                <a:cs typeface="Barlow"/>
                <a:sym typeface="Barlow"/>
              </a:rPr>
              <a:t>LESSON 10</a:t>
            </a:r>
            <a:endParaRPr b="0" i="0" sz="1100" u="none" cap="none" strike="noStrike">
              <a:solidFill>
                <a:srgbClr val="000000"/>
              </a:solidFill>
              <a:latin typeface="Arial"/>
              <a:ea typeface="Arial"/>
              <a:cs typeface="Arial"/>
              <a:sym typeface="Arial"/>
            </a:endParaRPr>
          </a:p>
        </p:txBody>
      </p:sp>
      <p:sp>
        <p:nvSpPr>
          <p:cNvPr id="58" name="Google Shape;58;p1"/>
          <p:cNvSpPr txBox="1"/>
          <p:nvPr/>
        </p:nvSpPr>
        <p:spPr>
          <a:xfrm>
            <a:off x="159150" y="4738500"/>
            <a:ext cx="5333400" cy="405000"/>
          </a:xfrm>
          <a:prstGeom prst="rect">
            <a:avLst/>
          </a:prstGeom>
          <a:noFill/>
          <a:ln>
            <a:noFill/>
          </a:ln>
        </p:spPr>
        <p:txBody>
          <a:bodyPr anchorCtr="0" anchor="t" bIns="91425" lIns="91425" spcFirstLastPara="1" rIns="91425" wrap="square" tIns="91425">
            <a:noAutofit/>
          </a:bodyPr>
          <a:lstStyle/>
          <a:p>
            <a:pPr indent="0" lvl="0" marL="0" marR="0" rtl="0" algn="l">
              <a:lnSpc>
                <a:spcPct val="65000"/>
              </a:lnSpc>
              <a:spcBef>
                <a:spcPts val="0"/>
              </a:spcBef>
              <a:spcAft>
                <a:spcPts val="0"/>
              </a:spcAft>
              <a:buClr>
                <a:srgbClr val="000000"/>
              </a:buClr>
              <a:buSzPts val="4000"/>
              <a:buFont typeface="Arial"/>
              <a:buNone/>
            </a:pPr>
            <a:r>
              <a:rPr b="1" lang="en-GB" sz="2100">
                <a:solidFill>
                  <a:srgbClr val="F54996"/>
                </a:solidFill>
                <a:latin typeface="Barlow"/>
                <a:ea typeface="Barlow"/>
                <a:cs typeface="Barlow"/>
                <a:sym typeface="Barlow"/>
              </a:rPr>
              <a:t>CFG</a:t>
            </a:r>
            <a:r>
              <a:rPr b="1" i="0" lang="en-GB" sz="2100" u="none" cap="none" strike="noStrike">
                <a:solidFill>
                  <a:srgbClr val="F54996"/>
                </a:solidFill>
                <a:latin typeface="Barlow"/>
                <a:ea typeface="Barlow"/>
                <a:cs typeface="Barlow"/>
                <a:sym typeface="Barlow"/>
              </a:rPr>
              <a:t>DEGREE → FULL-STACK STREAM</a:t>
            </a:r>
            <a:r>
              <a:rPr b="0" i="0" lang="en-GB" sz="2100" u="none" cap="none" strike="noStrike">
                <a:solidFill>
                  <a:srgbClr val="F54996"/>
                </a:solidFill>
                <a:latin typeface="Barlow"/>
                <a:ea typeface="Barlow"/>
                <a:cs typeface="Barlow"/>
                <a:sym typeface="Barlow"/>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4" name="Shape 164"/>
        <p:cNvGrpSpPr/>
        <p:nvPr/>
      </p:nvGrpSpPr>
      <p:grpSpPr>
        <a:xfrm>
          <a:off x="0" y="0"/>
          <a:ext cx="0" cy="0"/>
          <a:chOff x="0" y="0"/>
          <a:chExt cx="0" cy="0"/>
        </a:xfrm>
      </p:grpSpPr>
      <p:sp>
        <p:nvSpPr>
          <p:cNvPr id="165" name="Google Shape;165;p10"/>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Lifecycle effects via useEffect</a:t>
            </a:r>
            <a:endParaRPr b="0" i="0" sz="3400" u="none" cap="none" strike="noStrike">
              <a:solidFill>
                <a:srgbClr val="000000"/>
              </a:solidFill>
              <a:latin typeface="Barlow ExtraBold"/>
              <a:ea typeface="Barlow ExtraBold"/>
              <a:cs typeface="Barlow ExtraBold"/>
              <a:sym typeface="Barlow ExtraBold"/>
            </a:endParaRPr>
          </a:p>
        </p:txBody>
      </p:sp>
      <p:grpSp>
        <p:nvGrpSpPr>
          <p:cNvPr id="166" name="Google Shape;166;p10"/>
          <p:cNvGrpSpPr/>
          <p:nvPr/>
        </p:nvGrpSpPr>
        <p:grpSpPr>
          <a:xfrm>
            <a:off x="309474" y="711302"/>
            <a:ext cx="8404601" cy="383773"/>
            <a:chOff x="461874" y="2757427"/>
            <a:chExt cx="8404601" cy="383773"/>
          </a:xfrm>
        </p:grpSpPr>
        <p:sp>
          <p:nvSpPr>
            <p:cNvPr id="167" name="Google Shape;167;p10"/>
            <p:cNvSpPr txBox="1"/>
            <p:nvPr/>
          </p:nvSpPr>
          <p:spPr>
            <a:xfrm>
              <a:off x="805775" y="2802800"/>
              <a:ext cx="80607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Admittedly, better via a hook than lifecycle methods</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168" name="Google Shape;168;p10"/>
            <p:cNvPicPr preferRelativeResize="0"/>
            <p:nvPr/>
          </p:nvPicPr>
          <p:blipFill rotWithShape="1">
            <a:blip r:embed="rId3">
              <a:alphaModFix/>
            </a:blip>
            <a:srcRect b="0" l="0" r="0" t="0"/>
            <a:stretch/>
          </p:blipFill>
          <p:spPr>
            <a:xfrm rot="5400000">
              <a:off x="464675" y="2754626"/>
              <a:ext cx="338299" cy="343901"/>
            </a:xfrm>
            <a:prstGeom prst="rect">
              <a:avLst/>
            </a:prstGeom>
            <a:noFill/>
            <a:ln>
              <a:noFill/>
            </a:ln>
          </p:spPr>
        </p:pic>
      </p:grpSp>
      <p:sp>
        <p:nvSpPr>
          <p:cNvPr id="169" name="Google Shape;169;p10"/>
          <p:cNvSpPr txBox="1"/>
          <p:nvPr/>
        </p:nvSpPr>
        <p:spPr>
          <a:xfrm>
            <a:off x="0" y="1095075"/>
            <a:ext cx="6034200" cy="21240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Imagine if </a:t>
            </a:r>
            <a:r>
              <a:rPr b="1" i="0" lang="en-GB" sz="1400" u="none" cap="none" strike="noStrike">
                <a:solidFill>
                  <a:srgbClr val="000000"/>
                </a:solidFill>
                <a:latin typeface="Barlow"/>
                <a:ea typeface="Barlow"/>
                <a:cs typeface="Barlow"/>
                <a:sym typeface="Barlow"/>
              </a:rPr>
              <a:t>componentDidMount </a:t>
            </a:r>
            <a:r>
              <a:rPr b="0" i="0" lang="en-GB" sz="1400" u="none" cap="none" strike="noStrike">
                <a:solidFill>
                  <a:srgbClr val="000000"/>
                </a:solidFill>
                <a:latin typeface="Barlow"/>
                <a:ea typeface="Barlow"/>
                <a:cs typeface="Barlow"/>
                <a:sym typeface="Barlow"/>
              </a:rPr>
              <a:t>and </a:t>
            </a:r>
            <a:r>
              <a:rPr b="1" i="0" lang="en-GB" sz="1400" u="none" cap="none" strike="noStrike">
                <a:solidFill>
                  <a:srgbClr val="000000"/>
                </a:solidFill>
                <a:latin typeface="Barlow"/>
                <a:ea typeface="Barlow"/>
                <a:cs typeface="Barlow"/>
                <a:sym typeface="Barlow"/>
              </a:rPr>
              <a:t>componentDidUpdate </a:t>
            </a:r>
            <a:r>
              <a:rPr b="0" i="0" lang="en-GB" sz="1400" u="none" cap="none" strike="noStrike">
                <a:solidFill>
                  <a:srgbClr val="000000"/>
                </a:solidFill>
                <a:latin typeface="Barlow"/>
                <a:ea typeface="Barlow"/>
                <a:cs typeface="Barlow"/>
                <a:sym typeface="Barlow"/>
              </a:rPr>
              <a:t>were combined together? The result would be </a:t>
            </a:r>
            <a:r>
              <a:rPr b="1" i="0" lang="en-GB" sz="1400" u="none" cap="none" strike="noStrike">
                <a:solidFill>
                  <a:srgbClr val="000000"/>
                </a:solidFill>
                <a:latin typeface="Barlow"/>
                <a:ea typeface="Barlow"/>
                <a:cs typeface="Barlow"/>
                <a:sym typeface="Barlow"/>
              </a:rPr>
              <a:t>useEffect</a:t>
            </a:r>
            <a:endParaRPr b="1" i="0" sz="1400" u="none" cap="none" strike="noStrike">
              <a:solidFill>
                <a:srgbClr val="000000"/>
              </a:solidFill>
              <a:latin typeface="Barlow"/>
              <a:ea typeface="Barlow"/>
              <a:cs typeface="Barlow"/>
              <a:sym typeface="Barlow"/>
            </a:endParaRPr>
          </a:p>
          <a:p>
            <a:pPr indent="0" lvl="0" marL="914400" marR="0" rtl="0" algn="l">
              <a:lnSpc>
                <a:spcPct val="100000"/>
              </a:lnSpc>
              <a:spcBef>
                <a:spcPts val="0"/>
              </a:spcBef>
              <a:spcAft>
                <a:spcPts val="0"/>
              </a:spcAft>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This is a hook that runs based on </a:t>
            </a:r>
            <a:r>
              <a:rPr b="1" i="0" lang="en-GB" sz="1400" u="none" cap="none" strike="noStrike">
                <a:solidFill>
                  <a:srgbClr val="000000"/>
                </a:solidFill>
                <a:latin typeface="Barlow"/>
                <a:ea typeface="Barlow"/>
                <a:cs typeface="Barlow"/>
                <a:sym typeface="Barlow"/>
              </a:rPr>
              <a:t>whether its assigned dependency has changed since last time - it’ll run once after first render, then keep an eye out for further changes! </a:t>
            </a:r>
            <a:endParaRPr b="0" i="0" sz="1400" u="none" cap="none" strike="noStrike">
              <a:solidFill>
                <a:srgbClr val="000000"/>
              </a:solidFill>
              <a:latin typeface="Barlow"/>
              <a:ea typeface="Barlow"/>
              <a:cs typeface="Barlow"/>
              <a:sym typeface="Barlow"/>
            </a:endParaRPr>
          </a:p>
          <a:p>
            <a:pPr indent="0" lvl="0" marL="914400" marR="0" rtl="0" algn="l">
              <a:lnSpc>
                <a:spcPct val="100000"/>
              </a:lnSpc>
              <a:spcBef>
                <a:spcPts val="0"/>
              </a:spcBef>
              <a:spcAft>
                <a:spcPts val="0"/>
              </a:spcAft>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This level of customizability makes this hook incredibly powerful! Your instructor can go into depth on each part / diagrams here</a:t>
            </a:r>
            <a:endParaRPr b="0" i="0" sz="1400" u="none" cap="none" strike="noStrike">
              <a:solidFill>
                <a:srgbClr val="000000"/>
              </a:solidFill>
              <a:latin typeface="Barlow"/>
              <a:ea typeface="Barlow"/>
              <a:cs typeface="Barlow"/>
              <a:sym typeface="Barlow"/>
            </a:endParaRPr>
          </a:p>
        </p:txBody>
      </p:sp>
      <p:cxnSp>
        <p:nvCxnSpPr>
          <p:cNvPr id="170" name="Google Shape;170;p10"/>
          <p:cNvCxnSpPr/>
          <p:nvPr/>
        </p:nvCxnSpPr>
        <p:spPr>
          <a:xfrm flipH="1">
            <a:off x="6103700" y="757375"/>
            <a:ext cx="21900" cy="4300500"/>
          </a:xfrm>
          <a:prstGeom prst="straightConnector1">
            <a:avLst/>
          </a:prstGeom>
          <a:noFill/>
          <a:ln cap="flat" cmpd="sng" w="76200">
            <a:solidFill>
              <a:srgbClr val="666666"/>
            </a:solidFill>
            <a:prstDash val="solid"/>
            <a:round/>
            <a:headEnd len="sm" w="sm" type="none"/>
            <a:tailEnd len="sm" w="sm" type="none"/>
          </a:ln>
        </p:spPr>
      </p:cxnSp>
      <p:pic>
        <p:nvPicPr>
          <p:cNvPr id="171" name="Google Shape;171;p10"/>
          <p:cNvPicPr preferRelativeResize="0"/>
          <p:nvPr/>
        </p:nvPicPr>
        <p:blipFill rotWithShape="1">
          <a:blip r:embed="rId4">
            <a:alphaModFix/>
          </a:blip>
          <a:srcRect b="76149" l="3503" r="33377" t="3214"/>
          <a:stretch/>
        </p:blipFill>
        <p:spPr>
          <a:xfrm>
            <a:off x="6452350" y="1200275"/>
            <a:ext cx="2426300" cy="1096834"/>
          </a:xfrm>
          <a:prstGeom prst="rect">
            <a:avLst/>
          </a:prstGeom>
          <a:noFill/>
          <a:ln cap="flat" cmpd="sng" w="19050">
            <a:solidFill>
              <a:schemeClr val="dk2"/>
            </a:solidFill>
            <a:prstDash val="solid"/>
            <a:round/>
            <a:headEnd len="sm" w="sm" type="none"/>
            <a:tailEnd len="sm" w="sm" type="none"/>
          </a:ln>
        </p:spPr>
      </p:pic>
      <p:pic>
        <p:nvPicPr>
          <p:cNvPr id="172" name="Google Shape;172;p10"/>
          <p:cNvPicPr preferRelativeResize="0"/>
          <p:nvPr/>
        </p:nvPicPr>
        <p:blipFill rotWithShape="1">
          <a:blip r:embed="rId5">
            <a:alphaModFix/>
          </a:blip>
          <a:srcRect b="40757" l="2405" r="30408" t="36239"/>
          <a:stretch/>
        </p:blipFill>
        <p:spPr>
          <a:xfrm>
            <a:off x="6452355" y="2395675"/>
            <a:ext cx="2426295" cy="1148676"/>
          </a:xfrm>
          <a:prstGeom prst="rect">
            <a:avLst/>
          </a:prstGeom>
          <a:noFill/>
          <a:ln cap="flat" cmpd="sng" w="19050">
            <a:solidFill>
              <a:schemeClr val="dk2"/>
            </a:solidFill>
            <a:prstDash val="solid"/>
            <a:round/>
            <a:headEnd len="sm" w="sm" type="none"/>
            <a:tailEnd len="sm" w="sm" type="none"/>
          </a:ln>
        </p:spPr>
      </p:pic>
      <p:cxnSp>
        <p:nvCxnSpPr>
          <p:cNvPr id="173" name="Google Shape;173;p10"/>
          <p:cNvCxnSpPr/>
          <p:nvPr/>
        </p:nvCxnSpPr>
        <p:spPr>
          <a:xfrm flipH="1">
            <a:off x="81825" y="3195950"/>
            <a:ext cx="5910600" cy="2400"/>
          </a:xfrm>
          <a:prstGeom prst="straightConnector1">
            <a:avLst/>
          </a:prstGeom>
          <a:noFill/>
          <a:ln cap="flat" cmpd="sng" w="19050">
            <a:solidFill>
              <a:srgbClr val="666666"/>
            </a:solidFill>
            <a:prstDash val="solid"/>
            <a:round/>
            <a:headEnd len="sm" w="sm" type="none"/>
            <a:tailEnd len="sm" w="sm" type="none"/>
          </a:ln>
        </p:spPr>
      </p:cxnSp>
      <p:pic>
        <p:nvPicPr>
          <p:cNvPr id="174" name="Google Shape;174;p10"/>
          <p:cNvPicPr preferRelativeResize="0"/>
          <p:nvPr/>
        </p:nvPicPr>
        <p:blipFill rotWithShape="1">
          <a:blip r:embed="rId6">
            <a:alphaModFix/>
          </a:blip>
          <a:srcRect b="7447" l="4799" r="1819" t="15218"/>
          <a:stretch/>
        </p:blipFill>
        <p:spPr>
          <a:xfrm>
            <a:off x="933725" y="3262550"/>
            <a:ext cx="4128101" cy="1837000"/>
          </a:xfrm>
          <a:prstGeom prst="rect">
            <a:avLst/>
          </a:prstGeom>
          <a:noFill/>
          <a:ln>
            <a:noFill/>
          </a:ln>
        </p:spPr>
      </p:pic>
      <p:pic>
        <p:nvPicPr>
          <p:cNvPr id="175" name="Google Shape;175;p10"/>
          <p:cNvPicPr preferRelativeResize="0"/>
          <p:nvPr/>
        </p:nvPicPr>
        <p:blipFill rotWithShape="1">
          <a:blip r:embed="rId7">
            <a:alphaModFix/>
          </a:blip>
          <a:srcRect b="4415" l="3559" r="9837" t="70406"/>
          <a:stretch/>
        </p:blipFill>
        <p:spPr>
          <a:xfrm>
            <a:off x="6236875" y="3642925"/>
            <a:ext cx="2857250" cy="1148676"/>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9" name="Shape 179"/>
        <p:cNvGrpSpPr/>
        <p:nvPr/>
      </p:nvGrpSpPr>
      <p:grpSpPr>
        <a:xfrm>
          <a:off x="0" y="0"/>
          <a:ext cx="0" cy="0"/>
          <a:chOff x="0" y="0"/>
          <a:chExt cx="0" cy="0"/>
        </a:xfrm>
      </p:grpSpPr>
      <p:sp>
        <p:nvSpPr>
          <p:cNvPr id="180" name="Google Shape;180;p11"/>
          <p:cNvSpPr txBox="1"/>
          <p:nvPr/>
        </p:nvSpPr>
        <p:spPr>
          <a:xfrm>
            <a:off x="253100" y="349200"/>
            <a:ext cx="87273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Exercise 2: Add a hook onto a component!</a:t>
            </a:r>
            <a:endParaRPr b="0" i="0" sz="3400" u="none" cap="none" strike="noStrike">
              <a:solidFill>
                <a:srgbClr val="000000"/>
              </a:solidFill>
              <a:latin typeface="Barlow ExtraBold"/>
              <a:ea typeface="Barlow ExtraBold"/>
              <a:cs typeface="Barlow ExtraBold"/>
              <a:sym typeface="Barlow ExtraBold"/>
            </a:endParaRPr>
          </a:p>
        </p:txBody>
      </p:sp>
      <p:sp>
        <p:nvSpPr>
          <p:cNvPr id="181" name="Google Shape;181;p11"/>
          <p:cNvSpPr txBox="1"/>
          <p:nvPr/>
        </p:nvSpPr>
        <p:spPr>
          <a:xfrm>
            <a:off x="4444375" y="1000950"/>
            <a:ext cx="3072000" cy="383700"/>
          </a:xfrm>
          <a:prstGeom prst="rect">
            <a:avLst/>
          </a:prstGeom>
          <a:noFill/>
          <a:ln>
            <a:noFill/>
          </a:ln>
        </p:spPr>
        <p:txBody>
          <a:bodyPr anchorCtr="0" anchor="t" bIns="91425" lIns="91425" spcFirstLastPara="1" rIns="91425" wrap="square" tIns="91425">
            <a:noAutofit/>
          </a:bodyPr>
          <a:lstStyle/>
          <a:p>
            <a:pPr indent="0" lvl="0" marL="0" marR="0" rtl="0" algn="l">
              <a:lnSpc>
                <a:spcPct val="11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EXAMPLE</a:t>
            </a:r>
            <a:endParaRPr b="0" i="0" sz="1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t/>
            </a:r>
            <a:endParaRPr b="0" i="0" sz="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rPr b="0" i="0" lang="en-GB" sz="800" u="none" cap="none" strike="noStrike">
                <a:solidFill>
                  <a:srgbClr val="F54996"/>
                </a:solidFill>
                <a:latin typeface="Barlow"/>
                <a:ea typeface="Barlow"/>
                <a:cs typeface="Barlow"/>
                <a:sym typeface="Barlow"/>
              </a:rPr>
              <a:t> </a:t>
            </a:r>
            <a:endParaRPr b="0" i="0" sz="800" u="none" cap="none" strike="noStrike">
              <a:solidFill>
                <a:srgbClr val="F54996"/>
              </a:solidFill>
              <a:latin typeface="Barlow"/>
              <a:ea typeface="Barlow"/>
              <a:cs typeface="Barlow"/>
              <a:sym typeface="Barlow"/>
            </a:endParaRPr>
          </a:p>
        </p:txBody>
      </p:sp>
      <p:grpSp>
        <p:nvGrpSpPr>
          <p:cNvPr id="182" name="Google Shape;182;p11"/>
          <p:cNvGrpSpPr/>
          <p:nvPr/>
        </p:nvGrpSpPr>
        <p:grpSpPr>
          <a:xfrm>
            <a:off x="309474" y="711302"/>
            <a:ext cx="8620901" cy="383773"/>
            <a:chOff x="461874" y="2757427"/>
            <a:chExt cx="8620901" cy="383773"/>
          </a:xfrm>
        </p:grpSpPr>
        <p:sp>
          <p:nvSpPr>
            <p:cNvPr id="183" name="Google Shape;183;p11"/>
            <p:cNvSpPr txBox="1"/>
            <p:nvPr/>
          </p:nvSpPr>
          <p:spPr>
            <a:xfrm>
              <a:off x="805775" y="2802800"/>
              <a:ext cx="82770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To an existing functional component (your first button?) or create a new one for use</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184" name="Google Shape;184;p11"/>
            <p:cNvPicPr preferRelativeResize="0"/>
            <p:nvPr/>
          </p:nvPicPr>
          <p:blipFill rotWithShape="1">
            <a:blip r:embed="rId3">
              <a:alphaModFix/>
            </a:blip>
            <a:srcRect b="0" l="0" r="0" t="0"/>
            <a:stretch/>
          </p:blipFill>
          <p:spPr>
            <a:xfrm rot="5400000">
              <a:off x="464675" y="2754626"/>
              <a:ext cx="338299" cy="343901"/>
            </a:xfrm>
            <a:prstGeom prst="rect">
              <a:avLst/>
            </a:prstGeom>
            <a:noFill/>
            <a:ln>
              <a:noFill/>
            </a:ln>
          </p:spPr>
        </p:pic>
      </p:grpSp>
      <p:sp>
        <p:nvSpPr>
          <p:cNvPr id="185" name="Google Shape;185;p11"/>
          <p:cNvSpPr txBox="1"/>
          <p:nvPr/>
        </p:nvSpPr>
        <p:spPr>
          <a:xfrm>
            <a:off x="66600" y="1139300"/>
            <a:ext cx="4003200" cy="406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Barlow"/>
                <a:ea typeface="Barlow"/>
                <a:cs typeface="Barlow"/>
                <a:sym typeface="Barlow"/>
              </a:rPr>
              <a:t>Going back to your first functional-component button (alternatively if you don’t have one, create one quickly!), add hooks into it!</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None/>
            </a:pPr>
            <a:r>
              <a:t/>
            </a:r>
            <a:endParaRPr b="0" i="0" sz="1400" u="none" cap="none" strike="noStrike">
              <a:solidFill>
                <a:srgbClr val="000000"/>
              </a:solidFill>
              <a:latin typeface="Barlow"/>
              <a:ea typeface="Barlow"/>
              <a:cs typeface="Barlow"/>
              <a:sym typeface="Barlow"/>
            </a:endParaRPr>
          </a:p>
          <a:p>
            <a:pPr indent="0" lvl="0" marL="0" marR="0" rtl="0" algn="l">
              <a:lnSpc>
                <a:spcPct val="100000"/>
              </a:lnSpc>
              <a:spcBef>
                <a:spcPts val="0"/>
              </a:spcBef>
              <a:spcAft>
                <a:spcPts val="0"/>
              </a:spcAft>
              <a:buNone/>
            </a:pPr>
            <a:r>
              <a:rPr b="0" i="0" lang="en-GB" sz="1400" u="none" cap="none" strike="noStrike">
                <a:solidFill>
                  <a:srgbClr val="000000"/>
                </a:solidFill>
                <a:latin typeface="Barlow"/>
                <a:ea typeface="Barlow"/>
                <a:cs typeface="Barlow"/>
                <a:sym typeface="Barlow"/>
              </a:rPr>
              <a:t>Using hooks, meet the following criteria:</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When the component first loads, there’s a console output of “Hello World” - this should only happen </a:t>
            </a:r>
            <a:r>
              <a:rPr b="1" i="0" lang="en-GB" sz="1400" u="none" cap="none" strike="noStrike">
                <a:solidFill>
                  <a:srgbClr val="000000"/>
                </a:solidFill>
                <a:latin typeface="Barlow"/>
                <a:ea typeface="Barlow"/>
                <a:cs typeface="Barlow"/>
                <a:sym typeface="Barlow"/>
              </a:rPr>
              <a:t>once.</a:t>
            </a:r>
            <a:endParaRPr b="1"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None/>
            </a:pPr>
            <a:r>
              <a:t/>
            </a:r>
            <a:endParaRPr b="1"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Everytime the button is clicked, its text should change into something different (any text is fine). Alternatively, the text of another element (part of the component, e.g. a h1) should change.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666666"/>
              </a:buClr>
              <a:buSzPts val="1400"/>
              <a:buFont typeface="Barlow"/>
              <a:buChar char="-"/>
            </a:pPr>
            <a:r>
              <a:rPr lang="en-GB">
                <a:solidFill>
                  <a:srgbClr val="666666"/>
                </a:solidFill>
                <a:latin typeface="Barlow"/>
                <a:ea typeface="Barlow"/>
                <a:cs typeface="Barlow"/>
                <a:sym typeface="Barlow"/>
              </a:rPr>
              <a:t>(^ Difficult - consider using a certain hook twice, alongside useState! Since the certain hook triggers on </a:t>
            </a:r>
            <a:r>
              <a:rPr b="1" lang="en-GB">
                <a:solidFill>
                  <a:srgbClr val="666666"/>
                </a:solidFill>
                <a:latin typeface="Barlow"/>
                <a:ea typeface="Barlow"/>
                <a:cs typeface="Barlow"/>
                <a:sym typeface="Barlow"/>
              </a:rPr>
              <a:t>re-renders)</a:t>
            </a:r>
            <a:endParaRPr>
              <a:solidFill>
                <a:srgbClr val="666666"/>
              </a:solidFill>
              <a:latin typeface="Barlow"/>
              <a:ea typeface="Barlow"/>
              <a:cs typeface="Barlow"/>
              <a:sym typeface="Barlow"/>
            </a:endParaRPr>
          </a:p>
        </p:txBody>
      </p:sp>
      <p:cxnSp>
        <p:nvCxnSpPr>
          <p:cNvPr id="186" name="Google Shape;186;p11"/>
          <p:cNvCxnSpPr/>
          <p:nvPr/>
        </p:nvCxnSpPr>
        <p:spPr>
          <a:xfrm>
            <a:off x="4140363" y="1095075"/>
            <a:ext cx="29400" cy="3948600"/>
          </a:xfrm>
          <a:prstGeom prst="straightConnector1">
            <a:avLst/>
          </a:prstGeom>
          <a:noFill/>
          <a:ln cap="flat" cmpd="sng" w="76200">
            <a:solidFill>
              <a:srgbClr val="666666"/>
            </a:solidFill>
            <a:prstDash val="solid"/>
            <a:round/>
            <a:headEnd len="sm" w="sm" type="none"/>
            <a:tailEnd len="sm" w="sm" type="none"/>
          </a:ln>
        </p:spPr>
      </p:cxnSp>
      <p:pic>
        <p:nvPicPr>
          <p:cNvPr id="187" name="Google Shape;187;p11"/>
          <p:cNvPicPr preferRelativeResize="0"/>
          <p:nvPr/>
        </p:nvPicPr>
        <p:blipFill rotWithShape="1">
          <a:blip r:embed="rId4">
            <a:alphaModFix/>
          </a:blip>
          <a:srcRect b="0" l="0" r="0" t="0"/>
          <a:stretch/>
        </p:blipFill>
        <p:spPr>
          <a:xfrm>
            <a:off x="4572000" y="1379450"/>
            <a:ext cx="4219200" cy="2881089"/>
          </a:xfrm>
          <a:prstGeom prst="rect">
            <a:avLst/>
          </a:prstGeom>
          <a:noFill/>
          <a:ln cap="flat" cmpd="sng" w="19050">
            <a:solidFill>
              <a:schemeClr val="dk2"/>
            </a:solidFill>
            <a:prstDash val="solid"/>
            <a:round/>
            <a:headEnd len="sm" w="sm" type="none"/>
            <a:tailEnd len="sm" w="sm" type="none"/>
          </a:ln>
        </p:spPr>
      </p:pic>
      <p:sp>
        <p:nvSpPr>
          <p:cNvPr id="188" name="Google Shape;188;p11"/>
          <p:cNvSpPr/>
          <p:nvPr/>
        </p:nvSpPr>
        <p:spPr>
          <a:xfrm rot="5400000">
            <a:off x="6316875" y="929250"/>
            <a:ext cx="748200" cy="3836100"/>
          </a:xfrm>
          <a:prstGeom prst="bracePair">
            <a:avLst/>
          </a:prstGeom>
          <a:noFill/>
          <a:ln cap="flat" cmpd="sng" w="19050">
            <a:solidFill>
              <a:srgbClr val="F5499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EFF41"/>
              </a:solidFill>
              <a:latin typeface="Arial"/>
              <a:ea typeface="Arial"/>
              <a:cs typeface="Arial"/>
              <a:sym typeface="Arial"/>
            </a:endParaRPr>
          </a:p>
        </p:txBody>
      </p:sp>
      <p:pic>
        <p:nvPicPr>
          <p:cNvPr id="189" name="Google Shape;189;p11"/>
          <p:cNvPicPr preferRelativeResize="0"/>
          <p:nvPr/>
        </p:nvPicPr>
        <p:blipFill rotWithShape="1">
          <a:blip r:embed="rId5">
            <a:alphaModFix/>
          </a:blip>
          <a:srcRect b="10507" l="27247" r="27968" t="10365"/>
          <a:stretch/>
        </p:blipFill>
        <p:spPr>
          <a:xfrm>
            <a:off x="4344527" y="4544919"/>
            <a:ext cx="360536" cy="361355"/>
          </a:xfrm>
          <a:prstGeom prst="rect">
            <a:avLst/>
          </a:prstGeom>
          <a:noFill/>
          <a:ln>
            <a:noFill/>
          </a:ln>
        </p:spPr>
      </p:pic>
      <p:sp>
        <p:nvSpPr>
          <p:cNvPr id="190" name="Google Shape;190;p11"/>
          <p:cNvSpPr txBox="1"/>
          <p:nvPr/>
        </p:nvSpPr>
        <p:spPr>
          <a:xfrm>
            <a:off x="4705075" y="4309950"/>
            <a:ext cx="44388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GB" sz="1400" u="none" cap="none" strike="noStrike">
                <a:solidFill>
                  <a:srgbClr val="000000"/>
                </a:solidFill>
                <a:latin typeface="Barlow"/>
                <a:ea typeface="Barlow"/>
                <a:cs typeface="Barlow"/>
                <a:sym typeface="Barlow"/>
              </a:rPr>
              <a:t>You have approx. </a:t>
            </a:r>
            <a:r>
              <a:rPr b="1" i="1" lang="en-GB" sz="1400" u="none" cap="none" strike="noStrike">
                <a:solidFill>
                  <a:srgbClr val="000000"/>
                </a:solidFill>
                <a:latin typeface="Barlow"/>
                <a:ea typeface="Barlow"/>
                <a:cs typeface="Barlow"/>
                <a:sym typeface="Barlow"/>
              </a:rPr>
              <a:t>1</a:t>
            </a:r>
            <a:r>
              <a:rPr b="1" i="1" lang="en-GB">
                <a:latin typeface="Barlow"/>
                <a:ea typeface="Barlow"/>
                <a:cs typeface="Barlow"/>
                <a:sym typeface="Barlow"/>
              </a:rPr>
              <a:t>5</a:t>
            </a:r>
            <a:r>
              <a:rPr b="1" i="1" lang="en-GB" sz="1400" u="none" cap="none" strike="noStrike">
                <a:solidFill>
                  <a:srgbClr val="000000"/>
                </a:solidFill>
                <a:latin typeface="Barlow"/>
                <a:ea typeface="Barlow"/>
                <a:cs typeface="Barlow"/>
                <a:sym typeface="Barlow"/>
              </a:rPr>
              <a:t> minutes </a:t>
            </a:r>
            <a:r>
              <a:rPr b="0" i="1" lang="en-GB" sz="1400" u="none" cap="none" strike="noStrike">
                <a:solidFill>
                  <a:srgbClr val="000000"/>
                </a:solidFill>
                <a:latin typeface="Barlow"/>
                <a:ea typeface="Barlow"/>
                <a:cs typeface="Barlow"/>
                <a:sym typeface="Barlow"/>
              </a:rPr>
              <a:t>for this (depending on your instructor's discretion + current time!). Google when you can!</a:t>
            </a:r>
            <a:endParaRPr b="0" i="1" sz="1400" u="none" cap="none" strike="noStrike">
              <a:solidFill>
                <a:srgbClr val="000000"/>
              </a:solidFill>
              <a:latin typeface="Barlow"/>
              <a:ea typeface="Barlow"/>
              <a:cs typeface="Barlow"/>
              <a:sym typeface="Barl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4" name="Shape 194"/>
        <p:cNvGrpSpPr/>
        <p:nvPr/>
      </p:nvGrpSpPr>
      <p:grpSpPr>
        <a:xfrm>
          <a:off x="0" y="0"/>
          <a:ext cx="0" cy="0"/>
          <a:chOff x="0" y="0"/>
          <a:chExt cx="0" cy="0"/>
        </a:xfrm>
      </p:grpSpPr>
      <p:sp>
        <p:nvSpPr>
          <p:cNvPr id="195" name="Google Shape;195;p12"/>
          <p:cNvSpPr txBox="1"/>
          <p:nvPr/>
        </p:nvSpPr>
        <p:spPr>
          <a:xfrm>
            <a:off x="253100" y="349200"/>
            <a:ext cx="87273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So which is better? Class vs Function</a:t>
            </a:r>
            <a:endParaRPr b="0" i="0" sz="3400" u="none" cap="none" strike="noStrike">
              <a:solidFill>
                <a:srgbClr val="000000"/>
              </a:solidFill>
              <a:latin typeface="Barlow ExtraBold"/>
              <a:ea typeface="Barlow ExtraBold"/>
              <a:cs typeface="Barlow ExtraBold"/>
              <a:sym typeface="Barlow ExtraBold"/>
            </a:endParaRPr>
          </a:p>
        </p:txBody>
      </p:sp>
      <p:sp>
        <p:nvSpPr>
          <p:cNvPr id="196" name="Google Shape;196;p12"/>
          <p:cNvSpPr txBox="1"/>
          <p:nvPr/>
        </p:nvSpPr>
        <p:spPr>
          <a:xfrm>
            <a:off x="4343100" y="1452275"/>
            <a:ext cx="3072000" cy="383700"/>
          </a:xfrm>
          <a:prstGeom prst="rect">
            <a:avLst/>
          </a:prstGeom>
          <a:noFill/>
          <a:ln>
            <a:noFill/>
          </a:ln>
        </p:spPr>
        <p:txBody>
          <a:bodyPr anchorCtr="0" anchor="t" bIns="91425" lIns="91425" spcFirstLastPara="1" rIns="91425" wrap="square" tIns="91425">
            <a:noAutofit/>
          </a:bodyPr>
          <a:lstStyle/>
          <a:p>
            <a:pPr indent="0" lvl="0" marL="0" marR="0" rtl="0" algn="l">
              <a:lnSpc>
                <a:spcPct val="11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A DIFFICULT CHOICE</a:t>
            </a:r>
            <a:endParaRPr b="0" i="0" sz="1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t/>
            </a:r>
            <a:endParaRPr b="0" i="0" sz="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rPr b="0" i="0" lang="en-GB" sz="800" u="none" cap="none" strike="noStrike">
                <a:solidFill>
                  <a:srgbClr val="F54996"/>
                </a:solidFill>
                <a:latin typeface="Barlow"/>
                <a:ea typeface="Barlow"/>
                <a:cs typeface="Barlow"/>
                <a:sym typeface="Barlow"/>
              </a:rPr>
              <a:t> </a:t>
            </a:r>
            <a:endParaRPr b="0" i="0" sz="800" u="none" cap="none" strike="noStrike">
              <a:solidFill>
                <a:srgbClr val="F54996"/>
              </a:solidFill>
              <a:latin typeface="Barlow"/>
              <a:ea typeface="Barlow"/>
              <a:cs typeface="Barlow"/>
              <a:sym typeface="Barlow"/>
            </a:endParaRPr>
          </a:p>
        </p:txBody>
      </p:sp>
      <p:grpSp>
        <p:nvGrpSpPr>
          <p:cNvPr id="197" name="Google Shape;197;p12"/>
          <p:cNvGrpSpPr/>
          <p:nvPr/>
        </p:nvGrpSpPr>
        <p:grpSpPr>
          <a:xfrm>
            <a:off x="309474" y="711302"/>
            <a:ext cx="8620901" cy="383773"/>
            <a:chOff x="461874" y="2757427"/>
            <a:chExt cx="8620901" cy="383773"/>
          </a:xfrm>
        </p:grpSpPr>
        <p:sp>
          <p:nvSpPr>
            <p:cNvPr id="198" name="Google Shape;198;p12"/>
            <p:cNvSpPr txBox="1"/>
            <p:nvPr/>
          </p:nvSpPr>
          <p:spPr>
            <a:xfrm>
              <a:off x="805775" y="2802800"/>
              <a:ext cx="82770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What should your components look like in the future?</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199" name="Google Shape;199;p12"/>
            <p:cNvPicPr preferRelativeResize="0"/>
            <p:nvPr/>
          </p:nvPicPr>
          <p:blipFill rotWithShape="1">
            <a:blip r:embed="rId3">
              <a:alphaModFix/>
            </a:blip>
            <a:srcRect b="0" l="0" r="0" t="0"/>
            <a:stretch/>
          </p:blipFill>
          <p:spPr>
            <a:xfrm rot="5400000">
              <a:off x="464675" y="2754626"/>
              <a:ext cx="338299" cy="343901"/>
            </a:xfrm>
            <a:prstGeom prst="rect">
              <a:avLst/>
            </a:prstGeom>
            <a:noFill/>
            <a:ln>
              <a:noFill/>
            </a:ln>
          </p:spPr>
        </p:pic>
      </p:grpSp>
      <p:sp>
        <p:nvSpPr>
          <p:cNvPr id="200" name="Google Shape;200;p12"/>
          <p:cNvSpPr txBox="1"/>
          <p:nvPr/>
        </p:nvSpPr>
        <p:spPr>
          <a:xfrm>
            <a:off x="41625" y="1247475"/>
            <a:ext cx="4161300" cy="3632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This is a source of a large amount of discourse within React - both are objectively the correct choice</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The recommendation for the time being is using functional component - this will be something that’ll be used for the rest of the sessions. </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Moreover, it seems that the React community is slowly moving towards functional components (particularly due to hooks).</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Regardless, using class components in your project or your code in general is still correct &amp; accepted!</a:t>
            </a:r>
            <a:endParaRPr b="0" i="0" sz="1400" u="none" cap="none" strike="noStrike">
              <a:solidFill>
                <a:srgbClr val="000000"/>
              </a:solidFill>
              <a:latin typeface="Barlow"/>
              <a:ea typeface="Barlow"/>
              <a:cs typeface="Barlow"/>
              <a:sym typeface="Barlow"/>
            </a:endParaRPr>
          </a:p>
        </p:txBody>
      </p:sp>
      <p:cxnSp>
        <p:nvCxnSpPr>
          <p:cNvPr id="201" name="Google Shape;201;p12"/>
          <p:cNvCxnSpPr/>
          <p:nvPr/>
        </p:nvCxnSpPr>
        <p:spPr>
          <a:xfrm flipH="1">
            <a:off x="4218950" y="1098600"/>
            <a:ext cx="24900" cy="3945000"/>
          </a:xfrm>
          <a:prstGeom prst="straightConnector1">
            <a:avLst/>
          </a:prstGeom>
          <a:noFill/>
          <a:ln cap="flat" cmpd="sng" w="76200">
            <a:solidFill>
              <a:srgbClr val="666666"/>
            </a:solidFill>
            <a:prstDash val="solid"/>
            <a:round/>
            <a:headEnd len="sm" w="sm" type="none"/>
            <a:tailEnd len="sm" w="sm" type="none"/>
          </a:ln>
        </p:spPr>
      </p:cxnSp>
      <p:pic>
        <p:nvPicPr>
          <p:cNvPr id="202" name="Google Shape;202;p12"/>
          <p:cNvPicPr preferRelativeResize="0"/>
          <p:nvPr/>
        </p:nvPicPr>
        <p:blipFill rotWithShape="1">
          <a:blip r:embed="rId4">
            <a:alphaModFix/>
          </a:blip>
          <a:srcRect b="0" l="0" r="0" t="0"/>
          <a:stretch/>
        </p:blipFill>
        <p:spPr>
          <a:xfrm>
            <a:off x="4393050" y="1941850"/>
            <a:ext cx="4587351" cy="2258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6" name="Shape 206"/>
        <p:cNvGrpSpPr/>
        <p:nvPr/>
      </p:nvGrpSpPr>
      <p:grpSpPr>
        <a:xfrm>
          <a:off x="0" y="0"/>
          <a:ext cx="0" cy="0"/>
          <a:chOff x="0" y="0"/>
          <a:chExt cx="0" cy="0"/>
        </a:xfrm>
      </p:grpSpPr>
      <p:sp>
        <p:nvSpPr>
          <p:cNvPr id="207" name="Google Shape;207;p13"/>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React Routing</a:t>
            </a:r>
            <a:endParaRPr b="0" i="0" sz="3400" u="none" cap="none" strike="noStrike">
              <a:solidFill>
                <a:srgbClr val="000000"/>
              </a:solidFill>
              <a:latin typeface="Barlow ExtraBold"/>
              <a:ea typeface="Barlow ExtraBold"/>
              <a:cs typeface="Barlow ExtraBold"/>
              <a:sym typeface="Barlow ExtraBold"/>
            </a:endParaRPr>
          </a:p>
        </p:txBody>
      </p:sp>
      <p:grpSp>
        <p:nvGrpSpPr>
          <p:cNvPr id="208" name="Google Shape;208;p13"/>
          <p:cNvGrpSpPr/>
          <p:nvPr/>
        </p:nvGrpSpPr>
        <p:grpSpPr>
          <a:xfrm>
            <a:off x="309474" y="711302"/>
            <a:ext cx="3983201" cy="383773"/>
            <a:chOff x="461874" y="2757427"/>
            <a:chExt cx="3983201" cy="383773"/>
          </a:xfrm>
        </p:grpSpPr>
        <p:sp>
          <p:nvSpPr>
            <p:cNvPr id="209" name="Google Shape;209;p13"/>
            <p:cNvSpPr txBox="1"/>
            <p:nvPr/>
          </p:nvSpPr>
          <p:spPr>
            <a:xfrm>
              <a:off x="805775" y="2802800"/>
              <a:ext cx="36393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Finally handling navigation!</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210" name="Google Shape;210;p13"/>
            <p:cNvPicPr preferRelativeResize="0"/>
            <p:nvPr/>
          </p:nvPicPr>
          <p:blipFill rotWithShape="1">
            <a:blip r:embed="rId3">
              <a:alphaModFix/>
            </a:blip>
            <a:srcRect b="0" l="0" r="0" t="0"/>
            <a:stretch/>
          </p:blipFill>
          <p:spPr>
            <a:xfrm rot="5400000">
              <a:off x="464675" y="2754626"/>
              <a:ext cx="338299" cy="343901"/>
            </a:xfrm>
            <a:prstGeom prst="rect">
              <a:avLst/>
            </a:prstGeom>
            <a:noFill/>
            <a:ln>
              <a:noFill/>
            </a:ln>
          </p:spPr>
        </p:pic>
      </p:grpSp>
      <p:sp>
        <p:nvSpPr>
          <p:cNvPr id="211" name="Google Shape;211;p13"/>
          <p:cNvSpPr txBox="1"/>
          <p:nvPr/>
        </p:nvSpPr>
        <p:spPr>
          <a:xfrm>
            <a:off x="58250" y="1247475"/>
            <a:ext cx="4234500" cy="1908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React Router is a routing library that we can add to our project - it allows us to build navigation between pages </a:t>
            </a:r>
            <a:r>
              <a:rPr b="1" i="0" lang="en-GB" sz="1400" u="none" cap="none" strike="noStrike">
                <a:solidFill>
                  <a:srgbClr val="000000"/>
                </a:solidFill>
                <a:latin typeface="Barlow"/>
                <a:ea typeface="Barlow"/>
                <a:cs typeface="Barlow"/>
                <a:sym typeface="Barlow"/>
              </a:rPr>
              <a:t>without us needing to refresh the browser as the user navigates!</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The prevention of a page refresh means that there isn’t any white or blank screen displayed, giving the user a more seamless experience. </a:t>
            </a:r>
            <a:endParaRPr b="0" i="0" sz="1400" u="none" cap="none" strike="noStrike">
              <a:solidFill>
                <a:srgbClr val="000000"/>
              </a:solidFill>
              <a:latin typeface="Barlow"/>
              <a:ea typeface="Barlow"/>
              <a:cs typeface="Barlow"/>
              <a:sym typeface="Barlow"/>
            </a:endParaRPr>
          </a:p>
        </p:txBody>
      </p:sp>
      <p:cxnSp>
        <p:nvCxnSpPr>
          <p:cNvPr id="212" name="Google Shape;212;p13"/>
          <p:cNvCxnSpPr/>
          <p:nvPr/>
        </p:nvCxnSpPr>
        <p:spPr>
          <a:xfrm>
            <a:off x="4466675" y="407825"/>
            <a:ext cx="300" cy="4602600"/>
          </a:xfrm>
          <a:prstGeom prst="straightConnector1">
            <a:avLst/>
          </a:prstGeom>
          <a:noFill/>
          <a:ln cap="flat" cmpd="sng" w="76200">
            <a:solidFill>
              <a:srgbClr val="666666"/>
            </a:solidFill>
            <a:prstDash val="solid"/>
            <a:round/>
            <a:headEnd len="sm" w="sm" type="none"/>
            <a:tailEnd len="sm" w="sm" type="none"/>
          </a:ln>
        </p:spPr>
      </p:cxnSp>
      <p:pic>
        <p:nvPicPr>
          <p:cNvPr id="213" name="Google Shape;213;p13"/>
          <p:cNvPicPr preferRelativeResize="0"/>
          <p:nvPr/>
        </p:nvPicPr>
        <p:blipFill rotWithShape="1">
          <a:blip r:embed="rId4">
            <a:alphaModFix/>
          </a:blip>
          <a:srcRect b="0" l="0" r="0" t="0"/>
          <a:stretch/>
        </p:blipFill>
        <p:spPr>
          <a:xfrm>
            <a:off x="4640963" y="3312925"/>
            <a:ext cx="4319141" cy="1697500"/>
          </a:xfrm>
          <a:prstGeom prst="rect">
            <a:avLst/>
          </a:prstGeom>
          <a:noFill/>
          <a:ln cap="flat" cmpd="sng" w="19050">
            <a:solidFill>
              <a:schemeClr val="dk2"/>
            </a:solidFill>
            <a:prstDash val="solid"/>
            <a:round/>
            <a:headEnd len="sm" w="sm" type="none"/>
            <a:tailEnd len="sm" w="sm" type="none"/>
          </a:ln>
        </p:spPr>
      </p:pic>
      <p:pic>
        <p:nvPicPr>
          <p:cNvPr id="214" name="Google Shape;214;p13"/>
          <p:cNvPicPr preferRelativeResize="0"/>
          <p:nvPr/>
        </p:nvPicPr>
        <p:blipFill rotWithShape="1">
          <a:blip r:embed="rId5">
            <a:alphaModFix/>
          </a:blip>
          <a:srcRect b="0" l="0" r="0" t="0"/>
          <a:stretch/>
        </p:blipFill>
        <p:spPr>
          <a:xfrm>
            <a:off x="5307288" y="711300"/>
            <a:ext cx="2986500" cy="1880775"/>
          </a:xfrm>
          <a:prstGeom prst="rect">
            <a:avLst/>
          </a:prstGeom>
          <a:noFill/>
          <a:ln cap="flat" cmpd="sng" w="19050">
            <a:solidFill>
              <a:schemeClr val="dk2"/>
            </a:solidFill>
            <a:prstDash val="solid"/>
            <a:round/>
            <a:headEnd len="sm" w="sm" type="none"/>
            <a:tailEnd len="sm" w="sm" type="none"/>
          </a:ln>
        </p:spPr>
      </p:pic>
      <p:cxnSp>
        <p:nvCxnSpPr>
          <p:cNvPr id="215" name="Google Shape;215;p13"/>
          <p:cNvCxnSpPr/>
          <p:nvPr/>
        </p:nvCxnSpPr>
        <p:spPr>
          <a:xfrm>
            <a:off x="6799750" y="2372000"/>
            <a:ext cx="1200" cy="1165800"/>
          </a:xfrm>
          <a:prstGeom prst="straightConnector1">
            <a:avLst/>
          </a:prstGeom>
          <a:noFill/>
          <a:ln cap="flat" cmpd="sng" w="28575">
            <a:solidFill>
              <a:srgbClr val="F54996"/>
            </a:solidFill>
            <a:prstDash val="solid"/>
            <a:round/>
            <a:headEnd len="sm" w="sm" type="none"/>
            <a:tailEnd len="med" w="med" type="triangle"/>
          </a:ln>
        </p:spPr>
      </p:cxnSp>
      <p:sp>
        <p:nvSpPr>
          <p:cNvPr id="216" name="Google Shape;216;p13"/>
          <p:cNvSpPr/>
          <p:nvPr/>
        </p:nvSpPr>
        <p:spPr>
          <a:xfrm rot="5400000">
            <a:off x="5887525" y="386100"/>
            <a:ext cx="1816200" cy="2771400"/>
          </a:xfrm>
          <a:prstGeom prst="bracePair">
            <a:avLst/>
          </a:prstGeom>
          <a:noFill/>
          <a:ln cap="flat" cmpd="sng" w="19050">
            <a:solidFill>
              <a:srgbClr val="F5499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EFF41"/>
              </a:solidFill>
              <a:latin typeface="Arial"/>
              <a:ea typeface="Arial"/>
              <a:cs typeface="Arial"/>
              <a:sym typeface="Arial"/>
            </a:endParaRPr>
          </a:p>
        </p:txBody>
      </p:sp>
      <p:sp>
        <p:nvSpPr>
          <p:cNvPr id="217" name="Google Shape;217;p13"/>
          <p:cNvSpPr/>
          <p:nvPr/>
        </p:nvSpPr>
        <p:spPr>
          <a:xfrm rot="5400000">
            <a:off x="5925325" y="2186575"/>
            <a:ext cx="1740600" cy="4025700"/>
          </a:xfrm>
          <a:prstGeom prst="bracePair">
            <a:avLst/>
          </a:prstGeom>
          <a:noFill/>
          <a:ln cap="flat" cmpd="sng" w="19050">
            <a:solidFill>
              <a:srgbClr val="F5499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EFF4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1" name="Shape 221"/>
        <p:cNvGrpSpPr/>
        <p:nvPr/>
      </p:nvGrpSpPr>
      <p:grpSpPr>
        <a:xfrm>
          <a:off x="0" y="0"/>
          <a:ext cx="0" cy="0"/>
          <a:chOff x="0" y="0"/>
          <a:chExt cx="0" cy="0"/>
        </a:xfrm>
      </p:grpSpPr>
      <p:sp>
        <p:nvSpPr>
          <p:cNvPr id="222" name="Google Shape;222;p14"/>
          <p:cNvSpPr txBox="1"/>
          <p:nvPr/>
        </p:nvSpPr>
        <p:spPr>
          <a:xfrm>
            <a:off x="253100" y="349200"/>
            <a:ext cx="8818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Walkthrough: Adding simple routing </a:t>
            </a:r>
            <a:r>
              <a:rPr b="0" i="0" lang="en-GB" sz="3400" u="none" cap="none" strike="noStrike">
                <a:solidFill>
                  <a:schemeClr val="dk1"/>
                </a:solidFill>
                <a:latin typeface="Barlow ExtraBold"/>
                <a:ea typeface="Barlow ExtraBold"/>
                <a:cs typeface="Barlow ExtraBold"/>
                <a:sym typeface="Barlow ExtraBold"/>
              </a:rPr>
              <a:t>(Pt. 1)</a:t>
            </a:r>
            <a:r>
              <a:rPr b="0" i="0" lang="en-GB" sz="3400" u="none" cap="none" strike="noStrike">
                <a:solidFill>
                  <a:srgbClr val="000000"/>
                </a:solidFill>
                <a:latin typeface="Barlow ExtraBold"/>
                <a:ea typeface="Barlow ExtraBold"/>
                <a:cs typeface="Barlow ExtraBold"/>
                <a:sym typeface="Barlow ExtraBold"/>
              </a:rPr>
              <a:t> </a:t>
            </a:r>
            <a:endParaRPr b="0" i="0" sz="3400" u="none" cap="none" strike="noStrike">
              <a:solidFill>
                <a:srgbClr val="000000"/>
              </a:solidFill>
              <a:latin typeface="Barlow ExtraBold"/>
              <a:ea typeface="Barlow ExtraBold"/>
              <a:cs typeface="Barlow ExtraBold"/>
              <a:sym typeface="Barlow ExtraBold"/>
            </a:endParaRPr>
          </a:p>
        </p:txBody>
      </p:sp>
      <p:grpSp>
        <p:nvGrpSpPr>
          <p:cNvPr id="223" name="Google Shape;223;p14"/>
          <p:cNvGrpSpPr/>
          <p:nvPr/>
        </p:nvGrpSpPr>
        <p:grpSpPr>
          <a:xfrm>
            <a:off x="309474" y="711302"/>
            <a:ext cx="8762501" cy="383773"/>
            <a:chOff x="461874" y="2757427"/>
            <a:chExt cx="8762501" cy="383773"/>
          </a:xfrm>
        </p:grpSpPr>
        <p:sp>
          <p:nvSpPr>
            <p:cNvPr id="224" name="Google Shape;224;p14"/>
            <p:cNvSpPr txBox="1"/>
            <p:nvPr/>
          </p:nvSpPr>
          <p:spPr>
            <a:xfrm>
              <a:off x="805775" y="2802800"/>
              <a:ext cx="84186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We’ll do this solution together; make sure to ask questions &amp; understand!</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225" name="Google Shape;225;p14"/>
            <p:cNvPicPr preferRelativeResize="0"/>
            <p:nvPr/>
          </p:nvPicPr>
          <p:blipFill rotWithShape="1">
            <a:blip r:embed="rId3">
              <a:alphaModFix/>
            </a:blip>
            <a:srcRect b="0" l="0" r="0" t="0"/>
            <a:stretch/>
          </p:blipFill>
          <p:spPr>
            <a:xfrm rot="5400000">
              <a:off x="464675" y="2754626"/>
              <a:ext cx="338299" cy="343901"/>
            </a:xfrm>
            <a:prstGeom prst="rect">
              <a:avLst/>
            </a:prstGeom>
            <a:noFill/>
            <a:ln>
              <a:noFill/>
            </a:ln>
          </p:spPr>
        </p:pic>
      </p:grpSp>
      <p:sp>
        <p:nvSpPr>
          <p:cNvPr id="226" name="Google Shape;226;p14"/>
          <p:cNvSpPr txBox="1"/>
          <p:nvPr/>
        </p:nvSpPr>
        <p:spPr>
          <a:xfrm>
            <a:off x="0" y="1247475"/>
            <a:ext cx="4727400" cy="2555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First we’ll want to run the command </a:t>
            </a:r>
            <a:r>
              <a:rPr b="1" i="0" lang="en-GB" sz="1400" u="none" cap="none" strike="noStrike">
                <a:solidFill>
                  <a:srgbClr val="000000"/>
                </a:solidFill>
                <a:latin typeface="Barlow"/>
                <a:ea typeface="Barlow"/>
                <a:cs typeface="Barlow"/>
                <a:sym typeface="Barlow"/>
              </a:rPr>
              <a:t>npm install react-router-dom </a:t>
            </a:r>
            <a:r>
              <a:rPr b="0" i="0" lang="en-GB" sz="1400" u="none" cap="none" strike="noStrike">
                <a:solidFill>
                  <a:srgbClr val="000000"/>
                </a:solidFill>
                <a:latin typeface="Barlow"/>
                <a:ea typeface="Barlow"/>
                <a:cs typeface="Barlow"/>
                <a:sym typeface="Barlow"/>
              </a:rPr>
              <a:t>(or the yarn equivalent); this is to install the library first!</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Second: in your </a:t>
            </a:r>
            <a:r>
              <a:rPr b="1" i="0" lang="en-GB" sz="1400" u="none" cap="none" strike="noStrike">
                <a:solidFill>
                  <a:srgbClr val="000000"/>
                </a:solidFill>
                <a:latin typeface="Barlow"/>
                <a:ea typeface="Barlow"/>
                <a:cs typeface="Barlow"/>
                <a:sym typeface="Barlow"/>
              </a:rPr>
              <a:t>index.js</a:t>
            </a:r>
            <a:r>
              <a:rPr b="0" i="0" lang="en-GB" sz="1400" u="none" cap="none" strike="noStrike">
                <a:solidFill>
                  <a:srgbClr val="000000"/>
                </a:solidFill>
                <a:latin typeface="Barlow"/>
                <a:ea typeface="Barlow"/>
                <a:cs typeface="Barlow"/>
                <a:sym typeface="Barlow"/>
              </a:rPr>
              <a:t>, import these. Consider throughout - what does each one do, what is it responsible for, why? Although this code is guided, make sure to try to understand / treat this as a pair programming session!</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Continue to next slide!</a:t>
            </a:r>
            <a:endParaRPr b="0" i="0" sz="1400" u="none" cap="none" strike="noStrike">
              <a:solidFill>
                <a:srgbClr val="000000"/>
              </a:solidFill>
              <a:latin typeface="Barlow"/>
              <a:ea typeface="Barlow"/>
              <a:cs typeface="Barlow"/>
              <a:sym typeface="Barlow"/>
            </a:endParaRPr>
          </a:p>
        </p:txBody>
      </p:sp>
      <p:cxnSp>
        <p:nvCxnSpPr>
          <p:cNvPr id="227" name="Google Shape;227;p14"/>
          <p:cNvCxnSpPr/>
          <p:nvPr/>
        </p:nvCxnSpPr>
        <p:spPr>
          <a:xfrm flipH="1">
            <a:off x="5562775" y="1095075"/>
            <a:ext cx="13500" cy="3924000"/>
          </a:xfrm>
          <a:prstGeom prst="straightConnector1">
            <a:avLst/>
          </a:prstGeom>
          <a:noFill/>
          <a:ln cap="flat" cmpd="sng" w="76200">
            <a:solidFill>
              <a:srgbClr val="666666"/>
            </a:solidFill>
            <a:prstDash val="solid"/>
            <a:round/>
            <a:headEnd len="sm" w="sm" type="none"/>
            <a:tailEnd len="sm" w="sm" type="none"/>
          </a:ln>
        </p:spPr>
      </p:cxnSp>
      <p:pic>
        <p:nvPicPr>
          <p:cNvPr id="228" name="Google Shape;228;p14"/>
          <p:cNvPicPr preferRelativeResize="0"/>
          <p:nvPr/>
        </p:nvPicPr>
        <p:blipFill rotWithShape="1">
          <a:blip r:embed="rId4">
            <a:alphaModFix/>
          </a:blip>
          <a:srcRect b="3800" l="5748" r="13403" t="11375"/>
          <a:stretch/>
        </p:blipFill>
        <p:spPr>
          <a:xfrm>
            <a:off x="6233750" y="2180625"/>
            <a:ext cx="2188900" cy="1439850"/>
          </a:xfrm>
          <a:prstGeom prst="rect">
            <a:avLst/>
          </a:prstGeom>
          <a:noFill/>
          <a:ln cap="flat" cmpd="sng" w="19050">
            <a:solidFill>
              <a:schemeClr val="dk2"/>
            </a:solidFill>
            <a:prstDash val="solid"/>
            <a:round/>
            <a:headEnd len="sm" w="sm" type="none"/>
            <a:tailEnd len="sm" w="sm" type="none"/>
          </a:ln>
        </p:spPr>
      </p:pic>
      <p:cxnSp>
        <p:nvCxnSpPr>
          <p:cNvPr id="229" name="Google Shape;229;p14"/>
          <p:cNvCxnSpPr/>
          <p:nvPr/>
        </p:nvCxnSpPr>
        <p:spPr>
          <a:xfrm>
            <a:off x="4519300" y="2829750"/>
            <a:ext cx="1464900" cy="166500"/>
          </a:xfrm>
          <a:prstGeom prst="straightConnector1">
            <a:avLst/>
          </a:prstGeom>
          <a:noFill/>
          <a:ln cap="flat" cmpd="sng" w="28575">
            <a:solidFill>
              <a:srgbClr val="F54996"/>
            </a:solidFill>
            <a:prstDash val="solid"/>
            <a:round/>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3" name="Shape 233"/>
        <p:cNvGrpSpPr/>
        <p:nvPr/>
      </p:nvGrpSpPr>
      <p:grpSpPr>
        <a:xfrm>
          <a:off x="0" y="0"/>
          <a:ext cx="0" cy="0"/>
          <a:chOff x="0" y="0"/>
          <a:chExt cx="0" cy="0"/>
        </a:xfrm>
      </p:grpSpPr>
      <p:sp>
        <p:nvSpPr>
          <p:cNvPr id="234" name="Google Shape;234;p15"/>
          <p:cNvSpPr txBox="1"/>
          <p:nvPr/>
        </p:nvSpPr>
        <p:spPr>
          <a:xfrm>
            <a:off x="253100" y="349200"/>
            <a:ext cx="87216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chemeClr val="dk1"/>
              </a:buClr>
              <a:buSzPts val="3400"/>
              <a:buFont typeface="Arial"/>
              <a:buNone/>
            </a:pPr>
            <a:r>
              <a:rPr b="0" i="0" lang="en-GB" sz="3400" u="none" cap="none" strike="noStrike">
                <a:solidFill>
                  <a:schemeClr val="dk1"/>
                </a:solidFill>
                <a:latin typeface="Barlow ExtraBold"/>
                <a:ea typeface="Barlow ExtraBold"/>
                <a:cs typeface="Barlow ExtraBold"/>
                <a:sym typeface="Barlow ExtraBold"/>
              </a:rPr>
              <a:t>Walkthrough: Adding simple routing (Pt. 2)</a:t>
            </a:r>
            <a:endParaRPr b="0" i="0" sz="3400" u="none" cap="none" strike="noStrike">
              <a:solidFill>
                <a:schemeClr val="dk1"/>
              </a:solidFill>
              <a:latin typeface="Barlow ExtraBold"/>
              <a:ea typeface="Barlow ExtraBold"/>
              <a:cs typeface="Barlow ExtraBold"/>
              <a:sym typeface="Barlow ExtraBold"/>
            </a:endParaRPr>
          </a:p>
          <a:p>
            <a:pPr indent="0" lvl="0" marL="0" marR="0" rtl="0" algn="l">
              <a:lnSpc>
                <a:spcPct val="65000"/>
              </a:lnSpc>
              <a:spcBef>
                <a:spcPts val="0"/>
              </a:spcBef>
              <a:spcAft>
                <a:spcPts val="0"/>
              </a:spcAft>
              <a:buClr>
                <a:srgbClr val="000000"/>
              </a:buClr>
              <a:buSzPts val="3400"/>
              <a:buFont typeface="Arial"/>
              <a:buNone/>
            </a:pPr>
            <a:r>
              <a:t/>
            </a:r>
            <a:endParaRPr b="0" i="0" sz="3400" u="none" cap="none" strike="noStrike">
              <a:solidFill>
                <a:srgbClr val="000000"/>
              </a:solidFill>
              <a:latin typeface="Barlow ExtraBold"/>
              <a:ea typeface="Barlow ExtraBold"/>
              <a:cs typeface="Barlow ExtraBold"/>
              <a:sym typeface="Barlow ExtraBold"/>
            </a:endParaRPr>
          </a:p>
        </p:txBody>
      </p:sp>
      <p:grpSp>
        <p:nvGrpSpPr>
          <p:cNvPr id="235" name="Google Shape;235;p15"/>
          <p:cNvGrpSpPr/>
          <p:nvPr/>
        </p:nvGrpSpPr>
        <p:grpSpPr>
          <a:xfrm>
            <a:off x="309474" y="711302"/>
            <a:ext cx="3983201" cy="383773"/>
            <a:chOff x="461874" y="2757427"/>
            <a:chExt cx="3983201" cy="383773"/>
          </a:xfrm>
        </p:grpSpPr>
        <p:sp>
          <p:nvSpPr>
            <p:cNvPr id="236" name="Google Shape;236;p15"/>
            <p:cNvSpPr txBox="1"/>
            <p:nvPr/>
          </p:nvSpPr>
          <p:spPr>
            <a:xfrm>
              <a:off x="805775" y="2802800"/>
              <a:ext cx="36393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Part 2 of adding routing!</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237" name="Google Shape;237;p15"/>
            <p:cNvPicPr preferRelativeResize="0"/>
            <p:nvPr/>
          </p:nvPicPr>
          <p:blipFill rotWithShape="1">
            <a:blip r:embed="rId3">
              <a:alphaModFix/>
            </a:blip>
            <a:srcRect b="0" l="0" r="0" t="0"/>
            <a:stretch/>
          </p:blipFill>
          <p:spPr>
            <a:xfrm rot="5400000">
              <a:off x="464675" y="2754626"/>
              <a:ext cx="338299" cy="343901"/>
            </a:xfrm>
            <a:prstGeom prst="rect">
              <a:avLst/>
            </a:prstGeom>
            <a:noFill/>
            <a:ln>
              <a:noFill/>
            </a:ln>
          </p:spPr>
        </p:pic>
      </p:grpSp>
      <p:sp>
        <p:nvSpPr>
          <p:cNvPr id="238" name="Google Shape;238;p15"/>
          <p:cNvSpPr txBox="1"/>
          <p:nvPr/>
        </p:nvSpPr>
        <p:spPr>
          <a:xfrm>
            <a:off x="141500" y="1247475"/>
            <a:ext cx="4794000" cy="298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Barlow"/>
                <a:ea typeface="Barlow"/>
                <a:cs typeface="Barlow"/>
                <a:sym typeface="Barlow"/>
              </a:rPr>
              <a:t>Create a new component </a:t>
            </a:r>
            <a:r>
              <a:rPr b="1" i="0" lang="en-GB" sz="1400" u="none" cap="none" strike="noStrike">
                <a:solidFill>
                  <a:srgbClr val="000000"/>
                </a:solidFill>
                <a:latin typeface="Barlow"/>
                <a:ea typeface="Barlow"/>
                <a:cs typeface="Barlow"/>
                <a:sym typeface="Barlow"/>
              </a:rPr>
              <a:t>called About.js </a:t>
            </a:r>
            <a:r>
              <a:rPr b="0" i="0" lang="en-GB" sz="1400" u="none" cap="none" strike="noStrike">
                <a:solidFill>
                  <a:srgbClr val="000000"/>
                </a:solidFill>
                <a:latin typeface="Barlow"/>
                <a:ea typeface="Barlow"/>
                <a:cs typeface="Barlow"/>
                <a:sym typeface="Barlow"/>
              </a:rPr>
              <a:t>- make it similar to the </a:t>
            </a:r>
            <a:r>
              <a:rPr b="1" i="0" lang="en-GB" sz="1400" u="none" cap="none" strike="noStrike">
                <a:solidFill>
                  <a:srgbClr val="000000"/>
                </a:solidFill>
                <a:latin typeface="Barlow"/>
                <a:ea typeface="Barlow"/>
                <a:cs typeface="Barlow"/>
                <a:sym typeface="Barlow"/>
              </a:rPr>
              <a:t>App.js </a:t>
            </a:r>
            <a:r>
              <a:rPr b="0" i="0" lang="en-GB" sz="1400" u="none" cap="none" strike="noStrike">
                <a:solidFill>
                  <a:srgbClr val="000000"/>
                </a:solidFill>
                <a:latin typeface="Barlow"/>
                <a:ea typeface="Barlow"/>
                <a:cs typeface="Barlow"/>
                <a:sym typeface="Barlow"/>
              </a:rPr>
              <a:t>component page with some differences so you can tell that they’re separate (e.g. change the text). For this, feel free to just copy code whenever relevant (e.g. the css code use</a:t>
            </a:r>
            <a:r>
              <a:rPr lang="en-GB">
                <a:latin typeface="Barlow"/>
                <a:ea typeface="Barlow"/>
                <a:cs typeface="Barlow"/>
                <a:sym typeface="Barlow"/>
              </a:rPr>
              <a:t>d in </a:t>
            </a:r>
            <a:r>
              <a:rPr b="1" lang="en-GB">
                <a:latin typeface="Barlow"/>
                <a:ea typeface="Barlow"/>
                <a:cs typeface="Barlow"/>
                <a:sym typeface="Barlow"/>
              </a:rPr>
              <a:t>App.css</a:t>
            </a:r>
            <a:r>
              <a:rPr b="0" i="0" lang="en-GB" sz="1400" u="none" cap="none" strike="noStrike">
                <a:solidFill>
                  <a:srgbClr val="000000"/>
                </a:solidFill>
                <a:latin typeface="Barlow"/>
                <a:ea typeface="Barlow"/>
                <a:cs typeface="Barlow"/>
                <a:sym typeface="Barlow"/>
              </a:rPr>
              <a:t>).</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None/>
            </a:pPr>
            <a:r>
              <a:t/>
            </a:r>
            <a:endParaRPr b="0" i="0" sz="1400" u="none" cap="none" strike="noStrike">
              <a:solidFill>
                <a:srgbClr val="000000"/>
              </a:solidFill>
              <a:latin typeface="Barlow"/>
              <a:ea typeface="Barlow"/>
              <a:cs typeface="Barlow"/>
              <a:sym typeface="Barlow"/>
            </a:endParaRPr>
          </a:p>
          <a:p>
            <a:pPr indent="0" lvl="0" marL="0" marR="0" rtl="0" algn="l">
              <a:lnSpc>
                <a:spcPct val="100000"/>
              </a:lnSpc>
              <a:spcBef>
                <a:spcPts val="0"/>
              </a:spcBef>
              <a:spcAft>
                <a:spcPts val="0"/>
              </a:spcAft>
              <a:buNone/>
            </a:pPr>
            <a:r>
              <a:rPr b="0" i="0" lang="en-GB" sz="1400" u="none" cap="none" strike="noStrike">
                <a:solidFill>
                  <a:srgbClr val="000000"/>
                </a:solidFill>
                <a:latin typeface="Barlow"/>
                <a:ea typeface="Barlow"/>
                <a:cs typeface="Barlow"/>
                <a:sym typeface="Barlow"/>
              </a:rPr>
              <a:t>Once this is done, write this code into your </a:t>
            </a:r>
            <a:r>
              <a:rPr b="1" i="0" lang="en-GB" sz="1400" u="none" cap="none" strike="noStrike">
                <a:solidFill>
                  <a:srgbClr val="000000"/>
                </a:solidFill>
                <a:latin typeface="Barlow"/>
                <a:ea typeface="Barlow"/>
                <a:cs typeface="Barlow"/>
                <a:sym typeface="Barlow"/>
              </a:rPr>
              <a:t>index.js </a:t>
            </a:r>
            <a:r>
              <a:rPr b="0" i="0" lang="en-GB" sz="1400" u="none" cap="none" strike="noStrike">
                <a:solidFill>
                  <a:srgbClr val="000000"/>
                </a:solidFill>
                <a:latin typeface="Barlow"/>
                <a:ea typeface="Barlow"/>
                <a:cs typeface="Barlow"/>
                <a:sym typeface="Barlow"/>
              </a:rPr>
              <a:t>- your index.js (apart from its imports) </a:t>
            </a:r>
            <a:r>
              <a:rPr b="1" i="0" lang="en-GB" sz="1400" u="none" cap="none" strike="noStrike">
                <a:solidFill>
                  <a:srgbClr val="000000"/>
                </a:solidFill>
                <a:latin typeface="Barlow"/>
                <a:ea typeface="Barlow"/>
                <a:cs typeface="Barlow"/>
                <a:sym typeface="Barlow"/>
              </a:rPr>
              <a:t>should look like the code on the right. </a:t>
            </a:r>
            <a:r>
              <a:rPr b="0" i="0" lang="en-GB" sz="1400" u="none" cap="none" strike="noStrike">
                <a:solidFill>
                  <a:srgbClr val="000000"/>
                </a:solidFill>
                <a:latin typeface="Barlow"/>
                <a:ea typeface="Barlow"/>
                <a:cs typeface="Barlow"/>
                <a:sym typeface="Barlow"/>
              </a:rPr>
              <a:t>What do you think it does, what do you think it’ll change? Take particular note of </a:t>
            </a:r>
            <a:r>
              <a:rPr b="1" i="0" lang="en-GB" sz="1400" u="none" cap="none" strike="noStrike">
                <a:solidFill>
                  <a:srgbClr val="000000"/>
                </a:solidFill>
                <a:latin typeface="Barlow"/>
                <a:ea typeface="Barlow"/>
                <a:cs typeface="Barlow"/>
                <a:sym typeface="Barlow"/>
              </a:rPr>
              <a:t>A, B </a:t>
            </a:r>
            <a:r>
              <a:rPr b="0" i="0" lang="en-GB" sz="1400" u="none" cap="none" strike="noStrike">
                <a:solidFill>
                  <a:srgbClr val="000000"/>
                </a:solidFill>
                <a:latin typeface="Barlow"/>
                <a:ea typeface="Barlow"/>
                <a:cs typeface="Barlow"/>
                <a:sym typeface="Barlow"/>
              </a:rPr>
              <a:t>and </a:t>
            </a:r>
            <a:r>
              <a:rPr b="1" i="0" lang="en-GB" sz="1400" u="none" cap="none" strike="noStrike">
                <a:solidFill>
                  <a:srgbClr val="000000"/>
                </a:solidFill>
                <a:latin typeface="Barlow"/>
                <a:ea typeface="Barlow"/>
                <a:cs typeface="Barlow"/>
                <a:sym typeface="Barlow"/>
              </a:rPr>
              <a:t>C </a:t>
            </a:r>
            <a:r>
              <a:rPr b="0" i="0" lang="en-GB" sz="1400" u="none" cap="none" strike="noStrike">
                <a:solidFill>
                  <a:srgbClr val="000000"/>
                </a:solidFill>
                <a:latin typeface="Barlow"/>
                <a:ea typeface="Barlow"/>
                <a:cs typeface="Barlow"/>
                <a:sym typeface="Barlow"/>
              </a:rPr>
              <a:t>- your instructor can give further explanations on them.</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None/>
            </a:pPr>
            <a:r>
              <a:t/>
            </a:r>
            <a:endParaRPr b="0" i="0" sz="1400" u="none" cap="none" strike="noStrike">
              <a:solidFill>
                <a:srgbClr val="000000"/>
              </a:solidFill>
              <a:latin typeface="Barlow"/>
              <a:ea typeface="Barlow"/>
              <a:cs typeface="Barlow"/>
              <a:sym typeface="Barlow"/>
            </a:endParaRPr>
          </a:p>
          <a:p>
            <a:pPr indent="0" lvl="0" marL="0" marR="0" rtl="0" algn="l">
              <a:lnSpc>
                <a:spcPct val="100000"/>
              </a:lnSpc>
              <a:spcBef>
                <a:spcPts val="0"/>
              </a:spcBef>
              <a:spcAft>
                <a:spcPts val="0"/>
              </a:spcAft>
              <a:buNone/>
            </a:pPr>
            <a:r>
              <a:rPr b="0" i="0" lang="en-GB" sz="1400" u="none" cap="none" strike="noStrike">
                <a:solidFill>
                  <a:srgbClr val="000000"/>
                </a:solidFill>
                <a:latin typeface="Barlow"/>
                <a:ea typeface="Barlow"/>
                <a:cs typeface="Barlow"/>
                <a:sym typeface="Barlow"/>
              </a:rPr>
              <a:t>Continue onto the next slide!</a:t>
            </a:r>
            <a:endParaRPr b="0" i="0" sz="1400" u="none" cap="none" strike="noStrike">
              <a:solidFill>
                <a:srgbClr val="000000"/>
              </a:solidFill>
              <a:latin typeface="Barlow"/>
              <a:ea typeface="Barlow"/>
              <a:cs typeface="Barlow"/>
              <a:sym typeface="Barlow"/>
            </a:endParaRPr>
          </a:p>
        </p:txBody>
      </p:sp>
      <p:cxnSp>
        <p:nvCxnSpPr>
          <p:cNvPr id="239" name="Google Shape;239;p15"/>
          <p:cNvCxnSpPr/>
          <p:nvPr/>
        </p:nvCxnSpPr>
        <p:spPr>
          <a:xfrm flipH="1">
            <a:off x="5010175" y="757176"/>
            <a:ext cx="15000" cy="4282500"/>
          </a:xfrm>
          <a:prstGeom prst="straightConnector1">
            <a:avLst/>
          </a:prstGeom>
          <a:noFill/>
          <a:ln cap="flat" cmpd="sng" w="76200">
            <a:solidFill>
              <a:srgbClr val="666666"/>
            </a:solidFill>
            <a:prstDash val="solid"/>
            <a:round/>
            <a:headEnd len="sm" w="sm" type="none"/>
            <a:tailEnd len="sm" w="sm" type="none"/>
          </a:ln>
        </p:spPr>
      </p:cxnSp>
      <p:pic>
        <p:nvPicPr>
          <p:cNvPr id="240" name="Google Shape;240;p15"/>
          <p:cNvPicPr preferRelativeResize="0"/>
          <p:nvPr/>
        </p:nvPicPr>
        <p:blipFill rotWithShape="1">
          <a:blip r:embed="rId4">
            <a:alphaModFix/>
          </a:blip>
          <a:srcRect b="0" l="0" r="0" t="0"/>
          <a:stretch/>
        </p:blipFill>
        <p:spPr>
          <a:xfrm>
            <a:off x="5426400" y="711288"/>
            <a:ext cx="3337525" cy="4374276"/>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4" name="Shape 244"/>
        <p:cNvGrpSpPr/>
        <p:nvPr/>
      </p:nvGrpSpPr>
      <p:grpSpPr>
        <a:xfrm>
          <a:off x="0" y="0"/>
          <a:ext cx="0" cy="0"/>
          <a:chOff x="0" y="0"/>
          <a:chExt cx="0" cy="0"/>
        </a:xfrm>
      </p:grpSpPr>
      <p:sp>
        <p:nvSpPr>
          <p:cNvPr id="245" name="Google Shape;245;p16"/>
          <p:cNvSpPr txBox="1"/>
          <p:nvPr/>
        </p:nvSpPr>
        <p:spPr>
          <a:xfrm>
            <a:off x="253100" y="349200"/>
            <a:ext cx="87216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chemeClr val="dk1"/>
              </a:buClr>
              <a:buSzPts val="3400"/>
              <a:buFont typeface="Arial"/>
              <a:buNone/>
            </a:pPr>
            <a:r>
              <a:rPr b="0" i="0" lang="en-GB" sz="3400" u="none" cap="none" strike="noStrike">
                <a:solidFill>
                  <a:schemeClr val="dk1"/>
                </a:solidFill>
                <a:latin typeface="Barlow ExtraBold"/>
                <a:ea typeface="Barlow ExtraBold"/>
                <a:cs typeface="Barlow ExtraBold"/>
                <a:sym typeface="Barlow ExtraBold"/>
              </a:rPr>
              <a:t>Walkthrough: Adding simple routing (Pt. 3)</a:t>
            </a:r>
            <a:endParaRPr b="0" i="0" sz="3400" u="none" cap="none" strike="noStrike">
              <a:solidFill>
                <a:schemeClr val="dk1"/>
              </a:solidFill>
              <a:latin typeface="Barlow ExtraBold"/>
              <a:ea typeface="Barlow ExtraBold"/>
              <a:cs typeface="Barlow ExtraBold"/>
              <a:sym typeface="Barlow ExtraBold"/>
            </a:endParaRPr>
          </a:p>
          <a:p>
            <a:pPr indent="0" lvl="0" marL="0" marR="0" rtl="0" algn="l">
              <a:lnSpc>
                <a:spcPct val="65000"/>
              </a:lnSpc>
              <a:spcBef>
                <a:spcPts val="0"/>
              </a:spcBef>
              <a:spcAft>
                <a:spcPts val="0"/>
              </a:spcAft>
              <a:buClr>
                <a:srgbClr val="000000"/>
              </a:buClr>
              <a:buSzPts val="3400"/>
              <a:buFont typeface="Arial"/>
              <a:buNone/>
            </a:pPr>
            <a:r>
              <a:t/>
            </a:r>
            <a:endParaRPr b="0" i="0" sz="3400" u="none" cap="none" strike="noStrike">
              <a:solidFill>
                <a:srgbClr val="000000"/>
              </a:solidFill>
              <a:latin typeface="Barlow ExtraBold"/>
              <a:ea typeface="Barlow ExtraBold"/>
              <a:cs typeface="Barlow ExtraBold"/>
              <a:sym typeface="Barlow ExtraBold"/>
            </a:endParaRPr>
          </a:p>
        </p:txBody>
      </p:sp>
      <p:grpSp>
        <p:nvGrpSpPr>
          <p:cNvPr id="246" name="Google Shape;246;p16"/>
          <p:cNvGrpSpPr/>
          <p:nvPr/>
        </p:nvGrpSpPr>
        <p:grpSpPr>
          <a:xfrm>
            <a:off x="309474" y="711302"/>
            <a:ext cx="3983201" cy="383773"/>
            <a:chOff x="461874" y="2757427"/>
            <a:chExt cx="3983201" cy="383773"/>
          </a:xfrm>
        </p:grpSpPr>
        <p:sp>
          <p:nvSpPr>
            <p:cNvPr id="247" name="Google Shape;247;p16"/>
            <p:cNvSpPr txBox="1"/>
            <p:nvPr/>
          </p:nvSpPr>
          <p:spPr>
            <a:xfrm>
              <a:off x="805775" y="2802800"/>
              <a:ext cx="36393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Part 2 of adding routing!</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248" name="Google Shape;248;p16"/>
            <p:cNvPicPr preferRelativeResize="0"/>
            <p:nvPr/>
          </p:nvPicPr>
          <p:blipFill rotWithShape="1">
            <a:blip r:embed="rId3">
              <a:alphaModFix/>
            </a:blip>
            <a:srcRect b="0" l="0" r="0" t="0"/>
            <a:stretch/>
          </p:blipFill>
          <p:spPr>
            <a:xfrm rot="5400000">
              <a:off x="464675" y="2754626"/>
              <a:ext cx="338299" cy="343901"/>
            </a:xfrm>
            <a:prstGeom prst="rect">
              <a:avLst/>
            </a:prstGeom>
            <a:noFill/>
            <a:ln>
              <a:noFill/>
            </a:ln>
          </p:spPr>
        </p:pic>
      </p:grpSp>
      <p:sp>
        <p:nvSpPr>
          <p:cNvPr id="249" name="Google Shape;249;p16"/>
          <p:cNvSpPr txBox="1"/>
          <p:nvPr/>
        </p:nvSpPr>
        <p:spPr>
          <a:xfrm>
            <a:off x="191425" y="1054000"/>
            <a:ext cx="4635900" cy="406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Barlow"/>
                <a:ea typeface="Barlow"/>
                <a:cs typeface="Barlow"/>
                <a:sym typeface="Barlow"/>
              </a:rPr>
              <a:t>By this point, you should have two ‘pages’ that are now accessible through React routing! Importantly, these pages should be visible to you without them reloading or going through a white ‘loading’ screen - </a:t>
            </a:r>
            <a:r>
              <a:rPr b="1" i="0" lang="en-GB" sz="1400" u="none" cap="none" strike="noStrike">
                <a:solidFill>
                  <a:srgbClr val="000000"/>
                </a:solidFill>
                <a:latin typeface="Barlow"/>
                <a:ea typeface="Barlow"/>
                <a:cs typeface="Barlow"/>
                <a:sym typeface="Barlow"/>
              </a:rPr>
              <a:t>they’re available to view immediately.</a:t>
            </a:r>
            <a:endParaRPr b="1"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None/>
            </a:pPr>
            <a:r>
              <a:t/>
            </a:r>
            <a:endParaRPr b="1" i="0" sz="1400" u="none" cap="none" strike="noStrike">
              <a:solidFill>
                <a:srgbClr val="000000"/>
              </a:solidFill>
              <a:latin typeface="Barlow"/>
              <a:ea typeface="Barlow"/>
              <a:cs typeface="Barlow"/>
              <a:sym typeface="Barlow"/>
            </a:endParaRPr>
          </a:p>
          <a:p>
            <a:pPr indent="0" lvl="0" marL="0" marR="0" rtl="0" algn="l">
              <a:lnSpc>
                <a:spcPct val="100000"/>
              </a:lnSpc>
              <a:spcBef>
                <a:spcPts val="0"/>
              </a:spcBef>
              <a:spcAft>
                <a:spcPts val="0"/>
              </a:spcAft>
              <a:buNone/>
            </a:pPr>
            <a:r>
              <a:rPr b="0" i="0" lang="en-GB" sz="1400" u="none" cap="none" strike="noStrike">
                <a:solidFill>
                  <a:srgbClr val="000000"/>
                </a:solidFill>
                <a:latin typeface="Barlow"/>
                <a:ea typeface="Barlow"/>
                <a:cs typeface="Barlow"/>
                <a:sym typeface="Barlow"/>
              </a:rPr>
              <a:t>An experience like this allows us to create web apps that provide a more robust, seamless experience for a user visiting our site - the website looks like it ‘flows’ from page to page instead of statically rendering over and over again. The best part is that any updates affect components locally (e.g. state changes), so the whole DOM doesn’t have to be reloaded!</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None/>
            </a:pPr>
            <a:r>
              <a:t/>
            </a:r>
            <a:endParaRPr b="0" i="0" sz="1400" u="none" cap="none" strike="noStrike">
              <a:solidFill>
                <a:srgbClr val="000000"/>
              </a:solidFill>
              <a:latin typeface="Barlow"/>
              <a:ea typeface="Barlow"/>
              <a:cs typeface="Barlow"/>
              <a:sym typeface="Barlow"/>
            </a:endParaRPr>
          </a:p>
          <a:p>
            <a:pPr indent="0" lvl="0" marL="0" marR="0" rtl="0" algn="l">
              <a:lnSpc>
                <a:spcPct val="100000"/>
              </a:lnSpc>
              <a:spcBef>
                <a:spcPts val="0"/>
              </a:spcBef>
              <a:spcAft>
                <a:spcPts val="0"/>
              </a:spcAft>
              <a:buNone/>
            </a:pPr>
            <a:r>
              <a:rPr b="0" i="0" lang="en-GB" sz="1400" u="none" cap="none" strike="noStrike">
                <a:solidFill>
                  <a:srgbClr val="000000"/>
                </a:solidFill>
                <a:latin typeface="Barlow"/>
                <a:ea typeface="Barlow"/>
                <a:cs typeface="Barlow"/>
                <a:sym typeface="Barlow"/>
              </a:rPr>
              <a:t>This was a quick introduction to routing (due to time constraints), but make sure to take it further! Use online documentation and react routing’s library guidances to build your projects to go even further.</a:t>
            </a:r>
            <a:endParaRPr b="0" i="0" sz="1400" u="none" cap="none" strike="noStrike">
              <a:solidFill>
                <a:srgbClr val="000000"/>
              </a:solidFill>
              <a:latin typeface="Barlow"/>
              <a:ea typeface="Barlow"/>
              <a:cs typeface="Barlow"/>
              <a:sym typeface="Barlow"/>
            </a:endParaRPr>
          </a:p>
        </p:txBody>
      </p:sp>
      <p:cxnSp>
        <p:nvCxnSpPr>
          <p:cNvPr id="250" name="Google Shape;250;p16"/>
          <p:cNvCxnSpPr/>
          <p:nvPr/>
        </p:nvCxnSpPr>
        <p:spPr>
          <a:xfrm flipH="1">
            <a:off x="4944725" y="830038"/>
            <a:ext cx="15000" cy="4282500"/>
          </a:xfrm>
          <a:prstGeom prst="straightConnector1">
            <a:avLst/>
          </a:prstGeom>
          <a:noFill/>
          <a:ln cap="flat" cmpd="sng" w="76200">
            <a:solidFill>
              <a:srgbClr val="666666"/>
            </a:solidFill>
            <a:prstDash val="solid"/>
            <a:round/>
            <a:headEnd len="sm" w="sm" type="none"/>
            <a:tailEnd len="sm" w="sm" type="none"/>
          </a:ln>
        </p:spPr>
      </p:cxnSp>
      <p:pic>
        <p:nvPicPr>
          <p:cNvPr id="251" name="Google Shape;251;p16"/>
          <p:cNvPicPr preferRelativeResize="0"/>
          <p:nvPr/>
        </p:nvPicPr>
        <p:blipFill rotWithShape="1">
          <a:blip r:embed="rId4">
            <a:alphaModFix/>
          </a:blip>
          <a:srcRect b="0" l="0" r="0" t="0"/>
          <a:stretch/>
        </p:blipFill>
        <p:spPr>
          <a:xfrm>
            <a:off x="5229450" y="830050"/>
            <a:ext cx="3745249" cy="1992825"/>
          </a:xfrm>
          <a:prstGeom prst="rect">
            <a:avLst/>
          </a:prstGeom>
          <a:noFill/>
          <a:ln cap="flat" cmpd="sng" w="19050">
            <a:solidFill>
              <a:schemeClr val="dk2"/>
            </a:solidFill>
            <a:prstDash val="solid"/>
            <a:round/>
            <a:headEnd len="sm" w="sm" type="none"/>
            <a:tailEnd len="sm" w="sm" type="none"/>
          </a:ln>
        </p:spPr>
      </p:pic>
      <p:pic>
        <p:nvPicPr>
          <p:cNvPr id="252" name="Google Shape;252;p16"/>
          <p:cNvPicPr preferRelativeResize="0"/>
          <p:nvPr/>
        </p:nvPicPr>
        <p:blipFill rotWithShape="1">
          <a:blip r:embed="rId5">
            <a:alphaModFix/>
          </a:blip>
          <a:srcRect b="0" l="0" r="0" t="0"/>
          <a:stretch/>
        </p:blipFill>
        <p:spPr>
          <a:xfrm>
            <a:off x="5229450" y="2940850"/>
            <a:ext cx="3745251" cy="2106519"/>
          </a:xfrm>
          <a:prstGeom prst="rect">
            <a:avLst/>
          </a:prstGeom>
          <a:noFill/>
          <a:ln cap="flat" cmpd="sng" w="19050">
            <a:solidFill>
              <a:schemeClr val="dk2"/>
            </a:solidFill>
            <a:prstDash val="solid"/>
            <a:round/>
            <a:headEnd len="sm" w="sm" type="none"/>
            <a:tailEnd len="sm" w="sm" type="none"/>
          </a:ln>
        </p:spPr>
      </p:pic>
      <p:sp>
        <p:nvSpPr>
          <p:cNvPr id="253" name="Google Shape;253;p16"/>
          <p:cNvSpPr/>
          <p:nvPr/>
        </p:nvSpPr>
        <p:spPr>
          <a:xfrm rot="5400000">
            <a:off x="5193200" y="740425"/>
            <a:ext cx="566700" cy="615600"/>
          </a:xfrm>
          <a:prstGeom prst="bracePair">
            <a:avLst/>
          </a:prstGeom>
          <a:noFill/>
          <a:ln cap="flat" cmpd="sng" w="19050">
            <a:solidFill>
              <a:srgbClr val="F5499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EFF41"/>
              </a:solidFill>
              <a:latin typeface="Arial"/>
              <a:ea typeface="Arial"/>
              <a:cs typeface="Arial"/>
              <a:sym typeface="Arial"/>
            </a:endParaRPr>
          </a:p>
        </p:txBody>
      </p:sp>
      <p:sp>
        <p:nvSpPr>
          <p:cNvPr id="254" name="Google Shape;254;p16"/>
          <p:cNvSpPr/>
          <p:nvPr/>
        </p:nvSpPr>
        <p:spPr>
          <a:xfrm rot="5400000">
            <a:off x="5255600" y="2777950"/>
            <a:ext cx="441900" cy="615600"/>
          </a:xfrm>
          <a:prstGeom prst="bracePair">
            <a:avLst/>
          </a:prstGeom>
          <a:noFill/>
          <a:ln cap="flat" cmpd="sng" w="19050">
            <a:solidFill>
              <a:srgbClr val="F5499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EFF41"/>
              </a:solidFill>
              <a:latin typeface="Arial"/>
              <a:ea typeface="Arial"/>
              <a:cs typeface="Arial"/>
              <a:sym typeface="Arial"/>
            </a:endParaRPr>
          </a:p>
        </p:txBody>
      </p:sp>
      <p:sp>
        <p:nvSpPr>
          <p:cNvPr id="255" name="Google Shape;255;p16"/>
          <p:cNvSpPr/>
          <p:nvPr/>
        </p:nvSpPr>
        <p:spPr>
          <a:xfrm rot="5400000">
            <a:off x="7891075" y="3876300"/>
            <a:ext cx="441900" cy="1819800"/>
          </a:xfrm>
          <a:prstGeom prst="bracePair">
            <a:avLst/>
          </a:prstGeom>
          <a:noFill/>
          <a:ln cap="flat" cmpd="sng" w="19050">
            <a:solidFill>
              <a:srgbClr val="F5499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EFF41"/>
              </a:solidFill>
              <a:latin typeface="Arial"/>
              <a:ea typeface="Arial"/>
              <a:cs typeface="Arial"/>
              <a:sym typeface="Arial"/>
            </a:endParaRPr>
          </a:p>
        </p:txBody>
      </p:sp>
      <p:cxnSp>
        <p:nvCxnSpPr>
          <p:cNvPr id="256" name="Google Shape;256;p16"/>
          <p:cNvCxnSpPr/>
          <p:nvPr/>
        </p:nvCxnSpPr>
        <p:spPr>
          <a:xfrm flipH="1">
            <a:off x="7765350" y="3786875"/>
            <a:ext cx="274500" cy="732300"/>
          </a:xfrm>
          <a:prstGeom prst="straightConnector1">
            <a:avLst/>
          </a:prstGeom>
          <a:noFill/>
          <a:ln cap="flat" cmpd="sng" w="28575">
            <a:solidFill>
              <a:srgbClr val="F54996"/>
            </a:solidFill>
            <a:prstDash val="solid"/>
            <a:round/>
            <a:headEnd len="sm" w="sm" type="none"/>
            <a:tailEnd len="med" w="med" type="triangle"/>
          </a:ln>
        </p:spPr>
      </p:cxnSp>
      <p:cxnSp>
        <p:nvCxnSpPr>
          <p:cNvPr id="257" name="Google Shape;257;p16"/>
          <p:cNvCxnSpPr/>
          <p:nvPr/>
        </p:nvCxnSpPr>
        <p:spPr>
          <a:xfrm rot="10800000">
            <a:off x="5711975" y="1369625"/>
            <a:ext cx="849000" cy="1065300"/>
          </a:xfrm>
          <a:prstGeom prst="straightConnector1">
            <a:avLst/>
          </a:prstGeom>
          <a:noFill/>
          <a:ln cap="flat" cmpd="sng" w="28575">
            <a:solidFill>
              <a:srgbClr val="F54996"/>
            </a:solidFill>
            <a:prstDash val="solid"/>
            <a:round/>
            <a:headEnd len="sm" w="sm" type="none"/>
            <a:tailEnd len="med" w="med" type="triangle"/>
          </a:ln>
        </p:spPr>
      </p:cxnSp>
      <p:cxnSp>
        <p:nvCxnSpPr>
          <p:cNvPr id="258" name="Google Shape;258;p16"/>
          <p:cNvCxnSpPr/>
          <p:nvPr/>
        </p:nvCxnSpPr>
        <p:spPr>
          <a:xfrm rot="10800000">
            <a:off x="5667700" y="3348625"/>
            <a:ext cx="532800" cy="599100"/>
          </a:xfrm>
          <a:prstGeom prst="straightConnector1">
            <a:avLst/>
          </a:prstGeom>
          <a:noFill/>
          <a:ln cap="flat" cmpd="sng" w="28575">
            <a:solidFill>
              <a:srgbClr val="F54996"/>
            </a:solidFill>
            <a:prstDash val="solid"/>
            <a:round/>
            <a:headEnd len="sm" w="sm"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2" name="Shape 262"/>
        <p:cNvGrpSpPr/>
        <p:nvPr/>
      </p:nvGrpSpPr>
      <p:grpSpPr>
        <a:xfrm>
          <a:off x="0" y="0"/>
          <a:ext cx="0" cy="0"/>
          <a:chOff x="0" y="0"/>
          <a:chExt cx="0" cy="0"/>
        </a:xfrm>
      </p:grpSpPr>
      <p:pic>
        <p:nvPicPr>
          <p:cNvPr id="263" name="Google Shape;263;p17"/>
          <p:cNvPicPr preferRelativeResize="0"/>
          <p:nvPr/>
        </p:nvPicPr>
        <p:blipFill rotWithShape="1">
          <a:blip r:embed="rId3">
            <a:alphaModFix/>
          </a:blip>
          <a:srcRect b="0" l="0" r="0" t="0"/>
          <a:stretch/>
        </p:blipFill>
        <p:spPr>
          <a:xfrm>
            <a:off x="7833700" y="118250"/>
            <a:ext cx="1146949" cy="1632925"/>
          </a:xfrm>
          <a:prstGeom prst="rect">
            <a:avLst/>
          </a:prstGeom>
          <a:noFill/>
          <a:ln>
            <a:noFill/>
          </a:ln>
        </p:spPr>
      </p:pic>
      <p:sp>
        <p:nvSpPr>
          <p:cNvPr id="264" name="Google Shape;264;p17"/>
          <p:cNvSpPr txBox="1"/>
          <p:nvPr/>
        </p:nvSpPr>
        <p:spPr>
          <a:xfrm>
            <a:off x="0" y="275750"/>
            <a:ext cx="3238500" cy="448200"/>
          </a:xfrm>
          <a:prstGeom prst="rect">
            <a:avLst/>
          </a:prstGeom>
          <a:noFill/>
          <a:ln>
            <a:noFill/>
          </a:ln>
        </p:spPr>
        <p:txBody>
          <a:bodyPr anchorCtr="0" anchor="t" bIns="0" lIns="0" spcFirstLastPara="1" rIns="0" wrap="square" tIns="0">
            <a:noAutofit/>
          </a:bodyPr>
          <a:lstStyle/>
          <a:p>
            <a:pPr indent="0" lvl="0" marL="0" marR="0" rtl="0" algn="ctr">
              <a:lnSpc>
                <a:spcPct val="65000"/>
              </a:lnSpc>
              <a:spcBef>
                <a:spcPts val="0"/>
              </a:spcBef>
              <a:spcAft>
                <a:spcPts val="0"/>
              </a:spcAft>
              <a:buClr>
                <a:srgbClr val="000000"/>
              </a:buClr>
              <a:buSzPts val="4000"/>
              <a:buFont typeface="Arial"/>
              <a:buNone/>
            </a:pPr>
            <a:r>
              <a:rPr b="0" i="0" lang="en-GB" sz="4000" u="none" cap="none" strike="noStrike">
                <a:solidFill>
                  <a:srgbClr val="FFFFFF"/>
                </a:solidFill>
                <a:latin typeface="Barlow ExtraBold"/>
                <a:ea typeface="Barlow ExtraBold"/>
                <a:cs typeface="Barlow ExtraBold"/>
                <a:sym typeface="Barlow ExtraBold"/>
              </a:rPr>
              <a:t>SUMMARY</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2100" u="none" cap="none" strike="noStrike">
              <a:solidFill>
                <a:srgbClr val="F54996"/>
              </a:solidFill>
              <a:latin typeface="Barlow"/>
              <a:ea typeface="Barlow"/>
              <a:cs typeface="Barlow"/>
              <a:sym typeface="Barlow"/>
            </a:endParaRPr>
          </a:p>
          <a:p>
            <a:pPr indent="0" lvl="0" marL="0" marR="0" rtl="0" algn="ctr">
              <a:lnSpc>
                <a:spcPct val="65000"/>
              </a:lnSpc>
              <a:spcBef>
                <a:spcPts val="0"/>
              </a:spcBef>
              <a:spcAft>
                <a:spcPts val="0"/>
              </a:spcAft>
              <a:buClr>
                <a:srgbClr val="000000"/>
              </a:buClr>
              <a:buSzPts val="4000"/>
              <a:buFont typeface="Arial"/>
              <a:buNone/>
            </a:pPr>
            <a:r>
              <a:t/>
            </a:r>
            <a:endParaRPr b="0" i="0" sz="1200" u="none" cap="none" strike="noStrike">
              <a:solidFill>
                <a:srgbClr val="F54996"/>
              </a:solidFill>
              <a:latin typeface="Barlow"/>
              <a:ea typeface="Barlow"/>
              <a:cs typeface="Barlow"/>
              <a:sym typeface="Barlow"/>
            </a:endParaRPr>
          </a:p>
        </p:txBody>
      </p:sp>
      <p:sp>
        <p:nvSpPr>
          <p:cNvPr id="265" name="Google Shape;265;p17"/>
          <p:cNvSpPr txBox="1"/>
          <p:nvPr/>
        </p:nvSpPr>
        <p:spPr>
          <a:xfrm>
            <a:off x="143050" y="959700"/>
            <a:ext cx="7888500" cy="3401700"/>
          </a:xfrm>
          <a:prstGeom prst="rect">
            <a:avLst/>
          </a:prstGeom>
          <a:noFill/>
          <a:ln>
            <a:noFill/>
          </a:ln>
        </p:spPr>
        <p:txBody>
          <a:bodyPr anchorCtr="0" anchor="t" bIns="91425" lIns="91425" spcFirstLastPara="1" rIns="91425" wrap="square" tIns="91425">
            <a:spAutoFit/>
          </a:bodyPr>
          <a:lstStyle/>
          <a:p>
            <a:pPr indent="-349250" lvl="0" marL="457200" marR="0" rtl="0" algn="l">
              <a:lnSpc>
                <a:spcPct val="100000"/>
              </a:lnSpc>
              <a:spcBef>
                <a:spcPts val="0"/>
              </a:spcBef>
              <a:spcAft>
                <a:spcPts val="0"/>
              </a:spcAft>
              <a:buClr>
                <a:srgbClr val="FFFFFF"/>
              </a:buClr>
              <a:buSzPts val="1900"/>
              <a:buFont typeface="Arial"/>
              <a:buChar char="●"/>
            </a:pPr>
            <a:r>
              <a:rPr b="0" i="0" lang="en-GB" sz="1900" u="none" cap="none" strike="noStrike">
                <a:solidFill>
                  <a:schemeClr val="lt1"/>
                </a:solidFill>
                <a:latin typeface="Barlow"/>
                <a:ea typeface="Barlow"/>
                <a:cs typeface="Barlow"/>
                <a:sym typeface="Barlow"/>
              </a:rPr>
              <a:t>Lifecycle methods can be used to manipulate components during their lifecycle - for example when they first mount, whenever they’re updated (e.g. via state changes) or when they dismount</a:t>
            </a:r>
            <a:endParaRPr b="0" i="0" sz="1900" u="none" cap="none" strike="noStrike">
              <a:solidFill>
                <a:schemeClr val="lt1"/>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Barlow"/>
              <a:ea typeface="Barlow"/>
              <a:cs typeface="Barlow"/>
              <a:sym typeface="Barlow"/>
            </a:endParaRPr>
          </a:p>
          <a:p>
            <a:pPr indent="-349250" lvl="0" marL="457200" marR="0" rtl="0" algn="l">
              <a:lnSpc>
                <a:spcPct val="100000"/>
              </a:lnSpc>
              <a:spcBef>
                <a:spcPts val="0"/>
              </a:spcBef>
              <a:spcAft>
                <a:spcPts val="0"/>
              </a:spcAft>
              <a:buClr>
                <a:schemeClr val="lt1"/>
              </a:buClr>
              <a:buSzPts val="1900"/>
              <a:buFont typeface="Barlow"/>
              <a:buChar char="●"/>
            </a:pPr>
            <a:r>
              <a:rPr b="0" i="0" lang="en-GB" sz="1900" u="none" cap="none" strike="noStrike">
                <a:solidFill>
                  <a:schemeClr val="lt1"/>
                </a:solidFill>
                <a:latin typeface="Barlow"/>
                <a:ea typeface="Barlow"/>
                <a:cs typeface="Barlow"/>
                <a:sym typeface="Barlow"/>
              </a:rPr>
              <a:t>Hooks are a mechanism that allows us to access State and Lifecycle methods in functional components, hence not restricting our development to be exclusively being class components forever (since we have the same benefits!)</a:t>
            </a:r>
            <a:endParaRPr b="0" i="0" sz="1900" u="none" cap="none" strike="noStrike">
              <a:solidFill>
                <a:schemeClr val="lt1"/>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Barlow"/>
              <a:ea typeface="Barlow"/>
              <a:cs typeface="Barlow"/>
              <a:sym typeface="Barlow"/>
            </a:endParaRPr>
          </a:p>
          <a:p>
            <a:pPr indent="-349250" lvl="0" marL="457200" marR="0" rtl="0" algn="l">
              <a:lnSpc>
                <a:spcPct val="100000"/>
              </a:lnSpc>
              <a:spcBef>
                <a:spcPts val="0"/>
              </a:spcBef>
              <a:spcAft>
                <a:spcPts val="0"/>
              </a:spcAft>
              <a:buClr>
                <a:schemeClr val="lt1"/>
              </a:buClr>
              <a:buSzPts val="1900"/>
              <a:buFont typeface="Barlow"/>
              <a:buChar char="●"/>
            </a:pPr>
            <a:r>
              <a:rPr b="0" i="0" lang="en-GB" sz="1900" u="none" cap="none" strike="noStrike">
                <a:solidFill>
                  <a:schemeClr val="lt1"/>
                </a:solidFill>
                <a:latin typeface="Barlow"/>
                <a:ea typeface="Barlow"/>
                <a:cs typeface="Barlow"/>
                <a:sym typeface="Barlow"/>
              </a:rPr>
              <a:t>Routing is a powerful library for use within React, as it lets us add multiple pages without any loading between them!</a:t>
            </a:r>
            <a:endParaRPr b="0" i="0" sz="1900" u="none" cap="none" strike="noStrike">
              <a:solidFill>
                <a:schemeClr val="lt1"/>
              </a:solidFill>
              <a:latin typeface="Barlow"/>
              <a:ea typeface="Barlow"/>
              <a:cs typeface="Barlow"/>
              <a:sym typeface="Barlo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9" name="Shape 269"/>
        <p:cNvGrpSpPr/>
        <p:nvPr/>
      </p:nvGrpSpPr>
      <p:grpSpPr>
        <a:xfrm>
          <a:off x="0" y="0"/>
          <a:ext cx="0" cy="0"/>
          <a:chOff x="0" y="0"/>
          <a:chExt cx="0" cy="0"/>
        </a:xfrm>
      </p:grpSpPr>
      <p:pic>
        <p:nvPicPr>
          <p:cNvPr id="270" name="Google Shape;270;p18"/>
          <p:cNvPicPr preferRelativeResize="0"/>
          <p:nvPr/>
        </p:nvPicPr>
        <p:blipFill rotWithShape="1">
          <a:blip r:embed="rId3">
            <a:alphaModFix/>
          </a:blip>
          <a:srcRect b="0" l="0" r="0" t="0"/>
          <a:stretch/>
        </p:blipFill>
        <p:spPr>
          <a:xfrm>
            <a:off x="7081800" y="310775"/>
            <a:ext cx="1752149" cy="2494550"/>
          </a:xfrm>
          <a:prstGeom prst="rect">
            <a:avLst/>
          </a:prstGeom>
          <a:noFill/>
          <a:ln>
            <a:noFill/>
          </a:ln>
        </p:spPr>
      </p:pic>
      <p:sp>
        <p:nvSpPr>
          <p:cNvPr id="271" name="Google Shape;271;p18"/>
          <p:cNvSpPr txBox="1"/>
          <p:nvPr/>
        </p:nvSpPr>
        <p:spPr>
          <a:xfrm>
            <a:off x="174000" y="275750"/>
            <a:ext cx="3238500" cy="448200"/>
          </a:xfrm>
          <a:prstGeom prst="rect">
            <a:avLst/>
          </a:prstGeom>
          <a:noFill/>
          <a:ln>
            <a:noFill/>
          </a:ln>
        </p:spPr>
        <p:txBody>
          <a:bodyPr anchorCtr="0" anchor="t" bIns="0" lIns="0" spcFirstLastPara="1" rIns="0" wrap="square" tIns="0">
            <a:noAutofit/>
          </a:bodyPr>
          <a:lstStyle/>
          <a:p>
            <a:pPr indent="0" lvl="0" marL="0" marR="0" rtl="0" algn="ctr">
              <a:lnSpc>
                <a:spcPct val="65000"/>
              </a:lnSpc>
              <a:spcBef>
                <a:spcPts val="0"/>
              </a:spcBef>
              <a:spcAft>
                <a:spcPts val="0"/>
              </a:spcAft>
              <a:buClr>
                <a:srgbClr val="000000"/>
              </a:buClr>
              <a:buSzPts val="4000"/>
              <a:buFont typeface="Arial"/>
              <a:buNone/>
            </a:pPr>
            <a:r>
              <a:rPr b="0" i="0" lang="en-GB" sz="4000" u="none" cap="none" strike="noStrike">
                <a:solidFill>
                  <a:srgbClr val="FFFFFF"/>
                </a:solidFill>
                <a:latin typeface="Barlow ExtraBold"/>
                <a:ea typeface="Barlow ExtraBold"/>
                <a:cs typeface="Barlow ExtraBold"/>
                <a:sym typeface="Barlow ExtraBold"/>
              </a:rPr>
              <a:t>THANK YOU!</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2100" u="none" cap="none" strike="noStrike">
              <a:solidFill>
                <a:srgbClr val="F54996"/>
              </a:solidFill>
              <a:latin typeface="Barlow"/>
              <a:ea typeface="Barlow"/>
              <a:cs typeface="Barlow"/>
              <a:sym typeface="Barlow"/>
            </a:endParaRPr>
          </a:p>
          <a:p>
            <a:pPr indent="0" lvl="0" marL="0" marR="0" rtl="0" algn="ctr">
              <a:lnSpc>
                <a:spcPct val="65000"/>
              </a:lnSpc>
              <a:spcBef>
                <a:spcPts val="0"/>
              </a:spcBef>
              <a:spcAft>
                <a:spcPts val="0"/>
              </a:spcAft>
              <a:buClr>
                <a:srgbClr val="000000"/>
              </a:buClr>
              <a:buSzPts val="4000"/>
              <a:buFont typeface="Arial"/>
              <a:buNone/>
            </a:pPr>
            <a:r>
              <a:t/>
            </a:r>
            <a:endParaRPr b="0" i="0" sz="1200" u="none" cap="none" strike="noStrike">
              <a:solidFill>
                <a:srgbClr val="F54996"/>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nvSpPr>
        <p:spPr>
          <a:xfrm>
            <a:off x="249250" y="319675"/>
            <a:ext cx="5489700" cy="4461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1100"/>
              <a:buFont typeface="Arial"/>
              <a:buNone/>
            </a:pPr>
            <a:r>
              <a:rPr b="0" i="0" lang="en-GB" sz="3500" u="none" cap="none" strike="noStrike">
                <a:solidFill>
                  <a:srgbClr val="000000"/>
                </a:solidFill>
                <a:latin typeface="Barlow ExtraBold"/>
                <a:ea typeface="Barlow ExtraBold"/>
                <a:cs typeface="Barlow ExtraBold"/>
                <a:sym typeface="Barlow ExtraBold"/>
              </a:rPr>
              <a:t>AGENDA</a:t>
            </a:r>
            <a:endParaRPr b="0" i="0" sz="3500" u="none" cap="none" strike="noStrike">
              <a:solidFill>
                <a:srgbClr val="000000"/>
              </a:solidFill>
              <a:latin typeface="Barlow ExtraBold"/>
              <a:ea typeface="Barlow ExtraBold"/>
              <a:cs typeface="Barlow ExtraBold"/>
              <a:sym typeface="Barlow ExtraBold"/>
            </a:endParaRPr>
          </a:p>
          <a:p>
            <a:pPr indent="0" lvl="0" marL="0" marR="0" rtl="0" algn="l">
              <a:lnSpc>
                <a:spcPct val="65000"/>
              </a:lnSpc>
              <a:spcBef>
                <a:spcPts val="0"/>
              </a:spcBef>
              <a:spcAft>
                <a:spcPts val="0"/>
              </a:spcAft>
              <a:buClr>
                <a:srgbClr val="000000"/>
              </a:buClr>
              <a:buSzPts val="4000"/>
              <a:buFont typeface="Arial"/>
              <a:buNone/>
            </a:pPr>
            <a:r>
              <a:t/>
            </a:r>
            <a:endParaRPr b="0" i="0" sz="4000" u="none" cap="none" strike="noStrike">
              <a:solidFill>
                <a:srgbClr val="000000"/>
              </a:solidFill>
              <a:latin typeface="Barlow ExtraBold"/>
              <a:ea typeface="Barlow ExtraBold"/>
              <a:cs typeface="Barlow ExtraBold"/>
              <a:sym typeface="Barlow ExtraBold"/>
            </a:endParaRPr>
          </a:p>
        </p:txBody>
      </p:sp>
      <p:sp>
        <p:nvSpPr>
          <p:cNvPr id="64" name="Google Shape;64;p2"/>
          <p:cNvSpPr txBox="1"/>
          <p:nvPr/>
        </p:nvSpPr>
        <p:spPr>
          <a:xfrm>
            <a:off x="2972725" y="1247050"/>
            <a:ext cx="4426800" cy="3520800"/>
          </a:xfrm>
          <a:prstGeom prst="rect">
            <a:avLst/>
          </a:prstGeom>
          <a:noFill/>
          <a:ln cap="flat" cmpd="sng" w="9525">
            <a:solidFill>
              <a:srgbClr val="4A4A4A"/>
            </a:solidFill>
            <a:prstDash val="dot"/>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600"/>
              <a:buFont typeface="Arial"/>
              <a:buNone/>
            </a:pPr>
            <a:r>
              <a:rPr b="1" i="0" lang="en-GB" sz="1600" u="none" cap="none" strike="noStrike">
                <a:solidFill>
                  <a:srgbClr val="F54996"/>
                </a:solidFill>
                <a:latin typeface="Barlow"/>
                <a:ea typeface="Barlow"/>
                <a:cs typeface="Barlow"/>
                <a:sym typeface="Barlow"/>
              </a:rPr>
              <a:t>01</a:t>
            </a:r>
            <a:r>
              <a:rPr b="0" i="0" lang="en-GB" sz="1600" u="none" cap="none" strike="noStrike">
                <a:solidFill>
                  <a:srgbClr val="F54996"/>
                </a:solidFill>
                <a:latin typeface="Barlow"/>
                <a:ea typeface="Barlow"/>
                <a:cs typeface="Barlow"/>
                <a:sym typeface="Barlow"/>
              </a:rPr>
              <a:t> </a:t>
            </a:r>
            <a:r>
              <a:rPr b="0" i="0" lang="en-GB" sz="1600" u="none" cap="none" strike="noStrike">
                <a:solidFill>
                  <a:srgbClr val="000000"/>
                </a:solidFill>
                <a:latin typeface="Barlow"/>
                <a:ea typeface="Barlow"/>
                <a:cs typeface="Barlow"/>
                <a:sym typeface="Barlow"/>
              </a:rPr>
              <a:t> </a:t>
            </a:r>
            <a:r>
              <a:rPr b="0" i="0" lang="en-GB" sz="1600" u="none" cap="none" strike="noStrike">
                <a:solidFill>
                  <a:schemeClr val="dk1"/>
                </a:solidFill>
                <a:latin typeface="Barlow"/>
                <a:ea typeface="Barlow"/>
                <a:cs typeface="Barlow"/>
                <a:sym typeface="Barlow"/>
              </a:rPr>
              <a:t>Lifecycle methods</a:t>
            </a:r>
            <a:endParaRPr b="0" i="0" sz="1600" u="none" cap="none" strike="noStrike">
              <a:solidFill>
                <a:srgbClr val="000000"/>
              </a:solidFill>
              <a:latin typeface="Barlow"/>
              <a:ea typeface="Barlow"/>
              <a:cs typeface="Barlow"/>
              <a:sym typeface="Barlow"/>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Barlow"/>
              <a:ea typeface="Barlow"/>
              <a:cs typeface="Barlow"/>
              <a:sym typeface="Barlow"/>
            </a:endParaRPr>
          </a:p>
          <a:p>
            <a:pPr indent="0" lvl="0" marL="0" marR="0" rtl="0" algn="just">
              <a:lnSpc>
                <a:spcPct val="100000"/>
              </a:lnSpc>
              <a:spcBef>
                <a:spcPts val="0"/>
              </a:spcBef>
              <a:spcAft>
                <a:spcPts val="0"/>
              </a:spcAft>
              <a:buClr>
                <a:srgbClr val="000000"/>
              </a:buClr>
              <a:buSzPts val="1600"/>
              <a:buFont typeface="Arial"/>
              <a:buNone/>
            </a:pPr>
            <a:r>
              <a:rPr b="1" i="0" lang="en-GB" sz="1600" u="none" cap="none" strike="noStrike">
                <a:solidFill>
                  <a:srgbClr val="F54996"/>
                </a:solidFill>
                <a:latin typeface="Barlow"/>
                <a:ea typeface="Barlow"/>
                <a:cs typeface="Barlow"/>
                <a:sym typeface="Barlow"/>
              </a:rPr>
              <a:t>02</a:t>
            </a:r>
            <a:r>
              <a:rPr b="0" i="0" lang="en-GB" sz="1600" u="none" cap="none" strike="noStrike">
                <a:solidFill>
                  <a:srgbClr val="000000"/>
                </a:solidFill>
                <a:latin typeface="Barlow"/>
                <a:ea typeface="Barlow"/>
                <a:cs typeface="Barlow"/>
                <a:sym typeface="Barlow"/>
              </a:rPr>
              <a:t> </a:t>
            </a:r>
            <a:r>
              <a:rPr b="0" i="0" lang="en-GB" sz="1600" u="none" cap="none" strike="noStrike">
                <a:solidFill>
                  <a:schemeClr val="dk1"/>
                </a:solidFill>
                <a:latin typeface="Barlow"/>
                <a:ea typeface="Barlow"/>
                <a:cs typeface="Barlow"/>
                <a:sym typeface="Barlow"/>
              </a:rPr>
              <a:t>React Hooks</a:t>
            </a:r>
            <a:endParaRPr b="0" i="0" sz="1600" u="none" cap="none" strike="noStrike">
              <a:solidFill>
                <a:schemeClr val="dk1"/>
              </a:solidFill>
              <a:latin typeface="Barlow"/>
              <a:ea typeface="Barlow"/>
              <a:cs typeface="Barlow"/>
              <a:sym typeface="Barlow"/>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Barlow"/>
              <a:ea typeface="Barlow"/>
              <a:cs typeface="Barlow"/>
              <a:sym typeface="Barlow"/>
            </a:endParaRPr>
          </a:p>
          <a:p>
            <a:pPr indent="0" lvl="0" marL="0" marR="0" rtl="0" algn="just">
              <a:lnSpc>
                <a:spcPct val="100000"/>
              </a:lnSpc>
              <a:spcBef>
                <a:spcPts val="0"/>
              </a:spcBef>
              <a:spcAft>
                <a:spcPts val="0"/>
              </a:spcAft>
              <a:buClr>
                <a:schemeClr val="dk1"/>
              </a:buClr>
              <a:buSzPts val="1600"/>
              <a:buFont typeface="Arial"/>
              <a:buNone/>
            </a:pPr>
            <a:r>
              <a:rPr b="1" i="0" lang="en-GB" sz="1600" u="none" cap="none" strike="noStrike">
                <a:solidFill>
                  <a:srgbClr val="F54996"/>
                </a:solidFill>
                <a:latin typeface="Barlow"/>
                <a:ea typeface="Barlow"/>
                <a:cs typeface="Barlow"/>
                <a:sym typeface="Barlow"/>
              </a:rPr>
              <a:t>03</a:t>
            </a:r>
            <a:r>
              <a:rPr b="0" i="0" lang="en-GB" sz="1600" u="none" cap="none" strike="noStrike">
                <a:solidFill>
                  <a:schemeClr val="dk1"/>
                </a:solidFill>
                <a:latin typeface="Barlow"/>
                <a:ea typeface="Barlow"/>
                <a:cs typeface="Barlow"/>
                <a:sym typeface="Barlow"/>
              </a:rPr>
              <a:t> Routing</a:t>
            </a:r>
            <a:endParaRPr b="0" i="0" sz="1600" u="none" cap="none" strike="noStrike">
              <a:solidFill>
                <a:schemeClr val="dk1"/>
              </a:solidFill>
              <a:latin typeface="Barlow"/>
              <a:ea typeface="Barlow"/>
              <a:cs typeface="Barlow"/>
              <a:sym typeface="Barlow"/>
            </a:endParaRPr>
          </a:p>
          <a:p>
            <a:pPr indent="0" lvl="0" marL="0" marR="0" rtl="0" algn="just">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Barlow"/>
              <a:ea typeface="Barlow"/>
              <a:cs typeface="Barlow"/>
              <a:sym typeface="Barlow"/>
            </a:endParaRPr>
          </a:p>
        </p:txBody>
      </p:sp>
      <p:cxnSp>
        <p:nvCxnSpPr>
          <p:cNvPr id="65" name="Google Shape;65;p2"/>
          <p:cNvCxnSpPr/>
          <p:nvPr/>
        </p:nvCxnSpPr>
        <p:spPr>
          <a:xfrm flipH="1">
            <a:off x="2305550" y="926625"/>
            <a:ext cx="9000" cy="3908100"/>
          </a:xfrm>
          <a:prstGeom prst="straightConnector1">
            <a:avLst/>
          </a:prstGeom>
          <a:noFill/>
          <a:ln cap="flat" cmpd="sng" w="76200">
            <a:solidFill>
              <a:srgbClr val="666666"/>
            </a:solidFill>
            <a:prstDash val="solid"/>
            <a:round/>
            <a:headEnd len="sm" w="sm" type="none"/>
            <a:tailEnd len="sm" w="sm" type="none"/>
          </a:ln>
        </p:spPr>
      </p:cxnSp>
      <p:grpSp>
        <p:nvGrpSpPr>
          <p:cNvPr id="66" name="Google Shape;66;p2"/>
          <p:cNvGrpSpPr/>
          <p:nvPr/>
        </p:nvGrpSpPr>
        <p:grpSpPr>
          <a:xfrm>
            <a:off x="331350" y="1935800"/>
            <a:ext cx="1584600" cy="1437000"/>
            <a:chOff x="331350" y="2012000"/>
            <a:chExt cx="1584600" cy="1437000"/>
          </a:xfrm>
        </p:grpSpPr>
        <p:sp>
          <p:nvSpPr>
            <p:cNvPr id="67" name="Google Shape;67;p2"/>
            <p:cNvSpPr/>
            <p:nvPr/>
          </p:nvSpPr>
          <p:spPr>
            <a:xfrm>
              <a:off x="331350" y="2012000"/>
              <a:ext cx="1584600" cy="1437000"/>
            </a:xfrm>
            <a:prstGeom prst="ellipse">
              <a:avLst/>
            </a:prstGeom>
            <a:solidFill>
              <a:srgbClr val="FFFFFF"/>
            </a:solidFill>
            <a:ln cap="flat" cmpd="sng" w="762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8" name="Google Shape;68;p2"/>
            <p:cNvPicPr preferRelativeResize="0"/>
            <p:nvPr/>
          </p:nvPicPr>
          <p:blipFill rotWithShape="1">
            <a:blip r:embed="rId3">
              <a:alphaModFix/>
            </a:blip>
            <a:srcRect b="13481" l="21230" r="16028" t="14611"/>
            <a:stretch/>
          </p:blipFill>
          <p:spPr>
            <a:xfrm>
              <a:off x="602225" y="2045588"/>
              <a:ext cx="1195225" cy="1369825"/>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2" name="Shape 72"/>
        <p:cNvGrpSpPr/>
        <p:nvPr/>
      </p:nvGrpSpPr>
      <p:grpSpPr>
        <a:xfrm>
          <a:off x="0" y="0"/>
          <a:ext cx="0" cy="0"/>
          <a:chOff x="0" y="0"/>
          <a:chExt cx="0" cy="0"/>
        </a:xfrm>
      </p:grpSpPr>
      <p:sp>
        <p:nvSpPr>
          <p:cNvPr id="73" name="Google Shape;73;p3"/>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The circle of Lifecycles</a:t>
            </a:r>
            <a:endParaRPr b="0" i="0" sz="3400" u="none" cap="none" strike="noStrike">
              <a:solidFill>
                <a:srgbClr val="000000"/>
              </a:solidFill>
              <a:latin typeface="Barlow ExtraBold"/>
              <a:ea typeface="Barlow ExtraBold"/>
              <a:cs typeface="Barlow ExtraBold"/>
              <a:sym typeface="Barlow ExtraBold"/>
            </a:endParaRPr>
          </a:p>
        </p:txBody>
      </p:sp>
      <p:sp>
        <p:nvSpPr>
          <p:cNvPr id="74" name="Google Shape;74;p3"/>
          <p:cNvSpPr txBox="1"/>
          <p:nvPr/>
        </p:nvSpPr>
        <p:spPr>
          <a:xfrm>
            <a:off x="4194600" y="863700"/>
            <a:ext cx="3072000" cy="486300"/>
          </a:xfrm>
          <a:prstGeom prst="rect">
            <a:avLst/>
          </a:prstGeom>
          <a:noFill/>
          <a:ln>
            <a:noFill/>
          </a:ln>
        </p:spPr>
        <p:txBody>
          <a:bodyPr anchorCtr="0" anchor="t" bIns="91425" lIns="91425" spcFirstLastPara="1" rIns="91425" wrap="square" tIns="91425">
            <a:noAutofit/>
          </a:bodyPr>
          <a:lstStyle/>
          <a:p>
            <a:pPr indent="0" lvl="0" marL="0" marR="0" rtl="0" algn="l">
              <a:lnSpc>
                <a:spcPct val="11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EXAMPLE OF LIFECYCLE METHODS</a:t>
            </a:r>
            <a:endParaRPr b="0" i="0" sz="1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t/>
            </a:r>
            <a:endParaRPr b="0" i="0" sz="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rPr b="0" i="0" lang="en-GB" sz="800" u="none" cap="none" strike="noStrike">
                <a:solidFill>
                  <a:srgbClr val="F54996"/>
                </a:solidFill>
                <a:latin typeface="Barlow"/>
                <a:ea typeface="Barlow"/>
                <a:cs typeface="Barlow"/>
                <a:sym typeface="Barlow"/>
              </a:rPr>
              <a:t> </a:t>
            </a:r>
            <a:endParaRPr b="0" i="0" sz="800" u="none" cap="none" strike="noStrike">
              <a:solidFill>
                <a:srgbClr val="F54996"/>
              </a:solidFill>
              <a:latin typeface="Barlow"/>
              <a:ea typeface="Barlow"/>
              <a:cs typeface="Barlow"/>
              <a:sym typeface="Barlow"/>
            </a:endParaRPr>
          </a:p>
        </p:txBody>
      </p:sp>
      <p:grpSp>
        <p:nvGrpSpPr>
          <p:cNvPr id="75" name="Google Shape;75;p3"/>
          <p:cNvGrpSpPr/>
          <p:nvPr/>
        </p:nvGrpSpPr>
        <p:grpSpPr>
          <a:xfrm>
            <a:off x="309474" y="711302"/>
            <a:ext cx="3983201" cy="383773"/>
            <a:chOff x="461874" y="2757427"/>
            <a:chExt cx="3983201" cy="383773"/>
          </a:xfrm>
        </p:grpSpPr>
        <p:sp>
          <p:nvSpPr>
            <p:cNvPr id="76" name="Google Shape;76;p3"/>
            <p:cNvSpPr txBox="1"/>
            <p:nvPr/>
          </p:nvSpPr>
          <p:spPr>
            <a:xfrm>
              <a:off x="805775" y="2802800"/>
              <a:ext cx="36393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Introducing lifecycle methods!</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77" name="Google Shape;77;p3"/>
            <p:cNvPicPr preferRelativeResize="0"/>
            <p:nvPr/>
          </p:nvPicPr>
          <p:blipFill rotWithShape="1">
            <a:blip r:embed="rId3">
              <a:alphaModFix/>
            </a:blip>
            <a:srcRect b="0" l="0" r="0" t="0"/>
            <a:stretch/>
          </p:blipFill>
          <p:spPr>
            <a:xfrm rot="5400000">
              <a:off x="464675" y="2754626"/>
              <a:ext cx="338299" cy="343901"/>
            </a:xfrm>
            <a:prstGeom prst="rect">
              <a:avLst/>
            </a:prstGeom>
            <a:noFill/>
            <a:ln>
              <a:noFill/>
            </a:ln>
          </p:spPr>
        </p:pic>
      </p:grpSp>
      <p:sp>
        <p:nvSpPr>
          <p:cNvPr id="78" name="Google Shape;78;p3"/>
          <p:cNvSpPr txBox="1"/>
          <p:nvPr/>
        </p:nvSpPr>
        <p:spPr>
          <a:xfrm>
            <a:off x="41625" y="1247475"/>
            <a:ext cx="4098300" cy="34170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These are special methods that are used to action on components during their duration / lifetime within the DOM (e.g. when they first exist / ‘mount’, update, render, disappear / ‘unmount’).</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Imagine how we all go through life changes; birth, puberty, reaching adulthood, old age / eldery, death. Components have similar markers that we can target and execute code upon!</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For example, we can write code to output a message when a component is ‘birthed’ / mounted or when it ‘dies’ / unmounts!</a:t>
            </a:r>
            <a:endParaRPr b="0" i="0" sz="1400" u="none" cap="none" strike="noStrike">
              <a:solidFill>
                <a:srgbClr val="000000"/>
              </a:solidFill>
              <a:latin typeface="Barlow"/>
              <a:ea typeface="Barlow"/>
              <a:cs typeface="Barlow"/>
              <a:sym typeface="Barlow"/>
            </a:endParaRPr>
          </a:p>
        </p:txBody>
      </p:sp>
      <p:cxnSp>
        <p:nvCxnSpPr>
          <p:cNvPr id="79" name="Google Shape;79;p3"/>
          <p:cNvCxnSpPr/>
          <p:nvPr/>
        </p:nvCxnSpPr>
        <p:spPr>
          <a:xfrm flipH="1">
            <a:off x="4194588" y="863700"/>
            <a:ext cx="6900" cy="4230000"/>
          </a:xfrm>
          <a:prstGeom prst="straightConnector1">
            <a:avLst/>
          </a:prstGeom>
          <a:noFill/>
          <a:ln cap="flat" cmpd="sng" w="76200">
            <a:solidFill>
              <a:srgbClr val="666666"/>
            </a:solidFill>
            <a:prstDash val="solid"/>
            <a:round/>
            <a:headEnd len="sm" w="sm" type="none"/>
            <a:tailEnd len="sm" w="sm" type="none"/>
          </a:ln>
        </p:spPr>
      </p:cxnSp>
      <p:cxnSp>
        <p:nvCxnSpPr>
          <p:cNvPr id="80" name="Google Shape;80;p3"/>
          <p:cNvCxnSpPr/>
          <p:nvPr/>
        </p:nvCxnSpPr>
        <p:spPr>
          <a:xfrm flipH="1" rot="10800000">
            <a:off x="253100" y="474325"/>
            <a:ext cx="2385300" cy="8400"/>
          </a:xfrm>
          <a:prstGeom prst="straightConnector1">
            <a:avLst/>
          </a:prstGeom>
          <a:noFill/>
          <a:ln cap="flat" cmpd="sng" w="76200">
            <a:solidFill>
              <a:srgbClr val="CC0000"/>
            </a:solidFill>
            <a:prstDash val="solid"/>
            <a:round/>
            <a:headEnd len="sm" w="sm" type="none"/>
            <a:tailEnd len="sm" w="sm" type="none"/>
          </a:ln>
        </p:spPr>
      </p:cxnSp>
      <p:pic>
        <p:nvPicPr>
          <p:cNvPr id="81" name="Google Shape;81;p3"/>
          <p:cNvPicPr preferRelativeResize="0"/>
          <p:nvPr/>
        </p:nvPicPr>
        <p:blipFill rotWithShape="1">
          <a:blip r:embed="rId4">
            <a:alphaModFix/>
          </a:blip>
          <a:srcRect b="0" l="1276" r="2762" t="4213"/>
          <a:stretch/>
        </p:blipFill>
        <p:spPr>
          <a:xfrm>
            <a:off x="4344525" y="1349998"/>
            <a:ext cx="4719051" cy="1179000"/>
          </a:xfrm>
          <a:prstGeom prst="rect">
            <a:avLst/>
          </a:prstGeom>
          <a:noFill/>
          <a:ln cap="flat" cmpd="sng" w="19050">
            <a:solidFill>
              <a:schemeClr val="dk2"/>
            </a:solidFill>
            <a:prstDash val="solid"/>
            <a:round/>
            <a:headEnd len="sm" w="sm" type="none"/>
            <a:tailEnd len="sm" w="sm" type="none"/>
          </a:ln>
        </p:spPr>
      </p:pic>
      <p:pic>
        <p:nvPicPr>
          <p:cNvPr id="82" name="Google Shape;82;p3"/>
          <p:cNvPicPr preferRelativeResize="0"/>
          <p:nvPr/>
        </p:nvPicPr>
        <p:blipFill rotWithShape="1">
          <a:blip r:embed="rId5">
            <a:alphaModFix/>
          </a:blip>
          <a:srcRect b="3496" l="2009" r="2315" t="9303"/>
          <a:stretch/>
        </p:blipFill>
        <p:spPr>
          <a:xfrm>
            <a:off x="4712450" y="2676075"/>
            <a:ext cx="3983200" cy="2351037"/>
          </a:xfrm>
          <a:prstGeom prst="rect">
            <a:avLst/>
          </a:prstGeom>
          <a:noFill/>
          <a:ln cap="flat" cmpd="sng" w="19050">
            <a:solidFill>
              <a:schemeClr val="dk2"/>
            </a:solidFill>
            <a:prstDash val="solid"/>
            <a:round/>
            <a:headEnd len="sm" w="sm" type="none"/>
            <a:tailEnd len="sm" w="sm" type="none"/>
          </a:ln>
        </p:spPr>
      </p:pic>
      <p:pic>
        <p:nvPicPr>
          <p:cNvPr id="83" name="Google Shape;83;p3"/>
          <p:cNvPicPr preferRelativeResize="0"/>
          <p:nvPr/>
        </p:nvPicPr>
        <p:blipFill rotWithShape="1">
          <a:blip r:embed="rId6">
            <a:alphaModFix/>
          </a:blip>
          <a:srcRect b="21084" l="17107" r="27274" t="3907"/>
          <a:stretch/>
        </p:blipFill>
        <p:spPr>
          <a:xfrm flipH="1">
            <a:off x="7777075" y="68475"/>
            <a:ext cx="1223877" cy="11790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7" name="Shape 87"/>
        <p:cNvGrpSpPr/>
        <p:nvPr/>
      </p:nvGrpSpPr>
      <p:grpSpPr>
        <a:xfrm>
          <a:off x="0" y="0"/>
          <a:ext cx="0" cy="0"/>
          <a:chOff x="0" y="0"/>
          <a:chExt cx="0" cy="0"/>
        </a:xfrm>
      </p:grpSpPr>
      <p:sp>
        <p:nvSpPr>
          <p:cNvPr id="88" name="Google Shape;88;p4"/>
          <p:cNvSpPr txBox="1"/>
          <p:nvPr/>
        </p:nvSpPr>
        <p:spPr>
          <a:xfrm>
            <a:off x="253100" y="349200"/>
            <a:ext cx="8818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Covering a few important lifecycle methods</a:t>
            </a:r>
            <a:endParaRPr b="0" i="0" sz="3400" u="none" cap="none" strike="noStrike">
              <a:solidFill>
                <a:srgbClr val="000000"/>
              </a:solidFill>
              <a:latin typeface="Barlow ExtraBold"/>
              <a:ea typeface="Barlow ExtraBold"/>
              <a:cs typeface="Barlow ExtraBold"/>
              <a:sym typeface="Barlow ExtraBold"/>
            </a:endParaRPr>
          </a:p>
        </p:txBody>
      </p:sp>
      <p:sp>
        <p:nvSpPr>
          <p:cNvPr id="89" name="Google Shape;89;p4"/>
          <p:cNvSpPr txBox="1"/>
          <p:nvPr/>
        </p:nvSpPr>
        <p:spPr>
          <a:xfrm>
            <a:off x="4572000" y="863688"/>
            <a:ext cx="3072000" cy="241500"/>
          </a:xfrm>
          <a:prstGeom prst="rect">
            <a:avLst/>
          </a:prstGeom>
          <a:noFill/>
          <a:ln>
            <a:noFill/>
          </a:ln>
        </p:spPr>
        <p:txBody>
          <a:bodyPr anchorCtr="0" anchor="t" bIns="91425" lIns="91425" spcFirstLastPara="1" rIns="91425" wrap="square" tIns="91425">
            <a:noAutofit/>
          </a:bodyPr>
          <a:lstStyle/>
          <a:p>
            <a:pPr indent="0" lvl="0" marL="0" marR="0" rtl="0" algn="l">
              <a:lnSpc>
                <a:spcPct val="11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EXAMPLE</a:t>
            </a:r>
            <a:endParaRPr b="0" i="0" sz="1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t/>
            </a:r>
            <a:endParaRPr b="0" i="0" sz="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rPr b="0" i="0" lang="en-GB" sz="800" u="none" cap="none" strike="noStrike">
                <a:solidFill>
                  <a:srgbClr val="F54996"/>
                </a:solidFill>
                <a:latin typeface="Barlow"/>
                <a:ea typeface="Barlow"/>
                <a:cs typeface="Barlow"/>
                <a:sym typeface="Barlow"/>
              </a:rPr>
              <a:t> </a:t>
            </a:r>
            <a:endParaRPr b="0" i="0" sz="800" u="none" cap="none" strike="noStrike">
              <a:solidFill>
                <a:srgbClr val="F54996"/>
              </a:solidFill>
              <a:latin typeface="Barlow"/>
              <a:ea typeface="Barlow"/>
              <a:cs typeface="Barlow"/>
              <a:sym typeface="Barlow"/>
            </a:endParaRPr>
          </a:p>
        </p:txBody>
      </p:sp>
      <p:grpSp>
        <p:nvGrpSpPr>
          <p:cNvPr id="90" name="Google Shape;90;p4"/>
          <p:cNvGrpSpPr/>
          <p:nvPr/>
        </p:nvGrpSpPr>
        <p:grpSpPr>
          <a:xfrm>
            <a:off x="309474" y="711302"/>
            <a:ext cx="3983201" cy="383773"/>
            <a:chOff x="461874" y="2757427"/>
            <a:chExt cx="3983201" cy="383773"/>
          </a:xfrm>
        </p:grpSpPr>
        <p:sp>
          <p:nvSpPr>
            <p:cNvPr id="91" name="Google Shape;91;p4"/>
            <p:cNvSpPr txBox="1"/>
            <p:nvPr/>
          </p:nvSpPr>
          <p:spPr>
            <a:xfrm>
              <a:off x="805775" y="2802800"/>
              <a:ext cx="36393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First up: componentDidMount!</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92" name="Google Shape;92;p4"/>
            <p:cNvPicPr preferRelativeResize="0"/>
            <p:nvPr/>
          </p:nvPicPr>
          <p:blipFill rotWithShape="1">
            <a:blip r:embed="rId3">
              <a:alphaModFix/>
            </a:blip>
            <a:srcRect b="0" l="0" r="0" t="0"/>
            <a:stretch/>
          </p:blipFill>
          <p:spPr>
            <a:xfrm rot="5400000">
              <a:off x="464675" y="2754626"/>
              <a:ext cx="338299" cy="343901"/>
            </a:xfrm>
            <a:prstGeom prst="rect">
              <a:avLst/>
            </a:prstGeom>
            <a:noFill/>
            <a:ln>
              <a:noFill/>
            </a:ln>
          </p:spPr>
        </p:pic>
      </p:grpSp>
      <p:sp>
        <p:nvSpPr>
          <p:cNvPr id="93" name="Google Shape;93;p4"/>
          <p:cNvSpPr txBox="1"/>
          <p:nvPr/>
        </p:nvSpPr>
        <p:spPr>
          <a:xfrm>
            <a:off x="156700" y="1247475"/>
            <a:ext cx="4136100" cy="2555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Called when the component is ‘birthed’ / inserted into the DOM hierarchy for the first time</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This can be a useful place to call background tasks! For example, consider setting timers or making API calls (tasks that regularly can take some time, or should run in the background) </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p:txBody>
      </p:sp>
      <p:cxnSp>
        <p:nvCxnSpPr>
          <p:cNvPr id="94" name="Google Shape;94;p4"/>
          <p:cNvCxnSpPr/>
          <p:nvPr/>
        </p:nvCxnSpPr>
        <p:spPr>
          <a:xfrm flipH="1">
            <a:off x="4469238" y="822075"/>
            <a:ext cx="16500" cy="4179900"/>
          </a:xfrm>
          <a:prstGeom prst="straightConnector1">
            <a:avLst/>
          </a:prstGeom>
          <a:noFill/>
          <a:ln cap="flat" cmpd="sng" w="76200">
            <a:solidFill>
              <a:srgbClr val="666666"/>
            </a:solidFill>
            <a:prstDash val="solid"/>
            <a:round/>
            <a:headEnd len="sm" w="sm" type="none"/>
            <a:tailEnd len="sm" w="sm" type="none"/>
          </a:ln>
        </p:spPr>
      </p:cxnSp>
      <p:pic>
        <p:nvPicPr>
          <p:cNvPr id="95" name="Google Shape;95;p4"/>
          <p:cNvPicPr preferRelativeResize="0"/>
          <p:nvPr/>
        </p:nvPicPr>
        <p:blipFill rotWithShape="1">
          <a:blip r:embed="rId4">
            <a:alphaModFix/>
          </a:blip>
          <a:srcRect b="12591" l="2391" r="0" t="4729"/>
          <a:stretch/>
        </p:blipFill>
        <p:spPr>
          <a:xfrm>
            <a:off x="4671900" y="1290900"/>
            <a:ext cx="4289200" cy="21389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 name="Shape 99"/>
        <p:cNvGrpSpPr/>
        <p:nvPr/>
      </p:nvGrpSpPr>
      <p:grpSpPr>
        <a:xfrm>
          <a:off x="0" y="0"/>
          <a:ext cx="0" cy="0"/>
          <a:chOff x="0" y="0"/>
          <a:chExt cx="0" cy="0"/>
        </a:xfrm>
      </p:grpSpPr>
      <p:sp>
        <p:nvSpPr>
          <p:cNvPr id="100" name="Google Shape;100;p5"/>
          <p:cNvSpPr txBox="1"/>
          <p:nvPr/>
        </p:nvSpPr>
        <p:spPr>
          <a:xfrm>
            <a:off x="253100" y="349200"/>
            <a:ext cx="8818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Covering a few important lifecycle methods</a:t>
            </a:r>
            <a:endParaRPr b="0" i="0" sz="3400" u="none" cap="none" strike="noStrike">
              <a:solidFill>
                <a:srgbClr val="000000"/>
              </a:solidFill>
              <a:latin typeface="Barlow ExtraBold"/>
              <a:ea typeface="Barlow ExtraBold"/>
              <a:cs typeface="Barlow ExtraBold"/>
              <a:sym typeface="Barlow ExtraBold"/>
            </a:endParaRPr>
          </a:p>
        </p:txBody>
      </p:sp>
      <p:sp>
        <p:nvSpPr>
          <p:cNvPr id="101" name="Google Shape;101;p5"/>
          <p:cNvSpPr txBox="1"/>
          <p:nvPr/>
        </p:nvSpPr>
        <p:spPr>
          <a:xfrm>
            <a:off x="4572000" y="863688"/>
            <a:ext cx="3072000" cy="241500"/>
          </a:xfrm>
          <a:prstGeom prst="rect">
            <a:avLst/>
          </a:prstGeom>
          <a:noFill/>
          <a:ln>
            <a:noFill/>
          </a:ln>
        </p:spPr>
        <p:txBody>
          <a:bodyPr anchorCtr="0" anchor="t" bIns="91425" lIns="91425" spcFirstLastPara="1" rIns="91425" wrap="square" tIns="91425">
            <a:noAutofit/>
          </a:bodyPr>
          <a:lstStyle/>
          <a:p>
            <a:pPr indent="0" lvl="0" marL="0" marR="0" rtl="0" algn="l">
              <a:lnSpc>
                <a:spcPct val="11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EXAMPLE</a:t>
            </a:r>
            <a:endParaRPr b="0" i="0" sz="1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t/>
            </a:r>
            <a:endParaRPr b="0" i="0" sz="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rPr b="0" i="0" lang="en-GB" sz="800" u="none" cap="none" strike="noStrike">
                <a:solidFill>
                  <a:srgbClr val="F54996"/>
                </a:solidFill>
                <a:latin typeface="Barlow"/>
                <a:ea typeface="Barlow"/>
                <a:cs typeface="Barlow"/>
                <a:sym typeface="Barlow"/>
              </a:rPr>
              <a:t> </a:t>
            </a:r>
            <a:endParaRPr b="0" i="0" sz="800" u="none" cap="none" strike="noStrike">
              <a:solidFill>
                <a:srgbClr val="F54996"/>
              </a:solidFill>
              <a:latin typeface="Barlow"/>
              <a:ea typeface="Barlow"/>
              <a:cs typeface="Barlow"/>
              <a:sym typeface="Barlow"/>
            </a:endParaRPr>
          </a:p>
        </p:txBody>
      </p:sp>
      <p:grpSp>
        <p:nvGrpSpPr>
          <p:cNvPr id="102" name="Google Shape;102;p5"/>
          <p:cNvGrpSpPr/>
          <p:nvPr/>
        </p:nvGrpSpPr>
        <p:grpSpPr>
          <a:xfrm>
            <a:off x="309474" y="711302"/>
            <a:ext cx="3983201" cy="383773"/>
            <a:chOff x="461874" y="2757427"/>
            <a:chExt cx="3983201" cy="383773"/>
          </a:xfrm>
        </p:grpSpPr>
        <p:sp>
          <p:nvSpPr>
            <p:cNvPr id="103" name="Google Shape;103;p5"/>
            <p:cNvSpPr txBox="1"/>
            <p:nvPr/>
          </p:nvSpPr>
          <p:spPr>
            <a:xfrm>
              <a:off x="805775" y="2802800"/>
              <a:ext cx="36393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Second: componentDidUpdate!</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104" name="Google Shape;104;p5"/>
            <p:cNvPicPr preferRelativeResize="0"/>
            <p:nvPr/>
          </p:nvPicPr>
          <p:blipFill rotWithShape="1">
            <a:blip r:embed="rId3">
              <a:alphaModFix/>
            </a:blip>
            <a:srcRect b="0" l="0" r="0" t="0"/>
            <a:stretch/>
          </p:blipFill>
          <p:spPr>
            <a:xfrm rot="5400000">
              <a:off x="464675" y="2754626"/>
              <a:ext cx="338299" cy="343901"/>
            </a:xfrm>
            <a:prstGeom prst="rect">
              <a:avLst/>
            </a:prstGeom>
            <a:noFill/>
            <a:ln>
              <a:noFill/>
            </a:ln>
          </p:spPr>
        </p:pic>
      </p:grpSp>
      <p:sp>
        <p:nvSpPr>
          <p:cNvPr id="105" name="Google Shape;105;p5"/>
          <p:cNvSpPr txBox="1"/>
          <p:nvPr/>
        </p:nvSpPr>
        <p:spPr>
          <a:xfrm>
            <a:off x="156700" y="1247475"/>
            <a:ext cx="4136100" cy="3848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1"/>
              </a:buClr>
              <a:buSzPts val="1400"/>
              <a:buFont typeface="Arial"/>
              <a:buChar char="●"/>
            </a:pPr>
            <a:r>
              <a:rPr b="0" i="0" lang="en-GB" sz="1400" u="none" cap="none" strike="noStrike">
                <a:solidFill>
                  <a:schemeClr val="dk1"/>
                </a:solidFill>
                <a:latin typeface="Barlow"/>
                <a:ea typeface="Barlow"/>
                <a:cs typeface="Barlow"/>
                <a:sym typeface="Barlow"/>
              </a:rPr>
              <a:t>Called when the component is updated - only for changes </a:t>
            </a:r>
            <a:r>
              <a:rPr b="1" i="0" lang="en-GB" sz="1400" u="none" cap="none" strike="noStrike">
                <a:solidFill>
                  <a:schemeClr val="dk1"/>
                </a:solidFill>
                <a:latin typeface="Barlow"/>
                <a:ea typeface="Barlow"/>
                <a:cs typeface="Barlow"/>
                <a:sym typeface="Barlow"/>
              </a:rPr>
              <a:t>after the initial render though </a:t>
            </a:r>
            <a:r>
              <a:rPr b="0" i="0" lang="en-GB" sz="1400" u="none" cap="none" strike="noStrike">
                <a:solidFill>
                  <a:schemeClr val="dk1"/>
                </a:solidFill>
                <a:latin typeface="Barlow"/>
                <a:ea typeface="Barlow"/>
                <a:cs typeface="Barlow"/>
                <a:sym typeface="Barlow"/>
              </a:rPr>
              <a:t>(e.g. the very first render will not invoke this method!).</a:t>
            </a:r>
            <a:endParaRPr b="0" i="0" sz="1400" u="none" cap="none" strike="noStrike">
              <a:solidFill>
                <a:schemeClr val="dk1"/>
              </a:solidFill>
              <a:latin typeface="Barlow"/>
              <a:ea typeface="Barlow"/>
              <a:cs typeface="Barlow"/>
              <a:sym typeface="Barlow"/>
            </a:endParaRPr>
          </a:p>
          <a:p>
            <a:pPr indent="0" lvl="0" marL="45720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Barlow"/>
              <a:ea typeface="Barlow"/>
              <a:cs typeface="Barlow"/>
              <a:sym typeface="Barlow"/>
            </a:endParaRPr>
          </a:p>
          <a:p>
            <a:pPr indent="-317500" lvl="0" marL="457200" marR="0" rtl="0" algn="l">
              <a:lnSpc>
                <a:spcPct val="100000"/>
              </a:lnSpc>
              <a:spcBef>
                <a:spcPts val="0"/>
              </a:spcBef>
              <a:spcAft>
                <a:spcPts val="0"/>
              </a:spcAft>
              <a:buClr>
                <a:schemeClr val="dk1"/>
              </a:buClr>
              <a:buSzPts val="1400"/>
              <a:buFont typeface="Barlow"/>
              <a:buChar char="●"/>
            </a:pPr>
            <a:r>
              <a:rPr b="0" i="0" lang="en-GB" sz="1400" u="none" cap="none" strike="noStrike">
                <a:solidFill>
                  <a:schemeClr val="dk1"/>
                </a:solidFill>
                <a:latin typeface="Barlow"/>
                <a:ea typeface="Barlow"/>
                <a:cs typeface="Barlow"/>
                <a:sym typeface="Barlow"/>
              </a:rPr>
              <a:t>This can be a good place to run ‘logging’ calls or make more network calls - anything that feels appropriate for you to execute after a component is updated (e.g. maybe a logging operation to note the components state?)</a:t>
            </a:r>
            <a:endParaRPr b="0" i="0" sz="1400" u="none" cap="none" strike="noStrike">
              <a:solidFill>
                <a:schemeClr val="dk1"/>
              </a:solidFill>
              <a:latin typeface="Barlow"/>
              <a:ea typeface="Barlow"/>
              <a:cs typeface="Barlow"/>
              <a:sym typeface="Barlow"/>
            </a:endParaRPr>
          </a:p>
          <a:p>
            <a:pPr indent="0" lvl="0" marL="45720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Barlow"/>
              <a:ea typeface="Barlow"/>
              <a:cs typeface="Barlow"/>
              <a:sym typeface="Barlow"/>
            </a:endParaRPr>
          </a:p>
          <a:p>
            <a:pPr indent="-317500" lvl="0" marL="457200" marR="0" rtl="0" algn="l">
              <a:lnSpc>
                <a:spcPct val="100000"/>
              </a:lnSpc>
              <a:spcBef>
                <a:spcPts val="0"/>
              </a:spcBef>
              <a:spcAft>
                <a:spcPts val="0"/>
              </a:spcAft>
              <a:buClr>
                <a:schemeClr val="dk1"/>
              </a:buClr>
              <a:buSzPts val="1400"/>
              <a:buFont typeface="Barlow"/>
              <a:buChar char="●"/>
            </a:pPr>
            <a:r>
              <a:rPr b="1" i="0" lang="en-GB" sz="1400" u="none" cap="none" strike="noStrike">
                <a:solidFill>
                  <a:schemeClr val="dk1"/>
                </a:solidFill>
                <a:latin typeface="Barlow"/>
                <a:ea typeface="Barlow"/>
                <a:cs typeface="Barlow"/>
                <a:sym typeface="Barlow"/>
              </a:rPr>
              <a:t>Word of warning</a:t>
            </a:r>
            <a:r>
              <a:rPr b="0" i="0" lang="en-GB" sz="1400" u="none" cap="none" strike="noStrike">
                <a:solidFill>
                  <a:schemeClr val="dk1"/>
                </a:solidFill>
                <a:latin typeface="Barlow"/>
                <a:ea typeface="Barlow"/>
                <a:cs typeface="Barlow"/>
                <a:sym typeface="Barlow"/>
              </a:rPr>
              <a:t>: be careful of changing the state or updating the component within this method! You could cause an infinite loop!</a:t>
            </a:r>
            <a:endParaRPr b="0" i="0" sz="1400" u="none" cap="none" strike="noStrike">
              <a:solidFill>
                <a:schemeClr val="dk1"/>
              </a:solidFill>
              <a:latin typeface="Barlow"/>
              <a:ea typeface="Barlow"/>
              <a:cs typeface="Barlow"/>
              <a:sym typeface="Barlow"/>
            </a:endParaRPr>
          </a:p>
          <a:p>
            <a:pPr indent="0" lvl="0" marL="45720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Barlow"/>
              <a:ea typeface="Barlow"/>
              <a:cs typeface="Barlow"/>
              <a:sym typeface="Barlow"/>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p:txBody>
      </p:sp>
      <p:cxnSp>
        <p:nvCxnSpPr>
          <p:cNvPr id="106" name="Google Shape;106;p5"/>
          <p:cNvCxnSpPr/>
          <p:nvPr/>
        </p:nvCxnSpPr>
        <p:spPr>
          <a:xfrm flipH="1">
            <a:off x="4469238" y="822075"/>
            <a:ext cx="16500" cy="4179900"/>
          </a:xfrm>
          <a:prstGeom prst="straightConnector1">
            <a:avLst/>
          </a:prstGeom>
          <a:noFill/>
          <a:ln cap="flat" cmpd="sng" w="76200">
            <a:solidFill>
              <a:srgbClr val="666666"/>
            </a:solidFill>
            <a:prstDash val="solid"/>
            <a:round/>
            <a:headEnd len="sm" w="sm" type="none"/>
            <a:tailEnd len="sm" w="sm" type="none"/>
          </a:ln>
        </p:spPr>
      </p:cxnSp>
      <p:pic>
        <p:nvPicPr>
          <p:cNvPr id="107" name="Google Shape;107;p5"/>
          <p:cNvPicPr preferRelativeResize="0"/>
          <p:nvPr/>
        </p:nvPicPr>
        <p:blipFill rotWithShape="1">
          <a:blip r:embed="rId4">
            <a:alphaModFix/>
          </a:blip>
          <a:srcRect b="0" l="1473" r="1560" t="0"/>
          <a:stretch/>
        </p:blipFill>
        <p:spPr>
          <a:xfrm>
            <a:off x="4662200" y="1334825"/>
            <a:ext cx="4409700" cy="1449444"/>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1" name="Shape 111"/>
        <p:cNvGrpSpPr/>
        <p:nvPr/>
      </p:nvGrpSpPr>
      <p:grpSpPr>
        <a:xfrm>
          <a:off x="0" y="0"/>
          <a:ext cx="0" cy="0"/>
          <a:chOff x="0" y="0"/>
          <a:chExt cx="0" cy="0"/>
        </a:xfrm>
      </p:grpSpPr>
      <p:sp>
        <p:nvSpPr>
          <p:cNvPr id="112" name="Google Shape;112;p6"/>
          <p:cNvSpPr txBox="1"/>
          <p:nvPr/>
        </p:nvSpPr>
        <p:spPr>
          <a:xfrm>
            <a:off x="253100" y="349200"/>
            <a:ext cx="8818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Covering a few important lifecycle methods</a:t>
            </a:r>
            <a:endParaRPr b="0" i="0" sz="3400" u="none" cap="none" strike="noStrike">
              <a:solidFill>
                <a:srgbClr val="000000"/>
              </a:solidFill>
              <a:latin typeface="Barlow ExtraBold"/>
              <a:ea typeface="Barlow ExtraBold"/>
              <a:cs typeface="Barlow ExtraBold"/>
              <a:sym typeface="Barlow ExtraBold"/>
            </a:endParaRPr>
          </a:p>
        </p:txBody>
      </p:sp>
      <p:sp>
        <p:nvSpPr>
          <p:cNvPr id="113" name="Google Shape;113;p6"/>
          <p:cNvSpPr txBox="1"/>
          <p:nvPr/>
        </p:nvSpPr>
        <p:spPr>
          <a:xfrm>
            <a:off x="4572000" y="863688"/>
            <a:ext cx="3072000" cy="241500"/>
          </a:xfrm>
          <a:prstGeom prst="rect">
            <a:avLst/>
          </a:prstGeom>
          <a:noFill/>
          <a:ln>
            <a:noFill/>
          </a:ln>
        </p:spPr>
        <p:txBody>
          <a:bodyPr anchorCtr="0" anchor="t" bIns="91425" lIns="91425" spcFirstLastPara="1" rIns="91425" wrap="square" tIns="91425">
            <a:noAutofit/>
          </a:bodyPr>
          <a:lstStyle/>
          <a:p>
            <a:pPr indent="0" lvl="0" marL="0" marR="0" rtl="0" algn="l">
              <a:lnSpc>
                <a:spcPct val="11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EXAMPLE</a:t>
            </a:r>
            <a:endParaRPr b="0" i="0" sz="1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t/>
            </a:r>
            <a:endParaRPr b="0" i="0" sz="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rPr b="0" i="0" lang="en-GB" sz="800" u="none" cap="none" strike="noStrike">
                <a:solidFill>
                  <a:srgbClr val="F54996"/>
                </a:solidFill>
                <a:latin typeface="Barlow"/>
                <a:ea typeface="Barlow"/>
                <a:cs typeface="Barlow"/>
                <a:sym typeface="Barlow"/>
              </a:rPr>
              <a:t> </a:t>
            </a:r>
            <a:endParaRPr b="0" i="0" sz="800" u="none" cap="none" strike="noStrike">
              <a:solidFill>
                <a:srgbClr val="F54996"/>
              </a:solidFill>
              <a:latin typeface="Barlow"/>
              <a:ea typeface="Barlow"/>
              <a:cs typeface="Barlow"/>
              <a:sym typeface="Barlow"/>
            </a:endParaRPr>
          </a:p>
        </p:txBody>
      </p:sp>
      <p:grpSp>
        <p:nvGrpSpPr>
          <p:cNvPr id="114" name="Google Shape;114;p6"/>
          <p:cNvGrpSpPr/>
          <p:nvPr/>
        </p:nvGrpSpPr>
        <p:grpSpPr>
          <a:xfrm>
            <a:off x="309474" y="711302"/>
            <a:ext cx="3983201" cy="383773"/>
            <a:chOff x="461874" y="2757427"/>
            <a:chExt cx="3983201" cy="383773"/>
          </a:xfrm>
        </p:grpSpPr>
        <p:sp>
          <p:nvSpPr>
            <p:cNvPr id="115" name="Google Shape;115;p6"/>
            <p:cNvSpPr txBox="1"/>
            <p:nvPr/>
          </p:nvSpPr>
          <p:spPr>
            <a:xfrm>
              <a:off x="805775" y="2802800"/>
              <a:ext cx="36393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Finally: componentWillUnmount!</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116" name="Google Shape;116;p6"/>
            <p:cNvPicPr preferRelativeResize="0"/>
            <p:nvPr/>
          </p:nvPicPr>
          <p:blipFill rotWithShape="1">
            <a:blip r:embed="rId3">
              <a:alphaModFix/>
            </a:blip>
            <a:srcRect b="0" l="0" r="0" t="0"/>
            <a:stretch/>
          </p:blipFill>
          <p:spPr>
            <a:xfrm rot="5400000">
              <a:off x="464675" y="2754626"/>
              <a:ext cx="338299" cy="343901"/>
            </a:xfrm>
            <a:prstGeom prst="rect">
              <a:avLst/>
            </a:prstGeom>
            <a:noFill/>
            <a:ln>
              <a:noFill/>
            </a:ln>
          </p:spPr>
        </p:pic>
      </p:grpSp>
      <p:sp>
        <p:nvSpPr>
          <p:cNvPr id="117" name="Google Shape;117;p6"/>
          <p:cNvSpPr txBox="1"/>
          <p:nvPr/>
        </p:nvSpPr>
        <p:spPr>
          <a:xfrm>
            <a:off x="103950" y="1153875"/>
            <a:ext cx="4212900" cy="3848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Called right before the component is unmounted / exits / is destroyed.</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This is the best place to call any clean-up operations! For example if you had started any timers, make sure to stop them in here! Or cancelling any pending network requests that you’re still waiting on.</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There’s many other lifecycle methods outside of these 3 that we’ve covered in particular - however, they tend to be rarely used. Regardless methods like </a:t>
            </a:r>
            <a:r>
              <a:rPr b="1" i="0" lang="en-GB" sz="1400" u="none" cap="none" strike="noStrike">
                <a:solidFill>
                  <a:srgbClr val="000000"/>
                </a:solidFill>
                <a:latin typeface="Barlow"/>
                <a:ea typeface="Barlow"/>
                <a:cs typeface="Barlow"/>
                <a:sym typeface="Barlow"/>
              </a:rPr>
              <a:t>shouldComponentUpdate </a:t>
            </a:r>
            <a:r>
              <a:rPr b="0" i="0" lang="en-GB" sz="1400" u="none" cap="none" strike="noStrike">
                <a:solidFill>
                  <a:srgbClr val="000000"/>
                </a:solidFill>
                <a:latin typeface="Barlow"/>
                <a:ea typeface="Barlow"/>
                <a:cs typeface="Barlow"/>
                <a:sym typeface="Barlow"/>
              </a:rPr>
              <a:t> or </a:t>
            </a:r>
            <a:r>
              <a:rPr b="1" i="0" lang="en-GB" sz="1400" u="none" cap="none" strike="noStrike">
                <a:solidFill>
                  <a:srgbClr val="000000"/>
                </a:solidFill>
                <a:latin typeface="Barlow"/>
                <a:ea typeface="Barlow"/>
                <a:cs typeface="Barlow"/>
                <a:sym typeface="Barlow"/>
              </a:rPr>
              <a:t>getSnapshotBeforeUpdate</a:t>
            </a:r>
            <a:r>
              <a:rPr b="0" i="0" lang="en-GB" sz="1400" u="none" cap="none" strike="noStrike">
                <a:solidFill>
                  <a:srgbClr val="000000"/>
                </a:solidFill>
                <a:latin typeface="Barlow"/>
                <a:ea typeface="Barlow"/>
                <a:cs typeface="Barlow"/>
                <a:sym typeface="Barlow"/>
              </a:rPr>
              <a:t> or many others are still valid alternatives - make sure to check them out in your spare time!</a:t>
            </a:r>
            <a:endParaRPr b="0" i="0" sz="1400" u="none" cap="none" strike="noStrike">
              <a:solidFill>
                <a:srgbClr val="000000"/>
              </a:solidFill>
              <a:latin typeface="Barlow"/>
              <a:ea typeface="Barlow"/>
              <a:cs typeface="Barlow"/>
              <a:sym typeface="Barlow"/>
            </a:endParaRPr>
          </a:p>
        </p:txBody>
      </p:sp>
      <p:cxnSp>
        <p:nvCxnSpPr>
          <p:cNvPr id="118" name="Google Shape;118;p6"/>
          <p:cNvCxnSpPr/>
          <p:nvPr/>
        </p:nvCxnSpPr>
        <p:spPr>
          <a:xfrm flipH="1">
            <a:off x="4469238" y="822075"/>
            <a:ext cx="16500" cy="4179900"/>
          </a:xfrm>
          <a:prstGeom prst="straightConnector1">
            <a:avLst/>
          </a:prstGeom>
          <a:noFill/>
          <a:ln cap="flat" cmpd="sng" w="76200">
            <a:solidFill>
              <a:srgbClr val="666666"/>
            </a:solidFill>
            <a:prstDash val="solid"/>
            <a:round/>
            <a:headEnd len="sm" w="sm" type="none"/>
            <a:tailEnd len="sm" w="sm" type="none"/>
          </a:ln>
        </p:spPr>
      </p:cxnSp>
      <p:pic>
        <p:nvPicPr>
          <p:cNvPr id="119" name="Google Shape;119;p6"/>
          <p:cNvPicPr preferRelativeResize="0"/>
          <p:nvPr/>
        </p:nvPicPr>
        <p:blipFill rotWithShape="1">
          <a:blip r:embed="rId4">
            <a:alphaModFix/>
          </a:blip>
          <a:srcRect b="0" l="0" r="0" t="0"/>
          <a:stretch/>
        </p:blipFill>
        <p:spPr>
          <a:xfrm>
            <a:off x="4638138" y="1257588"/>
            <a:ext cx="4353462" cy="1975118"/>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3" name="Shape 123"/>
        <p:cNvGrpSpPr/>
        <p:nvPr/>
      </p:nvGrpSpPr>
      <p:grpSpPr>
        <a:xfrm>
          <a:off x="0" y="0"/>
          <a:ext cx="0" cy="0"/>
          <a:chOff x="0" y="0"/>
          <a:chExt cx="0" cy="0"/>
        </a:xfrm>
      </p:grpSpPr>
      <p:sp>
        <p:nvSpPr>
          <p:cNvPr id="124" name="Google Shape;124;p7"/>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Exercise: Add a lifecycle method!</a:t>
            </a:r>
            <a:endParaRPr b="0" i="0" sz="3400" u="none" cap="none" strike="noStrike">
              <a:solidFill>
                <a:srgbClr val="000000"/>
              </a:solidFill>
              <a:latin typeface="Barlow ExtraBold"/>
              <a:ea typeface="Barlow ExtraBold"/>
              <a:cs typeface="Barlow ExtraBold"/>
              <a:sym typeface="Barlow ExtraBold"/>
            </a:endParaRPr>
          </a:p>
        </p:txBody>
      </p:sp>
      <p:sp>
        <p:nvSpPr>
          <p:cNvPr id="125" name="Google Shape;125;p7"/>
          <p:cNvSpPr txBox="1"/>
          <p:nvPr/>
        </p:nvSpPr>
        <p:spPr>
          <a:xfrm>
            <a:off x="4494325" y="771775"/>
            <a:ext cx="3072000" cy="383700"/>
          </a:xfrm>
          <a:prstGeom prst="rect">
            <a:avLst/>
          </a:prstGeom>
          <a:noFill/>
          <a:ln>
            <a:noFill/>
          </a:ln>
        </p:spPr>
        <p:txBody>
          <a:bodyPr anchorCtr="0" anchor="t" bIns="91425" lIns="91425" spcFirstLastPara="1" rIns="91425" wrap="square" tIns="91425">
            <a:noAutofit/>
          </a:bodyPr>
          <a:lstStyle/>
          <a:p>
            <a:pPr indent="0" lvl="0" marL="0" marR="0" rtl="0" algn="l">
              <a:lnSpc>
                <a:spcPct val="11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EXAMPLE ONE</a:t>
            </a:r>
            <a:endParaRPr b="0" i="0" sz="1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t/>
            </a:r>
            <a:endParaRPr b="0" i="0" sz="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rPr b="0" i="0" lang="en-GB" sz="800" u="none" cap="none" strike="noStrike">
                <a:solidFill>
                  <a:srgbClr val="F54996"/>
                </a:solidFill>
                <a:latin typeface="Barlow"/>
                <a:ea typeface="Barlow"/>
                <a:cs typeface="Barlow"/>
                <a:sym typeface="Barlow"/>
              </a:rPr>
              <a:t> </a:t>
            </a:r>
            <a:endParaRPr b="0" i="0" sz="800" u="none" cap="none" strike="noStrike">
              <a:solidFill>
                <a:srgbClr val="F54996"/>
              </a:solidFill>
              <a:latin typeface="Barlow"/>
              <a:ea typeface="Barlow"/>
              <a:cs typeface="Barlow"/>
              <a:sym typeface="Barlow"/>
            </a:endParaRPr>
          </a:p>
        </p:txBody>
      </p:sp>
      <p:grpSp>
        <p:nvGrpSpPr>
          <p:cNvPr id="126" name="Google Shape;126;p7"/>
          <p:cNvGrpSpPr/>
          <p:nvPr/>
        </p:nvGrpSpPr>
        <p:grpSpPr>
          <a:xfrm>
            <a:off x="309474" y="711302"/>
            <a:ext cx="3983201" cy="383773"/>
            <a:chOff x="461874" y="2757427"/>
            <a:chExt cx="3983201" cy="383773"/>
          </a:xfrm>
        </p:grpSpPr>
        <p:sp>
          <p:nvSpPr>
            <p:cNvPr id="127" name="Google Shape;127;p7"/>
            <p:cNvSpPr txBox="1"/>
            <p:nvPr/>
          </p:nvSpPr>
          <p:spPr>
            <a:xfrm>
              <a:off x="805775" y="2802800"/>
              <a:ext cx="36393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To your class-component button!</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128" name="Google Shape;128;p7"/>
            <p:cNvPicPr preferRelativeResize="0"/>
            <p:nvPr/>
          </p:nvPicPr>
          <p:blipFill rotWithShape="1">
            <a:blip r:embed="rId3">
              <a:alphaModFix/>
            </a:blip>
            <a:srcRect b="0" l="0" r="0" t="0"/>
            <a:stretch/>
          </p:blipFill>
          <p:spPr>
            <a:xfrm rot="5400000">
              <a:off x="464675" y="2754626"/>
              <a:ext cx="338299" cy="343901"/>
            </a:xfrm>
            <a:prstGeom prst="rect">
              <a:avLst/>
            </a:prstGeom>
            <a:noFill/>
            <a:ln>
              <a:noFill/>
            </a:ln>
          </p:spPr>
        </p:pic>
      </p:grpSp>
      <p:sp>
        <p:nvSpPr>
          <p:cNvPr id="129" name="Google Shape;129;p7"/>
          <p:cNvSpPr txBox="1"/>
          <p:nvPr/>
        </p:nvSpPr>
        <p:spPr>
          <a:xfrm>
            <a:off x="58250" y="1155475"/>
            <a:ext cx="4349700" cy="2770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Using what you’ve learnt from the previous slides, add the appropriate lifecycle method/s to meet the requirement below:</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I want there to be a console output denoting that the component successfully exists / came onto the screen</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I want a console output listing the newest value everytime I click on my Increment Button counter (where the state changes and updates each time) - </a:t>
            </a:r>
            <a:r>
              <a:rPr b="1" i="0" lang="en-GB" sz="1400" u="none" cap="none" strike="noStrike">
                <a:solidFill>
                  <a:srgbClr val="000000"/>
                </a:solidFill>
                <a:latin typeface="Barlow"/>
                <a:ea typeface="Barlow"/>
                <a:cs typeface="Barlow"/>
                <a:sym typeface="Barlow"/>
              </a:rPr>
              <a:t>use a lifecycle method for this</a:t>
            </a:r>
            <a:endParaRPr b="0" i="0" sz="1400" u="none" cap="none" strike="noStrike">
              <a:solidFill>
                <a:srgbClr val="000000"/>
              </a:solidFill>
              <a:latin typeface="Barlow"/>
              <a:ea typeface="Barlow"/>
              <a:cs typeface="Barlow"/>
              <a:sym typeface="Barlow"/>
            </a:endParaRPr>
          </a:p>
        </p:txBody>
      </p:sp>
      <p:cxnSp>
        <p:nvCxnSpPr>
          <p:cNvPr id="130" name="Google Shape;130;p7"/>
          <p:cNvCxnSpPr/>
          <p:nvPr/>
        </p:nvCxnSpPr>
        <p:spPr>
          <a:xfrm flipH="1">
            <a:off x="4485925" y="882225"/>
            <a:ext cx="8400" cy="4161300"/>
          </a:xfrm>
          <a:prstGeom prst="straightConnector1">
            <a:avLst/>
          </a:prstGeom>
          <a:noFill/>
          <a:ln cap="flat" cmpd="sng" w="76200">
            <a:solidFill>
              <a:srgbClr val="666666"/>
            </a:solidFill>
            <a:prstDash val="solid"/>
            <a:round/>
            <a:headEnd len="sm" w="sm" type="none"/>
            <a:tailEnd len="sm" w="sm" type="none"/>
          </a:ln>
        </p:spPr>
      </p:cxnSp>
      <p:pic>
        <p:nvPicPr>
          <p:cNvPr id="131" name="Google Shape;131;p7"/>
          <p:cNvPicPr preferRelativeResize="0"/>
          <p:nvPr/>
        </p:nvPicPr>
        <p:blipFill rotWithShape="1">
          <a:blip r:embed="rId4">
            <a:alphaModFix/>
          </a:blip>
          <a:srcRect b="0" l="0" r="0" t="0"/>
          <a:stretch/>
        </p:blipFill>
        <p:spPr>
          <a:xfrm>
            <a:off x="4647425" y="2749575"/>
            <a:ext cx="4394126" cy="2256612"/>
          </a:xfrm>
          <a:prstGeom prst="rect">
            <a:avLst/>
          </a:prstGeom>
          <a:noFill/>
          <a:ln cap="flat" cmpd="sng" w="19050">
            <a:solidFill>
              <a:schemeClr val="dk2"/>
            </a:solidFill>
            <a:prstDash val="solid"/>
            <a:round/>
            <a:headEnd len="sm" w="sm" type="none"/>
            <a:tailEnd len="sm" w="sm" type="none"/>
          </a:ln>
        </p:spPr>
      </p:pic>
      <p:pic>
        <p:nvPicPr>
          <p:cNvPr id="132" name="Google Shape;132;p7"/>
          <p:cNvPicPr preferRelativeResize="0"/>
          <p:nvPr/>
        </p:nvPicPr>
        <p:blipFill rotWithShape="1">
          <a:blip r:embed="rId5">
            <a:alphaModFix/>
          </a:blip>
          <a:srcRect b="0" l="0" r="0" t="0"/>
          <a:stretch/>
        </p:blipFill>
        <p:spPr>
          <a:xfrm>
            <a:off x="4647425" y="1197437"/>
            <a:ext cx="3567900" cy="1140500"/>
          </a:xfrm>
          <a:prstGeom prst="rect">
            <a:avLst/>
          </a:prstGeom>
          <a:noFill/>
          <a:ln cap="flat" cmpd="sng" w="19050">
            <a:solidFill>
              <a:schemeClr val="dk2"/>
            </a:solidFill>
            <a:prstDash val="solid"/>
            <a:round/>
            <a:headEnd len="sm" w="sm" type="none"/>
            <a:tailEnd len="sm" w="sm" type="none"/>
          </a:ln>
        </p:spPr>
      </p:pic>
      <p:sp>
        <p:nvSpPr>
          <p:cNvPr id="133" name="Google Shape;133;p7"/>
          <p:cNvSpPr txBox="1"/>
          <p:nvPr/>
        </p:nvSpPr>
        <p:spPr>
          <a:xfrm>
            <a:off x="4572000" y="2379900"/>
            <a:ext cx="3072000" cy="383700"/>
          </a:xfrm>
          <a:prstGeom prst="rect">
            <a:avLst/>
          </a:prstGeom>
          <a:noFill/>
          <a:ln>
            <a:noFill/>
          </a:ln>
        </p:spPr>
        <p:txBody>
          <a:bodyPr anchorCtr="0" anchor="t" bIns="91425" lIns="91425" spcFirstLastPara="1" rIns="91425" wrap="square" tIns="91425">
            <a:noAutofit/>
          </a:bodyPr>
          <a:lstStyle/>
          <a:p>
            <a:pPr indent="0" lvl="0" marL="0" marR="0" rtl="0" algn="l">
              <a:lnSpc>
                <a:spcPct val="11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EXAMPLE TWO</a:t>
            </a:r>
            <a:endParaRPr b="0" i="0" sz="1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t/>
            </a:r>
            <a:endParaRPr b="0" i="0" sz="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rPr b="0" i="0" lang="en-GB" sz="800" u="none" cap="none" strike="noStrike">
                <a:solidFill>
                  <a:srgbClr val="F54996"/>
                </a:solidFill>
                <a:latin typeface="Barlow"/>
                <a:ea typeface="Barlow"/>
                <a:cs typeface="Barlow"/>
                <a:sym typeface="Barlow"/>
              </a:rPr>
              <a:t> </a:t>
            </a:r>
            <a:endParaRPr b="0" i="0" sz="800" u="none" cap="none" strike="noStrike">
              <a:solidFill>
                <a:srgbClr val="F54996"/>
              </a:solidFill>
              <a:latin typeface="Barlow"/>
              <a:ea typeface="Barlow"/>
              <a:cs typeface="Barlow"/>
              <a:sym typeface="Barlow"/>
            </a:endParaRPr>
          </a:p>
        </p:txBody>
      </p:sp>
      <p:pic>
        <p:nvPicPr>
          <p:cNvPr id="134" name="Google Shape;134;p7"/>
          <p:cNvPicPr preferRelativeResize="0"/>
          <p:nvPr/>
        </p:nvPicPr>
        <p:blipFill rotWithShape="1">
          <a:blip r:embed="rId6">
            <a:alphaModFix/>
          </a:blip>
          <a:srcRect b="10507" l="27247" r="27968" t="10365"/>
          <a:stretch/>
        </p:blipFill>
        <p:spPr>
          <a:xfrm>
            <a:off x="253102" y="4311619"/>
            <a:ext cx="360536" cy="361355"/>
          </a:xfrm>
          <a:prstGeom prst="rect">
            <a:avLst/>
          </a:prstGeom>
          <a:noFill/>
          <a:ln>
            <a:noFill/>
          </a:ln>
        </p:spPr>
      </p:pic>
      <p:sp>
        <p:nvSpPr>
          <p:cNvPr id="135" name="Google Shape;135;p7"/>
          <p:cNvSpPr txBox="1"/>
          <p:nvPr/>
        </p:nvSpPr>
        <p:spPr>
          <a:xfrm>
            <a:off x="613650" y="4076650"/>
            <a:ext cx="37944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GB" sz="1400" u="none" cap="none" strike="noStrike">
                <a:solidFill>
                  <a:srgbClr val="000000"/>
                </a:solidFill>
                <a:latin typeface="Barlow"/>
                <a:ea typeface="Barlow"/>
                <a:cs typeface="Barlow"/>
                <a:sym typeface="Barlow"/>
              </a:rPr>
              <a:t>You have approx. </a:t>
            </a:r>
            <a:r>
              <a:rPr b="1" i="1" lang="en-GB" sz="1400" u="none" cap="none" strike="noStrike">
                <a:solidFill>
                  <a:srgbClr val="000000"/>
                </a:solidFill>
                <a:latin typeface="Barlow"/>
                <a:ea typeface="Barlow"/>
                <a:cs typeface="Barlow"/>
                <a:sym typeface="Barlow"/>
              </a:rPr>
              <a:t>10 minutes </a:t>
            </a:r>
            <a:r>
              <a:rPr b="0" i="1" lang="en-GB" sz="1400" u="none" cap="none" strike="noStrike">
                <a:solidFill>
                  <a:srgbClr val="000000"/>
                </a:solidFill>
                <a:latin typeface="Barlow"/>
                <a:ea typeface="Barlow"/>
                <a:cs typeface="Barlow"/>
                <a:sym typeface="Barlow"/>
              </a:rPr>
              <a:t>for this (depending on your instructor's discretion + current time!). Google when you can!</a:t>
            </a:r>
            <a:endParaRPr b="0" i="1" sz="1400" u="none" cap="none" strike="noStrike">
              <a:solidFill>
                <a:srgbClr val="000000"/>
              </a:solidFill>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9" name="Shape 139"/>
        <p:cNvGrpSpPr/>
        <p:nvPr/>
      </p:nvGrpSpPr>
      <p:grpSpPr>
        <a:xfrm>
          <a:off x="0" y="0"/>
          <a:ext cx="0" cy="0"/>
          <a:chOff x="0" y="0"/>
          <a:chExt cx="0" cy="0"/>
        </a:xfrm>
      </p:grpSpPr>
      <p:sp>
        <p:nvSpPr>
          <p:cNvPr id="140" name="Google Shape;140;p8"/>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Introducing Hooks</a:t>
            </a:r>
            <a:endParaRPr b="0" i="0" sz="3400" u="none" cap="none" strike="noStrike">
              <a:solidFill>
                <a:srgbClr val="000000"/>
              </a:solidFill>
              <a:latin typeface="Barlow ExtraBold"/>
              <a:ea typeface="Barlow ExtraBold"/>
              <a:cs typeface="Barlow ExtraBold"/>
              <a:sym typeface="Barlow ExtraBold"/>
            </a:endParaRPr>
          </a:p>
        </p:txBody>
      </p:sp>
      <p:sp>
        <p:nvSpPr>
          <p:cNvPr id="141" name="Google Shape;141;p8"/>
          <p:cNvSpPr txBox="1"/>
          <p:nvPr/>
        </p:nvSpPr>
        <p:spPr>
          <a:xfrm>
            <a:off x="4706225" y="1037125"/>
            <a:ext cx="4053000" cy="486300"/>
          </a:xfrm>
          <a:prstGeom prst="rect">
            <a:avLst/>
          </a:prstGeom>
          <a:noFill/>
          <a:ln>
            <a:noFill/>
          </a:ln>
        </p:spPr>
        <p:txBody>
          <a:bodyPr anchorCtr="0" anchor="t" bIns="91425" lIns="91425" spcFirstLastPara="1" rIns="91425" wrap="square" tIns="91425">
            <a:noAutofit/>
          </a:bodyPr>
          <a:lstStyle/>
          <a:p>
            <a:pPr indent="0" lvl="0" marL="0" marR="0" rtl="0" algn="l">
              <a:lnSpc>
                <a:spcPct val="11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EXAMPLE PICTURE IS NOT RELATED </a:t>
            </a:r>
            <a:endParaRPr b="0" i="0" sz="1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t/>
            </a:r>
            <a:endParaRPr b="0" i="0" sz="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rPr b="0" i="0" lang="en-GB" sz="800" u="none" cap="none" strike="noStrike">
                <a:solidFill>
                  <a:srgbClr val="F54996"/>
                </a:solidFill>
                <a:latin typeface="Barlow"/>
                <a:ea typeface="Barlow"/>
                <a:cs typeface="Barlow"/>
                <a:sym typeface="Barlow"/>
              </a:rPr>
              <a:t> </a:t>
            </a:r>
            <a:endParaRPr b="0" i="0" sz="800" u="none" cap="none" strike="noStrike">
              <a:solidFill>
                <a:srgbClr val="F54996"/>
              </a:solidFill>
              <a:latin typeface="Barlow"/>
              <a:ea typeface="Barlow"/>
              <a:cs typeface="Barlow"/>
              <a:sym typeface="Barlow"/>
            </a:endParaRPr>
          </a:p>
        </p:txBody>
      </p:sp>
      <p:grpSp>
        <p:nvGrpSpPr>
          <p:cNvPr id="142" name="Google Shape;142;p8"/>
          <p:cNvGrpSpPr/>
          <p:nvPr/>
        </p:nvGrpSpPr>
        <p:grpSpPr>
          <a:xfrm>
            <a:off x="309474" y="711302"/>
            <a:ext cx="4659101" cy="383773"/>
            <a:chOff x="461874" y="2757427"/>
            <a:chExt cx="4659101" cy="383773"/>
          </a:xfrm>
        </p:grpSpPr>
        <p:sp>
          <p:nvSpPr>
            <p:cNvPr id="143" name="Google Shape;143;p8"/>
            <p:cNvSpPr txBox="1"/>
            <p:nvPr/>
          </p:nvSpPr>
          <p:spPr>
            <a:xfrm>
              <a:off x="805775" y="2802800"/>
              <a:ext cx="43152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And not the Peter Pan kind! (unfortunately)</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144" name="Google Shape;144;p8"/>
            <p:cNvPicPr preferRelativeResize="0"/>
            <p:nvPr/>
          </p:nvPicPr>
          <p:blipFill rotWithShape="1">
            <a:blip r:embed="rId3">
              <a:alphaModFix/>
            </a:blip>
            <a:srcRect b="0" l="0" r="0" t="0"/>
            <a:stretch/>
          </p:blipFill>
          <p:spPr>
            <a:xfrm rot="5400000">
              <a:off x="464675" y="2754626"/>
              <a:ext cx="338299" cy="343901"/>
            </a:xfrm>
            <a:prstGeom prst="rect">
              <a:avLst/>
            </a:prstGeom>
            <a:noFill/>
            <a:ln>
              <a:noFill/>
            </a:ln>
          </p:spPr>
        </p:pic>
      </p:grpSp>
      <p:sp>
        <p:nvSpPr>
          <p:cNvPr id="145" name="Google Shape;145;p8"/>
          <p:cNvSpPr txBox="1"/>
          <p:nvPr/>
        </p:nvSpPr>
        <p:spPr>
          <a:xfrm>
            <a:off x="82525" y="1247475"/>
            <a:ext cx="4280100" cy="3848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We’ve only been able to make use of state or the lifecycle methods through class components - no such luck for functional components</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Introducing however hooks - this is a mechanism that allows us to access the same state &amp; lifecycle magic </a:t>
            </a:r>
            <a:r>
              <a:rPr b="1" i="0" lang="en-GB" sz="1400" u="none" cap="none" strike="noStrike">
                <a:solidFill>
                  <a:srgbClr val="000000"/>
                </a:solidFill>
                <a:latin typeface="Barlow"/>
                <a:ea typeface="Barlow"/>
                <a:cs typeface="Barlow"/>
                <a:sym typeface="Barlow"/>
              </a:rPr>
              <a:t>via functional components instead. </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To achieve this, we effectively </a:t>
            </a:r>
            <a:r>
              <a:rPr b="1" i="0" lang="en-GB" sz="1400" u="none" cap="none" strike="noStrike">
                <a:solidFill>
                  <a:srgbClr val="000000"/>
                </a:solidFill>
                <a:latin typeface="Barlow"/>
                <a:ea typeface="Barlow"/>
                <a:cs typeface="Barlow"/>
                <a:sym typeface="Barlow"/>
              </a:rPr>
              <a:t>hook</a:t>
            </a:r>
            <a:r>
              <a:rPr b="0" i="0" lang="en-GB" sz="1400" u="none" cap="none" strike="noStrike">
                <a:solidFill>
                  <a:srgbClr val="000000"/>
                </a:solidFill>
                <a:latin typeface="Barlow"/>
                <a:ea typeface="Barlow"/>
                <a:cs typeface="Barlow"/>
                <a:sym typeface="Barlow"/>
              </a:rPr>
              <a:t> </a:t>
            </a:r>
            <a:r>
              <a:rPr b="1" i="0" lang="en-GB" sz="1400" u="none" cap="none" strike="noStrike">
                <a:solidFill>
                  <a:srgbClr val="000000"/>
                </a:solidFill>
                <a:latin typeface="Barlow"/>
                <a:ea typeface="Barlow"/>
                <a:cs typeface="Barlow"/>
                <a:sym typeface="Barlow"/>
              </a:rPr>
              <a:t>onto </a:t>
            </a:r>
            <a:r>
              <a:rPr b="0" i="0" lang="en-GB" sz="1400" u="none" cap="none" strike="noStrike">
                <a:solidFill>
                  <a:srgbClr val="000000"/>
                </a:solidFill>
                <a:latin typeface="Barlow"/>
                <a:ea typeface="Barlow"/>
                <a:cs typeface="Barlow"/>
                <a:sym typeface="Barlow"/>
              </a:rPr>
              <a:t>State or lifecycle methods to make use of it ourselves without needing class components</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We can create our own custom hooks, but for the time being, we’ll be using React’s in-built hooks (</a:t>
            </a:r>
            <a:r>
              <a:rPr b="1" i="0" lang="en-GB" sz="1400" u="none" cap="none" strike="noStrike">
                <a:solidFill>
                  <a:srgbClr val="000000"/>
                </a:solidFill>
                <a:latin typeface="Barlow"/>
                <a:ea typeface="Barlow"/>
                <a:cs typeface="Barlow"/>
                <a:sym typeface="Barlow"/>
              </a:rPr>
              <a:t>useState</a:t>
            </a:r>
            <a:r>
              <a:rPr b="0" i="0" lang="en-GB" sz="1400" u="none" cap="none" strike="noStrike">
                <a:solidFill>
                  <a:srgbClr val="000000"/>
                </a:solidFill>
                <a:latin typeface="Barlow"/>
                <a:ea typeface="Barlow"/>
                <a:cs typeface="Barlow"/>
                <a:sym typeface="Barlow"/>
              </a:rPr>
              <a:t> for State, </a:t>
            </a:r>
            <a:r>
              <a:rPr b="1" i="0" lang="en-GB" sz="1400" u="none" cap="none" strike="noStrike">
                <a:solidFill>
                  <a:srgbClr val="000000"/>
                </a:solidFill>
                <a:latin typeface="Barlow"/>
                <a:ea typeface="Barlow"/>
                <a:cs typeface="Barlow"/>
                <a:sym typeface="Barlow"/>
              </a:rPr>
              <a:t>useEffect </a:t>
            </a:r>
            <a:r>
              <a:rPr b="0" i="0" lang="en-GB" sz="1400" u="none" cap="none" strike="noStrike">
                <a:solidFill>
                  <a:srgbClr val="000000"/>
                </a:solidFill>
                <a:latin typeface="Barlow"/>
                <a:ea typeface="Barlow"/>
                <a:cs typeface="Barlow"/>
                <a:sym typeface="Barlow"/>
              </a:rPr>
              <a:t>for lifecycle effects, etc)</a:t>
            </a:r>
            <a:endParaRPr b="0" i="0" sz="1400" u="none" cap="none" strike="noStrike">
              <a:solidFill>
                <a:srgbClr val="000000"/>
              </a:solidFill>
              <a:latin typeface="Barlow"/>
              <a:ea typeface="Barlow"/>
              <a:cs typeface="Barlow"/>
              <a:sym typeface="Barlow"/>
            </a:endParaRPr>
          </a:p>
        </p:txBody>
      </p:sp>
      <p:cxnSp>
        <p:nvCxnSpPr>
          <p:cNvPr id="146" name="Google Shape;146;p8"/>
          <p:cNvCxnSpPr/>
          <p:nvPr/>
        </p:nvCxnSpPr>
        <p:spPr>
          <a:xfrm flipH="1">
            <a:off x="4524225" y="863700"/>
            <a:ext cx="20400" cy="4142400"/>
          </a:xfrm>
          <a:prstGeom prst="straightConnector1">
            <a:avLst/>
          </a:prstGeom>
          <a:noFill/>
          <a:ln cap="flat" cmpd="sng" w="76200">
            <a:solidFill>
              <a:srgbClr val="666666"/>
            </a:solidFill>
            <a:prstDash val="solid"/>
            <a:round/>
            <a:headEnd len="sm" w="sm" type="none"/>
            <a:tailEnd len="sm" w="sm" type="none"/>
          </a:ln>
        </p:spPr>
      </p:cxnSp>
      <p:pic>
        <p:nvPicPr>
          <p:cNvPr id="147" name="Google Shape;147;p8"/>
          <p:cNvPicPr preferRelativeResize="0"/>
          <p:nvPr/>
        </p:nvPicPr>
        <p:blipFill rotWithShape="1">
          <a:blip r:embed="rId4">
            <a:alphaModFix/>
          </a:blip>
          <a:srcRect b="4610" l="3931" r="16157" t="16292"/>
          <a:stretch/>
        </p:blipFill>
        <p:spPr>
          <a:xfrm>
            <a:off x="4776200" y="1523429"/>
            <a:ext cx="4053050" cy="3399076"/>
          </a:xfrm>
          <a:prstGeom prst="rect">
            <a:avLst/>
          </a:prstGeom>
          <a:noFill/>
          <a:ln cap="flat" cmpd="sng" w="19050">
            <a:solidFill>
              <a:schemeClr val="dk2"/>
            </a:solidFill>
            <a:prstDash val="solid"/>
            <a:round/>
            <a:headEnd len="sm" w="sm" type="none"/>
            <a:tailEnd len="sm" w="sm" type="none"/>
          </a:ln>
        </p:spPr>
      </p:pic>
      <p:pic>
        <p:nvPicPr>
          <p:cNvPr id="148" name="Google Shape;148;p8"/>
          <p:cNvPicPr preferRelativeResize="0"/>
          <p:nvPr/>
        </p:nvPicPr>
        <p:blipFill rotWithShape="1">
          <a:blip r:embed="rId5">
            <a:alphaModFix/>
          </a:blip>
          <a:srcRect b="0" l="0" r="0" t="0"/>
          <a:stretch/>
        </p:blipFill>
        <p:spPr>
          <a:xfrm>
            <a:off x="5740400" y="2475925"/>
            <a:ext cx="1381350" cy="12006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2" name="Shape 152"/>
        <p:cNvGrpSpPr/>
        <p:nvPr/>
      </p:nvGrpSpPr>
      <p:grpSpPr>
        <a:xfrm>
          <a:off x="0" y="0"/>
          <a:ext cx="0" cy="0"/>
          <a:chOff x="0" y="0"/>
          <a:chExt cx="0" cy="0"/>
        </a:xfrm>
      </p:grpSpPr>
      <p:sp>
        <p:nvSpPr>
          <p:cNvPr id="153" name="Google Shape;153;p9"/>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State via useState</a:t>
            </a:r>
            <a:endParaRPr b="0" i="0" sz="3400" u="none" cap="none" strike="noStrike">
              <a:solidFill>
                <a:srgbClr val="000000"/>
              </a:solidFill>
              <a:latin typeface="Barlow ExtraBold"/>
              <a:ea typeface="Barlow ExtraBold"/>
              <a:cs typeface="Barlow ExtraBold"/>
              <a:sym typeface="Barlow ExtraBold"/>
            </a:endParaRPr>
          </a:p>
        </p:txBody>
      </p:sp>
      <p:sp>
        <p:nvSpPr>
          <p:cNvPr id="154" name="Google Shape;154;p9"/>
          <p:cNvSpPr txBox="1"/>
          <p:nvPr/>
        </p:nvSpPr>
        <p:spPr>
          <a:xfrm>
            <a:off x="4344500" y="1146375"/>
            <a:ext cx="3072000" cy="383700"/>
          </a:xfrm>
          <a:prstGeom prst="rect">
            <a:avLst/>
          </a:prstGeom>
          <a:noFill/>
          <a:ln>
            <a:noFill/>
          </a:ln>
        </p:spPr>
        <p:txBody>
          <a:bodyPr anchorCtr="0" anchor="t" bIns="91425" lIns="91425" spcFirstLastPara="1" rIns="91425" wrap="square" tIns="91425">
            <a:noAutofit/>
          </a:bodyPr>
          <a:lstStyle/>
          <a:p>
            <a:pPr indent="0" lvl="0" marL="0" marR="0" rtl="0" algn="l">
              <a:lnSpc>
                <a:spcPct val="11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CONCEPTUAL BREAKDOWN</a:t>
            </a:r>
            <a:endParaRPr b="0" i="0" sz="1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t/>
            </a:r>
            <a:endParaRPr b="0" i="0" sz="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rPr b="0" i="0" lang="en-GB" sz="800" u="none" cap="none" strike="noStrike">
                <a:solidFill>
                  <a:srgbClr val="F54996"/>
                </a:solidFill>
                <a:latin typeface="Barlow"/>
                <a:ea typeface="Barlow"/>
                <a:cs typeface="Barlow"/>
                <a:sym typeface="Barlow"/>
              </a:rPr>
              <a:t> </a:t>
            </a:r>
            <a:endParaRPr b="0" i="0" sz="800" u="none" cap="none" strike="noStrike">
              <a:solidFill>
                <a:srgbClr val="F54996"/>
              </a:solidFill>
              <a:latin typeface="Barlow"/>
              <a:ea typeface="Barlow"/>
              <a:cs typeface="Barlow"/>
              <a:sym typeface="Barlow"/>
            </a:endParaRPr>
          </a:p>
        </p:txBody>
      </p:sp>
      <p:grpSp>
        <p:nvGrpSpPr>
          <p:cNvPr id="155" name="Google Shape;155;p9"/>
          <p:cNvGrpSpPr/>
          <p:nvPr/>
        </p:nvGrpSpPr>
        <p:grpSpPr>
          <a:xfrm>
            <a:off x="309499" y="711302"/>
            <a:ext cx="8038301" cy="383773"/>
            <a:chOff x="461874" y="2757427"/>
            <a:chExt cx="8038301" cy="383773"/>
          </a:xfrm>
        </p:grpSpPr>
        <p:sp>
          <p:nvSpPr>
            <p:cNvPr id="156" name="Google Shape;156;p9"/>
            <p:cNvSpPr txBox="1"/>
            <p:nvPr/>
          </p:nvSpPr>
          <p:spPr>
            <a:xfrm>
              <a:off x="805775" y="2802800"/>
              <a:ext cx="76944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Introducing one of the most important hooks we can use</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157" name="Google Shape;157;p9"/>
            <p:cNvPicPr preferRelativeResize="0"/>
            <p:nvPr/>
          </p:nvPicPr>
          <p:blipFill rotWithShape="1">
            <a:blip r:embed="rId3">
              <a:alphaModFix/>
            </a:blip>
            <a:srcRect b="0" l="0" r="0" t="0"/>
            <a:stretch/>
          </p:blipFill>
          <p:spPr>
            <a:xfrm rot="5400000">
              <a:off x="464675" y="2754626"/>
              <a:ext cx="338299" cy="343901"/>
            </a:xfrm>
            <a:prstGeom prst="rect">
              <a:avLst/>
            </a:prstGeom>
            <a:noFill/>
            <a:ln>
              <a:noFill/>
            </a:ln>
          </p:spPr>
        </p:pic>
      </p:grpSp>
      <p:sp>
        <p:nvSpPr>
          <p:cNvPr id="158" name="Google Shape;158;p9"/>
          <p:cNvSpPr txBox="1"/>
          <p:nvPr/>
        </p:nvSpPr>
        <p:spPr>
          <a:xfrm>
            <a:off x="49925" y="1247475"/>
            <a:ext cx="4089900" cy="3848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First, you’ll need to import this hook via the useState import command at the very top of your component file e.g:</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rPr b="1" i="1" lang="en-GB" sz="1400" u="none" cap="none" strike="noStrike">
                <a:solidFill>
                  <a:srgbClr val="000000"/>
                </a:solidFill>
                <a:latin typeface="Barlow"/>
                <a:ea typeface="Barlow"/>
                <a:cs typeface="Barlow"/>
                <a:sym typeface="Barlow"/>
              </a:rPr>
              <a:t>import React, { useState } from 'react';</a:t>
            </a:r>
            <a:endParaRPr b="1" i="1"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Within the </a:t>
            </a:r>
            <a:r>
              <a:rPr b="1" i="0" lang="en-GB" sz="1400" u="none" cap="none" strike="noStrike">
                <a:solidFill>
                  <a:srgbClr val="000000"/>
                </a:solidFill>
                <a:latin typeface="Barlow"/>
                <a:ea typeface="Barlow"/>
                <a:cs typeface="Barlow"/>
                <a:sym typeface="Barlow"/>
              </a:rPr>
              <a:t>[]</a:t>
            </a:r>
            <a:r>
              <a:rPr b="0" i="0" lang="en-GB" sz="1400" u="none" cap="none" strike="noStrike">
                <a:solidFill>
                  <a:srgbClr val="000000"/>
                </a:solidFill>
                <a:latin typeface="Barlow"/>
                <a:ea typeface="Barlow"/>
                <a:cs typeface="Barlow"/>
                <a:sym typeface="Barlow"/>
              </a:rPr>
              <a:t> on the right hand side, the first parameter symbolises the state object itself whilst the second parameter is the </a:t>
            </a:r>
            <a:r>
              <a:rPr b="1" i="0" lang="en-GB" sz="1400" u="none" cap="none" strike="noStrike">
                <a:solidFill>
                  <a:srgbClr val="000000"/>
                </a:solidFill>
                <a:latin typeface="Barlow"/>
                <a:ea typeface="Barlow"/>
                <a:cs typeface="Barlow"/>
                <a:sym typeface="Barlow"/>
              </a:rPr>
              <a:t>setState</a:t>
            </a:r>
            <a:r>
              <a:rPr b="0" i="0" lang="en-GB" sz="1400" u="none" cap="none" strike="noStrike">
                <a:solidFill>
                  <a:srgbClr val="000000"/>
                </a:solidFill>
                <a:latin typeface="Barlow"/>
                <a:ea typeface="Barlow"/>
                <a:cs typeface="Barlow"/>
                <a:sym typeface="Barlow"/>
              </a:rPr>
              <a:t> method we used in our class components - </a:t>
            </a:r>
            <a:r>
              <a:rPr b="1" i="0" lang="en-GB" sz="1400" u="none" cap="none" strike="noStrike">
                <a:solidFill>
                  <a:srgbClr val="000000"/>
                </a:solidFill>
                <a:latin typeface="Barlow"/>
                <a:ea typeface="Barlow"/>
                <a:cs typeface="Barlow"/>
                <a:sym typeface="Barlow"/>
              </a:rPr>
              <a:t>this time though, we can name it to anything we want though </a:t>
            </a:r>
            <a:r>
              <a:rPr b="0" i="0" lang="en-GB" sz="1400" u="none" cap="none" strike="noStrike">
                <a:solidFill>
                  <a:srgbClr val="000000"/>
                </a:solidFill>
                <a:latin typeface="Barlow"/>
                <a:ea typeface="Barlow"/>
                <a:cs typeface="Barlow"/>
                <a:sym typeface="Barlow"/>
              </a:rPr>
              <a:t>(though make sure to still name appropriately! E.g. make sure your state change always starts with a </a:t>
            </a:r>
            <a:r>
              <a:rPr b="1" i="0" lang="en-GB" sz="1400" u="none" cap="none" strike="noStrike">
                <a:solidFill>
                  <a:srgbClr val="000000"/>
                </a:solidFill>
                <a:latin typeface="Barlow"/>
                <a:ea typeface="Barlow"/>
                <a:cs typeface="Barlow"/>
                <a:sym typeface="Barlow"/>
              </a:rPr>
              <a:t>set</a:t>
            </a:r>
            <a:r>
              <a:rPr b="0" i="0" lang="en-GB" sz="1400" u="none" cap="none" strike="noStrike">
                <a:solidFill>
                  <a:srgbClr val="000000"/>
                </a:solidFill>
                <a:latin typeface="Barlow"/>
                <a:ea typeface="Barlow"/>
                <a:cs typeface="Barlow"/>
                <a:sym typeface="Barlow"/>
              </a:rPr>
              <a:t> for convention!). </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Your instructor can cover all points on the right</a:t>
            </a:r>
            <a:endParaRPr b="0" i="0" sz="1400" u="none" cap="none" strike="noStrike">
              <a:solidFill>
                <a:srgbClr val="000000"/>
              </a:solidFill>
              <a:latin typeface="Barlow"/>
              <a:ea typeface="Barlow"/>
              <a:cs typeface="Barlow"/>
              <a:sym typeface="Barlow"/>
            </a:endParaRPr>
          </a:p>
        </p:txBody>
      </p:sp>
      <p:cxnSp>
        <p:nvCxnSpPr>
          <p:cNvPr id="159" name="Google Shape;159;p9"/>
          <p:cNvCxnSpPr/>
          <p:nvPr/>
        </p:nvCxnSpPr>
        <p:spPr>
          <a:xfrm flipH="1">
            <a:off x="4272975" y="1081975"/>
            <a:ext cx="21600" cy="3924000"/>
          </a:xfrm>
          <a:prstGeom prst="straightConnector1">
            <a:avLst/>
          </a:prstGeom>
          <a:noFill/>
          <a:ln cap="flat" cmpd="sng" w="76200">
            <a:solidFill>
              <a:srgbClr val="666666"/>
            </a:solidFill>
            <a:prstDash val="solid"/>
            <a:round/>
            <a:headEnd len="sm" w="sm" type="none"/>
            <a:tailEnd len="sm" w="sm" type="none"/>
          </a:ln>
        </p:spPr>
      </p:cxnSp>
      <p:pic>
        <p:nvPicPr>
          <p:cNvPr id="160" name="Google Shape;160;p9"/>
          <p:cNvPicPr preferRelativeResize="0"/>
          <p:nvPr/>
        </p:nvPicPr>
        <p:blipFill rotWithShape="1">
          <a:blip r:embed="rId4">
            <a:alphaModFix/>
          </a:blip>
          <a:srcRect b="0" l="2265" r="2085" t="0"/>
          <a:stretch/>
        </p:blipFill>
        <p:spPr>
          <a:xfrm>
            <a:off x="4427725" y="1764475"/>
            <a:ext cx="4630475" cy="23575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