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ExtraBold"/>
      <p:bold r:id="rId16"/>
      <p:boldItalic r:id="rId17"/>
    </p:embeddedFont>
    <p:embeddedFont>
      <p:font typeface="Barl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XBJz1st6ZsjvcMgJSAx45tGsW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ExtraBold-boldItalic.fntdata"/><Relationship Id="rId16" Type="http://schemas.openxmlformats.org/officeDocument/2006/relationships/font" Target="fonts/BarlowExtraBold-bold.fntdata"/><Relationship Id="rId5" Type="http://schemas.openxmlformats.org/officeDocument/2006/relationships/notesMaster" Target="notesMasters/notesMaster1.xml"/><Relationship Id="rId19" Type="http://schemas.openxmlformats.org/officeDocument/2006/relationships/font" Target="fonts/Barlow-bold.fntdata"/><Relationship Id="rId6" Type="http://schemas.openxmlformats.org/officeDocument/2006/relationships/slide" Target="slides/slide1.xml"/><Relationship Id="rId18" Type="http://schemas.openxmlformats.org/officeDocument/2006/relationships/font" Target="fonts/Barl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384175" y="310775"/>
            <a:ext cx="1449774" cy="197337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384175" y="310775"/>
            <a:ext cx="1449774" cy="1973375"/>
          </a:xfrm>
          <a:prstGeom prst="rect">
            <a:avLst/>
          </a:prstGeom>
          <a:noFill/>
          <a:ln>
            <a:noFill/>
          </a:ln>
        </p:spPr>
      </p:pic>
      <p:sp>
        <p:nvSpPr>
          <p:cNvPr id="56" name="Google Shape;56;p1"/>
          <p:cNvSpPr txBox="1"/>
          <p:nvPr/>
        </p:nvSpPr>
        <p:spPr>
          <a:xfrm>
            <a:off x="270000" y="270000"/>
            <a:ext cx="8640000" cy="81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700" u="none" cap="none" strike="noStrike">
                <a:solidFill>
                  <a:srgbClr val="FFFFFF"/>
                </a:solidFill>
                <a:latin typeface="Barlow"/>
                <a:ea typeface="Barlow"/>
                <a:cs typeface="Barlow"/>
                <a:sym typeface="Barlow"/>
              </a:rPr>
              <a:t>(TIME TO) BEHAVE AND REACT RIOT</a:t>
            </a:r>
            <a:endParaRPr b="1" i="0" sz="2700" u="none" cap="none" strike="noStrike">
              <a:solidFill>
                <a:srgbClr val="595959"/>
              </a:solidFill>
              <a:latin typeface="Barlow"/>
              <a:ea typeface="Barlow"/>
              <a:cs typeface="Barlow"/>
              <a:sym typeface="Barlow"/>
            </a:endParaRPr>
          </a:p>
        </p:txBody>
      </p:sp>
      <p:sp>
        <p:nvSpPr>
          <p:cNvPr id="57" name="Google Shape;57;p1"/>
          <p:cNvSpPr txBox="1"/>
          <p:nvPr/>
        </p:nvSpPr>
        <p:spPr>
          <a:xfrm>
            <a:off x="270000" y="981950"/>
            <a:ext cx="8640000" cy="405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400" u="none" cap="none" strike="noStrike">
                <a:solidFill>
                  <a:srgbClr val="595959"/>
                </a:solidFill>
                <a:latin typeface="Barlow"/>
                <a:ea typeface="Barlow"/>
                <a:cs typeface="Barlow"/>
                <a:sym typeface="Barlow"/>
              </a:rPr>
              <a:t>LESSON 6</a:t>
            </a:r>
            <a:endParaRPr b="0" i="0" sz="1100" u="none" cap="none" strike="noStrike">
              <a:solidFill>
                <a:srgbClr val="000000"/>
              </a:solidFill>
              <a:latin typeface="Arial"/>
              <a:ea typeface="Arial"/>
              <a:cs typeface="Arial"/>
              <a:sym typeface="Arial"/>
            </a:endParaRPr>
          </a:p>
        </p:txBody>
      </p:sp>
      <p:sp>
        <p:nvSpPr>
          <p:cNvPr id="58" name="Google Shape;58;p1"/>
          <p:cNvSpPr txBox="1"/>
          <p:nvPr/>
        </p:nvSpPr>
        <p:spPr>
          <a:xfrm>
            <a:off x="159150" y="4738500"/>
            <a:ext cx="5333400" cy="405000"/>
          </a:xfrm>
          <a:prstGeom prst="rect">
            <a:avLst/>
          </a:prstGeom>
          <a:noFill/>
          <a:ln>
            <a:noFill/>
          </a:ln>
        </p:spPr>
        <p:txBody>
          <a:bodyPr anchorCtr="0" anchor="t" bIns="91425" lIns="91425" spcFirstLastPara="1" rIns="91425" wrap="square" tIns="91425">
            <a:noAutofit/>
          </a:bodyPr>
          <a:lstStyle/>
          <a:p>
            <a:pPr indent="0" lvl="0" marL="0" marR="0" rtl="0" algn="l">
              <a:lnSpc>
                <a:spcPct val="65000"/>
              </a:lnSpc>
              <a:spcBef>
                <a:spcPts val="0"/>
              </a:spcBef>
              <a:spcAft>
                <a:spcPts val="0"/>
              </a:spcAft>
              <a:buClr>
                <a:srgbClr val="000000"/>
              </a:buClr>
              <a:buSzPts val="4000"/>
              <a:buFont typeface="Arial"/>
              <a:buNone/>
            </a:pPr>
            <a:r>
              <a:rPr b="1" lang="en-GB" sz="2100">
                <a:solidFill>
                  <a:srgbClr val="F54996"/>
                </a:solidFill>
                <a:latin typeface="Barlow"/>
                <a:ea typeface="Barlow"/>
                <a:cs typeface="Barlow"/>
                <a:sym typeface="Barlow"/>
              </a:rPr>
              <a:t>CFG</a:t>
            </a:r>
            <a:r>
              <a:rPr b="1" i="0" lang="en-GB" sz="2100" u="none" cap="none" strike="noStrike">
                <a:solidFill>
                  <a:srgbClr val="F54996"/>
                </a:solidFill>
                <a:latin typeface="Barlow"/>
                <a:ea typeface="Barlow"/>
                <a:cs typeface="Barlow"/>
                <a:sym typeface="Barlow"/>
              </a:rPr>
              <a:t>DEGREE </a:t>
            </a:r>
            <a:r>
              <a:rPr b="1" i="0" lang="en-GB" sz="2100" u="none" cap="none" strike="noStrike">
                <a:solidFill>
                  <a:srgbClr val="F54996"/>
                </a:solidFill>
                <a:latin typeface="Barlow"/>
                <a:ea typeface="Barlow"/>
                <a:cs typeface="Barlow"/>
                <a:sym typeface="Barlow"/>
              </a:rPr>
              <a:t>→ FULL-STACK STREAM</a:t>
            </a:r>
            <a:r>
              <a:rPr b="0" i="0" lang="en-GB" sz="2100" u="none" cap="none" strike="noStrike">
                <a:solidFill>
                  <a:srgbClr val="F54996"/>
                </a:solidFill>
                <a:latin typeface="Barlow"/>
                <a:ea typeface="Barlow"/>
                <a:cs typeface="Barlow"/>
                <a:sym typeface="Barlow"/>
              </a:rPr>
              <a:t> </a:t>
            </a:r>
            <a:endParaRPr b="0" i="0" sz="1400" u="none" cap="none" strike="noStrike">
              <a:solidFill>
                <a:srgbClr val="000000"/>
              </a:solidFill>
              <a:latin typeface="Arial"/>
              <a:ea typeface="Arial"/>
              <a:cs typeface="Arial"/>
              <a:sym typeface="Arial"/>
            </a:endParaRPr>
          </a:p>
        </p:txBody>
      </p:sp>
      <p:cxnSp>
        <p:nvCxnSpPr>
          <p:cNvPr id="59" name="Google Shape;59;p1"/>
          <p:cNvCxnSpPr/>
          <p:nvPr/>
        </p:nvCxnSpPr>
        <p:spPr>
          <a:xfrm>
            <a:off x="3836825" y="674150"/>
            <a:ext cx="1065300" cy="0"/>
          </a:xfrm>
          <a:prstGeom prst="straightConnector1">
            <a:avLst/>
          </a:prstGeom>
          <a:noFill/>
          <a:ln cap="flat" cmpd="sng" w="76200">
            <a:solidFill>
              <a:srgbClr val="CC0000"/>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7081800" y="310775"/>
            <a:ext cx="1752149" cy="2494550"/>
          </a:xfrm>
          <a:prstGeom prst="rect">
            <a:avLst/>
          </a:prstGeom>
          <a:noFill/>
          <a:ln>
            <a:noFill/>
          </a:ln>
        </p:spPr>
      </p:pic>
      <p:sp>
        <p:nvSpPr>
          <p:cNvPr id="163" name="Google Shape;163;p10"/>
          <p:cNvSpPr txBox="1"/>
          <p:nvPr/>
        </p:nvSpPr>
        <p:spPr>
          <a:xfrm>
            <a:off x="17400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THANK YOU!</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nvSpPr>
        <p:spPr>
          <a:xfrm>
            <a:off x="249250" y="319675"/>
            <a:ext cx="5489700" cy="4461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1100"/>
              <a:buFont typeface="Arial"/>
              <a:buNone/>
            </a:pPr>
            <a:r>
              <a:rPr b="0" i="0" lang="en-GB" sz="3500" u="none" cap="none" strike="noStrike">
                <a:solidFill>
                  <a:srgbClr val="000000"/>
                </a:solidFill>
                <a:latin typeface="Barlow ExtraBold"/>
                <a:ea typeface="Barlow ExtraBold"/>
                <a:cs typeface="Barlow ExtraBold"/>
                <a:sym typeface="Barlow ExtraBold"/>
              </a:rPr>
              <a:t>AGENDA</a:t>
            </a:r>
            <a:endParaRPr b="0" i="0" sz="3500" u="none" cap="none" strike="noStrike">
              <a:solidFill>
                <a:srgbClr val="000000"/>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4000"/>
              <a:buFont typeface="Arial"/>
              <a:buNone/>
            </a:pPr>
            <a:r>
              <a:t/>
            </a:r>
            <a:endParaRPr b="0" i="0" sz="4000" u="none" cap="none" strike="noStrike">
              <a:solidFill>
                <a:srgbClr val="000000"/>
              </a:solidFill>
              <a:latin typeface="Barlow ExtraBold"/>
              <a:ea typeface="Barlow ExtraBold"/>
              <a:cs typeface="Barlow ExtraBold"/>
              <a:sym typeface="Barlow ExtraBold"/>
            </a:endParaRPr>
          </a:p>
        </p:txBody>
      </p:sp>
      <p:sp>
        <p:nvSpPr>
          <p:cNvPr id="65" name="Google Shape;65;p2"/>
          <p:cNvSpPr txBox="1"/>
          <p:nvPr/>
        </p:nvSpPr>
        <p:spPr>
          <a:xfrm>
            <a:off x="2972725" y="1247050"/>
            <a:ext cx="5924400" cy="3520800"/>
          </a:xfrm>
          <a:prstGeom prst="rect">
            <a:avLst/>
          </a:prstGeom>
          <a:noFill/>
          <a:ln cap="flat" cmpd="sng" w="9525">
            <a:solidFill>
              <a:srgbClr val="4A4A4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01</a:t>
            </a:r>
            <a:r>
              <a:rPr b="0" i="0" lang="en-GB" sz="1600" u="none" cap="none" strike="noStrike">
                <a:solidFill>
                  <a:srgbClr val="F54996"/>
                </a:solidFill>
                <a:latin typeface="Barlow"/>
                <a:ea typeface="Barlow"/>
                <a:cs typeface="Barlow"/>
                <a:sym typeface="Barlow"/>
              </a:rPr>
              <a:t> </a:t>
            </a:r>
            <a:r>
              <a:rPr b="0" i="0" lang="en-GB" sz="1600" u="none" cap="none" strike="noStrike">
                <a:solidFill>
                  <a:srgbClr val="000000"/>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What is behaviour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02</a:t>
            </a:r>
            <a:r>
              <a:rPr b="0" i="0" lang="en-GB" sz="1600" u="none" cap="none" strike="noStrike">
                <a:solidFill>
                  <a:srgbClr val="000000"/>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Adding behavioural mechanisms to components</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600"/>
              <a:buFont typeface="Arial"/>
              <a:buNone/>
            </a:pPr>
            <a:r>
              <a:rPr b="1" i="0" lang="en-GB" sz="1600" u="none" cap="none" strike="noStrike">
                <a:solidFill>
                  <a:srgbClr val="F54996"/>
                </a:solidFill>
                <a:latin typeface="Barlow"/>
                <a:ea typeface="Barlow"/>
                <a:cs typeface="Barlow"/>
                <a:sym typeface="Barlow"/>
              </a:rPr>
              <a:t>03</a:t>
            </a:r>
            <a:r>
              <a:rPr b="0" i="0" lang="en-GB" sz="1600" u="none" cap="none" strike="noStrike">
                <a:solidFill>
                  <a:schemeClr val="dk1"/>
                </a:solidFill>
                <a:latin typeface="Barlow"/>
                <a:ea typeface="Barlow"/>
                <a:cs typeface="Barlow"/>
                <a:sym typeface="Barlow"/>
              </a:rPr>
              <a:t> Sharing data between components via props</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Barlow"/>
              <a:ea typeface="Barlow"/>
              <a:cs typeface="Barlow"/>
              <a:sym typeface="Barlow"/>
            </a:endParaRPr>
          </a:p>
        </p:txBody>
      </p:sp>
      <p:cxnSp>
        <p:nvCxnSpPr>
          <p:cNvPr id="66" name="Google Shape;66;p2"/>
          <p:cNvCxnSpPr/>
          <p:nvPr/>
        </p:nvCxnSpPr>
        <p:spPr>
          <a:xfrm flipH="1">
            <a:off x="2305550" y="926625"/>
            <a:ext cx="9000" cy="3908100"/>
          </a:xfrm>
          <a:prstGeom prst="straightConnector1">
            <a:avLst/>
          </a:prstGeom>
          <a:noFill/>
          <a:ln cap="flat" cmpd="sng" w="76200">
            <a:solidFill>
              <a:srgbClr val="666666"/>
            </a:solidFill>
            <a:prstDash val="solid"/>
            <a:round/>
            <a:headEnd len="sm" w="sm" type="none"/>
            <a:tailEnd len="sm" w="sm" type="none"/>
          </a:ln>
        </p:spPr>
      </p:cxnSp>
      <p:grpSp>
        <p:nvGrpSpPr>
          <p:cNvPr id="67" name="Google Shape;67;p2"/>
          <p:cNvGrpSpPr/>
          <p:nvPr/>
        </p:nvGrpSpPr>
        <p:grpSpPr>
          <a:xfrm>
            <a:off x="331350" y="1935800"/>
            <a:ext cx="1584600" cy="1437000"/>
            <a:chOff x="331350" y="2012000"/>
            <a:chExt cx="1584600" cy="1437000"/>
          </a:xfrm>
        </p:grpSpPr>
        <p:sp>
          <p:nvSpPr>
            <p:cNvPr id="68" name="Google Shape;68;p2"/>
            <p:cNvSpPr/>
            <p:nvPr/>
          </p:nvSpPr>
          <p:spPr>
            <a:xfrm>
              <a:off x="331350" y="2012000"/>
              <a:ext cx="1584600" cy="1437000"/>
            </a:xfrm>
            <a:prstGeom prst="ellipse">
              <a:avLst/>
            </a:prstGeom>
            <a:solidFill>
              <a:srgbClr val="FFFFFF"/>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2"/>
            <p:cNvPicPr preferRelativeResize="0"/>
            <p:nvPr/>
          </p:nvPicPr>
          <p:blipFill rotWithShape="1">
            <a:blip r:embed="rId3">
              <a:alphaModFix/>
            </a:blip>
            <a:srcRect b="13481" l="21230" r="16028" t="14611"/>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Walkthrough: What is behaviour?</a:t>
            </a:r>
            <a:endParaRPr b="0" i="0" sz="3400" u="none" cap="none" strike="noStrike">
              <a:solidFill>
                <a:srgbClr val="000000"/>
              </a:solidFill>
              <a:latin typeface="Barlow ExtraBold"/>
              <a:ea typeface="Barlow ExtraBold"/>
              <a:cs typeface="Barlow ExtraBold"/>
              <a:sym typeface="Barlow ExtraBold"/>
            </a:endParaRPr>
          </a:p>
        </p:txBody>
      </p:sp>
      <p:sp>
        <p:nvSpPr>
          <p:cNvPr id="75" name="Google Shape;75;p3"/>
          <p:cNvSpPr txBox="1"/>
          <p:nvPr/>
        </p:nvSpPr>
        <p:spPr>
          <a:xfrm>
            <a:off x="5162250" y="769575"/>
            <a:ext cx="3890400" cy="9117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AFTER THE LEFT-HAND SIDE, YOUR INSTRUCTOR WILL EXPLAIN </a:t>
            </a:r>
            <a:r>
              <a:rPr b="1" i="0" lang="en-GB" sz="1400" u="none" cap="none" strike="noStrike">
                <a:solidFill>
                  <a:srgbClr val="F54996"/>
                </a:solidFill>
                <a:latin typeface="Barlow"/>
                <a:ea typeface="Barlow"/>
                <a:cs typeface="Barlow"/>
                <a:sym typeface="Barlow"/>
              </a:rPr>
              <a:t>A, B, C</a:t>
            </a:r>
            <a:r>
              <a:rPr b="0" i="0" lang="en-GB" sz="1400" u="none" cap="none" strike="noStrike">
                <a:solidFill>
                  <a:srgbClr val="F54996"/>
                </a:solidFill>
                <a:latin typeface="Barlow"/>
                <a:ea typeface="Barlow"/>
                <a:cs typeface="Barlow"/>
                <a:sym typeface="Barlow"/>
              </a:rPr>
              <a:t> AND THEIR PURPOSE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76" name="Google Shape;76;p3"/>
          <p:cNvGrpSpPr/>
          <p:nvPr/>
        </p:nvGrpSpPr>
        <p:grpSpPr>
          <a:xfrm>
            <a:off x="309474" y="711302"/>
            <a:ext cx="6839801" cy="383773"/>
            <a:chOff x="461874" y="2757427"/>
            <a:chExt cx="6839801" cy="383773"/>
          </a:xfrm>
        </p:grpSpPr>
        <p:sp>
          <p:nvSpPr>
            <p:cNvPr id="77" name="Google Shape;77;p3"/>
            <p:cNvSpPr txBox="1"/>
            <p:nvPr/>
          </p:nvSpPr>
          <p:spPr>
            <a:xfrm>
              <a:off x="805775" y="2802800"/>
              <a:ext cx="64959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And how does it relates to components?</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78" name="Google Shape;78;p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79" name="Google Shape;79;p3"/>
          <p:cNvSpPr txBox="1"/>
          <p:nvPr/>
        </p:nvSpPr>
        <p:spPr>
          <a:xfrm>
            <a:off x="124850" y="1247475"/>
            <a:ext cx="47271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It effectively is what we learnt during our JavaScript course - we simply write a set of instructions that the component must follow depending on the event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For example, we can create a </a:t>
            </a:r>
            <a:r>
              <a:rPr b="1" i="0" lang="en-GB" sz="1400" u="none" cap="none" strike="noStrike">
                <a:solidFill>
                  <a:srgbClr val="000000"/>
                </a:solidFill>
                <a:latin typeface="Barlow"/>
                <a:ea typeface="Barlow"/>
                <a:cs typeface="Barlow"/>
                <a:sym typeface="Barlow"/>
              </a:rPr>
              <a:t>onClick</a:t>
            </a:r>
            <a:r>
              <a:rPr b="0" i="0" lang="en-GB" sz="1400" u="none" cap="none" strike="noStrike">
                <a:solidFill>
                  <a:srgbClr val="000000"/>
                </a:solidFill>
                <a:latin typeface="Barlow"/>
                <a:ea typeface="Barlow"/>
                <a:cs typeface="Barlow"/>
                <a:sym typeface="Barlow"/>
              </a:rPr>
              <a:t> function and assign it to the button component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Once assigned, we can tell the component that every time it’s clicked, it must follow whatever is within </a:t>
            </a:r>
            <a:r>
              <a:rPr b="1" i="0" lang="en-GB" sz="1400" u="none" cap="none" strike="noStrike">
                <a:solidFill>
                  <a:srgbClr val="000000"/>
                </a:solidFill>
                <a:latin typeface="Barlow"/>
                <a:ea typeface="Barlow"/>
                <a:cs typeface="Barlow"/>
                <a:sym typeface="Barlow"/>
              </a:rPr>
              <a:t>onClick</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A primary difference to JS is that these ‘behavioural’ functions are </a:t>
            </a:r>
            <a:r>
              <a:rPr b="1" i="0" lang="en-GB" sz="1400" u="none" cap="none" strike="noStrike">
                <a:solidFill>
                  <a:srgbClr val="000000"/>
                </a:solidFill>
                <a:latin typeface="Barlow"/>
                <a:ea typeface="Barlow"/>
                <a:cs typeface="Barlow"/>
                <a:sym typeface="Barlow"/>
              </a:rPr>
              <a:t>normally stored within the component file as well - </a:t>
            </a:r>
            <a:r>
              <a:rPr b="0" i="0" lang="en-GB" sz="1400" u="none" cap="none" strike="noStrike">
                <a:solidFill>
                  <a:srgbClr val="000000"/>
                </a:solidFill>
                <a:latin typeface="Barlow"/>
                <a:ea typeface="Barlow"/>
                <a:cs typeface="Barlow"/>
                <a:sym typeface="Barlow"/>
              </a:rPr>
              <a:t>effectively </a:t>
            </a:r>
            <a:r>
              <a:rPr b="1" i="0" lang="en-GB" sz="1400" u="none" cap="none" strike="noStrike">
                <a:solidFill>
                  <a:srgbClr val="000000"/>
                </a:solidFill>
                <a:latin typeface="Barlow"/>
                <a:ea typeface="Barlow"/>
                <a:cs typeface="Barlow"/>
                <a:sym typeface="Barlow"/>
              </a:rPr>
              <a:t>centralising </a:t>
            </a:r>
            <a:r>
              <a:rPr b="0" i="0" lang="en-GB" sz="1400" u="none" cap="none" strike="noStrike">
                <a:solidFill>
                  <a:srgbClr val="000000"/>
                </a:solidFill>
                <a:latin typeface="Barlow"/>
                <a:ea typeface="Barlow"/>
                <a:cs typeface="Barlow"/>
                <a:sym typeface="Barlow"/>
              </a:rPr>
              <a:t>a lot of code together (the component file is already </a:t>
            </a:r>
            <a:r>
              <a:rPr b="1" i="0" lang="en-GB" sz="1400" u="none" cap="none" strike="noStrike">
                <a:solidFill>
                  <a:srgbClr val="000000"/>
                </a:solidFill>
                <a:latin typeface="Barlow"/>
                <a:ea typeface="Barlow"/>
                <a:cs typeface="Barlow"/>
                <a:sym typeface="Barlow"/>
              </a:rPr>
              <a:t>.js</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p:txBody>
      </p:sp>
      <p:cxnSp>
        <p:nvCxnSpPr>
          <p:cNvPr id="80" name="Google Shape;80;p3"/>
          <p:cNvCxnSpPr/>
          <p:nvPr/>
        </p:nvCxnSpPr>
        <p:spPr>
          <a:xfrm flipH="1">
            <a:off x="5006050" y="769575"/>
            <a:ext cx="2100" cy="4303800"/>
          </a:xfrm>
          <a:prstGeom prst="straightConnector1">
            <a:avLst/>
          </a:prstGeom>
          <a:noFill/>
          <a:ln cap="flat" cmpd="sng" w="76200">
            <a:solidFill>
              <a:srgbClr val="666666"/>
            </a:solidFill>
            <a:prstDash val="solid"/>
            <a:round/>
            <a:headEnd len="sm" w="sm" type="none"/>
            <a:tailEnd len="sm" w="sm" type="none"/>
          </a:ln>
        </p:spPr>
      </p:cxnSp>
      <p:pic>
        <p:nvPicPr>
          <p:cNvPr id="81" name="Google Shape;81;p3"/>
          <p:cNvPicPr preferRelativeResize="0"/>
          <p:nvPr/>
        </p:nvPicPr>
        <p:blipFill rotWithShape="1">
          <a:blip r:embed="rId4">
            <a:alphaModFix/>
          </a:blip>
          <a:srcRect b="0" l="0" r="0" t="0"/>
          <a:stretch/>
        </p:blipFill>
        <p:spPr>
          <a:xfrm>
            <a:off x="5229800" y="1681275"/>
            <a:ext cx="3755300" cy="333687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4"/>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1: Adding a onClick for React</a:t>
            </a:r>
            <a:endParaRPr b="0" i="0" sz="3400" u="none" cap="none" strike="noStrike">
              <a:solidFill>
                <a:srgbClr val="000000"/>
              </a:solidFill>
              <a:latin typeface="Barlow ExtraBold"/>
              <a:ea typeface="Barlow ExtraBold"/>
              <a:cs typeface="Barlow ExtraBold"/>
              <a:sym typeface="Barlow ExtraBold"/>
            </a:endParaRPr>
          </a:p>
        </p:txBody>
      </p:sp>
      <p:sp>
        <p:nvSpPr>
          <p:cNvPr id="87" name="Google Shape;87;p4"/>
          <p:cNvSpPr txBox="1"/>
          <p:nvPr/>
        </p:nvSpPr>
        <p:spPr>
          <a:xfrm>
            <a:off x="4222875" y="931313"/>
            <a:ext cx="38001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OUTPUT</a:t>
            </a:r>
            <a:endParaRPr b="0" i="0" sz="1800" u="none" cap="none" strike="noStrike">
              <a:solidFill>
                <a:srgbClr val="F54996"/>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88" name="Google Shape;88;p4"/>
          <p:cNvGrpSpPr/>
          <p:nvPr/>
        </p:nvGrpSpPr>
        <p:grpSpPr>
          <a:xfrm>
            <a:off x="309506" y="711275"/>
            <a:ext cx="6188521" cy="422962"/>
            <a:chOff x="461902" y="2757416"/>
            <a:chExt cx="10160108" cy="422962"/>
          </a:xfrm>
        </p:grpSpPr>
        <p:sp>
          <p:nvSpPr>
            <p:cNvPr id="89" name="Google Shape;89;p4"/>
            <p:cNvSpPr txBox="1"/>
            <p:nvPr/>
          </p:nvSpPr>
          <p:spPr>
            <a:xfrm>
              <a:off x="1121310" y="2841978"/>
              <a:ext cx="95007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Time to do it on your end (if not done)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90" name="Google Shape;90;p4"/>
            <p:cNvPicPr preferRelativeResize="0"/>
            <p:nvPr/>
          </p:nvPicPr>
          <p:blipFill rotWithShape="1">
            <a:blip r:embed="rId3">
              <a:alphaModFix/>
            </a:blip>
            <a:srcRect b="0" l="0" r="0" t="0"/>
            <a:stretch/>
          </p:blipFill>
          <p:spPr>
            <a:xfrm rot="5400000">
              <a:off x="542055" y="2677263"/>
              <a:ext cx="338299" cy="498604"/>
            </a:xfrm>
            <a:prstGeom prst="rect">
              <a:avLst/>
            </a:prstGeom>
            <a:noFill/>
            <a:ln>
              <a:noFill/>
            </a:ln>
          </p:spPr>
        </p:pic>
      </p:grpSp>
      <p:sp>
        <p:nvSpPr>
          <p:cNvPr id="91" name="Google Shape;91;p4"/>
          <p:cNvSpPr txBox="1"/>
          <p:nvPr/>
        </p:nvSpPr>
        <p:spPr>
          <a:xfrm>
            <a:off x="124850" y="1247475"/>
            <a:ext cx="39204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Similar to the example before, ensure that your button outputs some sort of a message when pressed!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Learning from the previous slide, you’ll need to add the correct property/s and design a correct mechanism</a:t>
            </a:r>
            <a:endParaRPr b="0" i="0" sz="1400" u="none" cap="none" strike="noStrike">
              <a:solidFill>
                <a:srgbClr val="000000"/>
              </a:solidFill>
              <a:latin typeface="Barlow"/>
              <a:ea typeface="Barlow"/>
              <a:cs typeface="Barlow"/>
              <a:sym typeface="Barlow"/>
            </a:endParaRPr>
          </a:p>
        </p:txBody>
      </p:sp>
      <p:cxnSp>
        <p:nvCxnSpPr>
          <p:cNvPr id="92" name="Google Shape;92;p4"/>
          <p:cNvCxnSpPr/>
          <p:nvPr/>
        </p:nvCxnSpPr>
        <p:spPr>
          <a:xfrm flipH="1">
            <a:off x="4150650" y="711300"/>
            <a:ext cx="21900" cy="4268100"/>
          </a:xfrm>
          <a:prstGeom prst="straightConnector1">
            <a:avLst/>
          </a:prstGeom>
          <a:noFill/>
          <a:ln cap="flat" cmpd="sng" w="76200">
            <a:solidFill>
              <a:srgbClr val="666666"/>
            </a:solidFill>
            <a:prstDash val="solid"/>
            <a:round/>
            <a:headEnd len="sm" w="sm" type="none"/>
            <a:tailEnd len="sm" w="sm" type="none"/>
          </a:ln>
        </p:spPr>
      </p:cxnSp>
      <p:pic>
        <p:nvPicPr>
          <p:cNvPr id="93" name="Google Shape;93;p4"/>
          <p:cNvPicPr preferRelativeResize="0"/>
          <p:nvPr/>
        </p:nvPicPr>
        <p:blipFill rotWithShape="1">
          <a:blip r:embed="rId4">
            <a:alphaModFix/>
          </a:blip>
          <a:srcRect b="0" l="0" r="0" t="0"/>
          <a:stretch/>
        </p:blipFill>
        <p:spPr>
          <a:xfrm>
            <a:off x="4356375" y="1382625"/>
            <a:ext cx="4687851" cy="2687819"/>
          </a:xfrm>
          <a:prstGeom prst="rect">
            <a:avLst/>
          </a:prstGeom>
          <a:noFill/>
          <a:ln cap="flat" cmpd="sng" w="19050">
            <a:solidFill>
              <a:schemeClr val="dk2"/>
            </a:solidFill>
            <a:prstDash val="solid"/>
            <a:round/>
            <a:headEnd len="sm" w="sm" type="none"/>
            <a:tailEnd len="sm" w="sm" type="none"/>
          </a:ln>
        </p:spPr>
      </p:pic>
      <p:sp>
        <p:nvSpPr>
          <p:cNvPr id="94" name="Google Shape;94;p4"/>
          <p:cNvSpPr/>
          <p:nvPr/>
        </p:nvSpPr>
        <p:spPr>
          <a:xfrm rot="5400000">
            <a:off x="8359675" y="1318200"/>
            <a:ext cx="489900" cy="9993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sp>
        <p:nvSpPr>
          <p:cNvPr id="95" name="Google Shape;95;p4"/>
          <p:cNvSpPr/>
          <p:nvPr/>
        </p:nvSpPr>
        <p:spPr>
          <a:xfrm rot="5400000">
            <a:off x="5862450" y="2350900"/>
            <a:ext cx="594300" cy="31755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cxnSp>
        <p:nvCxnSpPr>
          <p:cNvPr id="96" name="Google Shape;96;p4"/>
          <p:cNvCxnSpPr/>
          <p:nvPr/>
        </p:nvCxnSpPr>
        <p:spPr>
          <a:xfrm flipH="1" rot="10800000">
            <a:off x="7701500" y="2145450"/>
            <a:ext cx="577500" cy="1439400"/>
          </a:xfrm>
          <a:prstGeom prst="straightConnector1">
            <a:avLst/>
          </a:prstGeom>
          <a:noFill/>
          <a:ln cap="flat" cmpd="sng" w="28575">
            <a:solidFill>
              <a:srgbClr val="F54996"/>
            </a:solidFill>
            <a:prstDash val="solid"/>
            <a:round/>
            <a:headEnd len="sm" w="sm" type="none"/>
            <a:tailEnd len="med" w="med" type="triangle"/>
          </a:ln>
        </p:spPr>
      </p:cxnSp>
      <p:pic>
        <p:nvPicPr>
          <p:cNvPr id="97" name="Google Shape;97;p4"/>
          <p:cNvPicPr preferRelativeResize="0"/>
          <p:nvPr/>
        </p:nvPicPr>
        <p:blipFill rotWithShape="1">
          <a:blip r:embed="rId5">
            <a:alphaModFix/>
          </a:blip>
          <a:srcRect b="10507" l="27247" r="27968" t="10365"/>
          <a:stretch/>
        </p:blipFill>
        <p:spPr>
          <a:xfrm>
            <a:off x="253102" y="4311619"/>
            <a:ext cx="360536" cy="361355"/>
          </a:xfrm>
          <a:prstGeom prst="rect">
            <a:avLst/>
          </a:prstGeom>
          <a:noFill/>
          <a:ln>
            <a:noFill/>
          </a:ln>
        </p:spPr>
      </p:pic>
      <p:sp>
        <p:nvSpPr>
          <p:cNvPr id="98" name="Google Shape;98;p4"/>
          <p:cNvSpPr txBox="1"/>
          <p:nvPr/>
        </p:nvSpPr>
        <p:spPr>
          <a:xfrm>
            <a:off x="607875" y="4076650"/>
            <a:ext cx="3420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Barlow"/>
                <a:ea typeface="Barlow"/>
                <a:cs typeface="Barlow"/>
                <a:sym typeface="Barlow"/>
              </a:rPr>
              <a:t>You have approx. </a:t>
            </a:r>
            <a:r>
              <a:rPr b="1" i="1" lang="en-GB" sz="1400" u="none" cap="none" strike="noStrike">
                <a:solidFill>
                  <a:srgbClr val="000000"/>
                </a:solidFill>
                <a:latin typeface="Barlow"/>
                <a:ea typeface="Barlow"/>
                <a:cs typeface="Barlow"/>
                <a:sym typeface="Barlow"/>
              </a:rPr>
              <a:t>8 minutes </a:t>
            </a:r>
            <a:r>
              <a:rPr b="0" i="1" lang="en-GB" sz="1400" u="none" cap="none" strike="noStrike">
                <a:solidFill>
                  <a:srgbClr val="000000"/>
                </a:solidFill>
                <a:latin typeface="Barlow"/>
                <a:ea typeface="Barlow"/>
                <a:cs typeface="Barlow"/>
                <a:sym typeface="Barlow"/>
              </a:rPr>
              <a:t>for this (depending on your instructor's discretion + current time!). Google when you can!</a:t>
            </a:r>
            <a:endParaRPr b="0" i="1" sz="1400" u="none" cap="none" strike="noStrike">
              <a:solidFill>
                <a:srgbClr val="000000"/>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5"/>
          <p:cNvSpPr txBox="1"/>
          <p:nvPr/>
        </p:nvSpPr>
        <p:spPr>
          <a:xfrm>
            <a:off x="253100" y="349200"/>
            <a:ext cx="87276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Walkthrough: Passing information via props</a:t>
            </a:r>
            <a:endParaRPr b="0" i="0" sz="3400" u="none" cap="none" strike="noStrike">
              <a:solidFill>
                <a:srgbClr val="000000"/>
              </a:solidFill>
              <a:latin typeface="Barlow ExtraBold"/>
              <a:ea typeface="Barlow ExtraBold"/>
              <a:cs typeface="Barlow ExtraBold"/>
              <a:sym typeface="Barlow ExtraBold"/>
            </a:endParaRPr>
          </a:p>
        </p:txBody>
      </p:sp>
      <p:grpSp>
        <p:nvGrpSpPr>
          <p:cNvPr id="104" name="Google Shape;104;p5"/>
          <p:cNvGrpSpPr/>
          <p:nvPr/>
        </p:nvGrpSpPr>
        <p:grpSpPr>
          <a:xfrm>
            <a:off x="309474" y="711302"/>
            <a:ext cx="7795301" cy="383773"/>
            <a:chOff x="461874" y="2757427"/>
            <a:chExt cx="7795301" cy="383773"/>
          </a:xfrm>
        </p:grpSpPr>
        <p:sp>
          <p:nvSpPr>
            <p:cNvPr id="105" name="Google Shape;105;p5"/>
            <p:cNvSpPr txBox="1"/>
            <p:nvPr/>
          </p:nvSpPr>
          <p:spPr>
            <a:xfrm>
              <a:off x="805775" y="2802800"/>
              <a:ext cx="74514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Make the button customisable instead of hard-coding stuff!</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06" name="Google Shape;106;p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07" name="Google Shape;107;p5"/>
          <p:cNvSpPr txBox="1"/>
          <p:nvPr/>
        </p:nvSpPr>
        <p:spPr>
          <a:xfrm>
            <a:off x="109875" y="1158950"/>
            <a:ext cx="40926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Components can pass pieces of information to each other - called </a:t>
            </a:r>
            <a:r>
              <a:rPr b="1" i="0" lang="en-GB" sz="1400" u="none" cap="none" strike="noStrike">
                <a:solidFill>
                  <a:srgbClr val="000000"/>
                </a:solidFill>
                <a:latin typeface="Barlow"/>
                <a:ea typeface="Barlow"/>
                <a:cs typeface="Barlow"/>
                <a:sym typeface="Barlow"/>
              </a:rPr>
              <a:t>props</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It’s extremely similar to how we call functions in Python and pass values to them for use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We can pass anything, and assign any ID / property name to the lower component - for example: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Barlow"/>
                <a:ea typeface="Barlow"/>
                <a:cs typeface="Barlow"/>
                <a:sym typeface="Barlow"/>
              </a:rPr>
              <a:t>nameDoesNotMatter = “</a:t>
            </a:r>
            <a:r>
              <a:rPr b="0" i="0" lang="en-GB" sz="1400" u="none" cap="none" strike="noStrike">
                <a:solidFill>
                  <a:srgbClr val="000000"/>
                </a:solidFill>
                <a:latin typeface="Barlow"/>
                <a:ea typeface="Barlow"/>
                <a:cs typeface="Barlow"/>
                <a:sym typeface="Barlow"/>
              </a:rPr>
              <a:t>Prop ‘</a:t>
            </a:r>
            <a:r>
              <a:rPr b="0" i="1" lang="en-GB" sz="1400" u="none" cap="none" strike="noStrike">
                <a:solidFill>
                  <a:srgbClr val="000000"/>
                </a:solidFill>
                <a:latin typeface="Barlow"/>
                <a:ea typeface="Barlow"/>
                <a:cs typeface="Barlow"/>
                <a:sym typeface="Barlow"/>
              </a:rPr>
              <a:t>nameDoesNotMatter’</a:t>
            </a:r>
            <a:r>
              <a:rPr b="0" i="0" lang="en-GB" sz="1400" u="none" cap="none" strike="noStrike">
                <a:solidFill>
                  <a:srgbClr val="000000"/>
                </a:solidFill>
                <a:latin typeface="Barlow"/>
                <a:ea typeface="Barlow"/>
                <a:cs typeface="Barlow"/>
                <a:sym typeface="Barlow"/>
              </a:rPr>
              <a:t> value</a:t>
            </a:r>
            <a:r>
              <a:rPr b="1" i="0" lang="en-GB" sz="1400" u="none" cap="none" strike="noStrike">
                <a:solidFill>
                  <a:srgbClr val="000000"/>
                </a:solidFill>
                <a:latin typeface="Barlow"/>
                <a:ea typeface="Barlow"/>
                <a:cs typeface="Barlow"/>
                <a:sym typeface="Barlow"/>
              </a:rPr>
              <a:t>”</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 Note that all components receive a prop object anyway! Adding values to it in the parent component above just means that the object actually has a </a:t>
            </a:r>
            <a:r>
              <a:rPr b="1" i="0" lang="en-GB" sz="1400" u="none" cap="none" strike="noStrike">
                <a:solidFill>
                  <a:srgbClr val="000000"/>
                </a:solidFill>
                <a:latin typeface="Barlow"/>
                <a:ea typeface="Barlow"/>
                <a:cs typeface="Barlow"/>
                <a:sym typeface="Barlow"/>
              </a:rPr>
              <a:t>propNameID : propValue</a:t>
            </a:r>
            <a:r>
              <a:rPr b="0" i="0" lang="en-GB" sz="1400" u="none" cap="none" strike="noStrike">
                <a:solidFill>
                  <a:srgbClr val="000000"/>
                </a:solidFill>
                <a:latin typeface="Barlow"/>
                <a:ea typeface="Barlow"/>
                <a:cs typeface="Barlow"/>
                <a:sym typeface="Barlow"/>
              </a:rPr>
              <a:t> this time</a:t>
            </a:r>
            <a:endParaRPr b="0" i="0" sz="1400" u="none" cap="none" strike="noStrike">
              <a:solidFill>
                <a:srgbClr val="000000"/>
              </a:solidFill>
              <a:latin typeface="Barlow"/>
              <a:ea typeface="Barlow"/>
              <a:cs typeface="Barlow"/>
              <a:sym typeface="Barlow"/>
            </a:endParaRPr>
          </a:p>
        </p:txBody>
      </p:sp>
      <p:cxnSp>
        <p:nvCxnSpPr>
          <p:cNvPr id="108" name="Google Shape;108;p5"/>
          <p:cNvCxnSpPr/>
          <p:nvPr/>
        </p:nvCxnSpPr>
        <p:spPr>
          <a:xfrm flipH="1">
            <a:off x="4202475" y="1100225"/>
            <a:ext cx="15000" cy="3906900"/>
          </a:xfrm>
          <a:prstGeom prst="straightConnector1">
            <a:avLst/>
          </a:prstGeom>
          <a:noFill/>
          <a:ln cap="flat" cmpd="sng" w="76200">
            <a:solidFill>
              <a:srgbClr val="666666"/>
            </a:solidFill>
            <a:prstDash val="solid"/>
            <a:round/>
            <a:headEnd len="sm" w="sm" type="none"/>
            <a:tailEnd len="sm" w="sm" type="none"/>
          </a:ln>
        </p:spPr>
      </p:cxnSp>
      <p:pic>
        <p:nvPicPr>
          <p:cNvPr id="109" name="Google Shape;109;p5"/>
          <p:cNvPicPr preferRelativeResize="0"/>
          <p:nvPr/>
        </p:nvPicPr>
        <p:blipFill rotWithShape="1">
          <a:blip r:embed="rId4">
            <a:alphaModFix/>
          </a:blip>
          <a:srcRect b="0" l="6182" r="0" t="3540"/>
          <a:stretch/>
        </p:blipFill>
        <p:spPr>
          <a:xfrm>
            <a:off x="4365425" y="1178788"/>
            <a:ext cx="4670426" cy="380842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6"/>
          <p:cNvSpPr txBox="1"/>
          <p:nvPr/>
        </p:nvSpPr>
        <p:spPr>
          <a:xfrm>
            <a:off x="253100" y="349200"/>
            <a:ext cx="84753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2: Adding props to your button</a:t>
            </a:r>
            <a:endParaRPr b="0" i="0" sz="3400" u="none" cap="none" strike="noStrike">
              <a:solidFill>
                <a:srgbClr val="000000"/>
              </a:solidFill>
              <a:latin typeface="Barlow ExtraBold"/>
              <a:ea typeface="Barlow ExtraBold"/>
              <a:cs typeface="Barlow ExtraBold"/>
              <a:sym typeface="Barlow ExtraBold"/>
            </a:endParaRPr>
          </a:p>
        </p:txBody>
      </p:sp>
      <p:sp>
        <p:nvSpPr>
          <p:cNvPr id="115" name="Google Shape;115;p6"/>
          <p:cNvSpPr txBox="1"/>
          <p:nvPr/>
        </p:nvSpPr>
        <p:spPr>
          <a:xfrm>
            <a:off x="690200" y="768150"/>
            <a:ext cx="83499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For the next 15 minutes, add a prop to your button that changes its button text</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sp>
        <p:nvSpPr>
          <p:cNvPr id="116" name="Google Shape;116;p6"/>
          <p:cNvSpPr txBox="1"/>
          <p:nvPr/>
        </p:nvSpPr>
        <p:spPr>
          <a:xfrm>
            <a:off x="55000" y="1017700"/>
            <a:ext cx="90402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What if in the future, I wanted to change the button text? It’d be easy to modify everything in one central place (e.g. App.js) with the information being passed down appropriately (prop all the way down to button)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For this exercise, ensure that you have the ability to change your button text </a:t>
            </a:r>
            <a:r>
              <a:rPr b="1" i="0" lang="en-GB" sz="1400" u="none" cap="none" strike="noStrike">
                <a:solidFill>
                  <a:srgbClr val="000000"/>
                </a:solidFill>
                <a:latin typeface="Barlow"/>
                <a:ea typeface="Barlow"/>
                <a:cs typeface="Barlow"/>
                <a:sym typeface="Barlow"/>
              </a:rPr>
              <a:t>from App.js</a:t>
            </a:r>
            <a:r>
              <a:rPr b="0" i="0" lang="en-GB" sz="1400" u="none" cap="none" strike="noStrike">
                <a:solidFill>
                  <a:srgbClr val="000000"/>
                </a:solidFill>
                <a:latin typeface="Barlow"/>
                <a:ea typeface="Barlow"/>
                <a:cs typeface="Barlow"/>
                <a:sym typeface="Barlow"/>
              </a:rPr>
              <a:t>. Make sure you modify the onClick to randomly output a message of your choosing (</a:t>
            </a:r>
            <a:r>
              <a:rPr b="1" i="0" lang="en-GB" sz="1400" u="none" cap="none" strike="noStrike">
                <a:solidFill>
                  <a:srgbClr val="000000"/>
                </a:solidFill>
                <a:latin typeface="Barlow"/>
                <a:ea typeface="Barlow"/>
                <a:cs typeface="Barlow"/>
                <a:sym typeface="Barlow"/>
              </a:rPr>
              <a:t>per click!)</a:t>
            </a:r>
            <a:r>
              <a:rPr b="0" i="0" lang="en-GB" sz="1400" u="none" cap="none" strike="noStrike">
                <a:solidFill>
                  <a:srgbClr val="000000"/>
                </a:solidFill>
                <a:latin typeface="Barlow"/>
                <a:ea typeface="Barlow"/>
                <a:cs typeface="Barlow"/>
                <a:sym typeface="Barlow"/>
              </a:rPr>
              <a:t> - repeating is fine though</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cxnSp>
        <p:nvCxnSpPr>
          <p:cNvPr id="117" name="Google Shape;117;p6"/>
          <p:cNvCxnSpPr/>
          <p:nvPr/>
        </p:nvCxnSpPr>
        <p:spPr>
          <a:xfrm rot="10800000">
            <a:off x="123425" y="2338025"/>
            <a:ext cx="8880000" cy="36600"/>
          </a:xfrm>
          <a:prstGeom prst="straightConnector1">
            <a:avLst/>
          </a:prstGeom>
          <a:noFill/>
          <a:ln cap="flat" cmpd="sng" w="76200">
            <a:solidFill>
              <a:srgbClr val="666666"/>
            </a:solidFill>
            <a:prstDash val="solid"/>
            <a:round/>
            <a:headEnd len="sm" w="sm" type="none"/>
            <a:tailEnd len="sm" w="sm" type="none"/>
          </a:ln>
        </p:spPr>
      </p:cxnSp>
      <p:pic>
        <p:nvPicPr>
          <p:cNvPr id="118" name="Google Shape;118;p6"/>
          <p:cNvPicPr preferRelativeResize="0"/>
          <p:nvPr/>
        </p:nvPicPr>
        <p:blipFill rotWithShape="1">
          <a:blip r:embed="rId3">
            <a:alphaModFix/>
          </a:blip>
          <a:srcRect b="9489" l="6749" r="-3865" t="14220"/>
          <a:stretch/>
        </p:blipFill>
        <p:spPr>
          <a:xfrm>
            <a:off x="123425" y="2509575"/>
            <a:ext cx="8879999" cy="2512150"/>
          </a:xfrm>
          <a:prstGeom prst="rect">
            <a:avLst/>
          </a:prstGeom>
          <a:noFill/>
          <a:ln cap="flat" cmpd="sng" w="19050">
            <a:solidFill>
              <a:schemeClr val="dk2"/>
            </a:solidFill>
            <a:prstDash val="solid"/>
            <a:round/>
            <a:headEnd len="sm" w="sm" type="none"/>
            <a:tailEnd len="sm" w="sm" type="none"/>
          </a:ln>
        </p:spPr>
      </p:pic>
      <p:sp>
        <p:nvSpPr>
          <p:cNvPr id="119" name="Google Shape;119;p6"/>
          <p:cNvSpPr txBox="1"/>
          <p:nvPr/>
        </p:nvSpPr>
        <p:spPr>
          <a:xfrm>
            <a:off x="123425" y="2571750"/>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OUTPUT</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pic>
        <p:nvPicPr>
          <p:cNvPr id="120" name="Google Shape;120;p6"/>
          <p:cNvPicPr preferRelativeResize="0"/>
          <p:nvPr/>
        </p:nvPicPr>
        <p:blipFill rotWithShape="1">
          <a:blip r:embed="rId4">
            <a:alphaModFix/>
          </a:blip>
          <a:srcRect b="10507" l="27247" r="27968" t="10365"/>
          <a:stretch/>
        </p:blipFill>
        <p:spPr>
          <a:xfrm>
            <a:off x="344650" y="768150"/>
            <a:ext cx="271896" cy="27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7"/>
          <p:cNvSpPr txBox="1"/>
          <p:nvPr/>
        </p:nvSpPr>
        <p:spPr>
          <a:xfrm>
            <a:off x="253100" y="349200"/>
            <a:ext cx="88104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2 Solution: What it can look like</a:t>
            </a:r>
            <a:endParaRPr b="0" i="0" sz="3400" u="none" cap="none" strike="noStrike">
              <a:solidFill>
                <a:srgbClr val="000000"/>
              </a:solidFill>
              <a:latin typeface="Barlow ExtraBold"/>
              <a:ea typeface="Barlow ExtraBold"/>
              <a:cs typeface="Barlow ExtraBold"/>
              <a:sym typeface="Barlow ExtraBold"/>
            </a:endParaRPr>
          </a:p>
        </p:txBody>
      </p:sp>
      <p:grpSp>
        <p:nvGrpSpPr>
          <p:cNvPr id="126" name="Google Shape;126;p7"/>
          <p:cNvGrpSpPr/>
          <p:nvPr/>
        </p:nvGrpSpPr>
        <p:grpSpPr>
          <a:xfrm>
            <a:off x="198065" y="756646"/>
            <a:ext cx="5023909" cy="514500"/>
            <a:chOff x="371527" y="2802787"/>
            <a:chExt cx="4073550" cy="514500"/>
          </a:xfrm>
        </p:grpSpPr>
        <p:sp>
          <p:nvSpPr>
            <p:cNvPr id="127" name="Google Shape;127;p7"/>
            <p:cNvSpPr txBox="1"/>
            <p:nvPr/>
          </p:nvSpPr>
          <p:spPr>
            <a:xfrm>
              <a:off x="805777" y="2802787"/>
              <a:ext cx="3639300" cy="5145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This is one of many options though - all are equally valid! Your instructor can explain A and the code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28" name="Google Shape;128;p7"/>
            <p:cNvPicPr preferRelativeResize="0"/>
            <p:nvPr/>
          </p:nvPicPr>
          <p:blipFill rotWithShape="1">
            <a:blip r:embed="rId3">
              <a:alphaModFix/>
            </a:blip>
            <a:srcRect b="0" l="0" r="0" t="0"/>
            <a:stretch/>
          </p:blipFill>
          <p:spPr>
            <a:xfrm rot="5400000">
              <a:off x="374328" y="2836064"/>
              <a:ext cx="338299" cy="343901"/>
            </a:xfrm>
            <a:prstGeom prst="rect">
              <a:avLst/>
            </a:prstGeom>
            <a:noFill/>
            <a:ln>
              <a:noFill/>
            </a:ln>
          </p:spPr>
        </p:pic>
      </p:grpSp>
      <p:sp>
        <p:nvSpPr>
          <p:cNvPr id="129" name="Google Shape;129;p7"/>
          <p:cNvSpPr txBox="1"/>
          <p:nvPr/>
        </p:nvSpPr>
        <p:spPr>
          <a:xfrm>
            <a:off x="41625" y="2770150"/>
            <a:ext cx="51804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In </a:t>
            </a:r>
            <a:r>
              <a:rPr b="1" i="0" lang="en-GB" sz="1400" u="none" cap="none" strike="noStrike">
                <a:solidFill>
                  <a:srgbClr val="000000"/>
                </a:solidFill>
                <a:latin typeface="Barlow"/>
                <a:ea typeface="Barlow"/>
                <a:cs typeface="Barlow"/>
                <a:sym typeface="Barlow"/>
              </a:rPr>
              <a:t>App.js</a:t>
            </a:r>
            <a:r>
              <a:rPr b="0" i="0" lang="en-GB" sz="1400" u="none" cap="none" strike="noStrike">
                <a:solidFill>
                  <a:srgbClr val="000000"/>
                </a:solidFill>
                <a:latin typeface="Barlow"/>
                <a:ea typeface="Barlow"/>
                <a:cs typeface="Barlow"/>
                <a:sym typeface="Barlow"/>
              </a:rPr>
              <a:t>, a new prop identifier can be added to the component (or wherever else you’ve placed </a:t>
            </a:r>
            <a:r>
              <a:rPr b="1" i="0" lang="en-GB" sz="1400" u="none" cap="none" strike="noStrike">
                <a:solidFill>
                  <a:srgbClr val="000000"/>
                </a:solidFill>
                <a:latin typeface="Barlow"/>
                <a:ea typeface="Barlow"/>
                <a:cs typeface="Barlow"/>
                <a:sym typeface="Barlow"/>
              </a:rPr>
              <a:t>&lt;Button</a:t>
            </a:r>
            <a:r>
              <a:rPr b="0" i="0" lang="en-GB" sz="1400" u="none" cap="none" strike="noStrike">
                <a:solidFill>
                  <a:srgbClr val="000000"/>
                </a:solidFill>
                <a:latin typeface="Barlow"/>
                <a:ea typeface="Barlow"/>
                <a:cs typeface="Barlow"/>
                <a:sym typeface="Barlow"/>
              </a:rPr>
              <a:t> </a:t>
            </a:r>
            <a:r>
              <a:rPr b="1" i="0" lang="en-GB" sz="1400" u="none" cap="none" strike="noStrike">
                <a:solidFill>
                  <a:srgbClr val="000000"/>
                </a:solidFill>
                <a:latin typeface="Barlow"/>
                <a:ea typeface="Barlow"/>
                <a:cs typeface="Barlow"/>
                <a:sym typeface="Barlow"/>
              </a:rPr>
              <a:t>/&gt;</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Inside the Button component, </a:t>
            </a:r>
            <a:r>
              <a:rPr b="1" i="0" lang="en-GB" sz="1400" u="none" cap="none" strike="noStrike">
                <a:solidFill>
                  <a:srgbClr val="000000"/>
                </a:solidFill>
                <a:latin typeface="Barlow"/>
                <a:ea typeface="Barlow"/>
                <a:cs typeface="Barlow"/>
                <a:sym typeface="Barlow"/>
              </a:rPr>
              <a:t>props </a:t>
            </a:r>
            <a:r>
              <a:rPr b="0" i="0" lang="en-GB" sz="1400" u="none" cap="none" strike="noStrike">
                <a:solidFill>
                  <a:srgbClr val="000000"/>
                </a:solidFill>
                <a:latin typeface="Barlow"/>
                <a:ea typeface="Barlow"/>
                <a:cs typeface="Barlow"/>
                <a:sym typeface="Barlow"/>
              </a:rPr>
              <a:t>(which is always extracted, even if it's not inside the brackets) can be unpacked and referred to - </a:t>
            </a:r>
            <a:r>
              <a:rPr b="1" i="0" lang="en-GB" sz="1400" u="none" cap="none" strike="noStrike">
                <a:solidFill>
                  <a:srgbClr val="000000"/>
                </a:solidFill>
                <a:latin typeface="Barlow"/>
                <a:ea typeface="Barlow"/>
                <a:cs typeface="Barlow"/>
                <a:sym typeface="Barlow"/>
              </a:rPr>
              <a:t>as its an object, using the dot notation to access buttonText is all that’s needed</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The {} are used in order to not make JSX complain / ensure it doesn’t think this is just some random word</a:t>
            </a:r>
            <a:endParaRPr b="0" i="0" sz="1400" u="none" cap="none" strike="noStrike">
              <a:solidFill>
                <a:srgbClr val="000000"/>
              </a:solidFill>
              <a:latin typeface="Barlow"/>
              <a:ea typeface="Barlow"/>
              <a:cs typeface="Barlow"/>
              <a:sym typeface="Barlow"/>
            </a:endParaRPr>
          </a:p>
        </p:txBody>
      </p:sp>
      <p:cxnSp>
        <p:nvCxnSpPr>
          <p:cNvPr id="130" name="Google Shape;130;p7"/>
          <p:cNvCxnSpPr/>
          <p:nvPr/>
        </p:nvCxnSpPr>
        <p:spPr>
          <a:xfrm flipH="1">
            <a:off x="5229475" y="825150"/>
            <a:ext cx="5700" cy="4251600"/>
          </a:xfrm>
          <a:prstGeom prst="straightConnector1">
            <a:avLst/>
          </a:prstGeom>
          <a:noFill/>
          <a:ln cap="flat" cmpd="sng" w="76200">
            <a:solidFill>
              <a:srgbClr val="666666"/>
            </a:solidFill>
            <a:prstDash val="solid"/>
            <a:round/>
            <a:headEnd len="sm" w="sm" type="none"/>
            <a:tailEnd len="sm" w="sm" type="none"/>
          </a:ln>
        </p:spPr>
      </p:cxnSp>
      <p:pic>
        <p:nvPicPr>
          <p:cNvPr id="131" name="Google Shape;131;p7"/>
          <p:cNvPicPr preferRelativeResize="0"/>
          <p:nvPr/>
        </p:nvPicPr>
        <p:blipFill rotWithShape="1">
          <a:blip r:embed="rId4">
            <a:alphaModFix/>
          </a:blip>
          <a:srcRect b="7726" l="10072" r="19095" t="35289"/>
          <a:stretch/>
        </p:blipFill>
        <p:spPr>
          <a:xfrm>
            <a:off x="625175" y="1353050"/>
            <a:ext cx="4419400" cy="1335200"/>
          </a:xfrm>
          <a:prstGeom prst="rect">
            <a:avLst/>
          </a:prstGeom>
          <a:noFill/>
          <a:ln cap="flat" cmpd="sng" w="19050">
            <a:solidFill>
              <a:srgbClr val="000000"/>
            </a:solidFill>
            <a:prstDash val="solid"/>
            <a:round/>
            <a:headEnd len="sm" w="sm" type="none"/>
            <a:tailEnd len="sm" w="sm" type="none"/>
          </a:ln>
        </p:spPr>
      </p:pic>
      <p:sp>
        <p:nvSpPr>
          <p:cNvPr id="132" name="Google Shape;132;p7"/>
          <p:cNvSpPr txBox="1"/>
          <p:nvPr/>
        </p:nvSpPr>
        <p:spPr>
          <a:xfrm>
            <a:off x="625175" y="1353050"/>
            <a:ext cx="3072000" cy="3948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EXHIBIT A</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pic>
        <p:nvPicPr>
          <p:cNvPr id="133" name="Google Shape;133;p7"/>
          <p:cNvPicPr preferRelativeResize="0"/>
          <p:nvPr/>
        </p:nvPicPr>
        <p:blipFill rotWithShape="1">
          <a:blip r:embed="rId5">
            <a:alphaModFix/>
          </a:blip>
          <a:srcRect b="12713" l="17609" r="12342" t="13370"/>
          <a:stretch/>
        </p:blipFill>
        <p:spPr>
          <a:xfrm>
            <a:off x="5400225" y="802425"/>
            <a:ext cx="3630977" cy="4274400"/>
          </a:xfrm>
          <a:prstGeom prst="rect">
            <a:avLst/>
          </a:prstGeom>
          <a:noFill/>
          <a:ln cap="flat" cmpd="sng" w="19050">
            <a:solidFill>
              <a:srgbClr val="000000"/>
            </a:solidFill>
            <a:prstDash val="solid"/>
            <a:round/>
            <a:headEnd len="sm" w="sm" type="none"/>
            <a:tailEnd len="sm" w="sm" type="none"/>
          </a:ln>
        </p:spPr>
      </p:pic>
      <p:sp>
        <p:nvSpPr>
          <p:cNvPr id="134" name="Google Shape;134;p7"/>
          <p:cNvSpPr txBox="1"/>
          <p:nvPr/>
        </p:nvSpPr>
        <p:spPr>
          <a:xfrm>
            <a:off x="5362300" y="802425"/>
            <a:ext cx="3072000" cy="2748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EXHIBIT B</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8"/>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3: Add multiple props!</a:t>
            </a:r>
            <a:endParaRPr b="0" i="0" sz="3400" u="none" cap="none" strike="noStrike">
              <a:solidFill>
                <a:srgbClr val="000000"/>
              </a:solidFill>
              <a:latin typeface="Barlow ExtraBold"/>
              <a:ea typeface="Barlow ExtraBold"/>
              <a:cs typeface="Barlow ExtraBold"/>
              <a:sym typeface="Barlow ExtraBold"/>
            </a:endParaRPr>
          </a:p>
        </p:txBody>
      </p:sp>
      <p:sp>
        <p:nvSpPr>
          <p:cNvPr id="140" name="Google Shape;140;p8"/>
          <p:cNvSpPr txBox="1"/>
          <p:nvPr/>
        </p:nvSpPr>
        <p:spPr>
          <a:xfrm>
            <a:off x="3545650" y="1776000"/>
            <a:ext cx="30720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OUTPUT</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41" name="Google Shape;141;p8"/>
          <p:cNvGrpSpPr/>
          <p:nvPr/>
        </p:nvGrpSpPr>
        <p:grpSpPr>
          <a:xfrm>
            <a:off x="309474" y="711302"/>
            <a:ext cx="8720801" cy="383773"/>
            <a:chOff x="461874" y="2757427"/>
            <a:chExt cx="8720801" cy="383773"/>
          </a:xfrm>
        </p:grpSpPr>
        <p:sp>
          <p:nvSpPr>
            <p:cNvPr id="142" name="Google Shape;142;p8"/>
            <p:cNvSpPr txBox="1"/>
            <p:nvPr/>
          </p:nvSpPr>
          <p:spPr>
            <a:xfrm>
              <a:off x="805775" y="2802800"/>
              <a:ext cx="83769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Think back to how you did it for just one - it’s incredibly similar!</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43" name="Google Shape;143;p8"/>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44" name="Google Shape;144;p8"/>
          <p:cNvSpPr txBox="1"/>
          <p:nvPr/>
        </p:nvSpPr>
        <p:spPr>
          <a:xfrm>
            <a:off x="0" y="1115250"/>
            <a:ext cx="3420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Editing your button component, now change its text (one inside the button) to be the combined version </a:t>
            </a:r>
            <a:r>
              <a:rPr b="1" i="0" lang="en-GB" sz="1400" u="none" cap="none" strike="noStrike">
                <a:solidFill>
                  <a:srgbClr val="000000"/>
                </a:solidFill>
                <a:latin typeface="Barlow"/>
                <a:ea typeface="Barlow"/>
                <a:cs typeface="Barlow"/>
                <a:sym typeface="Barlow"/>
              </a:rPr>
              <a:t>of two separate props</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Essentially pass two (or more) props in and append their text together</a:t>
            </a:r>
            <a:endParaRPr b="0" i="0" sz="1400" u="none" cap="none" strike="noStrike">
              <a:solidFill>
                <a:srgbClr val="000000"/>
              </a:solidFill>
              <a:latin typeface="Barlow"/>
              <a:ea typeface="Barlow"/>
              <a:cs typeface="Barlow"/>
              <a:sym typeface="Barlow"/>
            </a:endParaRPr>
          </a:p>
        </p:txBody>
      </p:sp>
      <p:cxnSp>
        <p:nvCxnSpPr>
          <p:cNvPr id="145" name="Google Shape;145;p8"/>
          <p:cNvCxnSpPr/>
          <p:nvPr/>
        </p:nvCxnSpPr>
        <p:spPr>
          <a:xfrm>
            <a:off x="3478925" y="1115250"/>
            <a:ext cx="8400" cy="3895200"/>
          </a:xfrm>
          <a:prstGeom prst="straightConnector1">
            <a:avLst/>
          </a:prstGeom>
          <a:noFill/>
          <a:ln cap="flat" cmpd="sng" w="76200">
            <a:solidFill>
              <a:srgbClr val="666666"/>
            </a:solidFill>
            <a:prstDash val="solid"/>
            <a:round/>
            <a:headEnd len="sm" w="sm" type="none"/>
            <a:tailEnd len="sm" w="sm" type="none"/>
          </a:ln>
        </p:spPr>
      </p:cxnSp>
      <p:pic>
        <p:nvPicPr>
          <p:cNvPr id="146" name="Google Shape;146;p8"/>
          <p:cNvPicPr preferRelativeResize="0"/>
          <p:nvPr/>
        </p:nvPicPr>
        <p:blipFill rotWithShape="1">
          <a:blip r:embed="rId4">
            <a:alphaModFix/>
          </a:blip>
          <a:srcRect b="10507" l="27247" r="27968" t="10365"/>
          <a:stretch/>
        </p:blipFill>
        <p:spPr>
          <a:xfrm>
            <a:off x="253102" y="4311619"/>
            <a:ext cx="360536" cy="361355"/>
          </a:xfrm>
          <a:prstGeom prst="rect">
            <a:avLst/>
          </a:prstGeom>
          <a:noFill/>
          <a:ln>
            <a:noFill/>
          </a:ln>
        </p:spPr>
      </p:pic>
      <p:sp>
        <p:nvSpPr>
          <p:cNvPr id="147" name="Google Shape;147;p8"/>
          <p:cNvSpPr txBox="1"/>
          <p:nvPr/>
        </p:nvSpPr>
        <p:spPr>
          <a:xfrm>
            <a:off x="613650" y="3968950"/>
            <a:ext cx="2806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Barlow"/>
                <a:ea typeface="Barlow"/>
                <a:cs typeface="Barlow"/>
                <a:sym typeface="Barlow"/>
              </a:rPr>
              <a:t>You have approx. </a:t>
            </a:r>
            <a:r>
              <a:rPr b="1" i="1" lang="en-GB" sz="1400" u="none" cap="none" strike="noStrike">
                <a:solidFill>
                  <a:srgbClr val="000000"/>
                </a:solidFill>
                <a:latin typeface="Barlow"/>
                <a:ea typeface="Barlow"/>
                <a:cs typeface="Barlow"/>
                <a:sym typeface="Barlow"/>
              </a:rPr>
              <a:t>5 minutes </a:t>
            </a:r>
            <a:r>
              <a:rPr b="0" i="1" lang="en-GB" sz="1400" u="none" cap="none" strike="noStrike">
                <a:solidFill>
                  <a:srgbClr val="000000"/>
                </a:solidFill>
                <a:latin typeface="Barlow"/>
                <a:ea typeface="Barlow"/>
                <a:cs typeface="Barlow"/>
                <a:sym typeface="Barlow"/>
              </a:rPr>
              <a:t>for this (depending on your instructor's discretion + current time!). Google when you can!</a:t>
            </a:r>
            <a:endParaRPr b="0" i="1" sz="1400" u="none" cap="none" strike="noStrike">
              <a:solidFill>
                <a:srgbClr val="000000"/>
              </a:solidFill>
              <a:latin typeface="Barlow"/>
              <a:ea typeface="Barlow"/>
              <a:cs typeface="Barlow"/>
              <a:sym typeface="Barlow"/>
            </a:endParaRPr>
          </a:p>
        </p:txBody>
      </p:sp>
      <p:pic>
        <p:nvPicPr>
          <p:cNvPr id="148" name="Google Shape;148;p8"/>
          <p:cNvPicPr preferRelativeResize="0"/>
          <p:nvPr/>
        </p:nvPicPr>
        <p:blipFill rotWithShape="1">
          <a:blip r:embed="rId5">
            <a:alphaModFix/>
          </a:blip>
          <a:srcRect b="0" l="1720" r="11826" t="0"/>
          <a:stretch/>
        </p:blipFill>
        <p:spPr>
          <a:xfrm>
            <a:off x="3629400" y="2175675"/>
            <a:ext cx="5400874" cy="2027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b="0" l="0" r="0" t="0"/>
          <a:stretch/>
        </p:blipFill>
        <p:spPr>
          <a:xfrm>
            <a:off x="7833700" y="118250"/>
            <a:ext cx="1146949" cy="1632925"/>
          </a:xfrm>
          <a:prstGeom prst="rect">
            <a:avLst/>
          </a:prstGeom>
          <a:noFill/>
          <a:ln>
            <a:noFill/>
          </a:ln>
        </p:spPr>
      </p:pic>
      <p:sp>
        <p:nvSpPr>
          <p:cNvPr id="154" name="Google Shape;154;p9"/>
          <p:cNvSpPr txBox="1"/>
          <p:nvPr/>
        </p:nvSpPr>
        <p:spPr>
          <a:xfrm>
            <a:off x="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SUMMARY</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
        <p:nvSpPr>
          <p:cNvPr id="155" name="Google Shape;155;p9"/>
          <p:cNvSpPr txBox="1"/>
          <p:nvPr/>
        </p:nvSpPr>
        <p:spPr>
          <a:xfrm>
            <a:off x="143050" y="723950"/>
            <a:ext cx="8104800" cy="28167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FFFFFF"/>
              </a:buClr>
              <a:buSzPts val="1900"/>
              <a:buFont typeface="Arial"/>
              <a:buChar char="●"/>
            </a:pPr>
            <a:r>
              <a:rPr b="0" i="0" lang="en-GB" sz="1900" u="none" cap="none" strike="noStrike">
                <a:solidFill>
                  <a:schemeClr val="lt1"/>
                </a:solidFill>
                <a:latin typeface="Barlow"/>
                <a:ea typeface="Barlow"/>
                <a:cs typeface="Barlow"/>
                <a:sym typeface="Barlow"/>
              </a:rPr>
              <a:t>Components can be customised both in their appearance as well as their behaviour</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Information can be shared between components via props - data that’s passed linearly (usually downwards) in a hierarchical system</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As an aside, always make sure to keep googling! In the creation of these slides, there was </a:t>
            </a:r>
            <a:r>
              <a:rPr b="1" i="0" lang="en-GB" sz="1900" u="sng" cap="none" strike="noStrike">
                <a:solidFill>
                  <a:schemeClr val="lt1"/>
                </a:solidFill>
                <a:latin typeface="Barlow"/>
                <a:ea typeface="Barlow"/>
                <a:cs typeface="Barlow"/>
                <a:sym typeface="Barlow"/>
              </a:rPr>
              <a:t>a lot of frustration</a:t>
            </a:r>
            <a:r>
              <a:rPr b="1" i="0" lang="en-GB" sz="1900" u="none" cap="none" strike="noStrike">
                <a:solidFill>
                  <a:schemeClr val="lt1"/>
                </a:solidFill>
                <a:latin typeface="Barlow"/>
                <a:ea typeface="Barlow"/>
                <a:cs typeface="Barlow"/>
                <a:sym typeface="Barlow"/>
              </a:rPr>
              <a:t> </a:t>
            </a:r>
            <a:r>
              <a:rPr b="0" i="0" lang="en-GB" sz="1900" u="none" cap="none" strike="noStrike">
                <a:solidFill>
                  <a:schemeClr val="lt1"/>
                </a:solidFill>
                <a:latin typeface="Barlow"/>
                <a:ea typeface="Barlow"/>
                <a:cs typeface="Barlow"/>
                <a:sym typeface="Barlow"/>
              </a:rPr>
              <a:t>dealing with props. Always make sure to make plenty of use of Google + React docs</a:t>
            </a:r>
            <a:endParaRPr b="0" i="0" sz="1900" u="none" cap="none" strike="noStrike">
              <a:solidFill>
                <a:schemeClr val="lt1"/>
              </a:solidFill>
              <a:latin typeface="Barlow"/>
              <a:ea typeface="Barlow"/>
              <a:cs typeface="Barlow"/>
              <a:sym typeface="Barlow"/>
            </a:endParaRPr>
          </a:p>
        </p:txBody>
      </p:sp>
      <p:pic>
        <p:nvPicPr>
          <p:cNvPr id="156" name="Google Shape;156;p9"/>
          <p:cNvPicPr preferRelativeResize="0"/>
          <p:nvPr/>
        </p:nvPicPr>
        <p:blipFill rotWithShape="1">
          <a:blip r:embed="rId4">
            <a:alphaModFix/>
          </a:blip>
          <a:srcRect b="13490" l="5050" r="2934" t="18647"/>
          <a:stretch/>
        </p:blipFill>
        <p:spPr>
          <a:xfrm>
            <a:off x="4457149" y="3540651"/>
            <a:ext cx="4124704" cy="1455050"/>
          </a:xfrm>
          <a:prstGeom prst="rect">
            <a:avLst/>
          </a:prstGeom>
          <a:noFill/>
          <a:ln cap="flat" cmpd="sng" w="19050">
            <a:solidFill>
              <a:schemeClr val="dk2"/>
            </a:solidFill>
            <a:prstDash val="solid"/>
            <a:round/>
            <a:headEnd len="sm" w="sm" type="none"/>
            <a:tailEnd len="sm" w="sm" type="none"/>
          </a:ln>
        </p:spPr>
      </p:pic>
      <p:pic>
        <p:nvPicPr>
          <p:cNvPr id="157" name="Google Shape;157;p9"/>
          <p:cNvPicPr preferRelativeResize="0"/>
          <p:nvPr/>
        </p:nvPicPr>
        <p:blipFill rotWithShape="1">
          <a:blip r:embed="rId5">
            <a:alphaModFix/>
          </a:blip>
          <a:srcRect b="0" l="3430" r="6753" t="9297"/>
          <a:stretch/>
        </p:blipFill>
        <p:spPr>
          <a:xfrm>
            <a:off x="630950" y="3540650"/>
            <a:ext cx="2978870" cy="1455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