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arlow ExtraBold"/>
      <p:bold r:id="rId18"/>
      <p:boldItalic r:id="rId19"/>
    </p:embeddedFon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uOkpkgxFLolXwHiK4W2oBqcM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11" Type="http://schemas.openxmlformats.org/officeDocument/2006/relationships/slide" Target="slides/slide6.xml"/><Relationship Id="rId22" Type="http://schemas.openxmlformats.org/officeDocument/2006/relationships/font" Target="fonts/Barlow-italic.fntdata"/><Relationship Id="rId10" Type="http://schemas.openxmlformats.org/officeDocument/2006/relationships/slide" Target="slides/slide5.xml"/><Relationship Id="rId21" Type="http://schemas.openxmlformats.org/officeDocument/2006/relationships/font" Target="fonts/Barlow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Barlow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70000" y="270000"/>
            <a:ext cx="864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7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TYPESCRIPT AND REACT STATE</a:t>
            </a:r>
            <a:endParaRPr b="1" i="0" sz="2700" u="sng" cap="none" strike="noStrike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70000" y="981950"/>
            <a:ext cx="864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LESSON 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59150" y="4738500"/>
            <a:ext cx="5333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CFG</a:t>
            </a:r>
            <a:r>
              <a:rPr b="1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DEGREE → FULL-STACK STREAM</a:t>
            </a:r>
            <a:r>
              <a:rPr b="0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6846" t="0"/>
          <a:stretch/>
        </p:blipFill>
        <p:spPr>
          <a:xfrm>
            <a:off x="2836638" y="1713550"/>
            <a:ext cx="3470726" cy="209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" name="Google Shape;60;p1"/>
          <p:cNvCxnSpPr/>
          <p:nvPr/>
        </p:nvCxnSpPr>
        <p:spPr>
          <a:xfrm>
            <a:off x="3341213" y="3653900"/>
            <a:ext cx="2122800" cy="42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5464013" y="3811450"/>
            <a:ext cx="714900" cy="27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5012" y="2003925"/>
            <a:ext cx="1555200" cy="13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Introduction to TypeScript (Part 2)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4937950" y="863700"/>
            <a:ext cx="2583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EXAMPLES OF TYPESCRIPT!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4" name="Google Shape;174;p10"/>
          <p:cNvGrpSpPr/>
          <p:nvPr/>
        </p:nvGrpSpPr>
        <p:grpSpPr>
          <a:xfrm>
            <a:off x="309474" y="711302"/>
            <a:ext cx="8029901" cy="383773"/>
            <a:chOff x="461874" y="2757427"/>
            <a:chExt cx="8029901" cy="383773"/>
          </a:xfrm>
        </p:grpSpPr>
        <p:sp>
          <p:nvSpPr>
            <p:cNvPr id="175" name="Google Shape;175;p10"/>
            <p:cNvSpPr txBox="1"/>
            <p:nvPr/>
          </p:nvSpPr>
          <p:spPr>
            <a:xfrm>
              <a:off x="805775" y="2802800"/>
              <a:ext cx="7686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In case JavaScript wasn’t bad enough!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76" name="Google Shape;1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0"/>
          <p:cNvSpPr txBox="1"/>
          <p:nvPr/>
        </p:nvSpPr>
        <p:spPr>
          <a:xfrm>
            <a:off x="124850" y="1140225"/>
            <a:ext cx="4635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TypeScript is a implementation of this type-checking ability; it builds upon JavaScript (small further specialisation of the language) and gives us a JavaScript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syntax for types.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won’t be able to work with it at the moment as setting it up would take too much time from other content, but it’s still important regardless that you’re aware of TS - and even ideally, make use of it in your projects!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By creating and defining everything with a type in our project (e.g. within files ending in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.tsx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a cross mix between TS and JSX), we can create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higher quality code;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lack of vagueness helps compilers eliminate bugs more easily / help us catch misunderstandings with ease!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8" name="Google Shape;178;p10"/>
          <p:cNvCxnSpPr/>
          <p:nvPr/>
        </p:nvCxnSpPr>
        <p:spPr>
          <a:xfrm flipH="1">
            <a:off x="4827150" y="984625"/>
            <a:ext cx="8400" cy="40425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7825" y="1305164"/>
            <a:ext cx="3877501" cy="19015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7825" y="3312400"/>
            <a:ext cx="3877494" cy="169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3700" y="118250"/>
            <a:ext cx="1146949" cy="16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0" y="275750"/>
            <a:ext cx="323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SUMMARY</a:t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43050" y="959700"/>
            <a:ext cx="7788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Components can have data assigned to them through States - these are just like variables, except changes to them trigger component re-renders (allowing us to update it dynamically)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Components can also be written in a class format - this is necessary if we want to use state within the component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TypeScript is a superset of the JS language - it can be added as a complement in future languages, allowing us to define the code we write explicitly in a bid to improve its quality and eliminate number of bugs that could occur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1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If there’s spare time, continue working on your group projects!</a:t>
            </a:r>
            <a:endParaRPr b="1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174000" y="275750"/>
            <a:ext cx="323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35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b="0" i="0" sz="35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972725" y="1247050"/>
            <a:ext cx="4426800" cy="3520800"/>
          </a:xfrm>
          <a:prstGeom prst="rect">
            <a:avLst/>
          </a:prstGeom>
          <a:noFill/>
          <a:ln cap="flat" cmpd="sng" w="9525">
            <a:solidFill>
              <a:srgbClr val="4A4A4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r>
              <a:rPr b="0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Introducing State and why it’s needed</a:t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Introduction to class components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Creating a class component with a state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Overview of TypeScript and its importance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" name="Google Shape;69;p2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" name="Google Shape;70;p2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71" name="Google Shape;71;p2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" name="Google Shape;72;p2"/>
            <p:cNvPicPr preferRelativeResize="0"/>
            <p:nvPr/>
          </p:nvPicPr>
          <p:blipFill rotWithShape="1">
            <a:blip r:embed="rId3">
              <a:alphaModFix/>
            </a:blip>
            <a:srcRect b="13481" l="21230" r="16028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Introducing State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849850" y="1239925"/>
            <a:ext cx="133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80" name="Google Shape;80;p3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One of React’s most coolest parts!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81" name="Google Shape;8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3"/>
          <p:cNvSpPr txBox="1"/>
          <p:nvPr/>
        </p:nvSpPr>
        <p:spPr>
          <a:xfrm>
            <a:off x="0" y="1095075"/>
            <a:ext cx="5734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Components have a paired element to them called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state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this is a object that contains information and attributes about the component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state can change over time (e.g. through modification, perhaps we increment a value that’s stored inside it) - when this occurs,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component re-renders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Consider it like the components information bank - I can store the components text, attributes and anything inside its state. The bonus is that when these critical values update,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so does the component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Props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state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are very similar - they’re objects that store information (which can influence the output of a render)! The difference is that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props get passed to the component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(similar to function parameters) whereas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state is managed within the component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(similar to variables declared within a function).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3" name="Google Shape;83;p3"/>
          <p:cNvCxnSpPr/>
          <p:nvPr/>
        </p:nvCxnSpPr>
        <p:spPr>
          <a:xfrm>
            <a:off x="5781975" y="1204350"/>
            <a:ext cx="2400" cy="3831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17355" l="8249" r="36937" t="36875"/>
          <a:stretch/>
        </p:blipFill>
        <p:spPr>
          <a:xfrm>
            <a:off x="5980150" y="1832050"/>
            <a:ext cx="3072001" cy="256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5">
            <a:alphaModFix/>
          </a:blip>
          <a:srcRect b="17355" l="36341" r="36936" t="69332"/>
          <a:stretch/>
        </p:blipFill>
        <p:spPr>
          <a:xfrm>
            <a:off x="8107525" y="2571750"/>
            <a:ext cx="944626" cy="4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Demonstrating the need for State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5843663" y="863700"/>
            <a:ext cx="3072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CODE AND RENDERED EXAMPLE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93" name="Google Shape;93;p4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Showcasing its need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94" name="Google Shape;9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4"/>
          <p:cNvSpPr txBox="1"/>
          <p:nvPr/>
        </p:nvSpPr>
        <p:spPr>
          <a:xfrm>
            <a:off x="108150" y="1130950"/>
            <a:ext cx="2513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Let's say that I want to create a button whose value increments per click 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issue is that everytime I click, the variable increments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but this change isn’t reflected in the button.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Why?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Consider carefully as to why the button doesn’t show the change -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answer is why State is important in React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6" name="Google Shape;96;p4"/>
          <p:cNvCxnSpPr/>
          <p:nvPr/>
        </p:nvCxnSpPr>
        <p:spPr>
          <a:xfrm>
            <a:off x="2672800" y="824050"/>
            <a:ext cx="0" cy="42696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7071" r="0" t="0"/>
          <a:stretch/>
        </p:blipFill>
        <p:spPr>
          <a:xfrm>
            <a:off x="5684475" y="3243450"/>
            <a:ext cx="3390374" cy="1800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b="6589" l="12499" r="14577" t="7719"/>
          <a:stretch/>
        </p:blipFill>
        <p:spPr>
          <a:xfrm>
            <a:off x="2772700" y="897000"/>
            <a:ext cx="2811874" cy="334104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6">
            <a:alphaModFix/>
          </a:blip>
          <a:srcRect b="17252" l="73916" r="3118" t="29119"/>
          <a:stretch/>
        </p:blipFill>
        <p:spPr>
          <a:xfrm>
            <a:off x="7576525" y="1582337"/>
            <a:ext cx="1270624" cy="1464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0" name="Google Shape;100;p4"/>
          <p:cNvCxnSpPr/>
          <p:nvPr/>
        </p:nvCxnSpPr>
        <p:spPr>
          <a:xfrm>
            <a:off x="5434800" y="2313750"/>
            <a:ext cx="765600" cy="14148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4"/>
          <p:cNvCxnSpPr/>
          <p:nvPr/>
        </p:nvCxnSpPr>
        <p:spPr>
          <a:xfrm rot="10800000">
            <a:off x="8530950" y="2663225"/>
            <a:ext cx="24900" cy="8157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2" name="Google Shape;10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30897" y="2007225"/>
            <a:ext cx="514483" cy="5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 rot="5400000">
            <a:off x="6355900" y="3126675"/>
            <a:ext cx="338400" cy="16812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What are class components?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09" name="Google Shape;109;p5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10" name="Google Shape;110;p5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And how do they differ?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11" name="Google Shape;11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5"/>
          <p:cNvSpPr txBox="1"/>
          <p:nvPr/>
        </p:nvSpPr>
        <p:spPr>
          <a:xfrm>
            <a:off x="309500" y="1247475"/>
            <a:ext cx="4908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Before we start considering how to add state to our components, we need to first cover class components -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is because state cannot be added to a functional component (outside of mechanisms called ‘hooks’ which we’ll cover later).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 class component is simply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just another approach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to create a component - instead of writing the component code as a function, we write it as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class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instead.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Consider the class component on the right and how it works!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Barlow"/>
                <a:ea typeface="Barlow"/>
                <a:cs typeface="Barlow"/>
                <a:sym typeface="Barlow"/>
              </a:rPr>
              <a:t>(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Your instructor can explain the critical parts pinpointed as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A, B, C, D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i="1" lang="en-GB">
                <a:latin typeface="Barlow"/>
                <a:ea typeface="Barlow"/>
                <a:cs typeface="Barlow"/>
                <a:sym typeface="Barlow"/>
              </a:rPr>
              <a:t>)</a:t>
            </a:r>
            <a:endParaRPr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 flipH="1">
            <a:off x="5509688" y="749713"/>
            <a:ext cx="21300" cy="4269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4310" l="0" r="3938" t="1358"/>
          <a:stretch/>
        </p:blipFill>
        <p:spPr>
          <a:xfrm>
            <a:off x="5759375" y="696400"/>
            <a:ext cx="3279200" cy="43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Exercise: Create a class component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4605925" y="1095063"/>
            <a:ext cx="307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 OUTPUT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1" name="Google Shape;121;p6"/>
          <p:cNvGrpSpPr/>
          <p:nvPr/>
        </p:nvGrpSpPr>
        <p:grpSpPr>
          <a:xfrm>
            <a:off x="309474" y="711302"/>
            <a:ext cx="8762501" cy="383773"/>
            <a:chOff x="461874" y="2757427"/>
            <a:chExt cx="8762501" cy="383773"/>
          </a:xfrm>
        </p:grpSpPr>
        <p:sp>
          <p:nvSpPr>
            <p:cNvPr id="122" name="Google Shape;122;p6"/>
            <p:cNvSpPr txBox="1"/>
            <p:nvPr/>
          </p:nvSpPr>
          <p:spPr>
            <a:xfrm>
              <a:off x="805775" y="2802800"/>
              <a:ext cx="84186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Create a new button component - something like IncrementButton!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23" name="Google Shape;12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6"/>
          <p:cNvSpPr txBox="1"/>
          <p:nvPr/>
        </p:nvSpPr>
        <p:spPr>
          <a:xfrm>
            <a:off x="0" y="1239963"/>
            <a:ext cx="4327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don’t need to do anything with the rest of our components, but this new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button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component that you should create (can look exactly like the previous button - feel free to reuse the CSS file)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should be a class button instead.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Making use of what you’ve learnt from the previous slide, alongside Google and online documentation, create a new component that’s written in pure class code instead!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text of this new button can be anything as well - the important part is that its code is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class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based instead of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functional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based!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 flipH="1">
            <a:off x="4415950" y="1104150"/>
            <a:ext cx="20100" cy="38952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275" y="1513761"/>
            <a:ext cx="3846649" cy="2654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5">
            <a:alphaModFix/>
          </a:blip>
          <a:srcRect b="10507" l="27247" r="27968" t="10365"/>
          <a:stretch/>
        </p:blipFill>
        <p:spPr>
          <a:xfrm>
            <a:off x="4605927" y="4447844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4966475" y="4221650"/>
            <a:ext cx="41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15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253100" y="349200"/>
            <a:ext cx="8827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Walkthrough: State within class components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35" name="Google Shape;135;p7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Actually using state properly now!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36" name="Google Shape;13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7"/>
          <p:cNvSpPr txBox="1"/>
          <p:nvPr/>
        </p:nvSpPr>
        <p:spPr>
          <a:xfrm>
            <a:off x="41625" y="1247475"/>
            <a:ext cx="409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Now that we have our class component, we can start using state properly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Take a look at the right-hand side code; what does A, B or C mean? Before your instructor explains, take a moment to consider what each part is and why we need something like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setState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Consider points like - why is it bad to change the state directly? Why can the state only be changed through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setState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ideally?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8" name="Google Shape;138;p7"/>
          <p:cNvCxnSpPr/>
          <p:nvPr/>
        </p:nvCxnSpPr>
        <p:spPr>
          <a:xfrm>
            <a:off x="4243113" y="821950"/>
            <a:ext cx="1500" cy="423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2983" l="2771" r="1990" t="4663"/>
          <a:stretch/>
        </p:blipFill>
        <p:spPr>
          <a:xfrm>
            <a:off x="4425800" y="1095075"/>
            <a:ext cx="4604075" cy="3615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253100" y="349200"/>
            <a:ext cx="857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 2: Adding state to our button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877150" y="1144828"/>
            <a:ext cx="3072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 OUTPUT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46" name="Google Shape;146;p8"/>
          <p:cNvGrpSpPr/>
          <p:nvPr/>
        </p:nvGrpSpPr>
        <p:grpSpPr>
          <a:xfrm>
            <a:off x="309474" y="711302"/>
            <a:ext cx="8762501" cy="383773"/>
            <a:chOff x="461874" y="2757427"/>
            <a:chExt cx="8762501" cy="383773"/>
          </a:xfrm>
        </p:grpSpPr>
        <p:sp>
          <p:nvSpPr>
            <p:cNvPr id="147" name="Google Shape;147;p8"/>
            <p:cNvSpPr txBox="1"/>
            <p:nvPr/>
          </p:nvSpPr>
          <p:spPr>
            <a:xfrm>
              <a:off x="805775" y="2802800"/>
              <a:ext cx="84186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Now we want to ensure that our button displays a counter that increments per click!</a:t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48" name="Google Shape;14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8"/>
          <p:cNvSpPr txBox="1"/>
          <p:nvPr/>
        </p:nvSpPr>
        <p:spPr>
          <a:xfrm>
            <a:off x="0" y="1239963"/>
            <a:ext cx="432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Modifying your previous class-component button earlier, make sure it now displays a counter that increments every time its clicked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You’ll need to use state for this - using a normal variable will not work as you need the component to re-render every time (in order to display the new increment value)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appearance of the button can be anything - the only critical part is that it’s value increments per click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 flipH="1">
            <a:off x="4735575" y="1095075"/>
            <a:ext cx="8400" cy="39318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625" y="1578275"/>
            <a:ext cx="4035350" cy="306863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5">
            <a:alphaModFix/>
          </a:blip>
          <a:srcRect b="10507" l="27247" r="27968" t="10365"/>
          <a:stretch/>
        </p:blipFill>
        <p:spPr>
          <a:xfrm>
            <a:off x="105952" y="4421769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466500" y="4195575"/>
            <a:ext cx="41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15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" name="Google Shape;154;p8"/>
          <p:cNvSpPr/>
          <p:nvPr/>
        </p:nvSpPr>
        <p:spPr>
          <a:xfrm rot="5400000">
            <a:off x="5253150" y="1510175"/>
            <a:ext cx="554700" cy="7575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 rot="5400000">
            <a:off x="6688350" y="2749175"/>
            <a:ext cx="3099300" cy="7575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Introduction to TypeScript (Part 1)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4419100" y="1326450"/>
            <a:ext cx="4603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 OF TYPE CHECKING IN PYTHON!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2" name="Google Shape;162;p9"/>
          <p:cNvGrpSpPr/>
          <p:nvPr/>
        </p:nvGrpSpPr>
        <p:grpSpPr>
          <a:xfrm>
            <a:off x="309474" y="711302"/>
            <a:ext cx="8029901" cy="383773"/>
            <a:chOff x="461874" y="2757427"/>
            <a:chExt cx="8029901" cy="383773"/>
          </a:xfrm>
        </p:grpSpPr>
        <p:sp>
          <p:nvSpPr>
            <p:cNvPr id="163" name="Google Shape;163;p9"/>
            <p:cNvSpPr txBox="1"/>
            <p:nvPr/>
          </p:nvSpPr>
          <p:spPr>
            <a:xfrm>
              <a:off x="805775" y="2802800"/>
              <a:ext cx="7686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In case JavaScript wasn’t bad enough!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64" name="Google Shape;16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9"/>
          <p:cNvSpPr txBox="1"/>
          <p:nvPr/>
        </p:nvSpPr>
        <p:spPr>
          <a:xfrm>
            <a:off x="124850" y="1247475"/>
            <a:ext cx="4015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 programming languages, parameters and values are often exchanged with no prior definition of what types these values are (e.g. I expect a string parameter, but the language doesn’t know it’s explicitly a string!).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 Statically Typed languages, we explicitly define the type of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everything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so that it’s known at compile time (e.g. this function expects two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strings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and 1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integer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and it’ll return 1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boolean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Through this, we can catch bugs more easily! Particularly when data is mutated wrongly and becomes the wrong type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6" name="Google Shape;166;p9"/>
          <p:cNvCxnSpPr/>
          <p:nvPr/>
        </p:nvCxnSpPr>
        <p:spPr>
          <a:xfrm>
            <a:off x="4269600" y="1090300"/>
            <a:ext cx="3300" cy="39156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3707" l="4339" r="5617" t="0"/>
          <a:stretch/>
        </p:blipFill>
        <p:spPr>
          <a:xfrm>
            <a:off x="4419100" y="1812750"/>
            <a:ext cx="4658476" cy="2415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