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Barlow ExtraBold"/>
      <p:bold r:id="rId18"/>
      <p:boldItalic r:id="rId19"/>
    </p:embeddedFont>
    <p:embeddedFont>
      <p:font typeface="Barl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regular.fntdata"/><Relationship Id="rId11" Type="http://schemas.openxmlformats.org/officeDocument/2006/relationships/slide" Target="slides/slide5.xml"/><Relationship Id="rId22" Type="http://schemas.openxmlformats.org/officeDocument/2006/relationships/font" Target="fonts/Barlow-italic.fntdata"/><Relationship Id="rId10" Type="http://schemas.openxmlformats.org/officeDocument/2006/relationships/slide" Target="slides/slide4.xml"/><Relationship Id="rId21" Type="http://schemas.openxmlformats.org/officeDocument/2006/relationships/font" Target="fonts/Barlow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BarlowExtraBold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arlow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3155a41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53155a41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Barlow"/>
                <a:ea typeface="Barlow"/>
                <a:cs typeface="Barlow"/>
                <a:sym typeface="Barlow"/>
              </a:rPr>
              <a:t>[Opening slide]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f619814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f619814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005e58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005e58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585858"/>
                </a:solidFill>
                <a:highlight>
                  <a:srgbClr val="FFFFFF"/>
                </a:highlight>
              </a:rPr>
              <a:t>TALKING POINTS</a:t>
            </a:r>
            <a:endParaRPr b="1" sz="1200">
              <a:solidFill>
                <a:srgbClr val="58585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8585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Ask students to remind you what they know about APIs.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So far we have learn about API from the client side point of view -- we know how to send requests and get some information back . 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58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58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8585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58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fd106c6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ffd106c6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SPEAKING POINTS: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Walk the class through the diagram.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Explain that today we will learn how to build our OWN APIs that can be accessed by others!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It is very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common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in the professional word as APIs enable us to share and access data.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ffd106c6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ffd106c6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</a:rPr>
              <a:t>Flask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 is a small and powerful web framework for </a:t>
            </a: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</a:rPr>
              <a:t>Python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. It's easy to learn and simple to use, enabling you to build your web app in a short amount of time.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005e58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005e58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fd106c6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7ffd106c6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1800" y="310775"/>
            <a:ext cx="1752149" cy="2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/>
        </p:nvSpPr>
        <p:spPr>
          <a:xfrm>
            <a:off x="308850" y="310775"/>
            <a:ext cx="58419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30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API DEVELOPMENT</a:t>
            </a:r>
            <a:endParaRPr sz="3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500">
                <a:solidFill>
                  <a:srgbClr val="999999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LESSON 11</a:t>
            </a:r>
            <a:endParaRPr sz="2500">
              <a:solidFill>
                <a:srgbClr val="999999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7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1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12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159150" y="4576200"/>
            <a:ext cx="53334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GB" sz="21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NANODEGREE → FOUNDATION MODULE</a:t>
            </a:r>
            <a:r>
              <a:rPr lang="en-GB" sz="21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249250" y="319675"/>
            <a:ext cx="5489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500">
                <a:latin typeface="Barlow ExtraBold"/>
                <a:ea typeface="Barlow ExtraBold"/>
                <a:cs typeface="Barlow ExtraBold"/>
                <a:sym typeface="Barlow ExtraBold"/>
              </a:rPr>
              <a:t>AGENDA</a:t>
            </a:r>
            <a:endParaRPr i="0" sz="35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0" sz="40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972725" y="1247050"/>
            <a:ext cx="4426800" cy="3520800"/>
          </a:xfrm>
          <a:prstGeom prst="rect">
            <a:avLst/>
          </a:prstGeom>
          <a:noFill/>
          <a:ln cap="flat" cmpd="sng" w="9525">
            <a:solidFill>
              <a:srgbClr val="4A4A4A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r>
              <a:rPr b="1" lang="en-GB" sz="16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lang="en-GB" sz="16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 API recap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  Introduction to Flask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r>
              <a:rPr lang="en-GB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Practice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" name="Google Shape;108;p26"/>
          <p:cNvCxnSpPr/>
          <p:nvPr/>
        </p:nvCxnSpPr>
        <p:spPr>
          <a:xfrm flipH="1">
            <a:off x="2305550" y="926625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" name="Google Shape;109;p26"/>
          <p:cNvGrpSpPr/>
          <p:nvPr/>
        </p:nvGrpSpPr>
        <p:grpSpPr>
          <a:xfrm>
            <a:off x="331350" y="1935800"/>
            <a:ext cx="1584600" cy="1437000"/>
            <a:chOff x="331350" y="2012000"/>
            <a:chExt cx="1584600" cy="1437000"/>
          </a:xfrm>
        </p:grpSpPr>
        <p:sp>
          <p:nvSpPr>
            <p:cNvPr id="110" name="Google Shape;110;p26"/>
            <p:cNvSpPr/>
            <p:nvPr/>
          </p:nvSpPr>
          <p:spPr>
            <a:xfrm>
              <a:off x="331350" y="2012000"/>
              <a:ext cx="1584600" cy="1437000"/>
            </a:xfrm>
            <a:prstGeom prst="ellipse">
              <a:avLst/>
            </a:prstGeom>
            <a:solidFill>
              <a:srgbClr val="FFFFFF"/>
            </a:solidFill>
            <a:ln cap="flat" cmpd="sng" w="762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1" name="Google Shape;111;p26"/>
            <p:cNvPicPr preferRelativeResize="0"/>
            <p:nvPr/>
          </p:nvPicPr>
          <p:blipFill rotWithShape="1">
            <a:blip r:embed="rId3">
              <a:alphaModFix/>
            </a:blip>
            <a:srcRect b="13482" l="21230" r="16029" t="14611"/>
            <a:stretch/>
          </p:blipFill>
          <p:spPr>
            <a:xfrm>
              <a:off x="602225" y="2045588"/>
              <a:ext cx="1195225" cy="136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LET’S TALK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17" name="Google Shape;117;p27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118" name="Google Shape;118;p27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API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19" name="Google Shape;11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50" y="711300"/>
            <a:ext cx="3024092" cy="397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7"/>
          <p:cNvCxnSpPr/>
          <p:nvPr/>
        </p:nvCxnSpPr>
        <p:spPr>
          <a:xfrm flipH="1">
            <a:off x="4676675" y="778200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7"/>
          <p:cNvSpPr txBox="1"/>
          <p:nvPr/>
        </p:nvSpPr>
        <p:spPr>
          <a:xfrm>
            <a:off x="544625" y="2206975"/>
            <a:ext cx="3747900" cy="21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Barlow"/>
                <a:ea typeface="Barlow"/>
                <a:cs typeface="Barlow"/>
                <a:sym typeface="Barlow"/>
              </a:rPr>
              <a:t>What is an </a:t>
            </a:r>
            <a:r>
              <a:rPr b="1" lang="en-GB" sz="2000">
                <a:latin typeface="Barlow"/>
                <a:ea typeface="Barlow"/>
                <a:cs typeface="Barlow"/>
                <a:sym typeface="Barlow"/>
              </a:rPr>
              <a:t>API </a:t>
            </a:r>
            <a:r>
              <a:rPr lang="en-GB" sz="2000">
                <a:latin typeface="Barlow"/>
                <a:ea typeface="Barlow"/>
                <a:cs typeface="Barlow"/>
                <a:sym typeface="Barlow"/>
              </a:rPr>
              <a:t>and what do we know about them?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USE CHAT WINDOW TO SHARE YOUR THOUGHTS</a:t>
            </a:r>
            <a:endParaRPr b="1" sz="12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API DEVELOPMENT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28" name="Google Shape;128;p28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129" name="Google Shape;129;p28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SERVER SIDE 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30" name="Google Shape;13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25" y="1783850"/>
            <a:ext cx="7640549" cy="14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309475" y="285650"/>
            <a:ext cx="5489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>
                <a:latin typeface="Barlow ExtraBold"/>
                <a:ea typeface="Barlow ExtraBold"/>
                <a:cs typeface="Barlow ExtraBold"/>
                <a:sym typeface="Barlow ExtraBold"/>
              </a:rPr>
              <a:t>FLASK</a:t>
            </a:r>
            <a:endParaRPr i="0" sz="40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0" sz="40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653375" y="756675"/>
            <a:ext cx="3639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Barlow"/>
                <a:ea typeface="Barlow"/>
                <a:cs typeface="Barlow"/>
                <a:sym typeface="Barlow"/>
              </a:rPr>
              <a:t>LIBRARY</a:t>
            </a:r>
            <a:endParaRPr b="1" sz="16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12275" y="708501"/>
            <a:ext cx="338299" cy="34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400" y="1494775"/>
            <a:ext cx="7064303" cy="2764500"/>
          </a:xfrm>
          <a:prstGeom prst="rect">
            <a:avLst/>
          </a:prstGeom>
          <a:noFill/>
          <a:ln cap="flat" cmpd="sng" w="28575">
            <a:solidFill>
              <a:srgbClr val="4A4A4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309475" y="285650"/>
            <a:ext cx="5489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>
                <a:latin typeface="Barlow ExtraBold"/>
                <a:ea typeface="Barlow ExtraBold"/>
                <a:cs typeface="Barlow ExtraBold"/>
                <a:sym typeface="Barlow ExtraBold"/>
              </a:rPr>
              <a:t>EXERCISES</a:t>
            </a:r>
            <a:endParaRPr i="0" sz="40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0" sz="40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653375" y="756675"/>
            <a:ext cx="3639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Barlow"/>
                <a:ea typeface="Barlow"/>
                <a:cs typeface="Barlow"/>
                <a:sym typeface="Barlow"/>
              </a:rPr>
              <a:t>PRACTICE &amp; CODING</a:t>
            </a:r>
            <a:endParaRPr b="1" sz="16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6" name="Google Shape;1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12275" y="708501"/>
            <a:ext cx="338299" cy="34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/>
        </p:nvSpPr>
        <p:spPr>
          <a:xfrm>
            <a:off x="606500" y="1849575"/>
            <a:ext cx="4257600" cy="1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Barlow"/>
                <a:ea typeface="Barlow"/>
                <a:cs typeface="Barlow"/>
                <a:sym typeface="Barlow"/>
              </a:rPr>
              <a:t>WITH YOUR INSTRUCTOR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b="1" lang="en-GB" sz="1200">
                <a:latin typeface="Barlow"/>
                <a:ea typeface="Barlow"/>
                <a:cs typeface="Barlow"/>
                <a:sym typeface="Barlow"/>
              </a:rPr>
              <a:t>Build a new API for an airline company 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 rotWithShape="1">
          <a:blip r:embed="rId4">
            <a:alphaModFix/>
          </a:blip>
          <a:srcRect b="12747" l="0" r="0" t="0"/>
          <a:stretch/>
        </p:blipFill>
        <p:spPr>
          <a:xfrm>
            <a:off x="4572000" y="1401063"/>
            <a:ext cx="3975100" cy="270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1800" y="310775"/>
            <a:ext cx="1752149" cy="2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1"/>
          <p:cNvSpPr txBox="1"/>
          <p:nvPr/>
        </p:nvSpPr>
        <p:spPr>
          <a:xfrm>
            <a:off x="1530600" y="2439675"/>
            <a:ext cx="60828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THANK YOU!</a:t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1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12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