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12192000"/>
  <p:notesSz cx="6858000" cy="9144000"/>
  <p:embeddedFontLst>
    <p:embeddedFont>
      <p:font typeface="Barlow ExtraBold"/>
      <p:bold r:id="rId42"/>
      <p:boldItalic r:id="rId43"/>
    </p:embeddedFont>
    <p:embeddedFont>
      <p:font typeface="Barlow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8" roundtripDataSignature="AMtx7mjTm2BZ4nZhU1hXajMRARPe+aOA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23DE7A-303B-47E9-8FEC-6D32E1C8198E}">
  <a:tblStyle styleId="{9323DE7A-303B-47E9-8FEC-6D32E1C8198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dk1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dk1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  <a:tblStyle styleId="{D2731C10-B8F9-491B-9994-136BF4F5557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dk1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dk1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BarlowExtraBold-bold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Barlow-regular.fntdata"/><Relationship Id="rId21" Type="http://schemas.openxmlformats.org/officeDocument/2006/relationships/slide" Target="slides/slide15.xml"/><Relationship Id="rId43" Type="http://schemas.openxmlformats.org/officeDocument/2006/relationships/font" Target="fonts/BarlowExtraBold-boldItalic.fntdata"/><Relationship Id="rId24" Type="http://schemas.openxmlformats.org/officeDocument/2006/relationships/slide" Target="slides/slide18.xml"/><Relationship Id="rId46" Type="http://schemas.openxmlformats.org/officeDocument/2006/relationships/font" Target="fonts/Barlow-italic.fntdata"/><Relationship Id="rId23" Type="http://schemas.openxmlformats.org/officeDocument/2006/relationships/slide" Target="slides/slide17.xml"/><Relationship Id="rId45" Type="http://schemas.openxmlformats.org/officeDocument/2006/relationships/font" Target="fonts/Barl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customschemas.google.com/relationships/presentationmetadata" Target="metadata"/><Relationship Id="rId25" Type="http://schemas.openxmlformats.org/officeDocument/2006/relationships/slide" Target="slides/slide19.xml"/><Relationship Id="rId47" Type="http://schemas.openxmlformats.org/officeDocument/2006/relationships/font" Target="fonts/Barlow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1] Welcome students onto the course and introduce CFG! Our mission, why we do what we do and encourage them to share their experience on the course with others. 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1. Navigate </a:t>
            </a:r>
            <a:endParaRPr/>
          </a:p>
        </p:txBody>
      </p:sp>
      <p:sp>
        <p:nvSpPr>
          <p:cNvPr id="248" name="Google Shape;24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200"/>
              <a:t>A foreign key is a field in a table that matches another field of another table. A foreign key places constraints on data in the related tables.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200"/>
              <a:t>A foreign key can be a column or a set of columns. The columns in the child table often refer to the primary key columns in the parent table.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200"/>
              <a:t>A table may have more than one foreign key, and each foreign key in the child table may refer to a different parent table.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000"/>
              <a:t>When creating a database, common sense dictates that we use separate tables for different types of entities.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000"/>
              <a:t>Some examples are: customers, orders, items and so on. But we also need to have relationships between these tables. For instance, customers make orders, and orders contain items.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000"/>
              <a:t>There are several types of database relationships:</a:t>
            </a:r>
            <a:endParaRPr/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800"/>
              <a:t>One to One Relationships</a:t>
            </a:r>
            <a:endParaRPr/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800"/>
              <a:t>One to Many</a:t>
            </a:r>
            <a:endParaRPr/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800"/>
              <a:t>Many to One Relationships</a:t>
            </a:r>
            <a:endParaRPr/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800"/>
              <a:t>Many to Many Relationships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/>
              <a:t>NOTE: </a:t>
            </a:r>
            <a:r>
              <a:rPr lang="en-GB"/>
              <a:t>manage the time and if necessary share parts of the code with students via files or a message widow (zoom) depending on the session delivery.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The main purpose of this exercise is to practice adding constraints to the tables rather than creating them from scratch. </a:t>
            </a:r>
            <a:endParaRPr/>
          </a:p>
        </p:txBody>
      </p:sp>
      <p:sp>
        <p:nvSpPr>
          <p:cNvPr id="363" name="Google Shape;363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5" name="Google Shape;435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4" name="Google Shape;444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1. Navigate </a:t>
            </a:r>
            <a:endParaRPr/>
          </a:p>
        </p:txBody>
      </p:sp>
      <p:sp>
        <p:nvSpPr>
          <p:cNvPr id="480" name="Google Shape;480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200"/>
              <a:t>A foreign key is a field in a table that matches another field of another table. A foreign key places constraints on data in the related tables.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200"/>
              <a:t>A foreign key can be a column or a set of columns. The columns in the child table often refer to the primary key columns in the parent table.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200"/>
              <a:t>A table may have more than one foreign key, and each foreign key in the child table may refer to a different parent table.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000"/>
              <a:t>When creating a database, common sense dictates that we use separate tables for different types of entities.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000"/>
              <a:t>Some examples are: customers, orders, items and so on. But we also need to have relationships between these tables. For instance, customers make orders, and orders contain items.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000"/>
              <a:t>There are several types of database relationships:</a:t>
            </a:r>
            <a:endParaRPr/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800"/>
              <a:t>One to One Relationships</a:t>
            </a:r>
            <a:endParaRPr/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800"/>
              <a:t>One to Many</a:t>
            </a:r>
            <a:endParaRPr/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800"/>
              <a:t>Many to One Relationships</a:t>
            </a:r>
            <a:endParaRPr/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800"/>
              <a:t>Many to Many Relationships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3" name="Google Shape;523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5" name="Google Shape;535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1. Navigate </a:t>
            </a:r>
            <a:endParaRPr/>
          </a:p>
        </p:txBody>
      </p:sp>
      <p:sp>
        <p:nvSpPr>
          <p:cNvPr id="206" name="Google Shape;20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8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/>
        </p:txBody>
      </p:sp>
      <p:sp>
        <p:nvSpPr>
          <p:cNvPr id="15" name="Google Shape;15;p38"/>
          <p:cNvSpPr txBox="1"/>
          <p:nvPr>
            <p:ph idx="1" type="subTitle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/>
        </p:txBody>
      </p:sp>
      <p:sp>
        <p:nvSpPr>
          <p:cNvPr id="16" name="Google Shape;16;p38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0"/>
          <p:cNvSpPr txBox="1"/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/>
        </p:txBody>
      </p:sp>
      <p:sp>
        <p:nvSpPr>
          <p:cNvPr id="50" name="Google Shape;50;p50"/>
          <p:cNvSpPr txBox="1"/>
          <p:nvPr>
            <p:ph idx="1" type="body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1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3" name="Google Shape;73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5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5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5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4" name="Google Shape;94;p5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6" name="Google Shape;106;p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2"/>
          <p:cNvSpPr txBox="1"/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9" name="Google Shape;19;p42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5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3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4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indent="-3048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27" name="Google Shape;27;p44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indent="-3048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28" name="Google Shape;28;p4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4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6"/>
          <p:cNvSpPr txBox="1"/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34" name="Google Shape;34;p46"/>
          <p:cNvSpPr txBox="1"/>
          <p:nvPr>
            <p:ph idx="1" type="body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35" name="Google Shape;35;p46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7"/>
          <p:cNvSpPr txBox="1"/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38" name="Google Shape;38;p47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8"/>
          <p:cNvSpPr txBox="1"/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42" name="Google Shape;42;p48"/>
          <p:cNvSpPr txBox="1"/>
          <p:nvPr>
            <p:ph idx="1" type="subTitle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43" name="Google Shape;43;p48"/>
          <p:cNvSpPr txBox="1"/>
          <p:nvPr>
            <p:ph idx="2" type="body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48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9"/>
          <p:cNvSpPr txBox="1"/>
          <p:nvPr>
            <p:ph idx="1" type="body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9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7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7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derpad.io/sandbox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studytonight.com/dbms/sql-constraints.ph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mysqltutorial.org/mysql-foreign-key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hyperlink" Target="https://www.complexsql.com/database-normalization/" TargetMode="External"/><Relationship Id="rId5" Type="http://schemas.openxmlformats.org/officeDocument/2006/relationships/hyperlink" Target="https://www.w3schools.in/mysql/ddl-dml-dcl/" TargetMode="External"/><Relationship Id="rId6" Type="http://schemas.openxmlformats.org/officeDocument/2006/relationships/hyperlink" Target="http://www.mysqltutorial.org/mysql-foreign-key/" TargetMode="External"/><Relationship Id="rId7" Type="http://schemas.openxmlformats.org/officeDocument/2006/relationships/hyperlink" Target="https://www.studytonight.com/dbms/sql-constraints.php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complexsql.com/database-normalization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5567" y="414367"/>
            <a:ext cx="1933032" cy="2631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5567" y="414367"/>
            <a:ext cx="1933032" cy="263116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"/>
          <p:cNvSpPr txBox="1"/>
          <p:nvPr/>
        </p:nvSpPr>
        <p:spPr>
          <a:xfrm>
            <a:off x="360000" y="360000"/>
            <a:ext cx="1152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Barlow"/>
              <a:buNone/>
            </a:pPr>
            <a:r>
              <a:rPr b="1" i="0" lang="en-GB" sz="36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DATABASES 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Barlow"/>
              <a:buNone/>
            </a:pPr>
            <a:r>
              <a:rPr b="1" i="0" lang="en-GB" sz="36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INTRODUCTION TO SQL</a:t>
            </a:r>
            <a:endParaRPr b="1" i="0" sz="3600" u="none" cap="none" strike="noStrike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6" name="Google Shape;136;p1"/>
          <p:cNvSpPr txBox="1"/>
          <p:nvPr/>
        </p:nvSpPr>
        <p:spPr>
          <a:xfrm>
            <a:off x="360000" y="6300000"/>
            <a:ext cx="115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"/>
              <a:buNone/>
            </a:pPr>
            <a:r>
              <a:rPr b="1" i="0" lang="en-GB" sz="18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NANODEGREE 🡪 FOUNDATION MODULE</a:t>
            </a:r>
            <a:endParaRPr b="1" i="0" sz="1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360000" y="1620000"/>
            <a:ext cx="1152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Barlow"/>
              <a:buNone/>
            </a:pPr>
            <a:r>
              <a:rPr b="1" i="0" lang="en-GB" sz="3200" u="none" cap="none" strike="noStrike">
                <a:solidFill>
                  <a:srgbClr val="595959"/>
                </a:solidFill>
                <a:latin typeface="Barlow"/>
                <a:ea typeface="Barlow"/>
                <a:cs typeface="Barlow"/>
                <a:sym typeface="Barlow"/>
              </a:rPr>
              <a:t>LESSON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sql icon" id="240" name="Google Shape;240;p10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231913" y="2842735"/>
            <a:ext cx="285081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NORMALISATION EXAMPLE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6989" y="346631"/>
            <a:ext cx="6994716" cy="604910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0"/>
          <p:cNvSpPr txBox="1"/>
          <p:nvPr/>
        </p:nvSpPr>
        <p:spPr>
          <a:xfrm>
            <a:off x="6248400" y="6596390"/>
            <a:ext cx="59436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source: </a:t>
            </a:r>
            <a:r>
              <a:rPr b="0" i="0" lang="en-GB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http://salinaitmind.blogspot.com/2012/10/data-warehouse-data-normalization.html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10"/>
          <p:cNvCxnSpPr/>
          <p:nvPr/>
        </p:nvCxnSpPr>
        <p:spPr>
          <a:xfrm>
            <a:off x="3600000" y="360000"/>
            <a:ext cx="0" cy="612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"/>
          <p:cNvSpPr txBox="1"/>
          <p:nvPr/>
        </p:nvSpPr>
        <p:spPr>
          <a:xfrm>
            <a:off x="4343446" y="2380666"/>
            <a:ext cx="5818287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REVIEW THE DB DESIGN IN OUR SANDBOX</a:t>
            </a:r>
            <a:endParaRPr b="1" i="0" sz="2200" u="none" cap="none" strike="noStrike">
              <a:solidFill>
                <a:schemeClr val="dk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sng" cap="none" strike="noStrik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https://coderpad.io/sandbox</a:t>
            </a:r>
            <a:endParaRPr b="0" i="0" sz="2400" u="none" cap="none" strike="noStrike">
              <a:solidFill>
                <a:schemeClr val="dk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pic>
        <p:nvPicPr>
          <p:cNvPr id="251" name="Google Shape;25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7555" y="3429000"/>
            <a:ext cx="6734175" cy="1895475"/>
          </a:xfrm>
          <a:prstGeom prst="rect">
            <a:avLst/>
          </a:prstGeom>
          <a:noFill/>
          <a:ln cap="flat" cmpd="sng" w="28575">
            <a:solidFill>
              <a:srgbClr val="F5499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2" name="Google Shape;252;p11"/>
          <p:cNvSpPr txBox="1"/>
          <p:nvPr>
            <p:ph type="title"/>
          </p:nvPr>
        </p:nvSpPr>
        <p:spPr>
          <a:xfrm>
            <a:off x="0" y="2160000"/>
            <a:ext cx="3528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ExtraBold"/>
              <a:buNone/>
            </a:pPr>
            <a:r>
              <a:rPr b="1" lang="en-GB" sz="2800">
                <a:latin typeface="Barlow ExtraBold"/>
                <a:ea typeface="Barlow ExtraBold"/>
                <a:cs typeface="Barlow ExtraBold"/>
                <a:sym typeface="Barlow ExtraBold"/>
              </a:rPr>
              <a:t>PRACTICE</a:t>
            </a:r>
            <a:endParaRPr sz="2800"/>
          </a:p>
        </p:txBody>
      </p:sp>
      <p:pic>
        <p:nvPicPr>
          <p:cNvPr id="253" name="Google Shape;25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6000" y="3420000"/>
            <a:ext cx="1260000" cy="1260000"/>
          </a:xfrm>
          <a:prstGeom prst="rect">
            <a:avLst/>
          </a:prstGeom>
          <a:noFill/>
          <a:ln cap="sq" cmpd="sng" w="381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960"/>
              </a:srgbClr>
            </a:outerShdw>
          </a:effectLst>
        </p:spPr>
      </p:pic>
      <p:cxnSp>
        <p:nvCxnSpPr>
          <p:cNvPr id="254" name="Google Shape;254;p11"/>
          <p:cNvCxnSpPr/>
          <p:nvPr/>
        </p:nvCxnSpPr>
        <p:spPr>
          <a:xfrm>
            <a:off x="3600000" y="360000"/>
            <a:ext cx="0" cy="612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2"/>
          <p:cNvGrpSpPr/>
          <p:nvPr/>
        </p:nvGrpSpPr>
        <p:grpSpPr>
          <a:xfrm>
            <a:off x="4680000" y="3600000"/>
            <a:ext cx="6120000" cy="1800000"/>
            <a:chOff x="4000641" y="3960001"/>
            <a:chExt cx="5931121" cy="1907765"/>
          </a:xfrm>
        </p:grpSpPr>
        <p:sp>
          <p:nvSpPr>
            <p:cNvPr id="261" name="Google Shape;261;p12"/>
            <p:cNvSpPr/>
            <p:nvPr/>
          </p:nvSpPr>
          <p:spPr>
            <a:xfrm>
              <a:off x="4000641" y="3960002"/>
              <a:ext cx="1611122" cy="827764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NOT NULL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4000641" y="5040002"/>
              <a:ext cx="1611122" cy="827764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PRIMARY KEY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6160640" y="5040002"/>
              <a:ext cx="1611122" cy="827764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FOREIGN KEY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8320640" y="5040002"/>
              <a:ext cx="1611122" cy="827764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DEFAULT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6160640" y="3960002"/>
              <a:ext cx="1611122" cy="827764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UNIQUE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8320640" y="3960001"/>
              <a:ext cx="1611122" cy="827764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CHECK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Google Shape;267;p12"/>
          <p:cNvSpPr txBox="1"/>
          <p:nvPr/>
        </p:nvSpPr>
        <p:spPr>
          <a:xfrm>
            <a:off x="3960000" y="6225149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NB please read about constraints: </a:t>
            </a:r>
            <a:r>
              <a:rPr b="0" i="0" lang="en-GB" sz="14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https://www.studytonight.com/dbms/sql-constraints.php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8" name="Google Shape;268;p12"/>
          <p:cNvSpPr txBox="1"/>
          <p:nvPr/>
        </p:nvSpPr>
        <p:spPr>
          <a:xfrm>
            <a:off x="0" y="2862792"/>
            <a:ext cx="3528000" cy="14744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CONSTRAINT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2"/>
          <p:cNvSpPr txBox="1"/>
          <p:nvPr/>
        </p:nvSpPr>
        <p:spPr>
          <a:xfrm>
            <a:off x="3960000" y="360000"/>
            <a:ext cx="7920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42900" lvl="0" marL="4572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Constraints are the rules that we can apply on the type of data in a table.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 other words, we can specify the limit on the type of data that can be stored in a particular column in a table. Using constraints ensures the accuracy and reliability of the data in the table.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If there is a mismatch or any violation between the constraint we set and the data, then the action that we are trying to perform would be aborted.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270" name="Google Shape;270;p12"/>
          <p:cNvCxnSpPr/>
          <p:nvPr/>
        </p:nvCxnSpPr>
        <p:spPr>
          <a:xfrm>
            <a:off x="3600000" y="360000"/>
            <a:ext cx="0" cy="612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sql icon" id="276" name="Google Shape;276;p13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3"/>
          <p:cNvSpPr txBox="1"/>
          <p:nvPr>
            <p:ph idx="1" type="body"/>
          </p:nvPr>
        </p:nvSpPr>
        <p:spPr>
          <a:xfrm>
            <a:off x="3959999" y="1043800"/>
            <a:ext cx="7920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>
                <a:latin typeface="Barlow"/>
                <a:ea typeface="Barlow"/>
                <a:cs typeface="Barlow"/>
                <a:sym typeface="Barlow"/>
              </a:rPr>
              <a:t>Primary Key is a single field or combination of fields that </a:t>
            </a:r>
            <a:r>
              <a:rPr b="1" lang="en-GB" sz="1600">
                <a:latin typeface="Barlow"/>
                <a:ea typeface="Barlow"/>
                <a:cs typeface="Barlow"/>
                <a:sym typeface="Barlow"/>
              </a:rPr>
              <a:t>uniquely defines a record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600">
                <a:latin typeface="Barlow"/>
                <a:ea typeface="Barlow"/>
                <a:cs typeface="Barlow"/>
                <a:sym typeface="Barlow"/>
              </a:rPr>
              <a:t>    ONLY ONE PRIMARY KEY IN A TABLE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>
                <a:latin typeface="Barlow"/>
                <a:ea typeface="Barlow"/>
                <a:cs typeface="Barlow"/>
                <a:sym typeface="Barlow"/>
              </a:rPr>
              <a:t>Must be NOT NULL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>
                <a:latin typeface="Barlow"/>
                <a:ea typeface="Barlow"/>
                <a:cs typeface="Barlow"/>
                <a:sym typeface="Barlow"/>
              </a:rPr>
              <a:t>Can be a multiple columns (compound key)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>
                <a:latin typeface="Barlow"/>
                <a:ea typeface="Barlow"/>
                <a:cs typeface="Barlow"/>
                <a:sym typeface="Barlow"/>
              </a:rPr>
              <a:t>Can be defined in either a CREATE TABLE statement or an ALTER TABLE statement</a:t>
            </a:r>
            <a:endParaRPr/>
          </a:p>
        </p:txBody>
      </p:sp>
      <p:graphicFrame>
        <p:nvGraphicFramePr>
          <p:cNvPr id="278" name="Google Shape;278;p13"/>
          <p:cNvGraphicFramePr/>
          <p:nvPr/>
        </p:nvGraphicFramePr>
        <p:xfrm>
          <a:off x="3960000" y="42025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{9323DE7A-303B-47E9-8FEC-6D32E1C8198E}</a:tableStyleId>
              </a:tblPr>
              <a:tblGrid>
                <a:gridCol w="3796450"/>
                <a:gridCol w="4112375"/>
              </a:tblGrid>
              <a:tr h="53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NULL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NOT NULL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02925"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Default for a column definition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Must be specified on column definitions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671525"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/>
                        <a:t>It means that we are allowed to insert NULL values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GB" sz="1600" u="none" cap="none" strike="noStrike"/>
                        <a:t>It means we are not allowed to insert NULL values. Inserting a NULL would raise an error!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9" name="Google Shape;279;p13"/>
          <p:cNvSpPr txBox="1"/>
          <p:nvPr/>
        </p:nvSpPr>
        <p:spPr>
          <a:xfrm>
            <a:off x="0" y="3293678"/>
            <a:ext cx="3528000" cy="612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PRIMARY KEY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13"/>
          <p:cNvCxnSpPr/>
          <p:nvPr/>
        </p:nvCxnSpPr>
        <p:spPr>
          <a:xfrm>
            <a:off x="3600000" y="360000"/>
            <a:ext cx="0" cy="612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sql icon" id="286" name="Google Shape;286;p14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130920" y="2375680"/>
            <a:ext cx="426310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&lt;table_name&gt;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(col1 Type KEY DEFINITION,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col2 Type,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col3 Type);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4"/>
          <p:cNvSpPr txBox="1"/>
          <p:nvPr>
            <p:ph idx="1" type="body"/>
          </p:nvPr>
        </p:nvSpPr>
        <p:spPr>
          <a:xfrm>
            <a:off x="5040000" y="2375680"/>
            <a:ext cx="4941019" cy="3455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/>
              <a:t>CREATE TABLE customers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/>
              <a:t>(customer_id INTEGER PRIMARY KEY,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/>
              <a:t> name VARCHAR(50),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/>
              <a:t> surname VARCHAR(50) NOT NULL,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/>
              <a:t> telephone INTEGER);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9" name="Google Shape;289;p14"/>
          <p:cNvSpPr txBox="1"/>
          <p:nvPr/>
        </p:nvSpPr>
        <p:spPr>
          <a:xfrm>
            <a:off x="9720000" y="2375680"/>
            <a:ext cx="2340000" cy="3087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🡨"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+ TABLE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🡨"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🡨"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" name="Google Shape;290;p14"/>
          <p:cNvGrpSpPr/>
          <p:nvPr/>
        </p:nvGrpSpPr>
        <p:grpSpPr>
          <a:xfrm>
            <a:off x="360000" y="360000"/>
            <a:ext cx="4320000" cy="720000"/>
            <a:chOff x="80228" y="526728"/>
            <a:chExt cx="4639092" cy="1415772"/>
          </a:xfrm>
        </p:grpSpPr>
        <p:sp>
          <p:nvSpPr>
            <p:cNvPr id="291" name="Google Shape;291;p14"/>
            <p:cNvSpPr/>
            <p:nvPr/>
          </p:nvSpPr>
          <p:spPr>
            <a:xfrm>
              <a:off x="853410" y="831119"/>
              <a:ext cx="3865910" cy="7866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ExtraBold"/>
                <a:buNone/>
              </a:pPr>
              <a:r>
                <a:rPr b="1" i="0" lang="en-GB" sz="2000" u="none" cap="none" strike="noStrike">
                  <a:solidFill>
                    <a:schemeClr val="dk1"/>
                  </a:solidFill>
                  <a:latin typeface="Barlow ExtraBold"/>
                  <a:ea typeface="Barlow ExtraBold"/>
                  <a:cs typeface="Barlow ExtraBold"/>
                  <a:sym typeface="Barlow ExtraBold"/>
                </a:rPr>
                <a:t>SYNTAX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2" name="Google Shape;292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800000">
              <a:off x="80228" y="526728"/>
              <a:ext cx="773182" cy="141577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3" name="Google Shape;293;p14"/>
          <p:cNvCxnSpPr/>
          <p:nvPr/>
        </p:nvCxnSpPr>
        <p:spPr>
          <a:xfrm>
            <a:off x="4860000" y="360000"/>
            <a:ext cx="0" cy="612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4" name="Google Shape;294;p14"/>
          <p:cNvSpPr txBox="1"/>
          <p:nvPr/>
        </p:nvSpPr>
        <p:spPr>
          <a:xfrm>
            <a:off x="5400000" y="383096"/>
            <a:ext cx="36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54996"/>
              </a:buClr>
              <a:buSzPts val="2000"/>
              <a:buFont typeface="Barlow ExtraBold"/>
              <a:buNone/>
            </a:pPr>
            <a:r>
              <a:rPr b="0" i="0" lang="en-GB" sz="2000" u="none" cap="none" strike="noStrike">
                <a:solidFill>
                  <a:srgbClr val="F54996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# EXAMPLE</a:t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sql icon" id="300" name="Google Shape;300;p15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130920" y="2375680"/>
            <a:ext cx="4263107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&lt;table_name&gt;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(col1 Type,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col2 Type,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col3 Type,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CONTRAINT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&lt;constraint_name&gt;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&lt;constraint_type&gt;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(&lt;col_that_it_applies_to&gt;)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5"/>
          <p:cNvSpPr txBox="1"/>
          <p:nvPr>
            <p:ph idx="1" type="body"/>
          </p:nvPr>
        </p:nvSpPr>
        <p:spPr>
          <a:xfrm>
            <a:off x="5400000" y="2375680"/>
            <a:ext cx="39600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GB" sz="2040"/>
              <a:t>CREATE TABLE customers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GB" sz="2040"/>
              <a:t>(customer_id INTEGER,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GB" sz="2040"/>
              <a:t> name VARCHAR(50),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GB" sz="2040"/>
              <a:t> surname VARCHAR(50) NOT NULL,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GB" sz="2040"/>
              <a:t> telephone INTEGER,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GB" sz="2040"/>
              <a:t>CONSTRAINT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GB" sz="2040"/>
              <a:t>pk_ customer _id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GB" sz="2040"/>
              <a:t>PRIMARY KEY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GB" sz="2040"/>
              <a:t>(customer _id)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GB" sz="2040"/>
              <a:t>);</a:t>
            </a:r>
            <a:endParaRPr sz="2380"/>
          </a:p>
        </p:txBody>
      </p:sp>
      <p:sp>
        <p:nvSpPr>
          <p:cNvPr id="303" name="Google Shape;303;p15"/>
          <p:cNvSpPr txBox="1"/>
          <p:nvPr/>
        </p:nvSpPr>
        <p:spPr>
          <a:xfrm>
            <a:off x="9526137" y="2431240"/>
            <a:ext cx="2310098" cy="3087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🡨"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+ TABLE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🡨"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4" name="Google Shape;304;p15"/>
          <p:cNvGrpSpPr/>
          <p:nvPr/>
        </p:nvGrpSpPr>
        <p:grpSpPr>
          <a:xfrm>
            <a:off x="360000" y="360000"/>
            <a:ext cx="4320000" cy="720000"/>
            <a:chOff x="80228" y="526728"/>
            <a:chExt cx="4639092" cy="1415772"/>
          </a:xfrm>
        </p:grpSpPr>
        <p:sp>
          <p:nvSpPr>
            <p:cNvPr id="305" name="Google Shape;305;p15"/>
            <p:cNvSpPr/>
            <p:nvPr/>
          </p:nvSpPr>
          <p:spPr>
            <a:xfrm>
              <a:off x="853410" y="831119"/>
              <a:ext cx="3865910" cy="7866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ExtraBold"/>
                <a:buNone/>
              </a:pPr>
              <a:r>
                <a:rPr b="1" i="0" lang="en-GB" sz="2000" u="none" cap="none" strike="noStrike">
                  <a:solidFill>
                    <a:schemeClr val="dk1"/>
                  </a:solidFill>
                  <a:latin typeface="Barlow ExtraBold"/>
                  <a:ea typeface="Barlow ExtraBold"/>
                  <a:cs typeface="Barlow ExtraBold"/>
                  <a:sym typeface="Barlow ExtraBold"/>
                </a:rPr>
                <a:t>SYNTAX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6" name="Google Shape;30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800000">
              <a:off x="80228" y="526728"/>
              <a:ext cx="773182" cy="141577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7" name="Google Shape;307;p15"/>
          <p:cNvCxnSpPr/>
          <p:nvPr/>
        </p:nvCxnSpPr>
        <p:spPr>
          <a:xfrm>
            <a:off x="4860000" y="360000"/>
            <a:ext cx="0" cy="612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8" name="Google Shape;308;p15"/>
          <p:cNvSpPr txBox="1"/>
          <p:nvPr/>
        </p:nvSpPr>
        <p:spPr>
          <a:xfrm>
            <a:off x="5400000" y="383096"/>
            <a:ext cx="36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54996"/>
              </a:buClr>
              <a:buSzPts val="2000"/>
              <a:buFont typeface="Barlow ExtraBold"/>
              <a:buNone/>
            </a:pPr>
            <a:r>
              <a:rPr b="0" i="0" lang="en-GB" sz="2000" u="none" cap="none" strike="noStrike">
                <a:solidFill>
                  <a:srgbClr val="F54996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# EXAMPLE</a:t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" name="Google Shape;314;p16"/>
          <p:cNvGraphicFramePr/>
          <p:nvPr/>
        </p:nvGraphicFramePr>
        <p:xfrm>
          <a:off x="5501689" y="15486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{D2731C10-B8F9-491B-9994-136BF4F55572}</a:tableStyleId>
              </a:tblPr>
              <a:tblGrid>
                <a:gridCol w="1580100"/>
                <a:gridCol w="1405175"/>
                <a:gridCol w="1405175"/>
                <a:gridCol w="1405175"/>
              </a:tblGrid>
              <a:tr h="42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customer_id</a:t>
                      </a:r>
                      <a:endParaRPr b="0" sz="16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name</a:t>
                      </a:r>
                      <a:endParaRPr b="0" sz="16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surname</a:t>
                      </a:r>
                      <a:endParaRPr b="0" sz="16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telephone</a:t>
                      </a:r>
                      <a:endParaRPr b="0" sz="16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25" marB="45725" marR="91450" marL="91450"/>
                </a:tc>
              </a:tr>
              <a:tr h="385225"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001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Mary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Jones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123-4567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85225"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002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Barlow"/>
                        <a:buNone/>
                      </a:pPr>
                      <a:r>
                        <a:rPr lang="en-GB" sz="16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Julie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Barlow"/>
                        <a:buNone/>
                      </a:pPr>
                      <a:r>
                        <a:rPr lang="en-GB" sz="16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Smith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Barlow"/>
                        <a:buNone/>
                      </a:pPr>
                      <a:r>
                        <a:rPr lang="en-GB" sz="16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789-4561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15" name="Google Shape;315;p16"/>
          <p:cNvGraphicFramePr/>
          <p:nvPr/>
        </p:nvGraphicFramePr>
        <p:xfrm>
          <a:off x="5501689" y="40378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{D2731C10-B8F9-491B-9994-136BF4F55572}</a:tableStyleId>
              </a:tblPr>
              <a:tblGrid>
                <a:gridCol w="1449850"/>
                <a:gridCol w="1577000"/>
                <a:gridCol w="1577000"/>
                <a:gridCol w="1191775"/>
              </a:tblGrid>
              <a:tr h="42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order_no</a:t>
                      </a:r>
                      <a:endParaRPr b="0" sz="16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customer_id</a:t>
                      </a:r>
                      <a:endParaRPr b="0" sz="16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date</a:t>
                      </a:r>
                      <a:endParaRPr b="0" sz="16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item</a:t>
                      </a:r>
                      <a:endParaRPr b="0" sz="16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25" marB="45725" marR="91450" marL="91450"/>
                </a:tc>
              </a:tr>
              <a:tr h="385225"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147A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002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20-08-2019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pizza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85225"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258B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Barlow"/>
                        <a:buNone/>
                      </a:pPr>
                      <a:r>
                        <a:rPr lang="en-GB" sz="16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001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Barlow"/>
                        <a:buNone/>
                      </a:pPr>
                      <a:r>
                        <a:rPr lang="en-GB" sz="16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14-06-2019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Barlow"/>
                        <a:buNone/>
                      </a:pPr>
                      <a:r>
                        <a:rPr lang="en-GB" sz="16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salad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6" name="Google Shape;316;p16"/>
          <p:cNvSpPr txBox="1"/>
          <p:nvPr/>
        </p:nvSpPr>
        <p:spPr>
          <a:xfrm>
            <a:off x="9197877" y="962828"/>
            <a:ext cx="2329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FF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Table Customers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6"/>
          <p:cNvSpPr txBox="1"/>
          <p:nvPr/>
        </p:nvSpPr>
        <p:spPr>
          <a:xfrm>
            <a:off x="9432825" y="3505220"/>
            <a:ext cx="2329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7030A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Table Orders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6"/>
          <p:cNvSpPr txBox="1"/>
          <p:nvPr/>
        </p:nvSpPr>
        <p:spPr>
          <a:xfrm>
            <a:off x="5943600" y="6288490"/>
            <a:ext cx="82357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NB please read about Foreign Key</a:t>
            </a:r>
            <a:r>
              <a:rPr b="0" i="0" lang="en-GB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  <a:r>
              <a:rPr b="0" i="0" lang="en-GB" sz="12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http://www.mysqltutorial.org/mysql-foreign-key/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19" name="Google Shape;319;p16"/>
          <p:cNvGrpSpPr/>
          <p:nvPr/>
        </p:nvGrpSpPr>
        <p:grpSpPr>
          <a:xfrm>
            <a:off x="5266156" y="1071062"/>
            <a:ext cx="1906280" cy="3415960"/>
            <a:chOff x="4463516" y="1071062"/>
            <a:chExt cx="1906280" cy="3415960"/>
          </a:xfrm>
        </p:grpSpPr>
        <p:grpSp>
          <p:nvGrpSpPr>
            <p:cNvPr id="320" name="Google Shape;320;p16"/>
            <p:cNvGrpSpPr/>
            <p:nvPr/>
          </p:nvGrpSpPr>
          <p:grpSpPr>
            <a:xfrm>
              <a:off x="4463516" y="1071062"/>
              <a:ext cx="1906280" cy="922827"/>
              <a:chOff x="4463516" y="1071062"/>
              <a:chExt cx="1906280" cy="922827"/>
            </a:xfrm>
          </p:grpSpPr>
          <p:sp>
            <p:nvSpPr>
              <p:cNvPr id="321" name="Google Shape;321;p16"/>
              <p:cNvSpPr/>
              <p:nvPr/>
            </p:nvSpPr>
            <p:spPr>
              <a:xfrm>
                <a:off x="4463516" y="1481242"/>
                <a:ext cx="1906280" cy="512647"/>
              </a:xfrm>
              <a:prstGeom prst="ellipse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6"/>
              <p:cNvSpPr txBox="1"/>
              <p:nvPr/>
            </p:nvSpPr>
            <p:spPr>
              <a:xfrm>
                <a:off x="4698576" y="1071062"/>
                <a:ext cx="15498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GB" sz="1800" u="none" cap="none" strike="noStrike">
                    <a:solidFill>
                      <a:srgbClr val="FF0000"/>
                    </a:solidFill>
                    <a:latin typeface="Barlow"/>
                    <a:ea typeface="Barlow"/>
                    <a:cs typeface="Barlow"/>
                    <a:sym typeface="Barlow"/>
                  </a:rPr>
                  <a:t>Unique PK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3" name="Google Shape;323;p16"/>
            <p:cNvGrpSpPr/>
            <p:nvPr/>
          </p:nvGrpSpPr>
          <p:grpSpPr>
            <a:xfrm>
              <a:off x="4463516" y="3560004"/>
              <a:ext cx="1828789" cy="927018"/>
              <a:chOff x="4463516" y="3560004"/>
              <a:chExt cx="1828789" cy="927018"/>
            </a:xfrm>
          </p:grpSpPr>
          <p:sp>
            <p:nvSpPr>
              <p:cNvPr id="324" name="Google Shape;324;p16"/>
              <p:cNvSpPr/>
              <p:nvPr/>
            </p:nvSpPr>
            <p:spPr>
              <a:xfrm>
                <a:off x="4463516" y="3974375"/>
                <a:ext cx="1828789" cy="512647"/>
              </a:xfrm>
              <a:prstGeom prst="ellipse">
                <a:avLst/>
              </a:prstGeom>
              <a:noFill/>
              <a:ln cap="flat" cmpd="sng" w="381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6"/>
              <p:cNvSpPr txBox="1"/>
              <p:nvPr/>
            </p:nvSpPr>
            <p:spPr>
              <a:xfrm>
                <a:off x="4698576" y="3560004"/>
                <a:ext cx="15498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GB" sz="1800" u="none" cap="none" strike="noStrike">
                    <a:solidFill>
                      <a:srgbClr val="7030A0"/>
                    </a:solidFill>
                    <a:latin typeface="Barlow"/>
                    <a:ea typeface="Barlow"/>
                    <a:cs typeface="Barlow"/>
                    <a:sym typeface="Barlow"/>
                  </a:rPr>
                  <a:t>Unique PK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6" name="Google Shape;326;p16"/>
          <p:cNvGrpSpPr/>
          <p:nvPr/>
        </p:nvGrpSpPr>
        <p:grpSpPr>
          <a:xfrm>
            <a:off x="3951988" y="1408503"/>
            <a:ext cx="4660600" cy="3079666"/>
            <a:chOff x="3149348" y="1408503"/>
            <a:chExt cx="4660600" cy="3079666"/>
          </a:xfrm>
        </p:grpSpPr>
        <p:sp>
          <p:nvSpPr>
            <p:cNvPr id="327" name="Google Shape;327;p16"/>
            <p:cNvSpPr/>
            <p:nvPr/>
          </p:nvSpPr>
          <p:spPr>
            <a:xfrm>
              <a:off x="4277530" y="1409650"/>
              <a:ext cx="2329567" cy="661729"/>
            </a:xfrm>
            <a:prstGeom prst="ellipse">
              <a:avLst/>
            </a:prstGeom>
            <a:noFill/>
            <a:ln cap="flat" cmpd="sng" w="57150">
              <a:solidFill>
                <a:srgbClr val="00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5981158" y="3974375"/>
              <a:ext cx="1828790" cy="513794"/>
            </a:xfrm>
            <a:prstGeom prst="ellipse">
              <a:avLst/>
            </a:prstGeom>
            <a:noFill/>
            <a:ln cap="flat" cmpd="sng" w="57150">
              <a:solidFill>
                <a:srgbClr val="00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6"/>
            <p:cNvSpPr txBox="1"/>
            <p:nvPr/>
          </p:nvSpPr>
          <p:spPr>
            <a:xfrm>
              <a:off x="6602388" y="3557725"/>
              <a:ext cx="5733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rgbClr val="009900"/>
                  </a:solidFill>
                  <a:latin typeface="Barlow"/>
                  <a:ea typeface="Barlow"/>
                  <a:cs typeface="Barlow"/>
                  <a:sym typeface="Barlow"/>
                </a:rPr>
                <a:t>FK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6"/>
            <p:cNvSpPr txBox="1"/>
            <p:nvPr/>
          </p:nvSpPr>
          <p:spPr>
            <a:xfrm>
              <a:off x="3149348" y="1408503"/>
              <a:ext cx="15498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rgbClr val="009900"/>
                  </a:solidFill>
                  <a:latin typeface="Barlow"/>
                  <a:ea typeface="Barlow"/>
                  <a:cs typeface="Barlow"/>
                  <a:sym typeface="Barlow"/>
                </a:rPr>
                <a:t>Unique Column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1" name="Google Shape;331;p16"/>
            <p:cNvCxnSpPr/>
            <p:nvPr/>
          </p:nvCxnSpPr>
          <p:spPr>
            <a:xfrm>
              <a:off x="3673098" y="2071379"/>
              <a:ext cx="0" cy="1205221"/>
            </a:xfrm>
            <a:prstGeom prst="straightConnector1">
              <a:avLst/>
            </a:prstGeom>
            <a:noFill/>
            <a:ln cap="flat" cmpd="sng" w="28575">
              <a:solidFill>
                <a:srgbClr val="0099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6"/>
            <p:cNvCxnSpPr/>
            <p:nvPr/>
          </p:nvCxnSpPr>
          <p:spPr>
            <a:xfrm>
              <a:off x="3673098" y="3276600"/>
              <a:ext cx="3215953" cy="0"/>
            </a:xfrm>
            <a:prstGeom prst="straightConnector1">
              <a:avLst/>
            </a:prstGeom>
            <a:noFill/>
            <a:ln cap="flat" cmpd="sng" w="28575">
              <a:solidFill>
                <a:srgbClr val="0099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6"/>
            <p:cNvCxnSpPr>
              <a:endCxn id="329" idx="0"/>
            </p:cNvCxnSpPr>
            <p:nvPr/>
          </p:nvCxnSpPr>
          <p:spPr>
            <a:xfrm flipH="1">
              <a:off x="6889052" y="3276625"/>
              <a:ext cx="6600" cy="281100"/>
            </a:xfrm>
            <a:prstGeom prst="straightConnector1">
              <a:avLst/>
            </a:prstGeom>
            <a:noFill/>
            <a:ln cap="flat" cmpd="sng" w="28575">
              <a:solidFill>
                <a:srgbClr val="0099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34" name="Google Shape;334;p16"/>
            <p:cNvSpPr txBox="1"/>
            <p:nvPr/>
          </p:nvSpPr>
          <p:spPr>
            <a:xfrm>
              <a:off x="3766682" y="2867353"/>
              <a:ext cx="32224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-GB" sz="1400" u="none" cap="none" strike="noStrike">
                  <a:solidFill>
                    <a:srgbClr val="009900"/>
                  </a:solidFill>
                  <a:latin typeface="Barlow"/>
                  <a:ea typeface="Barlow"/>
                  <a:cs typeface="Barlow"/>
                  <a:sym typeface="Barlow"/>
                </a:rPr>
                <a:t>Unique column acts as FK in Orders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5" name="Google Shape;335;p16"/>
          <p:cNvSpPr txBox="1"/>
          <p:nvPr/>
        </p:nvSpPr>
        <p:spPr>
          <a:xfrm>
            <a:off x="0" y="3293678"/>
            <a:ext cx="3528000" cy="612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FOREIGN KEY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" name="Google Shape;336;p16"/>
          <p:cNvCxnSpPr/>
          <p:nvPr/>
        </p:nvCxnSpPr>
        <p:spPr>
          <a:xfrm>
            <a:off x="3600000" y="360000"/>
            <a:ext cx="0" cy="612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17"/>
          <p:cNvGrpSpPr/>
          <p:nvPr/>
        </p:nvGrpSpPr>
        <p:grpSpPr>
          <a:xfrm>
            <a:off x="3960000" y="1080000"/>
            <a:ext cx="7920000" cy="5040001"/>
            <a:chOff x="1678073" y="1470991"/>
            <a:chExt cx="9188710" cy="4523098"/>
          </a:xfrm>
        </p:grpSpPr>
        <p:grpSp>
          <p:nvGrpSpPr>
            <p:cNvPr id="342" name="Google Shape;342;p17"/>
            <p:cNvGrpSpPr/>
            <p:nvPr/>
          </p:nvGrpSpPr>
          <p:grpSpPr>
            <a:xfrm>
              <a:off x="1678073" y="1470991"/>
              <a:ext cx="9188710" cy="4523098"/>
              <a:chOff x="374408" y="174797"/>
              <a:chExt cx="11443184" cy="6084335"/>
            </a:xfrm>
          </p:grpSpPr>
          <p:pic>
            <p:nvPicPr>
              <p:cNvPr id="343" name="Google Shape;343;p1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74408" y="174797"/>
                <a:ext cx="11443184" cy="6084335"/>
              </a:xfrm>
              <a:prstGeom prst="rect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sp>
            <p:nvSpPr>
              <p:cNvPr id="344" name="Google Shape;344;p17"/>
              <p:cNvSpPr/>
              <p:nvPr/>
            </p:nvSpPr>
            <p:spPr>
              <a:xfrm>
                <a:off x="5327374" y="1179443"/>
                <a:ext cx="1457739" cy="477079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5" name="Google Shape;345;p17"/>
            <p:cNvSpPr/>
            <p:nvPr/>
          </p:nvSpPr>
          <p:spPr>
            <a:xfrm>
              <a:off x="8547653" y="4757531"/>
              <a:ext cx="450574" cy="14577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GB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6" name="Google Shape;346;p17"/>
          <p:cNvSpPr/>
          <p:nvPr/>
        </p:nvSpPr>
        <p:spPr>
          <a:xfrm>
            <a:off x="10416209" y="6453554"/>
            <a:ext cx="188270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source</a:t>
            </a:r>
            <a:r>
              <a:rPr b="0" i="0" lang="en-GB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guru99.com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7"/>
          <p:cNvSpPr txBox="1"/>
          <p:nvPr/>
        </p:nvSpPr>
        <p:spPr>
          <a:xfrm>
            <a:off x="0" y="3293678"/>
            <a:ext cx="3528000" cy="612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DATA INTEGRITY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8" name="Google Shape;348;p17"/>
          <p:cNvCxnSpPr/>
          <p:nvPr/>
        </p:nvCxnSpPr>
        <p:spPr>
          <a:xfrm>
            <a:off x="3600000" y="360000"/>
            <a:ext cx="0" cy="612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0000" y="720000"/>
            <a:ext cx="3420000" cy="2340000"/>
          </a:xfrm>
          <a:prstGeom prst="rect">
            <a:avLst/>
          </a:prstGeom>
          <a:noFill/>
          <a:ln cap="flat" cmpd="sng" w="9525">
            <a:solidFill>
              <a:srgbClr val="F5499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5" name="Google Shape;35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0000" y="3420000"/>
            <a:ext cx="3420000" cy="3060000"/>
          </a:xfrm>
          <a:prstGeom prst="rect">
            <a:avLst/>
          </a:prstGeom>
          <a:noFill/>
          <a:ln cap="flat" cmpd="sng" w="9525">
            <a:solidFill>
              <a:srgbClr val="F5499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6" name="Google Shape;35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000" y="3420000"/>
            <a:ext cx="3420000" cy="3060000"/>
          </a:xfrm>
          <a:prstGeom prst="rect">
            <a:avLst/>
          </a:prstGeom>
          <a:noFill/>
          <a:ln cap="flat" cmpd="sng" w="9525">
            <a:solidFill>
              <a:srgbClr val="F5499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7" name="Google Shape;35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20000" y="720000"/>
            <a:ext cx="3420000" cy="2340000"/>
          </a:xfrm>
          <a:prstGeom prst="rect">
            <a:avLst/>
          </a:prstGeom>
          <a:noFill/>
          <a:ln cap="flat" cmpd="sng" w="9525">
            <a:solidFill>
              <a:srgbClr val="F5499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8" name="Google Shape;358;p18"/>
          <p:cNvSpPr txBox="1"/>
          <p:nvPr/>
        </p:nvSpPr>
        <p:spPr>
          <a:xfrm>
            <a:off x="0" y="3078235"/>
            <a:ext cx="3528000" cy="1043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DATABASE RELATIONSHIPS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9" name="Google Shape;359;p18"/>
          <p:cNvCxnSpPr/>
          <p:nvPr/>
        </p:nvCxnSpPr>
        <p:spPr>
          <a:xfrm>
            <a:off x="3600000" y="360000"/>
            <a:ext cx="0" cy="612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"/>
          <p:cNvSpPr txBox="1"/>
          <p:nvPr/>
        </p:nvSpPr>
        <p:spPr>
          <a:xfrm>
            <a:off x="3960000" y="360000"/>
            <a:ext cx="7920000" cy="61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Today we are going to be pizza makers, bakers and small restaurant owners! We accept orders online or by telephone and deliver pizza to our customers.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 need to create a database to hold information about our customers, so we can keep records of their names, addresses , phone numbers, email addresses and any other useful information like placed orders.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TASKS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Design and create a relational normalised database called </a:t>
            </a:r>
            <a:r>
              <a:rPr b="1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customers</a:t>
            </a: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Set reasonable </a:t>
            </a:r>
            <a:r>
              <a:rPr b="1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primary keys </a:t>
            </a: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to the tables.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Set NOT NULL </a:t>
            </a:r>
            <a:r>
              <a:rPr b="1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constraints</a:t>
            </a: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on the columns that you think must have values.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Let’s do it together!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66" name="Google Shape;366;p19"/>
          <p:cNvSpPr txBox="1"/>
          <p:nvPr>
            <p:ph type="title"/>
          </p:nvPr>
        </p:nvSpPr>
        <p:spPr>
          <a:xfrm>
            <a:off x="0" y="2160000"/>
            <a:ext cx="3528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ExtraBold"/>
              <a:buNone/>
            </a:pPr>
            <a:r>
              <a:rPr b="1" lang="en-GB" sz="2800">
                <a:latin typeface="Barlow ExtraBold"/>
                <a:ea typeface="Barlow ExtraBold"/>
                <a:cs typeface="Barlow ExtraBold"/>
                <a:sym typeface="Barlow ExtraBold"/>
              </a:rPr>
              <a:t>PRACTICE</a:t>
            </a:r>
            <a:endParaRPr sz="2800"/>
          </a:p>
        </p:txBody>
      </p:sp>
      <p:pic>
        <p:nvPicPr>
          <p:cNvPr id="367" name="Google Shape;36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00" y="3420000"/>
            <a:ext cx="1260000" cy="1260000"/>
          </a:xfrm>
          <a:prstGeom prst="rect">
            <a:avLst/>
          </a:prstGeom>
          <a:noFill/>
          <a:ln cap="sq" cmpd="sng" w="381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960"/>
              </a:srgbClr>
            </a:outerShdw>
          </a:effectLst>
        </p:spPr>
      </p:pic>
      <p:cxnSp>
        <p:nvCxnSpPr>
          <p:cNvPr id="368" name="Google Shape;368;p19"/>
          <p:cNvCxnSpPr/>
          <p:nvPr/>
        </p:nvCxnSpPr>
        <p:spPr>
          <a:xfrm>
            <a:off x="3600000" y="360000"/>
            <a:ext cx="0" cy="612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/>
          <p:nvPr/>
        </p:nvSpPr>
        <p:spPr>
          <a:xfrm>
            <a:off x="360000" y="360000"/>
            <a:ext cx="1152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3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AGENDA</a:t>
            </a:r>
            <a:endParaRPr b="0" i="0" sz="36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3" name="Google Shape;143;p2"/>
          <p:cNvSpPr txBox="1"/>
          <p:nvPr/>
        </p:nvSpPr>
        <p:spPr>
          <a:xfrm>
            <a:off x="3960000" y="1260000"/>
            <a:ext cx="792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180000" spcFirstLastPara="1" rIns="180000" wrap="square" tIns="1800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4996"/>
              </a:buClr>
              <a:buSzPts val="2000"/>
              <a:buFont typeface="Barlow"/>
              <a:buNone/>
            </a:pPr>
            <a:r>
              <a:rPr b="1" i="0" lang="en-GB" sz="20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01 </a:t>
            </a:r>
            <a:r>
              <a:rPr b="0" i="0" lang="en-GB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Database design and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4996"/>
              </a:buClr>
              <a:buSzPts val="2000"/>
              <a:buFont typeface="Barlow"/>
              <a:buNone/>
            </a:pPr>
            <a:r>
              <a:rPr b="1" i="0" lang="en-GB" sz="20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02 </a:t>
            </a:r>
            <a:r>
              <a:rPr b="0" i="0" lang="en-GB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Constraints on a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4996"/>
              </a:buClr>
              <a:buSzPts val="2000"/>
              <a:buFont typeface="Barlow"/>
              <a:buNone/>
            </a:pPr>
            <a:r>
              <a:rPr b="1" i="0" lang="en-GB" sz="20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03 </a:t>
            </a:r>
            <a:r>
              <a:rPr b="0" i="0" lang="en-GB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Primary and Foreign keys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4996"/>
              </a:buClr>
              <a:buSzPts val="2000"/>
              <a:buFont typeface="Barlow"/>
              <a:buNone/>
            </a:pPr>
            <a:r>
              <a:rPr b="1" i="0" lang="en-GB" sz="20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04 </a:t>
            </a:r>
            <a:r>
              <a:rPr b="0" i="0" lang="en-GB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Normalisation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4996"/>
              </a:buClr>
              <a:buSzPts val="2000"/>
              <a:buFont typeface="Barlow"/>
              <a:buNone/>
            </a:pPr>
            <a:r>
              <a:rPr b="1" i="0" lang="en-GB" sz="20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05 </a:t>
            </a:r>
            <a:r>
              <a:rPr b="0" i="0" lang="en-GB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SQL Coding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4996"/>
              </a:buClr>
              <a:buSzPts val="2000"/>
              <a:buFont typeface="Barlow"/>
              <a:buNone/>
            </a:pPr>
            <a:r>
              <a:rPr b="1" i="0" lang="en-GB" sz="20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06 </a:t>
            </a:r>
            <a:r>
              <a:rPr b="0" i="0" lang="en-GB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Data Modification Techniques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4996"/>
              </a:buClr>
              <a:buSzPts val="2000"/>
              <a:buFont typeface="Barlow"/>
              <a:buNone/>
            </a:pPr>
            <a:r>
              <a:rPr b="1" i="0" lang="en-GB" sz="20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07 </a:t>
            </a:r>
            <a:r>
              <a:rPr b="0" i="0" lang="en-GB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Data Retrieval Techniques (SELECT statements)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2"/>
          <p:cNvGrpSpPr/>
          <p:nvPr/>
        </p:nvGrpSpPr>
        <p:grpSpPr>
          <a:xfrm>
            <a:off x="900000" y="2970000"/>
            <a:ext cx="1800000" cy="1800000"/>
            <a:chOff x="331350" y="2012000"/>
            <a:chExt cx="1584600" cy="1437000"/>
          </a:xfrm>
        </p:grpSpPr>
        <p:sp>
          <p:nvSpPr>
            <p:cNvPr id="145" name="Google Shape;145;p2"/>
            <p:cNvSpPr/>
            <p:nvPr/>
          </p:nvSpPr>
          <p:spPr>
            <a:xfrm>
              <a:off x="331350" y="2012000"/>
              <a:ext cx="1584600" cy="1437000"/>
            </a:xfrm>
            <a:prstGeom prst="ellipse">
              <a:avLst/>
            </a:prstGeom>
            <a:solidFill>
              <a:srgbClr val="FFFFFF"/>
            </a:solidFill>
            <a:ln cap="flat" cmpd="sng" w="762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146" name="Google Shape;146;p2"/>
            <p:cNvPicPr preferRelativeResize="0"/>
            <p:nvPr/>
          </p:nvPicPr>
          <p:blipFill rotWithShape="1">
            <a:blip r:embed="rId3">
              <a:alphaModFix/>
            </a:blip>
            <a:srcRect b="13480" l="21230" r="16028" t="14611"/>
            <a:stretch/>
          </p:blipFill>
          <p:spPr>
            <a:xfrm>
              <a:off x="602225" y="2045588"/>
              <a:ext cx="1195225" cy="13698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7" name="Google Shape;147;p2"/>
          <p:cNvCxnSpPr/>
          <p:nvPr/>
        </p:nvCxnSpPr>
        <p:spPr>
          <a:xfrm>
            <a:off x="3600000" y="360000"/>
            <a:ext cx="0" cy="612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sql icon" id="374" name="Google Shape;374;p20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5" name="Google Shape;375;p20"/>
          <p:cNvGrpSpPr/>
          <p:nvPr/>
        </p:nvGrpSpPr>
        <p:grpSpPr>
          <a:xfrm>
            <a:off x="3960000" y="3420000"/>
            <a:ext cx="6332534" cy="2247106"/>
            <a:chOff x="3944203" y="1902001"/>
            <a:chExt cx="6612322" cy="2502401"/>
          </a:xfrm>
        </p:grpSpPr>
        <p:sp>
          <p:nvSpPr>
            <p:cNvPr id="376" name="Google Shape;376;p20"/>
            <p:cNvSpPr/>
            <p:nvPr/>
          </p:nvSpPr>
          <p:spPr>
            <a:xfrm>
              <a:off x="3944203" y="1902001"/>
              <a:ext cx="3138979" cy="1127802"/>
            </a:xfrm>
            <a:prstGeom prst="roundRect">
              <a:avLst>
                <a:gd fmla="val 16667" name="adj"/>
              </a:avLst>
            </a:prstGeom>
            <a:solidFill>
              <a:srgbClr val="59595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GB" sz="2000" u="none" cap="none" strike="noStrike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SELECT (read)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3944203" y="3264297"/>
              <a:ext cx="3138979" cy="1127802"/>
            </a:xfrm>
            <a:prstGeom prst="roundRect">
              <a:avLst>
                <a:gd fmla="val 16667" name="adj"/>
              </a:avLst>
            </a:prstGeom>
            <a:solidFill>
              <a:srgbClr val="59595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GB" sz="2000" u="none" cap="none" strike="noStrike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UPDATE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7417545" y="3276600"/>
              <a:ext cx="3138979" cy="1127802"/>
            </a:xfrm>
            <a:prstGeom prst="roundRect">
              <a:avLst>
                <a:gd fmla="val 16667" name="adj"/>
              </a:avLst>
            </a:prstGeom>
            <a:solidFill>
              <a:srgbClr val="59595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GB" sz="2000" u="none" cap="none" strike="noStrike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DELETE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7417546" y="1902001"/>
              <a:ext cx="3138979" cy="1127802"/>
            </a:xfrm>
            <a:prstGeom prst="roundRect">
              <a:avLst>
                <a:gd fmla="val 16667" name="adj"/>
              </a:avLst>
            </a:prstGeom>
            <a:solidFill>
              <a:srgbClr val="59595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GB" sz="2000" u="none" cap="none" strike="noStrike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INSERT (create)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0" name="Google Shape;380;p20"/>
          <p:cNvSpPr txBox="1"/>
          <p:nvPr/>
        </p:nvSpPr>
        <p:spPr>
          <a:xfrm>
            <a:off x="3960000" y="1080000"/>
            <a:ext cx="7920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DDL</a:t>
            </a: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 stands for "Data Definition Language“.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It is a subset of </a:t>
            </a:r>
            <a:r>
              <a:rPr b="1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SQL statements</a:t>
            </a: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 that change the structure of the database schema.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Typically structural changes of the database schema refer to creating, deleting, or modifying schema objects such as databases or tables.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0"/>
          <p:cNvSpPr txBox="1"/>
          <p:nvPr/>
        </p:nvSpPr>
        <p:spPr>
          <a:xfrm>
            <a:off x="0" y="3078235"/>
            <a:ext cx="3528000" cy="1043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CORE COMMANDS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DDL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2" name="Google Shape;382;p20"/>
          <p:cNvCxnSpPr/>
          <p:nvPr/>
        </p:nvCxnSpPr>
        <p:spPr>
          <a:xfrm>
            <a:off x="3600000" y="360000"/>
            <a:ext cx="0" cy="612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sql icon" id="388" name="Google Shape;388;p21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0" y="3078235"/>
            <a:ext cx="3528000" cy="1043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</a:pPr>
            <a:r>
              <a:rPr b="1" lang="en-GB"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UPDATE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3960000" y="360000"/>
            <a:ext cx="7920000" cy="61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•"/>
            </a:pPr>
            <a:r>
              <a:rPr b="0" i="0" lang="en-GB" sz="2035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Modifies column(s) in a single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9377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•"/>
            </a:pPr>
            <a:r>
              <a:rPr b="0" i="0" lang="en-GB" sz="2035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WHERE clause dictates which rows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9377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•"/>
            </a:pPr>
            <a:r>
              <a:rPr b="0" i="0" lang="en-GB" sz="2035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SET keyword follows table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1"/>
          <p:cNvCxnSpPr/>
          <p:nvPr/>
        </p:nvCxnSpPr>
        <p:spPr>
          <a:xfrm>
            <a:off x="3600000" y="360000"/>
            <a:ext cx="0" cy="612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sql icon" id="397" name="Google Shape;397;p22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2"/>
          <p:cNvSpPr txBox="1"/>
          <p:nvPr/>
        </p:nvSpPr>
        <p:spPr>
          <a:xfrm>
            <a:off x="130920" y="2375680"/>
            <a:ext cx="426310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table_name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table_name.col1 = new_value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table_name.col2 = value;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2"/>
          <p:cNvSpPr txBox="1"/>
          <p:nvPr>
            <p:ph idx="1" type="body"/>
          </p:nvPr>
        </p:nvSpPr>
        <p:spPr>
          <a:xfrm>
            <a:off x="5400000" y="2375680"/>
            <a:ext cx="4500000" cy="3455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UPDATE contacts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SET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contacts.mobile = 123456789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WHERE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contacts.surname = ‘Andrews’</a:t>
            </a:r>
            <a:endParaRPr/>
          </a:p>
        </p:txBody>
      </p:sp>
      <p:sp>
        <p:nvSpPr>
          <p:cNvPr id="400" name="Google Shape;400;p22"/>
          <p:cNvSpPr txBox="1"/>
          <p:nvPr/>
        </p:nvSpPr>
        <p:spPr>
          <a:xfrm>
            <a:off x="9720000" y="2431241"/>
            <a:ext cx="2160000" cy="273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🡨"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COMMAND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🡨"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🡨"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KEYWORD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🡨"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🡨"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CLAUSE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1" name="Google Shape;401;p22"/>
          <p:cNvGrpSpPr/>
          <p:nvPr/>
        </p:nvGrpSpPr>
        <p:grpSpPr>
          <a:xfrm>
            <a:off x="360000" y="360000"/>
            <a:ext cx="4320000" cy="720000"/>
            <a:chOff x="80228" y="526728"/>
            <a:chExt cx="4639092" cy="1415772"/>
          </a:xfrm>
        </p:grpSpPr>
        <p:sp>
          <p:nvSpPr>
            <p:cNvPr id="402" name="Google Shape;402;p22"/>
            <p:cNvSpPr/>
            <p:nvPr/>
          </p:nvSpPr>
          <p:spPr>
            <a:xfrm>
              <a:off x="853410" y="831119"/>
              <a:ext cx="3865910" cy="7866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ExtraBold"/>
                <a:buNone/>
              </a:pPr>
              <a:r>
                <a:rPr b="1" i="0" lang="en-GB" sz="2000" u="none" cap="none" strike="noStrike">
                  <a:solidFill>
                    <a:schemeClr val="dk1"/>
                  </a:solidFill>
                  <a:latin typeface="Barlow ExtraBold"/>
                  <a:ea typeface="Barlow ExtraBold"/>
                  <a:cs typeface="Barlow ExtraBold"/>
                  <a:sym typeface="Barlow ExtraBold"/>
                </a:rPr>
                <a:t>SYNTAX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3" name="Google Shape;403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800000">
              <a:off x="80228" y="526728"/>
              <a:ext cx="773182" cy="141577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04" name="Google Shape;404;p22"/>
          <p:cNvCxnSpPr/>
          <p:nvPr/>
        </p:nvCxnSpPr>
        <p:spPr>
          <a:xfrm>
            <a:off x="4860000" y="360000"/>
            <a:ext cx="0" cy="612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5" name="Google Shape;405;p22"/>
          <p:cNvSpPr txBox="1"/>
          <p:nvPr/>
        </p:nvSpPr>
        <p:spPr>
          <a:xfrm>
            <a:off x="5400000" y="383096"/>
            <a:ext cx="36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54996"/>
              </a:buClr>
              <a:buSzPts val="2000"/>
              <a:buFont typeface="Barlow ExtraBold"/>
              <a:buNone/>
            </a:pPr>
            <a:r>
              <a:rPr b="0" i="0" lang="en-GB" sz="2000" u="none" cap="none" strike="noStrike">
                <a:solidFill>
                  <a:srgbClr val="F54996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# EXAMPLE</a:t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sql icon" id="411" name="Google Shape;411;p23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3"/>
          <p:cNvSpPr txBox="1"/>
          <p:nvPr/>
        </p:nvSpPr>
        <p:spPr>
          <a:xfrm>
            <a:off x="0" y="3293678"/>
            <a:ext cx="3528000" cy="612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DELETE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3"/>
          <p:cNvSpPr txBox="1"/>
          <p:nvPr/>
        </p:nvSpPr>
        <p:spPr>
          <a:xfrm>
            <a:off x="3960000" y="360000"/>
            <a:ext cx="7920000" cy="61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•"/>
            </a:pPr>
            <a:r>
              <a:rPr b="0" i="0" lang="en-GB" sz="2035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DELETES one or more rows in a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9377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•"/>
            </a:pPr>
            <a:r>
              <a:rPr b="0" i="0" lang="en-GB" sz="2035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Permanent!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9377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•"/>
            </a:pPr>
            <a:r>
              <a:rPr b="0" i="0" lang="en-GB" sz="2035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DELETE FROM is actual full command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9377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•"/>
            </a:pPr>
            <a:r>
              <a:rPr b="0" i="0" lang="en-GB" sz="2035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WHERE clause is critical!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" name="Google Shape;414;p23"/>
          <p:cNvCxnSpPr/>
          <p:nvPr/>
        </p:nvCxnSpPr>
        <p:spPr>
          <a:xfrm>
            <a:off x="3600000" y="360000"/>
            <a:ext cx="0" cy="612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sql icon" id="420" name="Google Shape;420;p24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4"/>
          <p:cNvSpPr txBox="1"/>
          <p:nvPr/>
        </p:nvSpPr>
        <p:spPr>
          <a:xfrm>
            <a:off x="145774" y="1546037"/>
            <a:ext cx="4263107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FROM table_name;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FROM table_name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table_name.col = value;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4"/>
          <p:cNvSpPr txBox="1"/>
          <p:nvPr>
            <p:ph idx="1" type="body"/>
          </p:nvPr>
        </p:nvSpPr>
        <p:spPr>
          <a:xfrm>
            <a:off x="5400000" y="1548995"/>
            <a:ext cx="5228299" cy="3616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DELETE FROM customers;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DELETE FROM customers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WHERE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customers.id = 007;</a:t>
            </a:r>
            <a:endParaRPr/>
          </a:p>
        </p:txBody>
      </p:sp>
      <p:sp>
        <p:nvSpPr>
          <p:cNvPr id="423" name="Google Shape;423;p24"/>
          <p:cNvSpPr txBox="1"/>
          <p:nvPr/>
        </p:nvSpPr>
        <p:spPr>
          <a:xfrm>
            <a:off x="9900000" y="1620000"/>
            <a:ext cx="19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Noto Sans Symbols"/>
              <a:buChar char="🡨"/>
            </a:pPr>
            <a:r>
              <a:rPr b="0" i="0" lang="en-GB" sz="1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COMMAND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4"/>
          <p:cNvSpPr/>
          <p:nvPr/>
        </p:nvSpPr>
        <p:spPr>
          <a:xfrm>
            <a:off x="8707270" y="2160000"/>
            <a:ext cx="3479412" cy="687908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BAD PRACTICE ☹</a:t>
            </a:r>
            <a:endParaRPr b="1" i="0" sz="2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4"/>
          <p:cNvSpPr txBox="1"/>
          <p:nvPr/>
        </p:nvSpPr>
        <p:spPr>
          <a:xfrm>
            <a:off x="9900000" y="3700607"/>
            <a:ext cx="1980000" cy="687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Noto Sans Symbols"/>
              <a:buChar char="🡨"/>
            </a:pPr>
            <a:r>
              <a:rPr b="0" i="0" lang="en-GB" sz="1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COMMAND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Noto Sans Symbols"/>
              <a:buChar char="🡨"/>
            </a:pPr>
            <a:r>
              <a:rPr b="0" i="0" lang="en-GB" sz="1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CLAUSE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6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Noto Sans Symbols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46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Noto Sans Symbols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4"/>
          <p:cNvSpPr/>
          <p:nvPr/>
        </p:nvSpPr>
        <p:spPr>
          <a:xfrm>
            <a:off x="8707270" y="5040000"/>
            <a:ext cx="3479413" cy="650214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GOOD PRACTICE ☺</a:t>
            </a:r>
            <a:endParaRPr b="1" i="0" sz="2800" u="none" cap="none" strike="noStrike">
              <a:solidFill>
                <a:srgbClr val="00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7" name="Google Shape;427;p24"/>
          <p:cNvGrpSpPr/>
          <p:nvPr/>
        </p:nvGrpSpPr>
        <p:grpSpPr>
          <a:xfrm>
            <a:off x="360000" y="360000"/>
            <a:ext cx="4320000" cy="720000"/>
            <a:chOff x="80228" y="526728"/>
            <a:chExt cx="4639092" cy="1415772"/>
          </a:xfrm>
        </p:grpSpPr>
        <p:sp>
          <p:nvSpPr>
            <p:cNvPr id="428" name="Google Shape;428;p24"/>
            <p:cNvSpPr/>
            <p:nvPr/>
          </p:nvSpPr>
          <p:spPr>
            <a:xfrm>
              <a:off x="853410" y="831119"/>
              <a:ext cx="3865910" cy="7866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ExtraBold"/>
                <a:buNone/>
              </a:pPr>
              <a:r>
                <a:rPr b="1" i="0" lang="en-GB" sz="2000" u="none" cap="none" strike="noStrike">
                  <a:solidFill>
                    <a:schemeClr val="dk1"/>
                  </a:solidFill>
                  <a:latin typeface="Barlow ExtraBold"/>
                  <a:ea typeface="Barlow ExtraBold"/>
                  <a:cs typeface="Barlow ExtraBold"/>
                  <a:sym typeface="Barlow ExtraBold"/>
                </a:rPr>
                <a:t>SYNTAX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9" name="Google Shape;429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800000">
              <a:off x="80228" y="526728"/>
              <a:ext cx="773182" cy="141577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30" name="Google Shape;430;p24"/>
          <p:cNvCxnSpPr/>
          <p:nvPr/>
        </p:nvCxnSpPr>
        <p:spPr>
          <a:xfrm>
            <a:off x="4860000" y="360000"/>
            <a:ext cx="0" cy="612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1" name="Google Shape;431;p24"/>
          <p:cNvSpPr txBox="1"/>
          <p:nvPr/>
        </p:nvSpPr>
        <p:spPr>
          <a:xfrm>
            <a:off x="5400000" y="383096"/>
            <a:ext cx="36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54996"/>
              </a:buClr>
              <a:buSzPts val="2000"/>
              <a:buFont typeface="Barlow ExtraBold"/>
              <a:buNone/>
            </a:pPr>
            <a:r>
              <a:rPr b="0" i="0" lang="en-GB" sz="2000" u="none" cap="none" strike="noStrike">
                <a:solidFill>
                  <a:srgbClr val="F54996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# EXAMPLE</a:t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sql icon" id="437" name="Google Shape;437;p25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5"/>
          <p:cNvSpPr txBox="1"/>
          <p:nvPr/>
        </p:nvSpPr>
        <p:spPr>
          <a:xfrm>
            <a:off x="0" y="3078235"/>
            <a:ext cx="3528000" cy="1043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</a:pPr>
            <a:r>
              <a:rPr b="1" lang="en-GB" sz="2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ALTER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TABLE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5"/>
          <p:cNvSpPr txBox="1"/>
          <p:nvPr/>
        </p:nvSpPr>
        <p:spPr>
          <a:xfrm>
            <a:off x="3960000" y="360000"/>
            <a:ext cx="7920000" cy="61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•"/>
            </a:pPr>
            <a:r>
              <a:rPr b="0" i="0" lang="en-GB" sz="2035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Used to change an existing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9377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•"/>
            </a:pPr>
            <a:r>
              <a:rPr b="0" i="0" lang="en-GB" sz="2035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Add/remove column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9377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•"/>
            </a:pPr>
            <a:r>
              <a:rPr b="0" i="0" lang="en-GB" sz="2035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Change column data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9377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•"/>
            </a:pPr>
            <a:r>
              <a:rPr b="0" i="0" lang="en-GB" sz="2035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Change column constraints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9377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•"/>
            </a:pPr>
            <a:r>
              <a:rPr b="0" i="0" lang="en-GB" sz="2035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Must conform with current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0" name="Google Shape;440;p25"/>
          <p:cNvCxnSpPr/>
          <p:nvPr/>
        </p:nvCxnSpPr>
        <p:spPr>
          <a:xfrm>
            <a:off x="3600000" y="360000"/>
            <a:ext cx="0" cy="612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sql icon" id="446" name="Google Shape;446;p26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6"/>
          <p:cNvSpPr txBox="1"/>
          <p:nvPr/>
        </p:nvSpPr>
        <p:spPr>
          <a:xfrm>
            <a:off x="130920" y="2375680"/>
            <a:ext cx="4263107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&lt;table_name&gt;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CONTRAINT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&lt;constraint_name&gt;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&lt;constraint_type&gt;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(&lt;col_that_it_applies_to&gt;)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&lt;table_name2&gt;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(&lt;col2_that_it_applies_to&gt;)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6"/>
          <p:cNvSpPr txBox="1"/>
          <p:nvPr>
            <p:ph idx="1" type="body"/>
          </p:nvPr>
        </p:nvSpPr>
        <p:spPr>
          <a:xfrm>
            <a:off x="5399999" y="2375680"/>
            <a:ext cx="2880000" cy="3455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/>
              <a:t>ALTER TABLE orders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/>
              <a:t>ADD CONSTRAINT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/>
              <a:t>fk_customer_id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/>
              <a:t>FOREIGN KEY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/>
              <a:t>(customer_id)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/>
              <a:t>REFERENCES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/>
              <a:t>customers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/>
              <a:t>(customer_id);</a:t>
            </a:r>
            <a:endParaRPr/>
          </a:p>
        </p:txBody>
      </p:sp>
      <p:sp>
        <p:nvSpPr>
          <p:cNvPr id="449" name="Google Shape;449;p26"/>
          <p:cNvSpPr txBox="1"/>
          <p:nvPr/>
        </p:nvSpPr>
        <p:spPr>
          <a:xfrm>
            <a:off x="8640000" y="2431240"/>
            <a:ext cx="2310098" cy="3087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🡨"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+ TABLE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🡨"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0" name="Google Shape;450;p26"/>
          <p:cNvGrpSpPr/>
          <p:nvPr/>
        </p:nvGrpSpPr>
        <p:grpSpPr>
          <a:xfrm>
            <a:off x="360000" y="360000"/>
            <a:ext cx="4320000" cy="720000"/>
            <a:chOff x="80228" y="526728"/>
            <a:chExt cx="4639092" cy="1415772"/>
          </a:xfrm>
        </p:grpSpPr>
        <p:sp>
          <p:nvSpPr>
            <p:cNvPr id="451" name="Google Shape;451;p26"/>
            <p:cNvSpPr/>
            <p:nvPr/>
          </p:nvSpPr>
          <p:spPr>
            <a:xfrm>
              <a:off x="853410" y="831119"/>
              <a:ext cx="3865910" cy="7866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ExtraBold"/>
                <a:buNone/>
              </a:pPr>
              <a:r>
                <a:rPr b="1" i="0" lang="en-GB" sz="2000" u="none" cap="none" strike="noStrike">
                  <a:solidFill>
                    <a:schemeClr val="dk1"/>
                  </a:solidFill>
                  <a:latin typeface="Barlow ExtraBold"/>
                  <a:ea typeface="Barlow ExtraBold"/>
                  <a:cs typeface="Barlow ExtraBold"/>
                  <a:sym typeface="Barlow ExtraBold"/>
                </a:rPr>
                <a:t>SYNTAX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2" name="Google Shape;452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800000">
              <a:off x="80228" y="526728"/>
              <a:ext cx="773182" cy="141577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53" name="Google Shape;453;p26"/>
          <p:cNvCxnSpPr/>
          <p:nvPr/>
        </p:nvCxnSpPr>
        <p:spPr>
          <a:xfrm>
            <a:off x="4860000" y="360000"/>
            <a:ext cx="0" cy="612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4" name="Google Shape;454;p26"/>
          <p:cNvSpPr txBox="1"/>
          <p:nvPr/>
        </p:nvSpPr>
        <p:spPr>
          <a:xfrm>
            <a:off x="5400000" y="383096"/>
            <a:ext cx="36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54996"/>
              </a:buClr>
              <a:buSzPts val="2000"/>
              <a:buFont typeface="Barlow ExtraBold"/>
              <a:buNone/>
            </a:pPr>
            <a:r>
              <a:rPr b="0" i="0" lang="en-GB" sz="2000" u="none" cap="none" strike="noStrike">
                <a:solidFill>
                  <a:srgbClr val="F54996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# EXAMPLE</a:t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sql icon" id="460" name="Google Shape;460;p27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7"/>
          <p:cNvSpPr txBox="1"/>
          <p:nvPr/>
        </p:nvSpPr>
        <p:spPr>
          <a:xfrm>
            <a:off x="0" y="3078235"/>
            <a:ext cx="3528000" cy="1043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DROP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TABLE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7"/>
          <p:cNvSpPr txBox="1"/>
          <p:nvPr/>
        </p:nvSpPr>
        <p:spPr>
          <a:xfrm>
            <a:off x="3960000" y="360000"/>
            <a:ext cx="7920000" cy="61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•"/>
            </a:pPr>
            <a:r>
              <a:rPr b="0" i="0" lang="en-GB" sz="2035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Removes table and all data from 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9377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•"/>
            </a:pPr>
            <a:r>
              <a:rPr b="0" i="0" lang="en-GB" sz="2035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BE CAREFUL!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9377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•"/>
            </a:pPr>
            <a:r>
              <a:rPr b="0" i="0" lang="en-GB" sz="2035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Error if table is a foreign key to another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3600000" y="360000"/>
            <a:ext cx="0" cy="612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sql icon" id="469" name="Google Shape;469;p28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8"/>
          <p:cNvSpPr txBox="1"/>
          <p:nvPr/>
        </p:nvSpPr>
        <p:spPr>
          <a:xfrm>
            <a:off x="130919" y="2880000"/>
            <a:ext cx="4320000" cy="55109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TABLE &lt;table_name&gt;;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8"/>
          <p:cNvSpPr txBox="1"/>
          <p:nvPr>
            <p:ph idx="1" type="body"/>
          </p:nvPr>
        </p:nvSpPr>
        <p:spPr>
          <a:xfrm>
            <a:off x="5400000" y="2880000"/>
            <a:ext cx="4941019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4996"/>
              </a:buClr>
              <a:buSzPts val="2400"/>
              <a:buNone/>
            </a:pPr>
            <a:r>
              <a:rPr lang="en-GB" sz="2400">
                <a:solidFill>
                  <a:srgbClr val="F54996"/>
                </a:solidFill>
              </a:rPr>
              <a:t>DROP TABLE customers;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5499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54996"/>
              </a:solidFill>
            </a:endParaRPr>
          </a:p>
        </p:txBody>
      </p:sp>
      <p:grpSp>
        <p:nvGrpSpPr>
          <p:cNvPr id="472" name="Google Shape;472;p28"/>
          <p:cNvGrpSpPr/>
          <p:nvPr/>
        </p:nvGrpSpPr>
        <p:grpSpPr>
          <a:xfrm>
            <a:off x="360000" y="360000"/>
            <a:ext cx="4320000" cy="720000"/>
            <a:chOff x="80228" y="526728"/>
            <a:chExt cx="4639092" cy="1415772"/>
          </a:xfrm>
        </p:grpSpPr>
        <p:sp>
          <p:nvSpPr>
            <p:cNvPr id="473" name="Google Shape;473;p28"/>
            <p:cNvSpPr/>
            <p:nvPr/>
          </p:nvSpPr>
          <p:spPr>
            <a:xfrm>
              <a:off x="853410" y="831119"/>
              <a:ext cx="3865910" cy="7866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ExtraBold"/>
                <a:buNone/>
              </a:pPr>
              <a:r>
                <a:rPr b="1" i="0" lang="en-GB" sz="2000" u="none" cap="none" strike="noStrike">
                  <a:solidFill>
                    <a:schemeClr val="dk1"/>
                  </a:solidFill>
                  <a:latin typeface="Barlow ExtraBold"/>
                  <a:ea typeface="Barlow ExtraBold"/>
                  <a:cs typeface="Barlow ExtraBold"/>
                  <a:sym typeface="Barlow ExtraBold"/>
                </a:rPr>
                <a:t>SYNTAX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4" name="Google Shape;474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800000">
              <a:off x="80228" y="526728"/>
              <a:ext cx="773182" cy="141577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75" name="Google Shape;475;p28"/>
          <p:cNvCxnSpPr/>
          <p:nvPr/>
        </p:nvCxnSpPr>
        <p:spPr>
          <a:xfrm>
            <a:off x="4860000" y="360000"/>
            <a:ext cx="0" cy="612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6" name="Google Shape;476;p28"/>
          <p:cNvSpPr txBox="1"/>
          <p:nvPr/>
        </p:nvSpPr>
        <p:spPr>
          <a:xfrm>
            <a:off x="5400000" y="383096"/>
            <a:ext cx="36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54996"/>
              </a:buClr>
              <a:buSzPts val="2000"/>
              <a:buFont typeface="Barlow ExtraBold"/>
              <a:buNone/>
            </a:pPr>
            <a:r>
              <a:rPr b="0" i="0" lang="en-GB" sz="2000" u="none" cap="none" strike="noStrike">
                <a:solidFill>
                  <a:srgbClr val="F54996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# EXAMPLE</a:t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9"/>
          <p:cNvSpPr txBox="1"/>
          <p:nvPr/>
        </p:nvSpPr>
        <p:spPr>
          <a:xfrm>
            <a:off x="3960000" y="360000"/>
            <a:ext cx="7920000" cy="61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 have our pizzeria customers database. Let’s modify some tables in the database, so we add Foreign Keys to tables and define relationships between our tables.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TASKS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Add some data to the tables in the </a:t>
            </a:r>
            <a:r>
              <a:rPr b="1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customers 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Alter tables </a:t>
            </a:r>
            <a:r>
              <a:rPr b="1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email_address </a:t>
            </a: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and </a:t>
            </a:r>
            <a:r>
              <a:rPr b="1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phone_number </a:t>
            </a: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 the </a:t>
            </a:r>
            <a:r>
              <a:rPr b="1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customers database</a:t>
            </a: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by adding </a:t>
            </a:r>
            <a:r>
              <a:rPr b="1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Foreign keys </a:t>
            </a: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that reference </a:t>
            </a:r>
            <a:r>
              <a:rPr b="1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Primary keys </a:t>
            </a: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from relevant tables.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Remove the table called </a:t>
            </a:r>
            <a:r>
              <a:rPr b="1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orders</a:t>
            </a: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from our database.</a:t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3" name="Google Shape;483;p29"/>
          <p:cNvSpPr txBox="1"/>
          <p:nvPr>
            <p:ph type="title"/>
          </p:nvPr>
        </p:nvSpPr>
        <p:spPr>
          <a:xfrm>
            <a:off x="0" y="2160000"/>
            <a:ext cx="3528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ExtraBold"/>
              <a:buNone/>
            </a:pPr>
            <a:r>
              <a:rPr b="1" lang="en-GB" sz="2800">
                <a:latin typeface="Barlow ExtraBold"/>
                <a:ea typeface="Barlow ExtraBold"/>
                <a:cs typeface="Barlow ExtraBold"/>
                <a:sym typeface="Barlow ExtraBold"/>
              </a:rPr>
              <a:t>PRACTICE</a:t>
            </a:r>
            <a:endParaRPr sz="2800"/>
          </a:p>
        </p:txBody>
      </p:sp>
      <p:pic>
        <p:nvPicPr>
          <p:cNvPr id="484" name="Google Shape;4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00" y="3420000"/>
            <a:ext cx="1260000" cy="1260000"/>
          </a:xfrm>
          <a:prstGeom prst="rect">
            <a:avLst/>
          </a:prstGeom>
          <a:noFill/>
          <a:ln cap="sq" cmpd="sng" w="381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960"/>
              </a:srgbClr>
            </a:outerShdw>
          </a:effectLst>
        </p:spPr>
      </p:pic>
      <p:cxnSp>
        <p:nvCxnSpPr>
          <p:cNvPr id="485" name="Google Shape;485;p29"/>
          <p:cNvCxnSpPr/>
          <p:nvPr/>
        </p:nvCxnSpPr>
        <p:spPr>
          <a:xfrm>
            <a:off x="3600000" y="360000"/>
            <a:ext cx="0" cy="612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/>
          <p:nvPr>
            <p:ph idx="1" type="body"/>
          </p:nvPr>
        </p:nvSpPr>
        <p:spPr>
          <a:xfrm>
            <a:off x="3960000" y="360000"/>
            <a:ext cx="7920000" cy="61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latin typeface="Barlow"/>
                <a:ea typeface="Barlow"/>
                <a:cs typeface="Barlow"/>
                <a:sym typeface="Barlow"/>
              </a:rPr>
              <a:t>There are many ways that enable us to constrain the number of results returned by our query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latin typeface="Barlow"/>
                <a:ea typeface="Barlow"/>
                <a:cs typeface="Barlow"/>
                <a:sym typeface="Barlow"/>
              </a:rPr>
              <a:t>DISTINCT Qualifier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latin typeface="Barlow"/>
                <a:ea typeface="Barlow"/>
                <a:cs typeface="Barlow"/>
                <a:sym typeface="Barlow"/>
              </a:rPr>
              <a:t>It is the keyword, which means that in our query we are asking for a unique set of results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latin typeface="Barlow"/>
                <a:ea typeface="Barlow"/>
                <a:cs typeface="Barlow"/>
                <a:sym typeface="Barlow"/>
              </a:rPr>
              <a:t>In other words we want non-repeating values in the result columns to be returned</a:t>
            </a:r>
            <a:endParaRPr/>
          </a:p>
        </p:txBody>
      </p:sp>
      <p:sp>
        <p:nvSpPr>
          <p:cNvPr id="154" name="Google Shape;154;p3"/>
          <p:cNvSpPr txBox="1"/>
          <p:nvPr/>
        </p:nvSpPr>
        <p:spPr>
          <a:xfrm>
            <a:off x="356686" y="3181290"/>
            <a:ext cx="2529720" cy="4001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SELECT DISTINCT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3"/>
          <p:cNvCxnSpPr/>
          <p:nvPr/>
        </p:nvCxnSpPr>
        <p:spPr>
          <a:xfrm>
            <a:off x="3600000" y="360000"/>
            <a:ext cx="0" cy="612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homework icon" id="490" name="Google Shape;49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00" y="3504600"/>
            <a:ext cx="1260000" cy="1260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1" name="Google Shape;491;p30"/>
          <p:cNvSpPr txBox="1"/>
          <p:nvPr/>
        </p:nvSpPr>
        <p:spPr>
          <a:xfrm>
            <a:off x="3960000" y="1034730"/>
            <a:ext cx="7920000" cy="477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Revise the slides to re-cap all materials from Module2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Read about </a:t>
            </a:r>
            <a:r>
              <a:rPr b="1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Normalisation</a:t>
            </a: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  <a:r>
              <a:rPr b="0" i="0" lang="en-GB" sz="16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https://www.complexsql.com/database-normalization/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Read about </a:t>
            </a:r>
            <a:r>
              <a:rPr b="1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DDL</a:t>
            </a: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  <a:r>
              <a:rPr b="0" i="0" lang="en-GB" sz="16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https://www.w3schools.in/mysql/ddl-dml-dcl/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Read about </a:t>
            </a:r>
            <a:r>
              <a:rPr b="1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Foreign Key</a:t>
            </a: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  <a:r>
              <a:rPr b="0" i="0" lang="en-GB" sz="16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http://www.mysqltutorial.org/mysql-foreign-key/</a:t>
            </a: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Read about </a:t>
            </a:r>
            <a:r>
              <a:rPr b="1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Constraints</a:t>
            </a: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  <a:r>
              <a:rPr b="0" i="0" lang="en-GB" sz="16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https://www.studytonight.com/dbms/sql-constraints.php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92" name="Google Shape;492;p30"/>
          <p:cNvSpPr txBox="1"/>
          <p:nvPr>
            <p:ph type="title"/>
          </p:nvPr>
        </p:nvSpPr>
        <p:spPr>
          <a:xfrm>
            <a:off x="0" y="2160000"/>
            <a:ext cx="3528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ExtraBold"/>
              <a:buNone/>
            </a:pPr>
            <a:r>
              <a:rPr b="1" lang="en-GB" sz="2800">
                <a:latin typeface="Barlow ExtraBold"/>
                <a:ea typeface="Barlow ExtraBold"/>
                <a:cs typeface="Barlow ExtraBold"/>
                <a:sym typeface="Barlow ExtraBold"/>
              </a:rPr>
              <a:t>INDEPENDENT PRACTICE</a:t>
            </a:r>
            <a:endParaRPr sz="2800"/>
          </a:p>
        </p:txBody>
      </p:sp>
      <p:cxnSp>
        <p:nvCxnSpPr>
          <p:cNvPr id="493" name="Google Shape;493;p30"/>
          <p:cNvCxnSpPr/>
          <p:nvPr/>
        </p:nvCxnSpPr>
        <p:spPr>
          <a:xfrm>
            <a:off x="3600000" y="360000"/>
            <a:ext cx="0" cy="612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5567" y="414367"/>
            <a:ext cx="1933032" cy="2631167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2"/>
          <p:cNvSpPr txBox="1"/>
          <p:nvPr/>
        </p:nvSpPr>
        <p:spPr>
          <a:xfrm>
            <a:off x="414933" y="451267"/>
            <a:ext cx="5492800" cy="1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Barlow ExtraBold"/>
              <a:buNone/>
            </a:pPr>
            <a:r>
              <a:rPr b="0" i="0" lang="en-GB" sz="5333" u="none" cap="none" strike="noStrik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THANK YOU</a:t>
            </a:r>
            <a:endParaRPr b="0" i="0" sz="5333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Barlow ExtraBold"/>
              <a:buNone/>
            </a:pPr>
            <a:r>
              <a:rPr b="0" i="0" lang="en-GB" sz="5333" u="none" cap="none" strike="noStrike">
                <a:solidFill>
                  <a:srgbClr val="595959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 </a:t>
            </a:r>
            <a:endParaRPr b="0" i="0" sz="5333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888" y="5335841"/>
            <a:ext cx="1340381" cy="13584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5" name="Google Shape;505;p33"/>
          <p:cNvGrpSpPr/>
          <p:nvPr/>
        </p:nvGrpSpPr>
        <p:grpSpPr>
          <a:xfrm>
            <a:off x="1952317" y="2311401"/>
            <a:ext cx="9207500" cy="1831990"/>
            <a:chOff x="1365660" y="2689211"/>
            <a:chExt cx="9207500" cy="1831990"/>
          </a:xfrm>
        </p:grpSpPr>
        <p:sp>
          <p:nvSpPr>
            <p:cNvPr id="506" name="Google Shape;506;p33"/>
            <p:cNvSpPr txBox="1"/>
            <p:nvPr/>
          </p:nvSpPr>
          <p:spPr>
            <a:xfrm>
              <a:off x="1365660" y="2740010"/>
              <a:ext cx="9207500" cy="144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Barlow ExtraBold"/>
                <a:buNone/>
              </a:pPr>
              <a:r>
                <a:rPr b="1" i="0" lang="en-GB" sz="4400" u="none" cap="none" strike="noStrike">
                  <a:solidFill>
                    <a:srgbClr val="000000"/>
                  </a:solidFill>
                  <a:latin typeface="Barlow ExtraBold"/>
                  <a:ea typeface="Barlow ExtraBold"/>
                  <a:cs typeface="Barlow ExtraBold"/>
                  <a:sym typeface="Barlow ExtraBold"/>
                </a:rPr>
                <a:t>REFERENCE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Barlow ExtraBold"/>
                <a:buNone/>
              </a:pPr>
              <a:r>
                <a:rPr b="1" i="0" lang="en-GB" sz="4400" u="none" cap="none" strike="noStrike">
                  <a:solidFill>
                    <a:srgbClr val="000000"/>
                  </a:solidFill>
                  <a:latin typeface="Barlow ExtraBold"/>
                  <a:ea typeface="Barlow ExtraBold"/>
                  <a:cs typeface="Barlow ExtraBold"/>
                  <a:sym typeface="Barlow ExtraBold"/>
                </a:rPr>
                <a:t>MATERIALS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7" name="Google Shape;507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10800000">
              <a:off x="2397349" y="2689211"/>
              <a:ext cx="1760547" cy="183199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8" name="Google Shape;50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89127" y="316963"/>
            <a:ext cx="1760547" cy="23976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9" name="Google Shape;509;p33"/>
          <p:cNvCxnSpPr/>
          <p:nvPr/>
        </p:nvCxnSpPr>
        <p:spPr>
          <a:xfrm>
            <a:off x="267888" y="5280844"/>
            <a:ext cx="11656223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sql icon" id="515" name="Google Shape;515;p34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4"/>
          <p:cNvSpPr txBox="1"/>
          <p:nvPr/>
        </p:nvSpPr>
        <p:spPr>
          <a:xfrm>
            <a:off x="0" y="3293678"/>
            <a:ext cx="3528000" cy="612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FOREIGN KEY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4"/>
          <p:cNvSpPr txBox="1"/>
          <p:nvPr/>
        </p:nvSpPr>
        <p:spPr>
          <a:xfrm>
            <a:off x="3960000" y="360000"/>
            <a:ext cx="7920000" cy="61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 foreign key is a field in a table that matches another field of another table. A foreign key places constraints on data in the related tables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9377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 foreign key can be a column or a set of columns. The columns in the child table often refer to the primary key columns in the parent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9377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 table may have more than one foreign key, and each foreign key in the child table may refer to a different parent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8" name="Google Shape;518;p34"/>
          <p:cNvCxnSpPr/>
          <p:nvPr/>
        </p:nvCxnSpPr>
        <p:spPr>
          <a:xfrm>
            <a:off x="3600000" y="360000"/>
            <a:ext cx="0" cy="612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9" name="Google Shape;519;p34"/>
          <p:cNvSpPr txBox="1"/>
          <p:nvPr/>
        </p:nvSpPr>
        <p:spPr>
          <a:xfrm>
            <a:off x="3960000" y="6120000"/>
            <a:ext cx="7920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Barlow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NB please read about Foreign Key: </a:t>
            </a:r>
            <a:r>
              <a:rPr b="0" i="0" lang="en-GB" sz="1600" u="none" cap="none" strike="noStrike">
                <a:solidFill>
                  <a:srgbClr val="0070C0"/>
                </a:solidFill>
                <a:latin typeface="Barlow"/>
                <a:ea typeface="Barlow"/>
                <a:cs typeface="Barlow"/>
                <a:sym typeface="Barlow"/>
              </a:rPr>
              <a:t>http://www.mysqltutorial.org/mysql-foreign-key/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sql icon" id="525" name="Google Shape;525;p35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6" name="Google Shape;52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0000" y="4679999"/>
            <a:ext cx="162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60000" y="4680000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0000" y="4679999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9999" y="4680000"/>
            <a:ext cx="162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35"/>
          <p:cNvSpPr txBox="1"/>
          <p:nvPr/>
        </p:nvSpPr>
        <p:spPr>
          <a:xfrm>
            <a:off x="0" y="3078235"/>
            <a:ext cx="3528000" cy="1043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DATABASE RELATIONSHIPS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5"/>
          <p:cNvSpPr txBox="1"/>
          <p:nvPr/>
        </p:nvSpPr>
        <p:spPr>
          <a:xfrm>
            <a:off x="3960000" y="360000"/>
            <a:ext cx="7920000" cy="61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•"/>
            </a:pPr>
            <a:r>
              <a:rPr b="0" i="0" lang="en-GB" sz="2035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When creating a database, common sense dictates that we use separate tables for different types of entities.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9377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•"/>
            </a:pPr>
            <a:r>
              <a:rPr b="0" i="0" lang="en-GB" sz="2035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Some examples are: customers, orders, items and so on. But we also need to have relationships between these tables. For instance, customers make orders, and orders contain items.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9377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•"/>
            </a:pPr>
            <a:r>
              <a:rPr b="0" i="0" lang="en-GB" sz="2035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There are several types of database relationships: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9377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•"/>
            </a:pPr>
            <a:r>
              <a:rPr b="0" i="0" lang="en-GB" sz="1635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One to One Relationships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•"/>
            </a:pPr>
            <a:r>
              <a:rPr b="0" i="0" lang="en-GB" sz="1635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One to Many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•"/>
            </a:pPr>
            <a:r>
              <a:rPr b="0" i="0" lang="en-GB" sz="1635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Many to One Relationships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Char char="•"/>
            </a:pPr>
            <a:r>
              <a:rPr b="0" i="0" lang="en-GB" sz="1635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Many to Many Relationships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2" name="Google Shape;532;p35"/>
          <p:cNvCxnSpPr/>
          <p:nvPr/>
        </p:nvCxnSpPr>
        <p:spPr>
          <a:xfrm>
            <a:off x="3600000" y="360000"/>
            <a:ext cx="0" cy="612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36"/>
          <p:cNvPicPr preferRelativeResize="0"/>
          <p:nvPr/>
        </p:nvPicPr>
        <p:blipFill rotWithShape="1">
          <a:blip r:embed="rId3">
            <a:alphaModFix/>
          </a:blip>
          <a:srcRect b="7599" l="0" r="0" t="0"/>
          <a:stretch/>
        </p:blipFill>
        <p:spPr>
          <a:xfrm>
            <a:off x="1116000" y="3276000"/>
            <a:ext cx="12600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6"/>
          <p:cNvSpPr txBox="1"/>
          <p:nvPr>
            <p:ph idx="1" type="body"/>
          </p:nvPr>
        </p:nvSpPr>
        <p:spPr>
          <a:xfrm>
            <a:off x="3960000" y="360000"/>
            <a:ext cx="7920000" cy="61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600">
                <a:latin typeface="Barlow"/>
                <a:ea typeface="Barlow"/>
                <a:cs typeface="Barlow"/>
                <a:sym typeface="Barlow"/>
              </a:rPr>
              <a:t>PRIMARY KEY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>
                <a:latin typeface="Barlow"/>
                <a:ea typeface="Barlow"/>
                <a:cs typeface="Barlow"/>
                <a:sym typeface="Barlow"/>
              </a:rPr>
              <a:t>Unique identifier of row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>
                <a:latin typeface="Barlow"/>
                <a:ea typeface="Barlow"/>
                <a:cs typeface="Barlow"/>
                <a:sym typeface="Barlow"/>
              </a:rPr>
              <a:t>One per table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>
                <a:latin typeface="Barlow"/>
                <a:ea typeface="Barlow"/>
                <a:cs typeface="Barlow"/>
                <a:sym typeface="Barlow"/>
              </a:rPr>
              <a:t>Does not allow NULL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>
                <a:latin typeface="Barlow"/>
                <a:ea typeface="Barlow"/>
                <a:cs typeface="Barlow"/>
                <a:sym typeface="Barlow"/>
              </a:rPr>
              <a:t>Single or multiple columns (composite columns)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600">
                <a:latin typeface="Barlow"/>
                <a:ea typeface="Barlow"/>
                <a:cs typeface="Barlow"/>
                <a:sym typeface="Barlow"/>
              </a:rPr>
              <a:t>FOREIGN KEY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>
                <a:latin typeface="Barlow"/>
                <a:ea typeface="Barlow"/>
                <a:cs typeface="Barlow"/>
                <a:sym typeface="Barlow"/>
              </a:rPr>
              <a:t>Columns in a table that refer to a Primary Key of another table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>
                <a:latin typeface="Barlow"/>
                <a:ea typeface="Barlow"/>
                <a:cs typeface="Barlow"/>
                <a:sym typeface="Barlow"/>
              </a:rPr>
              <a:t>Enforces referential integrity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>
                <a:latin typeface="Barlow"/>
                <a:ea typeface="Barlow"/>
                <a:cs typeface="Barlow"/>
                <a:sym typeface="Barlow"/>
              </a:rPr>
              <a:t>Foreign key reinforces relationships between tables: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>
                <a:latin typeface="Barlow"/>
                <a:ea typeface="Barlow"/>
                <a:cs typeface="Barlow"/>
                <a:sym typeface="Barlow"/>
              </a:rPr>
              <a:t>One-to-one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>
                <a:latin typeface="Barlow"/>
                <a:ea typeface="Barlow"/>
                <a:cs typeface="Barlow"/>
                <a:sym typeface="Barlow"/>
              </a:rPr>
              <a:t>One-to-many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>
                <a:latin typeface="Barlow"/>
                <a:ea typeface="Barlow"/>
                <a:cs typeface="Barlow"/>
                <a:sym typeface="Barlow"/>
              </a:rPr>
              <a:t>Many-to-many</a:t>
            </a:r>
            <a:endParaRPr/>
          </a:p>
        </p:txBody>
      </p:sp>
      <p:sp>
        <p:nvSpPr>
          <p:cNvPr id="539" name="Google Shape;539;p36"/>
          <p:cNvSpPr txBox="1"/>
          <p:nvPr>
            <p:ph type="title"/>
          </p:nvPr>
        </p:nvSpPr>
        <p:spPr>
          <a:xfrm>
            <a:off x="0" y="2160000"/>
            <a:ext cx="3528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ExtraBold"/>
              <a:buNone/>
            </a:pPr>
            <a:r>
              <a:rPr b="1" lang="en-GB" sz="2800">
                <a:latin typeface="Barlow ExtraBold"/>
                <a:ea typeface="Barlow ExtraBold"/>
                <a:cs typeface="Barlow ExtraBold"/>
                <a:sym typeface="Barlow ExtraBold"/>
              </a:rPr>
              <a:t>PRACTICE</a:t>
            </a:r>
            <a:endParaRPr sz="2800"/>
          </a:p>
        </p:txBody>
      </p:sp>
      <p:cxnSp>
        <p:nvCxnSpPr>
          <p:cNvPr id="540" name="Google Shape;540;p36"/>
          <p:cNvCxnSpPr/>
          <p:nvPr/>
        </p:nvCxnSpPr>
        <p:spPr>
          <a:xfrm>
            <a:off x="3600000" y="360000"/>
            <a:ext cx="0" cy="612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/>
        </p:nvSpPr>
        <p:spPr>
          <a:xfrm>
            <a:off x="445551" y="2613526"/>
            <a:ext cx="3299791" cy="261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DISTINCT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&lt;alias&gt;.&lt;column_name&gt;,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&lt;table_name&gt;  &lt;alias&gt;;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4"/>
          <p:cNvSpPr txBox="1"/>
          <p:nvPr>
            <p:ph idx="1" type="body"/>
          </p:nvPr>
        </p:nvSpPr>
        <p:spPr>
          <a:xfrm>
            <a:off x="5400000" y="5040000"/>
            <a:ext cx="270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SELECT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p.first_name,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FROM person p;</a:t>
            </a:r>
            <a:endParaRPr/>
          </a:p>
        </p:txBody>
      </p:sp>
      <p:sp>
        <p:nvSpPr>
          <p:cNvPr id="163" name="Google Shape;163;p4"/>
          <p:cNvSpPr txBox="1"/>
          <p:nvPr/>
        </p:nvSpPr>
        <p:spPr>
          <a:xfrm>
            <a:off x="9000000" y="5040000"/>
            <a:ext cx="2700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DISTINCT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p.first_name,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person 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4"/>
          <p:cNvGrpSpPr/>
          <p:nvPr/>
        </p:nvGrpSpPr>
        <p:grpSpPr>
          <a:xfrm>
            <a:off x="5503698" y="1068707"/>
            <a:ext cx="5139544" cy="1387067"/>
            <a:chOff x="5911453" y="1607923"/>
            <a:chExt cx="5302754" cy="1292087"/>
          </a:xfrm>
        </p:grpSpPr>
        <p:sp>
          <p:nvSpPr>
            <p:cNvPr id="165" name="Google Shape;165;p4"/>
            <p:cNvSpPr/>
            <p:nvPr/>
          </p:nvSpPr>
          <p:spPr>
            <a:xfrm>
              <a:off x="5911453" y="1607923"/>
              <a:ext cx="5302754" cy="1292087"/>
            </a:xfrm>
            <a:prstGeom prst="rect">
              <a:avLst/>
            </a:prstGeom>
            <a:solidFill>
              <a:srgbClr val="D8D8D8"/>
            </a:solidFill>
            <a:ln cap="flat" cmpd="sng" w="38100">
              <a:solidFill>
                <a:srgbClr val="F549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1" i="0" sz="2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Image result for icon question" id="166" name="Google Shape;16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36088" y="1607923"/>
              <a:ext cx="1292087" cy="12920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4"/>
            <p:cNvSpPr txBox="1"/>
            <p:nvPr/>
          </p:nvSpPr>
          <p:spPr>
            <a:xfrm>
              <a:off x="7531075" y="1812204"/>
              <a:ext cx="3469213" cy="830997"/>
            </a:xfrm>
            <a:prstGeom prst="rect">
              <a:avLst/>
            </a:prstGeom>
            <a:noFill/>
            <a:ln cap="flat" cmpd="sng" w="9525">
              <a:solidFill>
                <a:srgbClr val="F54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GB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are the fist names of people in my class?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68" name="Google Shape;168;p4"/>
          <p:cNvGraphicFramePr/>
          <p:nvPr/>
        </p:nvGraphicFramePr>
        <p:xfrm>
          <a:off x="5400000" y="2700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{9323DE7A-303B-47E9-8FEC-6D32E1C8198E}</a:tableStyleId>
              </a:tblPr>
              <a:tblGrid>
                <a:gridCol w="1484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first_name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Julie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Mary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Mary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Joanna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Julie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9" name="Google Shape;169;p4"/>
          <p:cNvGraphicFramePr/>
          <p:nvPr/>
        </p:nvGraphicFramePr>
        <p:xfrm>
          <a:off x="9000000" y="2700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{9323DE7A-303B-47E9-8FEC-6D32E1C8198E}</a:tableStyleId>
              </a:tblPr>
              <a:tblGrid>
                <a:gridCol w="1484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first_name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Julie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Mary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/>
                        <a:t>Joanna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0" name="Google Shape;170;p4"/>
          <p:cNvSpPr/>
          <p:nvPr/>
        </p:nvSpPr>
        <p:spPr>
          <a:xfrm>
            <a:off x="844049" y="1707972"/>
            <a:ext cx="2270491" cy="491110"/>
          </a:xfrm>
          <a:prstGeom prst="bracePair">
            <a:avLst/>
          </a:prstGeom>
          <a:solidFill>
            <a:schemeClr val="lt1"/>
          </a:solidFill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name Alias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4"/>
          <p:cNvGrpSpPr/>
          <p:nvPr/>
        </p:nvGrpSpPr>
        <p:grpSpPr>
          <a:xfrm>
            <a:off x="360000" y="360000"/>
            <a:ext cx="4320000" cy="720000"/>
            <a:chOff x="80228" y="526728"/>
            <a:chExt cx="4639092" cy="1415772"/>
          </a:xfrm>
        </p:grpSpPr>
        <p:sp>
          <p:nvSpPr>
            <p:cNvPr id="172" name="Google Shape;172;p4"/>
            <p:cNvSpPr/>
            <p:nvPr/>
          </p:nvSpPr>
          <p:spPr>
            <a:xfrm>
              <a:off x="853410" y="831119"/>
              <a:ext cx="3865910" cy="7866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ExtraBold"/>
                <a:buNone/>
              </a:pPr>
              <a:r>
                <a:rPr b="1" i="0" lang="en-GB" sz="2000" u="none" cap="none" strike="noStrike">
                  <a:solidFill>
                    <a:schemeClr val="dk1"/>
                  </a:solidFill>
                  <a:latin typeface="Barlow ExtraBold"/>
                  <a:ea typeface="Barlow ExtraBold"/>
                  <a:cs typeface="Barlow ExtraBold"/>
                  <a:sym typeface="Barlow ExtraBold"/>
                </a:rPr>
                <a:t>SYNTAX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10800000">
              <a:off x="80228" y="526728"/>
              <a:ext cx="773182" cy="141577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4" name="Google Shape;174;p4"/>
          <p:cNvCxnSpPr/>
          <p:nvPr/>
        </p:nvCxnSpPr>
        <p:spPr>
          <a:xfrm>
            <a:off x="4860000" y="360000"/>
            <a:ext cx="0" cy="612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4"/>
          <p:cNvSpPr txBox="1"/>
          <p:nvPr/>
        </p:nvSpPr>
        <p:spPr>
          <a:xfrm>
            <a:off x="5400000" y="360000"/>
            <a:ext cx="36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54996"/>
              </a:buClr>
              <a:buSzPts val="2000"/>
              <a:buFont typeface="Barlow ExtraBold"/>
              <a:buNone/>
            </a:pPr>
            <a:r>
              <a:rPr b="0" i="0" lang="en-GB" sz="2000" u="none" cap="none" strike="noStrike">
                <a:solidFill>
                  <a:srgbClr val="F54996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# EXAMPLE</a:t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sql icon" id="181" name="Google Shape;181;p5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"/>
          <p:cNvSpPr txBox="1"/>
          <p:nvPr>
            <p:ph idx="1" type="body"/>
          </p:nvPr>
        </p:nvSpPr>
        <p:spPr>
          <a:xfrm>
            <a:off x="3960000" y="360000"/>
            <a:ext cx="7920000" cy="61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latin typeface="Barlow"/>
                <a:ea typeface="Barlow"/>
                <a:cs typeface="Barlow"/>
                <a:sym typeface="Barlow"/>
              </a:rPr>
              <a:t>The WHERE clause is a constraint that can be applied to the result set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latin typeface="Barlow"/>
                <a:ea typeface="Barlow"/>
                <a:cs typeface="Barlow"/>
                <a:sym typeface="Barlow"/>
              </a:rPr>
              <a:t>The WHERE clause describes the </a:t>
            </a:r>
            <a:r>
              <a:rPr b="1" lang="en-GB" sz="1800">
                <a:latin typeface="Barlow"/>
                <a:ea typeface="Barlow"/>
                <a:cs typeface="Barlow"/>
                <a:sym typeface="Barlow"/>
              </a:rPr>
              <a:t>conditions</a:t>
            </a:r>
            <a:r>
              <a:rPr lang="en-GB" sz="1800">
                <a:latin typeface="Barlow"/>
                <a:ea typeface="Barlow"/>
                <a:cs typeface="Barlow"/>
                <a:sym typeface="Barlow"/>
              </a:rPr>
              <a:t> to match for rows to qualify for result set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latin typeface="Barlow"/>
                <a:ea typeface="Barlow"/>
                <a:cs typeface="Barlow"/>
                <a:sym typeface="Barlow"/>
              </a:rPr>
              <a:t>It comes after the FROM statement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latin typeface="Barlow"/>
                <a:ea typeface="Barlow"/>
                <a:cs typeface="Barlow"/>
                <a:sym typeface="Barlow"/>
              </a:rPr>
              <a:t>It contains </a:t>
            </a:r>
            <a:r>
              <a:rPr b="1" lang="en-GB" sz="1800">
                <a:latin typeface="Barlow"/>
                <a:ea typeface="Barlow"/>
                <a:cs typeface="Barlow"/>
                <a:sym typeface="Barlow"/>
              </a:rPr>
              <a:t>Boolean</a:t>
            </a:r>
            <a:r>
              <a:rPr lang="en-GB" sz="1800">
                <a:latin typeface="Barlow"/>
                <a:ea typeface="Barlow"/>
                <a:cs typeface="Barlow"/>
                <a:sym typeface="Barlow"/>
              </a:rPr>
              <a:t> expressions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latin typeface="Barlow"/>
                <a:ea typeface="Barlow"/>
                <a:cs typeface="Barlow"/>
                <a:sym typeface="Barlow"/>
              </a:rPr>
              <a:t>Only rows that match a condition are selected for the result set</a:t>
            </a:r>
            <a:endParaRPr/>
          </a:p>
        </p:txBody>
      </p:sp>
      <p:sp>
        <p:nvSpPr>
          <p:cNvPr id="183" name="Google Shape;183;p5"/>
          <p:cNvSpPr txBox="1"/>
          <p:nvPr/>
        </p:nvSpPr>
        <p:spPr>
          <a:xfrm>
            <a:off x="1090954" y="3228945"/>
            <a:ext cx="15417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5"/>
          <p:cNvCxnSpPr/>
          <p:nvPr/>
        </p:nvCxnSpPr>
        <p:spPr>
          <a:xfrm>
            <a:off x="3600000" y="360000"/>
            <a:ext cx="0" cy="612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sql icon" id="190" name="Google Shape;190;p6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6"/>
          <p:cNvSpPr txBox="1"/>
          <p:nvPr/>
        </p:nvSpPr>
        <p:spPr>
          <a:xfrm>
            <a:off x="291548" y="2633976"/>
            <a:ext cx="4055165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&lt;alias&gt;.&lt;column_name&gt;,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&lt;table_name&gt;  &lt;alias&gt;;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 txBox="1"/>
          <p:nvPr>
            <p:ph idx="1" type="body"/>
          </p:nvPr>
        </p:nvSpPr>
        <p:spPr>
          <a:xfrm>
            <a:off x="4920454" y="2633976"/>
            <a:ext cx="3852485" cy="3073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SELECT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p.surname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FROM person 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WHERE p.name = ‘Mary’</a:t>
            </a:r>
            <a:endParaRPr/>
          </a:p>
        </p:txBody>
      </p:sp>
      <p:grpSp>
        <p:nvGrpSpPr>
          <p:cNvPr id="193" name="Google Shape;193;p6"/>
          <p:cNvGrpSpPr/>
          <p:nvPr/>
        </p:nvGrpSpPr>
        <p:grpSpPr>
          <a:xfrm>
            <a:off x="5400000" y="1080000"/>
            <a:ext cx="5615024" cy="1328291"/>
            <a:chOff x="5911453" y="1607923"/>
            <a:chExt cx="5302754" cy="1292087"/>
          </a:xfrm>
        </p:grpSpPr>
        <p:sp>
          <p:nvSpPr>
            <p:cNvPr id="194" name="Google Shape;194;p6"/>
            <p:cNvSpPr/>
            <p:nvPr/>
          </p:nvSpPr>
          <p:spPr>
            <a:xfrm>
              <a:off x="5911453" y="1607923"/>
              <a:ext cx="5302754" cy="1292087"/>
            </a:xfrm>
            <a:prstGeom prst="rect">
              <a:avLst/>
            </a:prstGeom>
            <a:solidFill>
              <a:srgbClr val="D8D8D8"/>
            </a:solidFill>
            <a:ln cap="flat" cmpd="sng" w="38100">
              <a:solidFill>
                <a:srgbClr val="F549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1" i="0" sz="2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Image result for icon question" id="195" name="Google Shape;195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36088" y="1607923"/>
              <a:ext cx="1292087" cy="12920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6"/>
            <p:cNvSpPr txBox="1"/>
            <p:nvPr/>
          </p:nvSpPr>
          <p:spPr>
            <a:xfrm>
              <a:off x="7478125" y="1843599"/>
              <a:ext cx="3552986" cy="770346"/>
            </a:xfrm>
            <a:prstGeom prst="rect">
              <a:avLst/>
            </a:prstGeom>
            <a:noFill/>
            <a:ln cap="flat" cmpd="sng" w="9525">
              <a:solidFill>
                <a:srgbClr val="F54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GB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is the surname of all my classmates who are called Mary?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6"/>
          <p:cNvSpPr txBox="1"/>
          <p:nvPr/>
        </p:nvSpPr>
        <p:spPr>
          <a:xfrm>
            <a:off x="8892209" y="2633975"/>
            <a:ext cx="1643269" cy="204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🡨 SELECT clause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🡨"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clause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🡨 WHERE clause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6"/>
          <p:cNvGrpSpPr/>
          <p:nvPr/>
        </p:nvGrpSpPr>
        <p:grpSpPr>
          <a:xfrm>
            <a:off x="360000" y="360000"/>
            <a:ext cx="4320000" cy="720000"/>
            <a:chOff x="80228" y="526728"/>
            <a:chExt cx="4639092" cy="1415772"/>
          </a:xfrm>
        </p:grpSpPr>
        <p:sp>
          <p:nvSpPr>
            <p:cNvPr id="199" name="Google Shape;199;p6"/>
            <p:cNvSpPr/>
            <p:nvPr/>
          </p:nvSpPr>
          <p:spPr>
            <a:xfrm>
              <a:off x="853410" y="831119"/>
              <a:ext cx="3865910" cy="7866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ExtraBold"/>
                <a:buNone/>
              </a:pPr>
              <a:r>
                <a:rPr b="1" i="0" lang="en-GB" sz="2000" u="none" cap="none" strike="noStrike">
                  <a:solidFill>
                    <a:schemeClr val="dk1"/>
                  </a:solidFill>
                  <a:latin typeface="Barlow ExtraBold"/>
                  <a:ea typeface="Barlow ExtraBold"/>
                  <a:cs typeface="Barlow ExtraBold"/>
                  <a:sym typeface="Barlow ExtraBold"/>
                </a:rPr>
                <a:t>SYNTAX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0" name="Google Shape;200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10800000">
              <a:off x="80228" y="526728"/>
              <a:ext cx="773182" cy="141577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01" name="Google Shape;201;p6"/>
          <p:cNvCxnSpPr/>
          <p:nvPr/>
        </p:nvCxnSpPr>
        <p:spPr>
          <a:xfrm>
            <a:off x="4860000" y="360000"/>
            <a:ext cx="0" cy="612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6"/>
          <p:cNvSpPr txBox="1"/>
          <p:nvPr/>
        </p:nvSpPr>
        <p:spPr>
          <a:xfrm>
            <a:off x="5400000" y="383096"/>
            <a:ext cx="360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54996"/>
              </a:buClr>
              <a:buSzPts val="2000"/>
              <a:buFont typeface="Barlow ExtraBold"/>
              <a:buNone/>
            </a:pPr>
            <a:r>
              <a:rPr b="0" i="0" lang="en-GB" sz="2000" u="none" cap="none" strike="noStrike">
                <a:solidFill>
                  <a:srgbClr val="F54996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# EXAMPLE</a:t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 txBox="1"/>
          <p:nvPr/>
        </p:nvSpPr>
        <p:spPr>
          <a:xfrm>
            <a:off x="3960000" y="360000"/>
            <a:ext cx="7920000" cy="61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Create a new</a:t>
            </a:r>
            <a:r>
              <a:rPr b="1" i="0" lang="en-GB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database called PARTS </a:t>
            </a:r>
            <a:endParaRPr b="1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(use a script supplied</a:t>
            </a:r>
            <a:r>
              <a:rPr i="1" lang="en-GB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parts_database.sql</a:t>
            </a:r>
            <a:r>
              <a:rPr lang="en-GB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run it in your Workbench)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WRITE THE FOLLOWING QUERIES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Using the table ‘parts’, return all unique part names. What happens if we want to return all unique parts and their id number? Why?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Refer to the table ‘projects’ and return all projects that are run in London.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9" name="Google Shape;209;p7"/>
          <p:cNvSpPr txBox="1"/>
          <p:nvPr>
            <p:ph type="title"/>
          </p:nvPr>
        </p:nvSpPr>
        <p:spPr>
          <a:xfrm>
            <a:off x="0" y="2160000"/>
            <a:ext cx="3528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ExtraBold"/>
              <a:buNone/>
            </a:pPr>
            <a:r>
              <a:rPr b="1" lang="en-GB" sz="2800">
                <a:latin typeface="Barlow ExtraBold"/>
                <a:ea typeface="Barlow ExtraBold"/>
                <a:cs typeface="Barlow ExtraBold"/>
                <a:sym typeface="Barlow ExtraBold"/>
              </a:rPr>
              <a:t>PRACTICE</a:t>
            </a:r>
            <a:endParaRPr sz="2800"/>
          </a:p>
        </p:txBody>
      </p:sp>
      <p:pic>
        <p:nvPicPr>
          <p:cNvPr id="210" name="Google Shape;21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00" y="3420000"/>
            <a:ext cx="1260000" cy="1260000"/>
          </a:xfrm>
          <a:prstGeom prst="rect">
            <a:avLst/>
          </a:prstGeom>
          <a:noFill/>
          <a:ln cap="sq" cmpd="sng" w="381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960"/>
              </a:srgbClr>
            </a:outerShdw>
          </a:effectLst>
        </p:spPr>
      </p:pic>
      <p:cxnSp>
        <p:nvCxnSpPr>
          <p:cNvPr id="211" name="Google Shape;211;p7"/>
          <p:cNvCxnSpPr/>
          <p:nvPr/>
        </p:nvCxnSpPr>
        <p:spPr>
          <a:xfrm>
            <a:off x="3600000" y="360000"/>
            <a:ext cx="0" cy="612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sql icon" id="217" name="Google Shape;217;p8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 txBox="1"/>
          <p:nvPr>
            <p:ph idx="1" type="body"/>
          </p:nvPr>
        </p:nvSpPr>
        <p:spPr>
          <a:xfrm>
            <a:off x="3960000" y="360000"/>
            <a:ext cx="7920000" cy="61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latin typeface="Barlow"/>
                <a:ea typeface="Barlow"/>
                <a:cs typeface="Barlow"/>
                <a:sym typeface="Barlow"/>
              </a:rPr>
              <a:t>The idea behind normalisation is to organise a database into tables in such way that a  table is created about one specific topic only.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latin typeface="Barlow"/>
                <a:ea typeface="Barlow"/>
                <a:cs typeface="Barlow"/>
                <a:sym typeface="Barlow"/>
              </a:rPr>
              <a:t>The main reasons to normalise a database are:  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latin typeface="Barlow"/>
                <a:ea typeface="Barlow"/>
                <a:cs typeface="Barlow"/>
                <a:sym typeface="Barlow"/>
              </a:rPr>
              <a:t>to minimise duplicate data,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latin typeface="Barlow"/>
                <a:ea typeface="Barlow"/>
                <a:cs typeface="Barlow"/>
                <a:sym typeface="Barlow"/>
              </a:rPr>
              <a:t>to minimize or avoid data modification issues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latin typeface="Barlow"/>
                <a:ea typeface="Barlow"/>
                <a:cs typeface="Barlow"/>
                <a:sym typeface="Barlow"/>
              </a:rPr>
              <a:t>to simplify queries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latin typeface="Barlow"/>
                <a:ea typeface="Barlow"/>
                <a:cs typeface="Barlow"/>
                <a:sym typeface="Barlow"/>
              </a:rPr>
              <a:t>There are three common forms of database normalization: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latin typeface="Barlow"/>
                <a:ea typeface="Barlow"/>
                <a:cs typeface="Barlow"/>
                <a:sym typeface="Barlow"/>
              </a:rPr>
              <a:t>1</a:t>
            </a:r>
            <a:r>
              <a:rPr baseline="30000" lang="en-GB" sz="1800">
                <a:latin typeface="Barlow"/>
                <a:ea typeface="Barlow"/>
                <a:cs typeface="Barlow"/>
                <a:sym typeface="Barlow"/>
              </a:rPr>
              <a:t>st</a:t>
            </a:r>
            <a:r>
              <a:rPr lang="en-GB" sz="1800">
                <a:latin typeface="Barlow"/>
                <a:ea typeface="Barlow"/>
                <a:cs typeface="Barlow"/>
                <a:sym typeface="Barlow"/>
              </a:rPr>
              <a:t>, 2</a:t>
            </a:r>
            <a:r>
              <a:rPr baseline="30000" lang="en-GB" sz="1800">
                <a:latin typeface="Barlow"/>
                <a:ea typeface="Barlow"/>
                <a:cs typeface="Barlow"/>
                <a:sym typeface="Barlow"/>
              </a:rPr>
              <a:t>nd</a:t>
            </a:r>
            <a:r>
              <a:rPr lang="en-GB" sz="1800">
                <a:latin typeface="Barlow"/>
                <a:ea typeface="Barlow"/>
                <a:cs typeface="Barlow"/>
                <a:sym typeface="Barlow"/>
              </a:rPr>
              <a:t>, and 3</a:t>
            </a:r>
            <a:r>
              <a:rPr baseline="30000" lang="en-GB" sz="1800">
                <a:latin typeface="Barlow"/>
                <a:ea typeface="Barlow"/>
                <a:cs typeface="Barlow"/>
                <a:sym typeface="Barlow"/>
              </a:rPr>
              <a:t>rd</a:t>
            </a:r>
            <a:r>
              <a:rPr lang="en-GB" sz="1800">
                <a:latin typeface="Barlow"/>
                <a:ea typeface="Barlow"/>
                <a:cs typeface="Barlow"/>
                <a:sym typeface="Barlow"/>
              </a:rPr>
              <a:t> normal form or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latin typeface="Barlow"/>
                <a:ea typeface="Barlow"/>
                <a:cs typeface="Barlow"/>
                <a:sym typeface="Barlow"/>
              </a:rPr>
              <a:t>1NF, 2NF, and 3NF respectively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-GB" sz="1200">
                <a:latin typeface="Barlow"/>
                <a:ea typeface="Barlow"/>
                <a:cs typeface="Barlow"/>
                <a:sym typeface="Barlow"/>
              </a:rPr>
              <a:t>NB please read about 3 forms of normalisation: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2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https://www.complexsql.com/database-normalization/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0" y="2880000"/>
            <a:ext cx="3528000" cy="797311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DATABASE NORMALISATION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8"/>
          <p:cNvCxnSpPr/>
          <p:nvPr/>
        </p:nvCxnSpPr>
        <p:spPr>
          <a:xfrm>
            <a:off x="3600000" y="360000"/>
            <a:ext cx="0" cy="612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 txBox="1"/>
          <p:nvPr/>
        </p:nvSpPr>
        <p:spPr>
          <a:xfrm>
            <a:off x="0" y="2880000"/>
            <a:ext cx="3528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NORMALISATION EXAMPLE 1 </a:t>
            </a:r>
            <a:endParaRPr b="1" i="0" sz="24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7" name="Google Shape;227;p9"/>
          <p:cNvGraphicFramePr/>
          <p:nvPr/>
        </p:nvGraphicFramePr>
        <p:xfrm>
          <a:off x="3960000" y="21211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{9323DE7A-303B-47E9-8FEC-6D32E1C8198E}</a:tableStyleId>
              </a:tblPr>
              <a:tblGrid>
                <a:gridCol w="1776325"/>
                <a:gridCol w="1928350"/>
                <a:gridCol w="1942325"/>
              </a:tblGrid>
              <a:tr h="5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Employee No</a:t>
                      </a:r>
                      <a:endParaRPr sz="1400" u="none" cap="none" strike="noStrike"/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Employee Name</a:t>
                      </a:r>
                      <a:endParaRPr sz="1400" u="none" cap="none" strike="noStrike"/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Department</a:t>
                      </a:r>
                      <a:endParaRPr sz="1400" u="none" cap="none" strike="noStrike"/>
                    </a:p>
                  </a:txBody>
                  <a:tcPr marT="76200" marB="76200" marR="76200" marL="76200" anchor="ctr"/>
                </a:tc>
              </a:tr>
              <a:tr h="38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1400" u="none" cap="none" strike="noStrike"/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Mary</a:t>
                      </a:r>
                      <a:endParaRPr sz="1400" u="none" cap="none" strike="noStrike"/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FINANCE,TAX</a:t>
                      </a:r>
                      <a:endParaRPr sz="1400" u="none" cap="none" strike="noStrike"/>
                    </a:p>
                  </a:txBody>
                  <a:tcPr marT="76200" marB="76200" marR="76200" marL="76200" anchor="ctr"/>
                </a:tc>
              </a:tr>
              <a:tr h="38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sz="1400" u="none" cap="none" strike="noStrike"/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Edith</a:t>
                      </a:r>
                      <a:endParaRPr sz="1400" u="none" cap="none" strike="noStrike"/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HR</a:t>
                      </a:r>
                      <a:endParaRPr sz="1400" u="none" cap="none" strike="noStrike"/>
                    </a:p>
                  </a:txBody>
                  <a:tcPr marT="76200" marB="76200" marR="76200" marL="76200" anchor="ctr"/>
                </a:tc>
              </a:tr>
              <a:tr h="38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sz="1400" u="none" cap="none" strike="noStrike"/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Anna</a:t>
                      </a:r>
                      <a:endParaRPr sz="1400" u="none" cap="none" strike="noStrike"/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ADMIN</a:t>
                      </a:r>
                      <a:endParaRPr sz="1400" u="none" cap="none" strike="noStrike"/>
                    </a:p>
                  </a:txBody>
                  <a:tcPr marT="76200" marB="76200" marR="76200" marL="76200" anchor="ctr"/>
                </a:tc>
              </a:tr>
            </a:tbl>
          </a:graphicData>
        </a:graphic>
      </p:graphicFrame>
      <p:graphicFrame>
        <p:nvGraphicFramePr>
          <p:cNvPr id="228" name="Google Shape;228;p9"/>
          <p:cNvGraphicFramePr/>
          <p:nvPr/>
        </p:nvGraphicFramePr>
        <p:xfrm>
          <a:off x="3960000" y="46270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{9323DE7A-303B-47E9-8FEC-6D32E1C8198E}</a:tableStyleId>
              </a:tblPr>
              <a:tblGrid>
                <a:gridCol w="1776325"/>
                <a:gridCol w="1928350"/>
              </a:tblGrid>
              <a:tr h="5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Employee No</a:t>
                      </a:r>
                      <a:endParaRPr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Employee Name</a:t>
                      </a:r>
                      <a:endParaRPr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00" marB="76200" marR="76200" marL="76200" anchor="ctr"/>
                </a:tc>
              </a:tr>
              <a:tr h="38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Mary</a:t>
                      </a:r>
                      <a:endParaRPr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00" marB="76200" marR="76200" marL="76200" anchor="ctr"/>
                </a:tc>
              </a:tr>
              <a:tr h="38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2</a:t>
                      </a:r>
                      <a:endParaRPr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Edith</a:t>
                      </a:r>
                      <a:endParaRPr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00" marB="76200" marR="76200" marL="76200" anchor="ctr"/>
                </a:tc>
              </a:tr>
              <a:tr h="38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3</a:t>
                      </a:r>
                      <a:endParaRPr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Anna</a:t>
                      </a:r>
                      <a:endParaRPr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00" marB="76200" marR="76200" marL="76200" anchor="ctr"/>
                </a:tc>
              </a:tr>
            </a:tbl>
          </a:graphicData>
        </a:graphic>
      </p:graphicFrame>
      <p:graphicFrame>
        <p:nvGraphicFramePr>
          <p:cNvPr id="229" name="Google Shape;229;p9"/>
          <p:cNvGraphicFramePr/>
          <p:nvPr/>
        </p:nvGraphicFramePr>
        <p:xfrm>
          <a:off x="8136852" y="46270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{9323DE7A-303B-47E9-8FEC-6D32E1C8198E}</a:tableStyleId>
              </a:tblPr>
              <a:tblGrid>
                <a:gridCol w="1769650"/>
                <a:gridCol w="1935025"/>
              </a:tblGrid>
              <a:tr h="48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Employee No</a:t>
                      </a:r>
                      <a:endParaRPr sz="1400" u="none" cap="none" strike="noStrike"/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Department</a:t>
                      </a:r>
                      <a:endParaRPr sz="1400" u="none" cap="none" strike="noStrike"/>
                    </a:p>
                  </a:txBody>
                  <a:tcPr marT="76200" marB="76200" marR="76200" marL="76200" anchor="ctr"/>
                </a:tc>
              </a:tr>
              <a:tr h="37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1400" u="none" cap="none" strike="noStrike"/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FINANCE</a:t>
                      </a:r>
                      <a:endParaRPr sz="1400" u="none" cap="none" strike="noStrike"/>
                    </a:p>
                  </a:txBody>
                  <a:tcPr marT="76200" marB="76200" marR="76200" marL="76200" anchor="ctr"/>
                </a:tc>
              </a:tr>
              <a:tr h="37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1400" u="none" cap="none" strike="noStrike"/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TAX</a:t>
                      </a:r>
                      <a:endParaRPr sz="1400" u="none" cap="none" strike="noStrike"/>
                    </a:p>
                  </a:txBody>
                  <a:tcPr marT="76200" marB="76200" marR="76200" marL="76200" anchor="ctr"/>
                </a:tc>
              </a:tr>
              <a:tr h="37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sz="1400" u="none" cap="none" strike="noStrike"/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HR</a:t>
                      </a:r>
                      <a:endParaRPr sz="1400" u="none" cap="none" strike="noStrike"/>
                    </a:p>
                  </a:txBody>
                  <a:tcPr marT="76200" marB="76200" marR="76200" marL="76200" anchor="ctr"/>
                </a:tc>
              </a:tr>
              <a:tr h="37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sz="1400" u="none" cap="none" strike="noStrike"/>
                    </a:p>
                  </a:txBody>
                  <a:tcPr marT="76200" marB="76200" marR="76200" marL="76200" anchor="ctr"/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ADMIN</a:t>
                      </a:r>
                      <a:endParaRPr sz="1400" u="none" cap="none" strike="noStrike"/>
                    </a:p>
                  </a:txBody>
                  <a:tcPr marT="76200" marB="76200" marR="76200" marL="76200" anchor="ctr"/>
                </a:tc>
              </a:tr>
            </a:tbl>
          </a:graphicData>
        </a:graphic>
      </p:graphicFrame>
      <p:sp>
        <p:nvSpPr>
          <p:cNvPr id="230" name="Google Shape;230;p9"/>
          <p:cNvSpPr txBox="1"/>
          <p:nvPr/>
        </p:nvSpPr>
        <p:spPr>
          <a:xfrm>
            <a:off x="3960000" y="1673579"/>
            <a:ext cx="34227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Table 1 – NO normalisation applied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9"/>
          <p:cNvSpPr txBox="1"/>
          <p:nvPr/>
        </p:nvSpPr>
        <p:spPr>
          <a:xfrm>
            <a:off x="3960000" y="4082513"/>
            <a:ext cx="25812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Table 2.1 – normalised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8095031" y="4067125"/>
            <a:ext cx="25812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Table 2.2 – normalised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9"/>
          <p:cNvSpPr txBox="1"/>
          <p:nvPr/>
        </p:nvSpPr>
        <p:spPr>
          <a:xfrm>
            <a:off x="3960000" y="360000"/>
            <a:ext cx="7920000" cy="9204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 want to design our DB that it can answer as many ‘questions’ as possible including the ones we may ask in the future. Design it in a way that we can always add more data to it and easily modify existing data if necessary.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p9"/>
          <p:cNvCxnSpPr/>
          <p:nvPr/>
        </p:nvCxnSpPr>
        <p:spPr>
          <a:xfrm>
            <a:off x="3600000" y="360000"/>
            <a:ext cx="0" cy="6120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