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Barlow Medium"/>
      <p:regular r:id="rId23"/>
      <p:bold r:id="rId24"/>
      <p:italic r:id="rId25"/>
      <p:boldItalic r:id="rId26"/>
    </p:embeddedFont>
    <p:embeddedFont>
      <p:font typeface="Barlow ExtraBold"/>
      <p:bold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25BA6F-28DC-4D66-9627-F721650508F6}">
  <a:tblStyle styleId="{1325BA6F-28DC-4D66-9627-F721650508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BarlowMedium-bold.fntdata"/><Relationship Id="rId23" Type="http://schemas.openxmlformats.org/officeDocument/2006/relationships/font" Target="fonts/Barlow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BarlowMedium-boldItalic.fntdata"/><Relationship Id="rId25" Type="http://schemas.openxmlformats.org/officeDocument/2006/relationships/font" Target="fonts/BarlowMedium-italic.fntdata"/><Relationship Id="rId28" Type="http://schemas.openxmlformats.org/officeDocument/2006/relationships/font" Target="fonts/BarlowExtraBold-boldItalic.fntdata"/><Relationship Id="rId27" Type="http://schemas.openxmlformats.org/officeDocument/2006/relationships/font" Target="fonts/BarlowExtraBold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Barlow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Barlow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3155a41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53155a41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latin typeface="Barlow"/>
                <a:ea typeface="Barlow"/>
                <a:cs typeface="Barlow"/>
                <a:sym typeface="Barlow"/>
              </a:rPr>
              <a:t>[Opening slide]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5c035c56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5c035c56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5c035c56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5c035c56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15c035c56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15c035c56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RE: 4 backslashes to escape the \ character: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This is because when doing regular expressions, the pattern first gets passed to the Python string interpreter, 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which interprets the first two </a:t>
            </a:r>
            <a:r>
              <a:rPr lang="en-GB" sz="1000">
                <a:solidFill>
                  <a:srgbClr val="292929"/>
                </a:solidFill>
                <a:highlight>
                  <a:srgbClr val="F2F2F2"/>
                </a:highlight>
                <a:latin typeface="Barlow"/>
                <a:ea typeface="Barlow"/>
                <a:cs typeface="Barlow"/>
                <a:sym typeface="Barlow"/>
              </a:rPr>
              <a:t>\\</a:t>
            </a:r>
            <a:r>
              <a:rPr lang="en-GB" sz="1400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as </a:t>
            </a:r>
            <a:r>
              <a:rPr lang="en-GB" sz="1000">
                <a:solidFill>
                  <a:srgbClr val="292929"/>
                </a:solidFill>
                <a:highlight>
                  <a:srgbClr val="F2F2F2"/>
                </a:highlight>
                <a:latin typeface="Barlow"/>
                <a:ea typeface="Barlow"/>
                <a:cs typeface="Barlow"/>
                <a:sym typeface="Barlow"/>
              </a:rPr>
              <a:t>\</a:t>
            </a:r>
            <a:r>
              <a:rPr lang="en-GB" sz="1400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, </a:t>
            </a:r>
            <a:endParaRPr sz="1400"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and then gets passed to the regex parser, which views the </a:t>
            </a:r>
            <a:r>
              <a:rPr lang="en-GB" sz="1000">
                <a:solidFill>
                  <a:srgbClr val="292929"/>
                </a:solidFill>
                <a:highlight>
                  <a:srgbClr val="F2F2F2"/>
                </a:highlight>
                <a:latin typeface="Barlow"/>
                <a:ea typeface="Barlow"/>
                <a:cs typeface="Barlow"/>
                <a:sym typeface="Barlow"/>
              </a:rPr>
              <a:t>\</a:t>
            </a:r>
            <a:r>
              <a:rPr lang="en-GB" sz="1400">
                <a:solidFill>
                  <a:srgbClr val="292929"/>
                </a:solidFill>
                <a:highlight>
                  <a:srgbClr val="FFFFFF"/>
                </a:highlight>
                <a:latin typeface="Barlow"/>
                <a:ea typeface="Barlow"/>
                <a:cs typeface="Barlow"/>
                <a:sym typeface="Barlow"/>
              </a:rPr>
              <a:t> as an escape character for whatever is after. </a:t>
            </a:r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5c035c56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5c035c56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&lt;instructors&gt;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Please </a:t>
            </a:r>
            <a:r>
              <a:rPr lang="en-GB"/>
              <a:t>switch</a:t>
            </a:r>
            <a:r>
              <a:rPr lang="en-GB"/>
              <a:t> to PyCharm to complete Regex exercises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c035c56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5c035c56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ffd106c6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7ffd106c6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f619814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f619814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20969f35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20969f35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3c7e3014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3c7e3014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500">
                <a:solidFill>
                  <a:srgbClr val="212529"/>
                </a:solidFill>
                <a:highlight>
                  <a:srgbClr val="FFFFFF"/>
                </a:highlight>
              </a:rPr>
              <a:t>A Lambda Function is simply a shorthand version of a regular Python function. </a:t>
            </a:r>
            <a:endParaRPr sz="15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500">
                <a:solidFill>
                  <a:srgbClr val="212529"/>
                </a:solidFill>
                <a:highlight>
                  <a:srgbClr val="FFFFFF"/>
                </a:highlight>
              </a:rPr>
              <a:t>So to better understand how to make a lambda function in Python, we can convert a regular function to a lambda function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3c7e30147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3c7e3014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500">
                <a:solidFill>
                  <a:srgbClr val="212529"/>
                </a:solidFill>
                <a:highlight>
                  <a:srgbClr val="FFFFFF"/>
                </a:highlight>
              </a:rPr>
              <a:t>Please start using Pycharm to go through a number of practical examples with the group.  (see the coding script)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3c7e30147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3c7e30147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REGULAR EXPRESSIONS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Are </a:t>
            </a:r>
            <a:r>
              <a:rPr lang="en-GB"/>
              <a:t>extremely useful for: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Pattern matching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Data science projects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Software systems that need to find or identify specific items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Any text analytics and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&lt;Instructors!&gt; </a:t>
            </a:r>
            <a:r>
              <a:rPr lang="en-GB"/>
              <a:t>-- perhaps you can remind student about pattern matching that we learn during the SQL classes. (% and _ characters with the ‘LIKE’ keyword’)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5c035c56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5c035c56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5c035c5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5c035c5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c035c56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5c035c5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regex101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www.rexegg.com/regex-quickstart.html#class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www.rexegg.com/regex-quickstart.html#chars" TargetMode="External"/><Relationship Id="rId5" Type="http://schemas.openxmlformats.org/officeDocument/2006/relationships/hyperlink" Target="https://www.rexegg.com/regex-quickstart.html#morecha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www.rexegg.com/regex-quickstart.html#quantifiers" TargetMode="External"/><Relationship Id="rId5" Type="http://schemas.openxmlformats.org/officeDocument/2006/relationships/hyperlink" Target="https://www.rexegg.com/regex-quickstart.html#quantifi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1800" y="310775"/>
            <a:ext cx="1752149" cy="2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/>
        </p:nvSpPr>
        <p:spPr>
          <a:xfrm>
            <a:off x="308850" y="310775"/>
            <a:ext cx="58419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30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REGULAR EXPRESSIONS &amp;</a:t>
            </a:r>
            <a:endParaRPr sz="3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30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LAMBDA FUNCTIONS</a:t>
            </a:r>
            <a:endParaRPr sz="3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2500">
                <a:solidFill>
                  <a:srgbClr val="999999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LESSON 15</a:t>
            </a:r>
            <a:endParaRPr sz="2500">
              <a:solidFill>
                <a:srgbClr val="999999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7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1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12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159150" y="4576200"/>
            <a:ext cx="5333400" cy="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GB" sz="21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NANODEGREE → FOUNDATION MODULE</a:t>
            </a:r>
            <a:r>
              <a:rPr lang="en-GB" sz="21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Regular Expressions (REGEX)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201" name="Google Shape;201;p34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202" name="Google Shape;202;p34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latin typeface="Barlow"/>
                  <a:ea typeface="Barlow"/>
                  <a:cs typeface="Barlow"/>
                  <a:sym typeface="Barlow"/>
                </a:rPr>
                <a:t>MOST COMMON FUNCTIONS</a:t>
              </a:r>
              <a:endParaRPr b="1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203" name="Google Shape;203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4" name="Google Shape;204;p34"/>
          <p:cNvCxnSpPr/>
          <p:nvPr/>
        </p:nvCxnSpPr>
        <p:spPr>
          <a:xfrm flipH="1">
            <a:off x="5966875" y="944475"/>
            <a:ext cx="9000" cy="40668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4"/>
          <p:cNvSpPr txBox="1"/>
          <p:nvPr/>
        </p:nvSpPr>
        <p:spPr>
          <a:xfrm>
            <a:off x="442500" y="1032375"/>
            <a:ext cx="5585400" cy="3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i="1" lang="en-GB" sz="1200">
                <a:solidFill>
                  <a:schemeClr val="dk1"/>
                </a:solidFill>
                <a:highlight>
                  <a:srgbClr val="CCCCCC"/>
                </a:highlight>
                <a:latin typeface="Barlow"/>
                <a:ea typeface="Barlow"/>
                <a:cs typeface="Barlow"/>
                <a:sym typeface="Barlow"/>
              </a:rPr>
              <a:t>re.match(&lt;regex&gt;, s):</a:t>
            </a:r>
            <a:r>
              <a:rPr lang="en-GB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finds and returns the first match of the regular expression &lt;regex&gt; starting from the beginning of the input string 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i="1" lang="en-GB" sz="1200">
                <a:solidFill>
                  <a:schemeClr val="dk1"/>
                </a:solidFill>
                <a:highlight>
                  <a:srgbClr val="CCCCCC"/>
                </a:highlight>
                <a:latin typeface="Barlow"/>
                <a:ea typeface="Barlow"/>
                <a:cs typeface="Barlow"/>
                <a:sym typeface="Barlow"/>
              </a:rPr>
              <a:t>re.search(&lt;regex&gt;, s):</a:t>
            </a:r>
            <a:r>
              <a:rPr lang="en-GB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finds and returns the first match of the regular expression &lt;regex&gt; in the input string 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i="1" lang="en-GB" sz="1200">
                <a:solidFill>
                  <a:schemeClr val="dk1"/>
                </a:solidFill>
                <a:highlight>
                  <a:srgbClr val="CCCCCC"/>
                </a:highlight>
                <a:latin typeface="Barlow"/>
                <a:ea typeface="Barlow"/>
                <a:cs typeface="Barlow"/>
                <a:sym typeface="Barlow"/>
              </a:rPr>
              <a:t>re.finditer(&lt;regex&gt;, s):</a:t>
            </a:r>
            <a:r>
              <a:rPr lang="en-GB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finds and returns an iterator consisting of all matches of the regular expression &lt;regex&gt; in the input string 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i="1" lang="en-GB" sz="1200">
                <a:solidFill>
                  <a:schemeClr val="dk1"/>
                </a:solidFill>
                <a:highlight>
                  <a:srgbClr val="CCCCCC"/>
                </a:highlight>
                <a:latin typeface="Barlow"/>
                <a:ea typeface="Barlow"/>
                <a:cs typeface="Barlow"/>
                <a:sym typeface="Barlow"/>
              </a:rPr>
              <a:t>re.findall(&lt;regex&gt;, s):</a:t>
            </a:r>
            <a:r>
              <a:rPr lang="en-GB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finds and returns a list of all matches of the regular expression &lt;regex&gt; in the input string 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i="1" lang="en-GB" sz="1200">
                <a:solidFill>
                  <a:schemeClr val="dk1"/>
                </a:solidFill>
                <a:highlight>
                  <a:srgbClr val="CCCCCC"/>
                </a:highlight>
                <a:latin typeface="Barlow"/>
                <a:ea typeface="Barlow"/>
                <a:cs typeface="Barlow"/>
                <a:sym typeface="Barlow"/>
              </a:rPr>
              <a:t>re.sub(&lt;regex&gt;, new_text, s):</a:t>
            </a:r>
            <a:r>
              <a:rPr lang="en-GB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finds and substitutes all matches of the regular expression &lt;regex&gt; in the input string s with new_text</a:t>
            </a:r>
            <a:endParaRPr sz="1100">
              <a:solidFill>
                <a:srgbClr val="292929"/>
              </a:solidFill>
              <a:highlight>
                <a:srgbClr val="F2F2F2"/>
              </a:highlight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7095175" y="1282725"/>
            <a:ext cx="1738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 rotWithShape="1">
          <a:blip r:embed="rId4">
            <a:alphaModFix/>
          </a:blip>
          <a:srcRect b="0" l="9768" r="11516" t="0"/>
          <a:stretch/>
        </p:blipFill>
        <p:spPr>
          <a:xfrm>
            <a:off x="6414100" y="863700"/>
            <a:ext cx="2530635" cy="16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 rotWithShape="1">
          <a:blip r:embed="rId5">
            <a:alphaModFix/>
          </a:blip>
          <a:srcRect b="11241" l="5427" r="3811" t="2020"/>
          <a:stretch/>
        </p:blipFill>
        <p:spPr>
          <a:xfrm>
            <a:off x="6414112" y="2998675"/>
            <a:ext cx="2551424" cy="1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 txBox="1"/>
          <p:nvPr/>
        </p:nvSpPr>
        <p:spPr>
          <a:xfrm>
            <a:off x="6830900" y="2629375"/>
            <a:ext cx="19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Barlow"/>
                <a:ea typeface="Barlow"/>
                <a:cs typeface="Barlow"/>
                <a:sym typeface="Barlow"/>
              </a:rPr>
              <a:t>REGEX use case example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Regular Expressions (REGEX)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215" name="Google Shape;215;p35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216" name="Google Shape;216;p35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latin typeface="Barlow"/>
                  <a:ea typeface="Barlow"/>
                  <a:cs typeface="Barlow"/>
                  <a:sym typeface="Barlow"/>
                </a:rPr>
                <a:t>GROUPING</a:t>
              </a:r>
              <a:endParaRPr b="1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217" name="Google Shape;217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8" name="Google Shape;218;p35"/>
          <p:cNvCxnSpPr/>
          <p:nvPr/>
        </p:nvCxnSpPr>
        <p:spPr>
          <a:xfrm flipH="1">
            <a:off x="5966875" y="944475"/>
            <a:ext cx="9000" cy="40668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5"/>
          <p:cNvSpPr txBox="1"/>
          <p:nvPr/>
        </p:nvSpPr>
        <p:spPr>
          <a:xfrm>
            <a:off x="442500" y="1032375"/>
            <a:ext cx="5585400" cy="3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Regex allows us to capture not just the entire regex pattern, but only capture a portion (or group) of it. 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With Regex a simple way of doing this is by using the parenthesis</a:t>
            </a:r>
            <a:r>
              <a:rPr b="1" lang="en-GB" sz="1500">
                <a:latin typeface="Barlow"/>
                <a:ea typeface="Barlow"/>
                <a:cs typeface="Barlow"/>
                <a:sym typeface="Barlow"/>
              </a:rPr>
              <a:t> ().</a:t>
            </a: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 (We  can define a group we want to capture by surrounding it with</a:t>
            </a:r>
            <a:r>
              <a:rPr b="1" lang="en-GB" sz="1500">
                <a:latin typeface="Barlow"/>
                <a:ea typeface="Barlow"/>
                <a:cs typeface="Barlow"/>
                <a:sym typeface="Barlow"/>
              </a:rPr>
              <a:t> ()</a:t>
            </a: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)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Parentheses create </a:t>
            </a:r>
            <a:r>
              <a:rPr lang="en-GB" sz="1500" u="sng">
                <a:latin typeface="Barlow"/>
                <a:ea typeface="Barlow"/>
                <a:cs typeface="Barlow"/>
                <a:sym typeface="Barlow"/>
              </a:rPr>
              <a:t>numbered Capturing Groups</a:t>
            </a:r>
            <a:endParaRPr sz="1500" u="sng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We also have an option to </a:t>
            </a:r>
            <a:r>
              <a:rPr lang="en-GB" sz="1500" u="sng">
                <a:latin typeface="Barlow"/>
                <a:ea typeface="Barlow"/>
                <a:cs typeface="Barlow"/>
                <a:sym typeface="Barlow"/>
              </a:rPr>
              <a:t>name our groups</a:t>
            </a: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, not just give them a number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A group may be excluded  from the pattern by adding </a:t>
            </a:r>
            <a:r>
              <a:rPr b="1" lang="en-GB" sz="1500">
                <a:latin typeface="Barlow"/>
                <a:ea typeface="Barlow"/>
                <a:cs typeface="Barlow"/>
                <a:sym typeface="Barlow"/>
              </a:rPr>
              <a:t>?:</a:t>
            </a: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 in the beginning (it is called </a:t>
            </a:r>
            <a:r>
              <a:rPr lang="en-GB" sz="1500" u="sng">
                <a:latin typeface="Barlow"/>
                <a:ea typeface="Barlow"/>
                <a:cs typeface="Barlow"/>
                <a:sym typeface="Barlow"/>
              </a:rPr>
              <a:t>Non-capturing groups</a:t>
            </a: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)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7095175" y="1282725"/>
            <a:ext cx="1738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1" name="Google Shape;221;p35"/>
          <p:cNvSpPr txBox="1"/>
          <p:nvPr/>
        </p:nvSpPr>
        <p:spPr>
          <a:xfrm>
            <a:off x="6292175" y="1095075"/>
            <a:ext cx="254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Barlow"/>
                <a:ea typeface="Barlow"/>
                <a:cs typeface="Barlow"/>
                <a:sym typeface="Barlow"/>
              </a:rPr>
              <a:t>EXAMPLE: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Barlow"/>
                <a:ea typeface="Barlow"/>
                <a:cs typeface="Barlow"/>
                <a:sym typeface="Barlow"/>
              </a:rPr>
              <a:t>In the following pattern, we only want to capture a group, </a:t>
            </a:r>
            <a:r>
              <a:rPr lang="en-GB" sz="1200">
                <a:latin typeface="Barlow"/>
                <a:ea typeface="Barlow"/>
                <a:cs typeface="Barlow"/>
                <a:sym typeface="Barlow"/>
              </a:rPr>
              <a:t>which gives us a year.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74E13"/>
                </a:solidFill>
                <a:latin typeface="Barlow"/>
                <a:ea typeface="Barlow"/>
                <a:cs typeface="Barlow"/>
                <a:sym typeface="Barlow"/>
              </a:rPr>
              <a:t>“1986-05-20”</a:t>
            </a:r>
            <a:endParaRPr b="1" sz="1200">
              <a:solidFill>
                <a:srgbClr val="274E1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Regular Expressions (REGEX)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227" name="Google Shape;227;p36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228" name="Google Shape;228;p36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latin typeface="Barlow"/>
                  <a:ea typeface="Barlow"/>
                  <a:cs typeface="Barlow"/>
                  <a:sym typeface="Barlow"/>
                </a:rPr>
                <a:t>RAW STRING</a:t>
              </a:r>
              <a:endParaRPr b="1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229" name="Google Shape;229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0" name="Google Shape;230;p36"/>
          <p:cNvCxnSpPr/>
          <p:nvPr/>
        </p:nvCxnSpPr>
        <p:spPr>
          <a:xfrm flipH="1">
            <a:off x="5966875" y="944475"/>
            <a:ext cx="9000" cy="40668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6"/>
          <p:cNvSpPr txBox="1"/>
          <p:nvPr/>
        </p:nvSpPr>
        <p:spPr>
          <a:xfrm>
            <a:off x="442500" y="1032375"/>
            <a:ext cx="5585400" cy="3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If we are </a:t>
            </a: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trying</a:t>
            </a: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 to escape a backslash </a:t>
            </a:r>
            <a:r>
              <a:rPr b="1" lang="en-GB" sz="1500">
                <a:latin typeface="Barlow"/>
                <a:ea typeface="Barlow"/>
                <a:cs typeface="Barlow"/>
                <a:sym typeface="Barlow"/>
              </a:rPr>
              <a:t>\</a:t>
            </a: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 char within an input string, the best way is to use the raw string </a:t>
            </a:r>
            <a:r>
              <a:rPr b="1" lang="en-GB" sz="1500">
                <a:latin typeface="Barlow"/>
                <a:ea typeface="Barlow"/>
                <a:cs typeface="Barlow"/>
                <a:sym typeface="Barlow"/>
              </a:rPr>
              <a:t>r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The raw string </a:t>
            </a:r>
            <a:r>
              <a:rPr b="1" lang="en-GB" sz="1500">
                <a:latin typeface="Barlow"/>
                <a:ea typeface="Barlow"/>
                <a:cs typeface="Barlow"/>
                <a:sym typeface="Barlow"/>
              </a:rPr>
              <a:t>r </a:t>
            </a: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allows us to skip the Python interpreter background processes when matching a pattern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If we do not use the raw string r and still are trying to escape a </a:t>
            </a:r>
            <a:r>
              <a:rPr b="1" lang="en-GB" sz="1500">
                <a:latin typeface="Barlow"/>
                <a:ea typeface="Barlow"/>
                <a:cs typeface="Barlow"/>
                <a:sym typeface="Barlow"/>
              </a:rPr>
              <a:t>\</a:t>
            </a: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 character, then we would need to use 4 ! (yes four backslashes</a:t>
            </a: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)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7095175" y="1282725"/>
            <a:ext cx="1738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6292175" y="1095075"/>
            <a:ext cx="2541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Barlow"/>
                <a:ea typeface="Barlow"/>
                <a:cs typeface="Barlow"/>
                <a:sym typeface="Barlow"/>
              </a:rPr>
              <a:t>EXAMPLE: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regex =</a:t>
            </a:r>
            <a:r>
              <a:rPr b="1" lang="en-GB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“\\\\[\d]+”</a:t>
            </a:r>
            <a:endParaRPr b="1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OR</a:t>
            </a:r>
            <a:endParaRPr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regex =</a:t>
            </a:r>
            <a:r>
              <a:rPr b="1" lang="en-GB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r“\\[\d]+”</a:t>
            </a:r>
            <a:endParaRPr b="1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pattern = </a:t>
            </a:r>
            <a:r>
              <a:rPr b="1" lang="en-GB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‘\123’ </a:t>
            </a:r>
            <a:endParaRPr b="1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Regular Expressions (REGEX)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239" name="Google Shape;239;p37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240" name="Google Shape;240;p37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latin typeface="Barlow"/>
                  <a:ea typeface="Barlow"/>
                  <a:cs typeface="Barlow"/>
                  <a:sym typeface="Barlow"/>
                </a:rPr>
                <a:t>PRACTICE</a:t>
              </a:r>
              <a:endParaRPr b="1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241" name="Google Shape;241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" name="Google Shape;242;p37"/>
          <p:cNvSpPr txBox="1"/>
          <p:nvPr/>
        </p:nvSpPr>
        <p:spPr>
          <a:xfrm>
            <a:off x="7095175" y="1282725"/>
            <a:ext cx="1738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43" name="Google Shape;2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600" y="1197913"/>
            <a:ext cx="4378800" cy="24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/>
        </p:nvSpPr>
        <p:spPr>
          <a:xfrm>
            <a:off x="309475" y="3995225"/>
            <a:ext cx="78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practice Regex! It is tricky to start with, but it gets better with time. Regex is VERY USEFUL!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Regular Expressions (REGEX)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250" name="Google Shape;250;p38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251" name="Google Shape;251;p38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latin typeface="Barlow"/>
                  <a:ea typeface="Barlow"/>
                  <a:cs typeface="Barlow"/>
                  <a:sym typeface="Barlow"/>
                </a:rPr>
                <a:t>SUMMARY</a:t>
              </a:r>
              <a:endParaRPr b="1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252" name="Google Shape;252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p38"/>
          <p:cNvSpPr txBox="1"/>
          <p:nvPr/>
        </p:nvSpPr>
        <p:spPr>
          <a:xfrm>
            <a:off x="7095175" y="1282725"/>
            <a:ext cx="1738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853700" y="1282725"/>
            <a:ext cx="6790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-GB">
                <a:latin typeface="Barlow"/>
                <a:ea typeface="Barlow"/>
                <a:cs typeface="Barlow"/>
                <a:sym typeface="Barlow"/>
              </a:rPr>
              <a:t>Useful online tool to test Regex: </a:t>
            </a:r>
            <a:r>
              <a:rPr lang="en-GB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https://regex101.com/</a:t>
            </a:r>
            <a:r>
              <a:rPr lang="en-GB">
                <a:latin typeface="Barlow"/>
                <a:ea typeface="Barlow"/>
                <a:cs typeface="Barlow"/>
                <a:sym typeface="Barlow"/>
              </a:rPr>
              <a:t>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-GB">
                <a:latin typeface="Barlow"/>
                <a:ea typeface="Barlow"/>
                <a:cs typeface="Barlow"/>
                <a:sym typeface="Barlow"/>
              </a:rPr>
              <a:t>Learning regex can be known as a lifetime investment. It has endless use cases.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-GB">
                <a:latin typeface="Barlow"/>
                <a:ea typeface="Barlow"/>
                <a:cs typeface="Barlow"/>
                <a:sym typeface="Barlow"/>
              </a:rPr>
              <a:t>Regex is often featured in interviews. It can help you to solve tasks that require to find some words or characters and many more patterns.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</a:pPr>
            <a:r>
              <a:rPr lang="en-GB">
                <a:latin typeface="Barlow"/>
                <a:ea typeface="Barlow"/>
                <a:cs typeface="Barlow"/>
                <a:sym typeface="Barlow"/>
              </a:rPr>
              <a:t>Remember that Regex patterns are their own specific language, (not python) it takes a while to learn it.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>
                <a:latin typeface="Barlow"/>
                <a:ea typeface="Barlow"/>
                <a:cs typeface="Barlow"/>
                <a:sym typeface="Barlow"/>
              </a:rPr>
              <a:t>Regex matching can be used in any language for pattern matching (Python, Java etc.) Each language would have a specific library(ies) to work with regular expressions. For example, in Python a very common library is </a:t>
            </a:r>
            <a:r>
              <a:rPr b="1" lang="en-GB">
                <a:latin typeface="Barlow"/>
                <a:ea typeface="Barlow"/>
                <a:cs typeface="Barlow"/>
                <a:sym typeface="Barlow"/>
              </a:rPr>
              <a:t>‘re’</a:t>
            </a:r>
            <a:r>
              <a:rPr lang="en-GB">
                <a:latin typeface="Barlow"/>
                <a:ea typeface="Barlow"/>
                <a:cs typeface="Barlow"/>
                <a:sym typeface="Barlow"/>
              </a:rPr>
              <a:t>, but there are more!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1800" y="310775"/>
            <a:ext cx="1752149" cy="24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/>
          <p:nvPr/>
        </p:nvSpPr>
        <p:spPr>
          <a:xfrm>
            <a:off x="1530600" y="2439675"/>
            <a:ext cx="60828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4000">
                <a:solidFill>
                  <a:srgbClr val="FFFFFF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THANK YOU!</a:t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FFFFFF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1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12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249250" y="319675"/>
            <a:ext cx="54897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500">
                <a:latin typeface="Barlow ExtraBold"/>
                <a:ea typeface="Barlow ExtraBold"/>
                <a:cs typeface="Barlow ExtraBold"/>
                <a:sym typeface="Barlow ExtraBold"/>
              </a:rPr>
              <a:t>AGENDA</a:t>
            </a:r>
            <a:endParaRPr i="0" sz="35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i="0" sz="4000" u="none" cap="none" strike="noStrike">
              <a:solidFill>
                <a:srgbClr val="000000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972725" y="1247050"/>
            <a:ext cx="4426800" cy="3520800"/>
          </a:xfrm>
          <a:prstGeom prst="rect">
            <a:avLst/>
          </a:prstGeom>
          <a:noFill/>
          <a:ln cap="flat" cmpd="sng" w="9525">
            <a:solidFill>
              <a:srgbClr val="4A4A4A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</a:t>
            </a:r>
            <a:r>
              <a:rPr b="1" lang="en-GB" sz="16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lang="en-GB" sz="16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 Introduction to Lambda Functions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02</a:t>
            </a:r>
            <a:r>
              <a:rPr lang="en-GB" sz="1600">
                <a:latin typeface="Barlow"/>
                <a:ea typeface="Barlow"/>
                <a:cs typeface="Barlow"/>
                <a:sym typeface="Barlow"/>
              </a:rPr>
              <a:t>  Practice with Lambda Functions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03</a:t>
            </a:r>
            <a:r>
              <a:rPr lang="en-GB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Introduction to Regex (Regular Expressions)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F54996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  <a:r>
              <a:rPr lang="en-GB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Practice with Regex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F54996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08" name="Google Shape;108;p26"/>
          <p:cNvCxnSpPr/>
          <p:nvPr/>
        </p:nvCxnSpPr>
        <p:spPr>
          <a:xfrm flipH="1">
            <a:off x="2305550" y="926625"/>
            <a:ext cx="9000" cy="3908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" name="Google Shape;109;p26"/>
          <p:cNvGrpSpPr/>
          <p:nvPr/>
        </p:nvGrpSpPr>
        <p:grpSpPr>
          <a:xfrm>
            <a:off x="331350" y="1935800"/>
            <a:ext cx="1584600" cy="1437000"/>
            <a:chOff x="331350" y="2012000"/>
            <a:chExt cx="1584600" cy="1437000"/>
          </a:xfrm>
        </p:grpSpPr>
        <p:sp>
          <p:nvSpPr>
            <p:cNvPr id="110" name="Google Shape;110;p26"/>
            <p:cNvSpPr/>
            <p:nvPr/>
          </p:nvSpPr>
          <p:spPr>
            <a:xfrm>
              <a:off x="331350" y="2012000"/>
              <a:ext cx="1584600" cy="1437000"/>
            </a:xfrm>
            <a:prstGeom prst="ellipse">
              <a:avLst/>
            </a:prstGeom>
            <a:solidFill>
              <a:srgbClr val="FFFFFF"/>
            </a:solidFill>
            <a:ln cap="flat" cmpd="sng" w="762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1" name="Google Shape;111;p26"/>
            <p:cNvPicPr preferRelativeResize="0"/>
            <p:nvPr/>
          </p:nvPicPr>
          <p:blipFill rotWithShape="1">
            <a:blip r:embed="rId3">
              <a:alphaModFix/>
            </a:blip>
            <a:srcRect b="13482" l="21230" r="16029" t="14611"/>
            <a:stretch/>
          </p:blipFill>
          <p:spPr>
            <a:xfrm>
              <a:off x="602225" y="2045588"/>
              <a:ext cx="1195225" cy="136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Lambda Functions (Expressions)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17" name="Google Shape;117;p27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118" name="Google Shape;118;p27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latin typeface="Barlow"/>
                  <a:ea typeface="Barlow"/>
                  <a:cs typeface="Barlow"/>
                  <a:sym typeface="Barlow"/>
                </a:rPr>
                <a:t>DEFINITION AND USE</a:t>
              </a:r>
              <a:endParaRPr b="1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19" name="Google Shape;119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27"/>
          <p:cNvSpPr txBox="1"/>
          <p:nvPr/>
        </p:nvSpPr>
        <p:spPr>
          <a:xfrm>
            <a:off x="355250" y="1184125"/>
            <a:ext cx="3322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en-GB" sz="1100">
                <a:latin typeface="Barlow"/>
                <a:ea typeface="Barlow"/>
                <a:cs typeface="Barlow"/>
                <a:sym typeface="Barlow"/>
              </a:rPr>
              <a:t>Lambda functions (also called Lambda Expressions) are a way to quickly create anonymous functions in Python. 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en-GB" sz="1100">
                <a:latin typeface="Barlow"/>
                <a:ea typeface="Barlow"/>
                <a:cs typeface="Barlow"/>
                <a:sym typeface="Barlow"/>
              </a:rPr>
              <a:t>An anonymous function is like </a:t>
            </a:r>
            <a:r>
              <a:rPr b="1" lang="en-GB" sz="1100">
                <a:latin typeface="Barlow"/>
                <a:ea typeface="Barlow"/>
                <a:cs typeface="Barlow"/>
                <a:sym typeface="Barlow"/>
              </a:rPr>
              <a:t>a one time use function</a:t>
            </a:r>
            <a:r>
              <a:rPr lang="en-GB" sz="1100">
                <a:latin typeface="Barlow"/>
                <a:ea typeface="Barlow"/>
                <a:cs typeface="Barlow"/>
                <a:sym typeface="Barlow"/>
              </a:rPr>
              <a:t> that doesn’t have a name.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en-GB" sz="1100">
                <a:latin typeface="Barlow"/>
                <a:ea typeface="Barlow"/>
                <a:cs typeface="Barlow"/>
                <a:sym typeface="Barlow"/>
              </a:rPr>
              <a:t>The anonymous functions are useful when we need to use them once.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en-GB" sz="1100">
                <a:latin typeface="Barlow"/>
                <a:ea typeface="Barlow"/>
                <a:cs typeface="Barlow"/>
                <a:sym typeface="Barlow"/>
              </a:rPr>
              <a:t>A lambda function typically contains one or more arguments, but it can have </a:t>
            </a:r>
            <a:r>
              <a:rPr b="1" lang="en-GB" sz="1100">
                <a:latin typeface="Barlow"/>
                <a:ea typeface="Barlow"/>
                <a:cs typeface="Barlow"/>
                <a:sym typeface="Barlow"/>
              </a:rPr>
              <a:t>only one expression</a:t>
            </a:r>
            <a:r>
              <a:rPr lang="en-GB" sz="1100">
                <a:latin typeface="Barlow"/>
                <a:ea typeface="Barlow"/>
                <a:cs typeface="Barlow"/>
                <a:sym typeface="Barlow"/>
              </a:rPr>
              <a:t>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en-GB" sz="1100">
                <a:latin typeface="Barlow"/>
                <a:ea typeface="Barlow"/>
                <a:cs typeface="Barlow"/>
                <a:sym typeface="Barlow"/>
              </a:rPr>
              <a:t>Python Lambdas are often used with with Map, Filter, and Reduce functions from the core library. 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21" name="Google Shape;121;p27"/>
          <p:cNvCxnSpPr/>
          <p:nvPr/>
        </p:nvCxnSpPr>
        <p:spPr>
          <a:xfrm flipH="1">
            <a:off x="4244550" y="863700"/>
            <a:ext cx="9000" cy="3908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7"/>
          <p:cNvSpPr txBox="1"/>
          <p:nvPr/>
        </p:nvSpPr>
        <p:spPr>
          <a:xfrm>
            <a:off x="5032500" y="1184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Lambda Function Syntax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54996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GB" sz="120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 parameters: </a:t>
            </a:r>
            <a:r>
              <a:rPr lang="en-GB" sz="1200">
                <a:solidFill>
                  <a:srgbClr val="212529"/>
                </a:solidFill>
                <a:highlight>
                  <a:srgbClr val="999999"/>
                </a:highlight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endParaRPr sz="1100">
              <a:solidFill>
                <a:srgbClr val="212529"/>
              </a:solidFill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Function Syntax Equivalent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5499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anonymous(parameters):</a:t>
            </a:r>
            <a:endParaRPr sz="1200">
              <a:solidFill>
                <a:schemeClr val="dk1"/>
              </a:solidFill>
              <a:highlight>
                <a:srgbClr val="28282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chemeClr val="dk1"/>
                </a:solidFill>
                <a:highlight>
                  <a:srgbClr val="999999"/>
                </a:highlight>
                <a:latin typeface="Courier New"/>
                <a:ea typeface="Courier New"/>
                <a:cs typeface="Courier New"/>
                <a:sym typeface="Courier New"/>
              </a:rPr>
              <a:t>return expression</a:t>
            </a:r>
            <a:endParaRPr sz="1100">
              <a:solidFill>
                <a:schemeClr val="dk1"/>
              </a:solidFill>
              <a:highlight>
                <a:srgbClr val="999999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Lambda Functions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28" name="Google Shape;128;p28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129" name="Google Shape;129;p28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latin typeface="Barlow"/>
                  <a:ea typeface="Barlow"/>
                  <a:cs typeface="Barlow"/>
                  <a:sym typeface="Barlow"/>
                </a:rPr>
                <a:t>EXAMPLE</a:t>
              </a:r>
              <a:endParaRPr b="1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30" name="Google Shape;130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28"/>
          <p:cNvSpPr txBox="1"/>
          <p:nvPr/>
        </p:nvSpPr>
        <p:spPr>
          <a:xfrm>
            <a:off x="355250" y="1184125"/>
            <a:ext cx="33228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plus_two</a:t>
            </a: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result </a:t>
            </a:r>
            <a:r>
              <a:rPr lang="en-GB" sz="15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GB" sz="15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5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result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plus_two</a:t>
            </a: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5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5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* result is </a:t>
            </a:r>
            <a:r>
              <a:rPr lang="en-GB" sz="15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</a:t>
            </a:r>
            <a:endParaRPr sz="1500" u="sng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-------------------------------------------------</a:t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This is a regular function, let’s convert it to an anonymous lambda function step by step. </a:t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32" name="Google Shape;132;p28"/>
          <p:cNvCxnSpPr/>
          <p:nvPr/>
        </p:nvCxnSpPr>
        <p:spPr>
          <a:xfrm flipH="1">
            <a:off x="4244550" y="863700"/>
            <a:ext cx="9000" cy="3908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8"/>
          <p:cNvSpPr txBox="1"/>
          <p:nvPr/>
        </p:nvSpPr>
        <p:spPr>
          <a:xfrm>
            <a:off x="4572000" y="254100"/>
            <a:ext cx="4394400" cy="48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Simplify the function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plus_two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GB" sz="13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00">
              <a:solidFill>
                <a:srgbClr val="99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99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190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Turn it into one line function</a:t>
            </a:r>
            <a:endParaRPr sz="1300">
              <a:solidFill>
                <a:srgbClr val="99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66700" lvl="0" marL="190500" marR="1905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plus_two</a:t>
            </a: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GB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GB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99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66700" lvl="0" marL="190500" marR="1905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99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marR="190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Remove </a:t>
            </a:r>
            <a:r>
              <a:rPr b="1" lang="en-GB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‘def</a:t>
            </a: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’, </a:t>
            </a:r>
            <a:r>
              <a:rPr b="1" lang="en-GB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‘name</a:t>
            </a: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’ and ‘</a:t>
            </a:r>
            <a:r>
              <a:rPr b="1" lang="en-GB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return’</a:t>
            </a: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keywords</a:t>
            </a:r>
            <a:endParaRPr sz="1300">
              <a:solidFill>
                <a:srgbClr val="99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66700" lvl="0" marL="190500" marR="1905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GB" sz="13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00">
              <a:solidFill>
                <a:srgbClr val="99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Add the </a:t>
            </a:r>
            <a:r>
              <a:rPr b="1" lang="en-GB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‘lambda’</a:t>
            </a: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keyword and assign to a variable</a:t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457200" marR="1905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plus_two =  </a:t>
            </a:r>
            <a:r>
              <a:rPr lang="en-GB" sz="1300">
                <a:solidFill>
                  <a:srgbClr val="F54996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GB" sz="13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num</a:t>
            </a:r>
            <a:r>
              <a:rPr lang="en-GB" sz="1300">
                <a:solidFill>
                  <a:srgbClr val="999999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3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-GB" sz="1300">
                <a:solidFill>
                  <a:srgbClr val="9A6E3A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30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00">
                <a:solidFill>
                  <a:srgbClr val="99005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00">
              <a:solidFill>
                <a:srgbClr val="990055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plus_two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GB" sz="13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66700" lvl="0" marL="190500" marR="1905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* result is </a:t>
            </a:r>
            <a:r>
              <a:rPr lang="en-GB" sz="13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Lambda Functions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39" name="Google Shape;139;p29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140" name="Google Shape;140;p29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latin typeface="Barlow"/>
                  <a:ea typeface="Barlow"/>
                  <a:cs typeface="Barlow"/>
                  <a:sym typeface="Barlow"/>
                </a:rPr>
                <a:t>EXAMPLE</a:t>
              </a:r>
              <a:endParaRPr b="1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41" name="Google Shape;141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29"/>
          <p:cNvSpPr txBox="1"/>
          <p:nvPr/>
        </p:nvSpPr>
        <p:spPr>
          <a:xfrm>
            <a:off x="355250" y="1184125"/>
            <a:ext cx="33228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Python core library has three methods called </a:t>
            </a:r>
            <a:r>
              <a:rPr b="1" lang="en-GB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map, reduce,</a:t>
            </a: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</a:t>
            </a:r>
            <a:r>
              <a:rPr b="1" lang="en-GB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filter.</a:t>
            </a: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These methods are some of the best reasons to use lambda functions.</a:t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Let’s practice!</a:t>
            </a:r>
            <a:endParaRPr b="1"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143" name="Google Shape;143;p29"/>
          <p:cNvCxnSpPr/>
          <p:nvPr/>
        </p:nvCxnSpPr>
        <p:spPr>
          <a:xfrm flipH="1">
            <a:off x="4244550" y="863700"/>
            <a:ext cx="9000" cy="3908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9"/>
          <p:cNvSpPr txBox="1"/>
          <p:nvPr/>
        </p:nvSpPr>
        <p:spPr>
          <a:xfrm>
            <a:off x="4572000" y="863700"/>
            <a:ext cx="4394400" cy="3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Using a </a:t>
            </a:r>
            <a:r>
              <a:rPr lang="en-GB" sz="1300">
                <a:solidFill>
                  <a:srgbClr val="F54996"/>
                </a:solidFill>
                <a:latin typeface="Barlow Medium"/>
                <a:ea typeface="Barlow Medium"/>
                <a:cs typeface="Barlow Medium"/>
                <a:sym typeface="Barlow Medium"/>
              </a:rPr>
              <a:t>lambda</a:t>
            </a: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function with </a:t>
            </a:r>
            <a:r>
              <a:rPr b="1" lang="en-GB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map()</a:t>
            </a:r>
            <a:endParaRPr b="1"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Medium"/>
              <a:buChar char="●"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first argument to the map() function is always a function itself. It is referred to as a </a:t>
            </a:r>
            <a:r>
              <a:rPr i="1"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transformation function</a:t>
            </a: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. Use lambda for map().</a:t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Using a</a:t>
            </a:r>
            <a:r>
              <a:rPr lang="en-GB" sz="1300">
                <a:solidFill>
                  <a:srgbClr val="F54996"/>
                </a:solidFill>
                <a:latin typeface="Barlow Medium"/>
                <a:ea typeface="Barlow Medium"/>
                <a:cs typeface="Barlow Medium"/>
                <a:sym typeface="Barlow Medium"/>
              </a:rPr>
              <a:t> lambda</a:t>
            </a: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function with </a:t>
            </a:r>
            <a:r>
              <a:rPr b="1" lang="en-GB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filter()</a:t>
            </a:r>
            <a:endParaRPr b="1"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Medium"/>
              <a:buChar char="●"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filter() function creates a list of elements for which a function returns true. It is often used with lambda expressions. </a:t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Using a</a:t>
            </a:r>
            <a:r>
              <a:rPr lang="en-GB" sz="1300">
                <a:solidFill>
                  <a:srgbClr val="F54996"/>
                </a:solidFill>
                <a:latin typeface="Barlow Medium"/>
                <a:ea typeface="Barlow Medium"/>
                <a:cs typeface="Barlow Medium"/>
                <a:sym typeface="Barlow Medium"/>
              </a:rPr>
              <a:t> lambda</a:t>
            </a: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function with </a:t>
            </a:r>
            <a:r>
              <a:rPr b="1" lang="en-GB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reduce()</a:t>
            </a:r>
            <a:endParaRPr b="1"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115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Medium"/>
              <a:buChar char="●"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The reduce() function applies a rolling computation to sequential pairs of values in a list. It is a common practice to use lambdas here. </a:t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266700" lvl="0" marL="190500" marR="1905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Regular Expressions (REGEX)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50" name="Google Shape;150;p30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151" name="Google Shape;151;p30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latin typeface="Barlow"/>
                  <a:ea typeface="Barlow"/>
                  <a:cs typeface="Barlow"/>
                  <a:sym typeface="Barlow"/>
                </a:rPr>
                <a:t>INTRODUCTION</a:t>
              </a:r>
              <a:endParaRPr b="1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52" name="Google Shape;152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3" name="Google Shape;153;p30"/>
          <p:cNvCxnSpPr/>
          <p:nvPr/>
        </p:nvCxnSpPr>
        <p:spPr>
          <a:xfrm flipH="1">
            <a:off x="4922225" y="863700"/>
            <a:ext cx="9000" cy="3908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30"/>
          <p:cNvSpPr txBox="1"/>
          <p:nvPr/>
        </p:nvSpPr>
        <p:spPr>
          <a:xfrm>
            <a:off x="432325" y="1095075"/>
            <a:ext cx="4394400" cy="3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‘Regex’ is short for Regular Expressions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Regex is about capturing a group of text in an input string and processing it as required. 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In order to capture a group of text, we need to use patterns (digits, alpha characters, punctuation etc. )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-GB" sz="1500">
                <a:latin typeface="Barlow"/>
                <a:ea typeface="Barlow"/>
                <a:cs typeface="Barlow"/>
                <a:sym typeface="Barlow"/>
              </a:rPr>
              <a:t>Regex provides such patterns for us.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5" name="Google Shape;155;p30"/>
          <p:cNvSpPr/>
          <p:nvPr/>
        </p:nvSpPr>
        <p:spPr>
          <a:xfrm>
            <a:off x="561625" y="1282725"/>
            <a:ext cx="4135800" cy="12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Regex attempts to </a:t>
            </a:r>
            <a:r>
              <a:rPr b="1" lang="en-GB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check whether a specified pattern exists within an input string</a:t>
            </a:r>
            <a:r>
              <a:rPr lang="en-GB"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perform some operations when it exists.</a:t>
            </a:r>
            <a:endParaRPr sz="1600"/>
          </a:p>
        </p:txBody>
      </p:sp>
      <p:sp>
        <p:nvSpPr>
          <p:cNvPr id="156" name="Google Shape;156;p30"/>
          <p:cNvSpPr txBox="1"/>
          <p:nvPr/>
        </p:nvSpPr>
        <p:spPr>
          <a:xfrm>
            <a:off x="5255325" y="1199475"/>
            <a:ext cx="36186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Barlow"/>
                <a:ea typeface="Barlow"/>
                <a:cs typeface="Barlow"/>
                <a:sym typeface="Barlow"/>
              </a:rPr>
              <a:t>Python</a:t>
            </a:r>
            <a:r>
              <a:rPr lang="en-GB" sz="1700">
                <a:latin typeface="Barlow"/>
                <a:ea typeface="Barlow"/>
                <a:cs typeface="Barlow"/>
                <a:sym typeface="Barlow"/>
              </a:rPr>
              <a:t> has a dedicated library called </a:t>
            </a:r>
            <a:r>
              <a:rPr b="1" lang="en-GB" sz="2000">
                <a:latin typeface="Barlow"/>
                <a:ea typeface="Barlow"/>
                <a:cs typeface="Barlow"/>
                <a:sym typeface="Barlow"/>
              </a:rPr>
              <a:t>‘re’</a:t>
            </a:r>
            <a:r>
              <a:rPr lang="en-GB" sz="1700">
                <a:latin typeface="Barlow"/>
                <a:ea typeface="Barlow"/>
                <a:cs typeface="Barlow"/>
                <a:sym typeface="Barlow"/>
              </a:rPr>
              <a:t>, </a:t>
            </a:r>
            <a:r>
              <a:rPr lang="en-GB" sz="1700">
                <a:latin typeface="Barlow"/>
                <a:ea typeface="Barlow"/>
                <a:cs typeface="Barlow"/>
                <a:sym typeface="Barlow"/>
              </a:rPr>
              <a:t>which</a:t>
            </a:r>
            <a:r>
              <a:rPr lang="en-GB" sz="1700">
                <a:latin typeface="Barlow"/>
                <a:ea typeface="Barlow"/>
                <a:cs typeface="Barlow"/>
                <a:sym typeface="Barlow"/>
              </a:rPr>
              <a:t> provides lots of useful functionality to process regular expressions</a:t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CC7832"/>
                </a:solidFill>
                <a:highlight>
                  <a:srgbClr val="CCCCCC"/>
                </a:highlight>
              </a:rPr>
              <a:t>import </a:t>
            </a:r>
            <a:r>
              <a:rPr lang="en-GB" sz="1600">
                <a:solidFill>
                  <a:schemeClr val="dk2"/>
                </a:solidFill>
                <a:highlight>
                  <a:srgbClr val="CCCCCC"/>
                </a:highlight>
              </a:rPr>
              <a:t>re</a:t>
            </a:r>
            <a:endParaRPr sz="1600">
              <a:solidFill>
                <a:schemeClr val="dk2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Regular Expressions (REGEX)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62" name="Google Shape;162;p31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163" name="Google Shape;163;p31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latin typeface="Barlow"/>
                  <a:ea typeface="Barlow"/>
                  <a:cs typeface="Barlow"/>
                  <a:sym typeface="Barlow"/>
                </a:rPr>
                <a:t>BASIC SYNTAX</a:t>
              </a:r>
              <a:endParaRPr b="1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64" name="Google Shape;164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65" name="Google Shape;165;p31"/>
          <p:cNvCxnSpPr/>
          <p:nvPr/>
        </p:nvCxnSpPr>
        <p:spPr>
          <a:xfrm flipH="1">
            <a:off x="5682250" y="1063725"/>
            <a:ext cx="9000" cy="3908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31"/>
          <p:cNvSpPr txBox="1"/>
          <p:nvPr/>
        </p:nvSpPr>
        <p:spPr>
          <a:xfrm>
            <a:off x="432325" y="1095075"/>
            <a:ext cx="4394400" cy="3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EXAMPLE:</a:t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561625" y="1282725"/>
            <a:ext cx="4693800" cy="82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Let’s review the </a:t>
            </a:r>
            <a:r>
              <a:rPr lang="en-GB"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following</a:t>
            </a:r>
            <a:r>
              <a:rPr lang="en-GB"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Regex patterns to see what </a:t>
            </a:r>
            <a:r>
              <a:rPr lang="en-GB"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matches they would return</a:t>
            </a:r>
            <a:endParaRPr sz="1600"/>
          </a:p>
        </p:txBody>
      </p:sp>
      <p:sp>
        <p:nvSpPr>
          <p:cNvPr id="168" name="Google Shape;168;p31"/>
          <p:cNvSpPr txBox="1"/>
          <p:nvPr/>
        </p:nvSpPr>
        <p:spPr>
          <a:xfrm>
            <a:off x="5885550" y="1282725"/>
            <a:ext cx="2947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arlow"/>
                <a:ea typeface="Barlow"/>
                <a:cs typeface="Barlow"/>
                <a:sym typeface="Barlow"/>
              </a:rPr>
              <a:t>More patterns and character classes: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https://www.rexegg.com/regex-quickstart.html#classes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69" name="Google Shape;169;p31"/>
          <p:cNvGraphicFramePr/>
          <p:nvPr/>
        </p:nvGraphicFramePr>
        <p:xfrm>
          <a:off x="603375" y="26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{1325BA6F-28DC-4D66-9627-F721650508F6}</a:tableStyleId>
              </a:tblPr>
              <a:tblGrid>
                <a:gridCol w="943900"/>
                <a:gridCol w="3708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54996"/>
                          </a:solidFill>
                        </a:rPr>
                        <a:t>c</a:t>
                      </a:r>
                      <a:endParaRPr b="1">
                        <a:solidFill>
                          <a:srgbClr val="F549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Matches the character ‘c’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54996"/>
                          </a:solidFill>
                        </a:rPr>
                        <a:t>cfg</a:t>
                      </a:r>
                      <a:endParaRPr b="1">
                        <a:solidFill>
                          <a:srgbClr val="F549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Matches ‘cfg’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54996"/>
                          </a:solidFill>
                        </a:rPr>
                        <a:t>[cfg]</a:t>
                      </a:r>
                      <a:endParaRPr b="1">
                        <a:solidFill>
                          <a:srgbClr val="F549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Matches ‘c’, ‘f’ OR ‘g’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54996"/>
                          </a:solidFill>
                        </a:rPr>
                        <a:t>[^cfg]</a:t>
                      </a:r>
                      <a:endParaRPr b="1">
                        <a:solidFill>
                          <a:srgbClr val="F549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Matches ANY char EXCEPT for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 ‘c’, ‘f’ or ‘g’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54996"/>
                          </a:solidFill>
                        </a:rPr>
                        <a:t>cfg|xyz</a:t>
                      </a:r>
                      <a:endParaRPr b="1">
                        <a:solidFill>
                          <a:srgbClr val="F549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matches ‘cfg’ OR ‘xyz’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Regular Expressions (REGEX)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75" name="Google Shape;175;p32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176" name="Google Shape;176;p32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latin typeface="Barlow"/>
                  <a:ea typeface="Barlow"/>
                  <a:cs typeface="Barlow"/>
                  <a:sym typeface="Barlow"/>
                </a:rPr>
                <a:t>CHARACTER MATCHING</a:t>
              </a:r>
              <a:endParaRPr b="1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77" name="Google Shape;177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8" name="Google Shape;178;p32"/>
          <p:cNvCxnSpPr/>
          <p:nvPr/>
        </p:nvCxnSpPr>
        <p:spPr>
          <a:xfrm flipH="1">
            <a:off x="5682250" y="1063725"/>
            <a:ext cx="9000" cy="3908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32"/>
          <p:cNvSpPr txBox="1"/>
          <p:nvPr/>
        </p:nvSpPr>
        <p:spPr>
          <a:xfrm>
            <a:off x="432325" y="1095075"/>
            <a:ext cx="4394400" cy="3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EXAMPLE:</a:t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0" name="Google Shape;180;p32"/>
          <p:cNvSpPr/>
          <p:nvPr/>
        </p:nvSpPr>
        <p:spPr>
          <a:xfrm>
            <a:off x="561625" y="1282725"/>
            <a:ext cx="4693800" cy="82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As well as </a:t>
            </a:r>
            <a:r>
              <a:rPr lang="en-GB"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characters matching, Regex also supports more flexible matching by defining different character </a:t>
            </a:r>
            <a:r>
              <a:rPr b="1" lang="en-GB" sz="1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sets</a:t>
            </a:r>
            <a:r>
              <a:rPr lang="en-GB"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that we can use to match. </a:t>
            </a:r>
            <a:endParaRPr sz="15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5885550" y="1282725"/>
            <a:ext cx="29478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arlow"/>
                <a:ea typeface="Barlow"/>
                <a:cs typeface="Barlow"/>
                <a:sym typeface="Barlow"/>
              </a:rPr>
              <a:t>More character matching patterns: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https://www.rexegg.com/regex-quickstart.html#chars</a:t>
            </a:r>
            <a:r>
              <a:rPr lang="en-GB">
                <a:latin typeface="Barlow"/>
                <a:ea typeface="Barlow"/>
                <a:cs typeface="Barlow"/>
                <a:sym typeface="Barlow"/>
              </a:rPr>
              <a:t>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5"/>
              </a:rPr>
              <a:t>https://www.rexegg.com/regex-quickstart.html#morechars</a:t>
            </a:r>
            <a:r>
              <a:rPr lang="en-GB">
                <a:latin typeface="Barlow"/>
                <a:ea typeface="Barlow"/>
                <a:cs typeface="Barlow"/>
                <a:sym typeface="Barlow"/>
              </a:rPr>
              <a:t>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82" name="Google Shape;182;p32"/>
          <p:cNvGraphicFramePr/>
          <p:nvPr/>
        </p:nvGraphicFramePr>
        <p:xfrm>
          <a:off x="603375" y="26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{1325BA6F-28DC-4D66-9627-F721650508F6}</a:tableStyleId>
              </a:tblPr>
              <a:tblGrid>
                <a:gridCol w="943900"/>
                <a:gridCol w="3708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54996"/>
                          </a:solidFill>
                        </a:rPr>
                        <a:t>\d</a:t>
                      </a:r>
                      <a:endParaRPr b="1">
                        <a:solidFill>
                          <a:srgbClr val="F549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Matches any digit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54996"/>
                          </a:solidFill>
                        </a:rPr>
                        <a:t>\D</a:t>
                      </a:r>
                      <a:endParaRPr b="1">
                        <a:solidFill>
                          <a:srgbClr val="F549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Matches any non-digit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54996"/>
                          </a:solidFill>
                        </a:rPr>
                        <a:t>\w</a:t>
                      </a:r>
                      <a:endParaRPr b="1">
                        <a:solidFill>
                          <a:srgbClr val="F549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Matches any alphanumeric character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54996"/>
                          </a:solidFill>
                        </a:rPr>
                        <a:t>\s</a:t>
                      </a:r>
                      <a:endParaRPr b="1">
                        <a:solidFill>
                          <a:srgbClr val="F549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Matches any whitespace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54996"/>
                          </a:solidFill>
                        </a:rPr>
                        <a:t>.</a:t>
                      </a:r>
                      <a:endParaRPr b="1">
                        <a:solidFill>
                          <a:srgbClr val="F549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Matches ANY character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253100" y="349200"/>
            <a:ext cx="73908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Barlow ExtraBold"/>
                <a:ea typeface="Barlow ExtraBold"/>
                <a:cs typeface="Barlow ExtraBold"/>
                <a:sym typeface="Barlow ExtraBold"/>
              </a:rPr>
              <a:t>Regular Expressions (REGEX)</a:t>
            </a:r>
            <a:endParaRPr sz="3400"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grpSp>
        <p:nvGrpSpPr>
          <p:cNvPr id="188" name="Google Shape;188;p33"/>
          <p:cNvGrpSpPr/>
          <p:nvPr/>
        </p:nvGrpSpPr>
        <p:grpSpPr>
          <a:xfrm>
            <a:off x="309474" y="711302"/>
            <a:ext cx="3983201" cy="383773"/>
            <a:chOff x="461874" y="2757427"/>
            <a:chExt cx="3983201" cy="383773"/>
          </a:xfrm>
        </p:grpSpPr>
        <p:sp>
          <p:nvSpPr>
            <p:cNvPr id="189" name="Google Shape;189;p33"/>
            <p:cNvSpPr txBox="1"/>
            <p:nvPr/>
          </p:nvSpPr>
          <p:spPr>
            <a:xfrm>
              <a:off x="805775" y="2802800"/>
              <a:ext cx="36393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latin typeface="Barlow"/>
                  <a:ea typeface="Barlow"/>
                  <a:cs typeface="Barlow"/>
                  <a:sym typeface="Barlow"/>
                </a:rPr>
                <a:t>QUANTIFIERS</a:t>
              </a:r>
              <a:endParaRPr b="1" sz="16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latin typeface="Barlow"/>
                <a:ea typeface="Barlow"/>
                <a:cs typeface="Barlow"/>
                <a:sym typeface="Barlow"/>
              </a:endParaRPr>
            </a:p>
          </p:txBody>
        </p:sp>
        <p:pic>
          <p:nvPicPr>
            <p:cNvPr id="190" name="Google Shape;190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464675" y="2754626"/>
              <a:ext cx="338299" cy="3439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1" name="Google Shape;191;p33"/>
          <p:cNvCxnSpPr/>
          <p:nvPr/>
        </p:nvCxnSpPr>
        <p:spPr>
          <a:xfrm flipH="1">
            <a:off x="5682250" y="1063725"/>
            <a:ext cx="9000" cy="3908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33"/>
          <p:cNvSpPr txBox="1"/>
          <p:nvPr/>
        </p:nvSpPr>
        <p:spPr>
          <a:xfrm>
            <a:off x="432325" y="1095075"/>
            <a:ext cx="4394400" cy="3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EXAMPLE:</a:t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3" name="Google Shape;193;p33"/>
          <p:cNvSpPr/>
          <p:nvPr/>
        </p:nvSpPr>
        <p:spPr>
          <a:xfrm>
            <a:off x="561625" y="1282725"/>
            <a:ext cx="4693800" cy="82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9050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</a:t>
            </a:r>
            <a:r>
              <a:rPr lang="en-GB" sz="15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egex also defines some quantifiers that we can place beside a character set to indicate how many of that set we want to capture. </a:t>
            </a:r>
            <a:endParaRPr sz="15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5885550" y="1282725"/>
            <a:ext cx="29478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Barlow"/>
                <a:ea typeface="Barlow"/>
                <a:cs typeface="Barlow"/>
                <a:sym typeface="Barlow"/>
              </a:rPr>
              <a:t>More quantifier matching patterns: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4"/>
              </a:rPr>
              <a:t>https://www.rexegg.com/regex-quickstart.html#quantifiers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5"/>
              </a:rPr>
              <a:t>https://www.rexegg.com/regex-quickstart.html#quantifiers</a:t>
            </a:r>
            <a:r>
              <a:rPr lang="en-GB">
                <a:latin typeface="Barlow"/>
                <a:ea typeface="Barlow"/>
                <a:cs typeface="Barlow"/>
                <a:sym typeface="Barlow"/>
              </a:rPr>
              <a:t> 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Barlow"/>
              <a:ea typeface="Barlow"/>
              <a:cs typeface="Barlow"/>
              <a:sym typeface="Barlow"/>
            </a:endParaRPr>
          </a:p>
        </p:txBody>
      </p:sp>
      <p:graphicFrame>
        <p:nvGraphicFramePr>
          <p:cNvPr id="195" name="Google Shape;195;p33"/>
          <p:cNvGraphicFramePr/>
          <p:nvPr/>
        </p:nvGraphicFramePr>
        <p:xfrm>
          <a:off x="603375" y="269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{1325BA6F-28DC-4D66-9627-F721650508F6}</a:tableStyleId>
              </a:tblPr>
              <a:tblGrid>
                <a:gridCol w="943900"/>
                <a:gridCol w="3708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54996"/>
                          </a:solidFill>
                        </a:rPr>
                        <a:t>*</a:t>
                      </a:r>
                      <a:endParaRPr b="1">
                        <a:solidFill>
                          <a:srgbClr val="F549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Matches 0 or more times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54996"/>
                          </a:solidFill>
                        </a:rPr>
                        <a:t>+</a:t>
                      </a:r>
                      <a:endParaRPr b="1">
                        <a:solidFill>
                          <a:srgbClr val="F549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Matches 1 or more times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54996"/>
                          </a:solidFill>
                        </a:rPr>
                        <a:t>?</a:t>
                      </a:r>
                      <a:endParaRPr b="1">
                        <a:solidFill>
                          <a:srgbClr val="F549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Matches 0 or 1 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54996"/>
                          </a:solidFill>
                        </a:rPr>
                        <a:t>{2}</a:t>
                      </a:r>
                      <a:endParaRPr b="1">
                        <a:solidFill>
                          <a:srgbClr val="F549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Matches exactly 2 times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54996"/>
                          </a:solidFill>
                        </a:rPr>
                        <a:t>{2,7}</a:t>
                      </a:r>
                      <a:endParaRPr b="1">
                        <a:solidFill>
                          <a:srgbClr val="F5499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Matches 2 to 7 times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