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Barlow ExtraBold"/>
      <p:bold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1" roundtripDataSignature="AMtx7miJKoGyoCFY+OfAOFiF+2OQ3xTv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ExtraBold-boldItalic.fntdata"/><Relationship Id="rId25" Type="http://schemas.openxmlformats.org/officeDocument/2006/relationships/font" Target="fonts/BarlowExtraBold-bold.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Barl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latin typeface="Barlow"/>
              <a:ea typeface="Barlow"/>
              <a:cs typeface="Barlow"/>
              <a:sym typeface="Barlow"/>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latin typeface="Barlow"/>
              <a:ea typeface="Barlow"/>
              <a:cs typeface="Barlow"/>
              <a:sym typeface="Barlow"/>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highlight>
                  <a:srgbClr val="FFFFFF"/>
                </a:highlight>
              </a:rPr>
              <a:t>Please walk students through this example! Effectively amend the MyFirstWebsite that you have yourself, and add boilerplate around it. Explain the importance and need for boilerplate, and just ensure that students have an understanding of how to add it to their own files / amend their own as necessary.</a:t>
            </a:r>
            <a:endParaRPr sz="12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lang="en-GB" sz="1200">
                <a:solidFill>
                  <a:schemeClr val="dk1"/>
                </a:solidFill>
                <a:highlight>
                  <a:srgbClr val="FFFFFF"/>
                </a:highlight>
              </a:rPr>
              <a:t>After observing how you did it / added boilerplate, just give students a quick 5 minutes to add their own!</a:t>
            </a:r>
            <a:endParaRPr sz="1200">
              <a:solidFill>
                <a:schemeClr val="dk1"/>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t/>
            </a:r>
            <a:endParaRPr sz="1200">
              <a:solidFill>
                <a:schemeClr val="dk1"/>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20.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29.png"/><Relationship Id="rId6"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384175" y="310775"/>
            <a:ext cx="1449774" cy="1973375"/>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7384175" y="310775"/>
            <a:ext cx="1449774" cy="1973375"/>
          </a:xfrm>
          <a:prstGeom prst="rect">
            <a:avLst/>
          </a:prstGeom>
          <a:noFill/>
          <a:ln>
            <a:noFill/>
          </a:ln>
        </p:spPr>
      </p:pic>
      <p:sp>
        <p:nvSpPr>
          <p:cNvPr id="56" name="Google Shape;56;p1"/>
          <p:cNvSpPr txBox="1"/>
          <p:nvPr/>
        </p:nvSpPr>
        <p:spPr>
          <a:xfrm>
            <a:off x="270000" y="270000"/>
            <a:ext cx="8640000" cy="81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700" u="none" cap="none" strike="noStrike">
                <a:solidFill>
                  <a:srgbClr val="FFFFFF"/>
                </a:solidFill>
                <a:latin typeface="Barlow"/>
                <a:ea typeface="Barlow"/>
                <a:cs typeface="Barlow"/>
                <a:sym typeface="Barlow"/>
              </a:rPr>
              <a:t>WEB DEVELOPMENT PART 1</a:t>
            </a:r>
            <a:endParaRPr b="1" i="0" sz="2700" u="none" cap="none" strike="noStrike">
              <a:solidFill>
                <a:srgbClr val="595959"/>
              </a:solidFill>
              <a:latin typeface="Barlow"/>
              <a:ea typeface="Barlow"/>
              <a:cs typeface="Barlow"/>
              <a:sym typeface="Barlow"/>
            </a:endParaRPr>
          </a:p>
        </p:txBody>
      </p:sp>
      <p:sp>
        <p:nvSpPr>
          <p:cNvPr id="57" name="Google Shape;57;p1"/>
          <p:cNvSpPr txBox="1"/>
          <p:nvPr/>
        </p:nvSpPr>
        <p:spPr>
          <a:xfrm>
            <a:off x="270000" y="981950"/>
            <a:ext cx="8640000" cy="405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000"/>
              <a:buFont typeface="Arial"/>
              <a:buNone/>
            </a:pPr>
            <a:r>
              <a:rPr b="1" i="0" lang="en-GB" sz="2400" u="none" cap="none" strike="noStrike">
                <a:solidFill>
                  <a:srgbClr val="595959"/>
                </a:solidFill>
                <a:latin typeface="Barlow"/>
                <a:ea typeface="Barlow"/>
                <a:cs typeface="Barlow"/>
                <a:sym typeface="Barlow"/>
              </a:rPr>
              <a:t>LESSON 1</a:t>
            </a:r>
            <a:endParaRPr b="0" i="0" sz="1100" u="none" cap="none" strike="noStrike">
              <a:solidFill>
                <a:srgbClr val="000000"/>
              </a:solidFill>
              <a:latin typeface="Arial"/>
              <a:ea typeface="Arial"/>
              <a:cs typeface="Arial"/>
              <a:sym typeface="Arial"/>
            </a:endParaRPr>
          </a:p>
        </p:txBody>
      </p:sp>
      <p:sp>
        <p:nvSpPr>
          <p:cNvPr id="58" name="Google Shape;58;p1"/>
          <p:cNvSpPr txBox="1"/>
          <p:nvPr/>
        </p:nvSpPr>
        <p:spPr>
          <a:xfrm>
            <a:off x="159150" y="4738500"/>
            <a:ext cx="5333400" cy="405000"/>
          </a:xfrm>
          <a:prstGeom prst="rect">
            <a:avLst/>
          </a:prstGeom>
          <a:noFill/>
          <a:ln>
            <a:noFill/>
          </a:ln>
        </p:spPr>
        <p:txBody>
          <a:bodyPr anchorCtr="0" anchor="t" bIns="91425" lIns="91425" spcFirstLastPara="1" rIns="91425" wrap="square" tIns="91425">
            <a:noAutofit/>
          </a:bodyPr>
          <a:lstStyle/>
          <a:p>
            <a:pPr indent="0" lvl="0" marL="0" marR="0" rtl="0" algn="l">
              <a:lnSpc>
                <a:spcPct val="65000"/>
              </a:lnSpc>
              <a:spcBef>
                <a:spcPts val="0"/>
              </a:spcBef>
              <a:spcAft>
                <a:spcPts val="0"/>
              </a:spcAft>
              <a:buClr>
                <a:srgbClr val="000000"/>
              </a:buClr>
              <a:buSzPts val="4000"/>
              <a:buFont typeface="Arial"/>
              <a:buNone/>
            </a:pPr>
            <a:r>
              <a:rPr b="1" lang="en-GB" sz="2100">
                <a:solidFill>
                  <a:srgbClr val="F54996"/>
                </a:solidFill>
                <a:latin typeface="Barlow"/>
                <a:ea typeface="Barlow"/>
                <a:cs typeface="Barlow"/>
                <a:sym typeface="Barlow"/>
              </a:rPr>
              <a:t>CFG</a:t>
            </a:r>
            <a:r>
              <a:rPr b="1" i="0" lang="en-GB" sz="2100" u="none" cap="none" strike="noStrike">
                <a:solidFill>
                  <a:srgbClr val="F54996"/>
                </a:solidFill>
                <a:latin typeface="Barlow"/>
                <a:ea typeface="Barlow"/>
                <a:cs typeface="Barlow"/>
                <a:sym typeface="Barlow"/>
              </a:rPr>
              <a:t>DEGREE → FULL-STACK STREAM</a:t>
            </a:r>
            <a:r>
              <a:rPr b="0" i="0" lang="en-GB" sz="2100" u="none" cap="none" strike="noStrike">
                <a:solidFill>
                  <a:srgbClr val="F54996"/>
                </a:solidFill>
                <a:latin typeface="Barlow"/>
                <a:ea typeface="Barlow"/>
                <a:cs typeface="Barlow"/>
                <a:sym typeface="Barlow"/>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10"/>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File addresses and relative paths</a:t>
            </a:r>
            <a:endParaRPr b="0" i="0" sz="3400" u="none" cap="none" strike="noStrike">
              <a:solidFill>
                <a:srgbClr val="000000"/>
              </a:solidFill>
              <a:latin typeface="Barlow ExtraBold"/>
              <a:ea typeface="Barlow ExtraBold"/>
              <a:cs typeface="Barlow ExtraBold"/>
              <a:sym typeface="Barlow ExtraBold"/>
            </a:endParaRPr>
          </a:p>
        </p:txBody>
      </p:sp>
      <p:sp>
        <p:nvSpPr>
          <p:cNvPr id="166" name="Google Shape;166;p10"/>
          <p:cNvSpPr txBox="1"/>
          <p:nvPr/>
        </p:nvSpPr>
        <p:spPr>
          <a:xfrm>
            <a:off x="4519300" y="1126750"/>
            <a:ext cx="3072000" cy="3837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67" name="Google Shape;167;p10"/>
          <p:cNvGrpSpPr/>
          <p:nvPr/>
        </p:nvGrpSpPr>
        <p:grpSpPr>
          <a:xfrm>
            <a:off x="309474" y="711302"/>
            <a:ext cx="8496101" cy="383773"/>
            <a:chOff x="461874" y="2757427"/>
            <a:chExt cx="8496101" cy="383773"/>
          </a:xfrm>
        </p:grpSpPr>
        <p:sp>
          <p:nvSpPr>
            <p:cNvPr id="168" name="Google Shape;168;p10"/>
            <p:cNvSpPr txBox="1"/>
            <p:nvPr/>
          </p:nvSpPr>
          <p:spPr>
            <a:xfrm>
              <a:off x="805775" y="2802800"/>
              <a:ext cx="81522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Before we going forward, let's discuss relativity relative paths</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69" name="Google Shape;169;p10"/>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sp>
        <p:nvSpPr>
          <p:cNvPr id="170" name="Google Shape;170;p10"/>
          <p:cNvSpPr txBox="1"/>
          <p:nvPr/>
        </p:nvSpPr>
        <p:spPr>
          <a:xfrm>
            <a:off x="116525" y="1126750"/>
            <a:ext cx="43695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Files can often make references to other files surrounding them</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For example, if I want to embed an image into my current HTML file, I can point my HTML file to where my image is located on my computer system</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Two types you should note:</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Absolute: </a:t>
            </a:r>
            <a:r>
              <a:rPr b="0" i="0" lang="en-GB" sz="1400" u="none" cap="none" strike="noStrike">
                <a:solidFill>
                  <a:srgbClr val="000000"/>
                </a:solidFill>
                <a:latin typeface="Barlow"/>
                <a:ea typeface="Barlow"/>
                <a:cs typeface="Barlow"/>
                <a:sym typeface="Barlow"/>
              </a:rPr>
              <a:t>If I want to find file x, whilst I’m in file y, I have to start from the very beginning (the top of the computer file hierarchy, the C: drive, the very very beginning) and branch from there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Relative: </a:t>
            </a:r>
            <a:r>
              <a:rPr b="0" i="0" lang="en-GB" sz="1400" u="none" cap="none" strike="noStrike">
                <a:solidFill>
                  <a:srgbClr val="000000"/>
                </a:solidFill>
                <a:latin typeface="Barlow"/>
                <a:ea typeface="Barlow"/>
                <a:cs typeface="Barlow"/>
                <a:sym typeface="Barlow"/>
              </a:rPr>
              <a:t>Here, we instead </a:t>
            </a:r>
            <a:r>
              <a:rPr b="1" i="0" lang="en-GB" sz="1400" u="none" cap="none" strike="noStrike">
                <a:solidFill>
                  <a:srgbClr val="000000"/>
                </a:solidFill>
                <a:latin typeface="Barlow"/>
                <a:ea typeface="Barlow"/>
                <a:cs typeface="Barlow"/>
                <a:sym typeface="Barlow"/>
              </a:rPr>
              <a:t>start from file y</a:t>
            </a:r>
            <a:r>
              <a:rPr b="0" i="0" lang="en-GB" sz="1400" u="none" cap="none" strike="noStrike">
                <a:solidFill>
                  <a:srgbClr val="000000"/>
                </a:solidFill>
                <a:latin typeface="Barlow"/>
                <a:ea typeface="Barlow"/>
                <a:cs typeface="Barlow"/>
                <a:sym typeface="Barlow"/>
              </a:rPr>
              <a:t> - we find </a:t>
            </a:r>
            <a:r>
              <a:rPr b="1" i="0" lang="en-GB" sz="1400" u="none" cap="none" strike="noStrike">
                <a:solidFill>
                  <a:srgbClr val="000000"/>
                </a:solidFill>
                <a:latin typeface="Barlow"/>
                <a:ea typeface="Barlow"/>
                <a:cs typeface="Barlow"/>
                <a:sym typeface="Barlow"/>
              </a:rPr>
              <a:t>file x</a:t>
            </a:r>
            <a:r>
              <a:rPr b="0" i="0" lang="en-GB" sz="1400" u="none" cap="none" strike="noStrike">
                <a:solidFill>
                  <a:srgbClr val="000000"/>
                </a:solidFill>
                <a:latin typeface="Barlow"/>
                <a:ea typeface="Barlow"/>
                <a:cs typeface="Barlow"/>
                <a:sym typeface="Barlow"/>
              </a:rPr>
              <a:t> relative to the position of file y (e.g. I’m on level 5, go up two levels to level 4 to find x!)</a:t>
            </a:r>
            <a:endParaRPr b="0" i="0" sz="1400" u="none" cap="none" strike="noStrike">
              <a:solidFill>
                <a:srgbClr val="000000"/>
              </a:solidFill>
              <a:latin typeface="Barlow"/>
              <a:ea typeface="Barlow"/>
              <a:cs typeface="Barlow"/>
              <a:sym typeface="Barlow"/>
            </a:endParaRPr>
          </a:p>
        </p:txBody>
      </p:sp>
      <p:cxnSp>
        <p:nvCxnSpPr>
          <p:cNvPr id="171" name="Google Shape;171;p10"/>
          <p:cNvCxnSpPr/>
          <p:nvPr/>
        </p:nvCxnSpPr>
        <p:spPr>
          <a:xfrm>
            <a:off x="4011600" y="890550"/>
            <a:ext cx="765900" cy="13500"/>
          </a:xfrm>
          <a:prstGeom prst="straightConnector1">
            <a:avLst/>
          </a:prstGeom>
          <a:noFill/>
          <a:ln cap="flat" cmpd="sng" w="28575">
            <a:solidFill>
              <a:schemeClr val="dk2"/>
            </a:solidFill>
            <a:prstDash val="solid"/>
            <a:round/>
            <a:headEnd len="sm" w="sm" type="none"/>
            <a:tailEnd len="sm" w="sm" type="none"/>
          </a:ln>
        </p:spPr>
      </p:cxnSp>
      <p:pic>
        <p:nvPicPr>
          <p:cNvPr id="172" name="Google Shape;172;p10"/>
          <p:cNvPicPr preferRelativeResize="0"/>
          <p:nvPr/>
        </p:nvPicPr>
        <p:blipFill rotWithShape="1">
          <a:blip r:embed="rId4">
            <a:alphaModFix/>
          </a:blip>
          <a:srcRect b="15433" l="0" r="38957" t="3501"/>
          <a:stretch/>
        </p:blipFill>
        <p:spPr>
          <a:xfrm>
            <a:off x="6657450" y="100075"/>
            <a:ext cx="1151321" cy="1147400"/>
          </a:xfrm>
          <a:prstGeom prst="rect">
            <a:avLst/>
          </a:prstGeom>
          <a:noFill/>
          <a:ln cap="flat" cmpd="sng" w="19050">
            <a:solidFill>
              <a:schemeClr val="dk2"/>
            </a:solidFill>
            <a:prstDash val="solid"/>
            <a:round/>
            <a:headEnd len="sm" w="sm" type="none"/>
            <a:tailEnd len="sm" w="sm" type="none"/>
          </a:ln>
        </p:spPr>
      </p:pic>
      <p:pic>
        <p:nvPicPr>
          <p:cNvPr id="173" name="Google Shape;173;p10"/>
          <p:cNvPicPr preferRelativeResize="0"/>
          <p:nvPr/>
        </p:nvPicPr>
        <p:blipFill rotWithShape="1">
          <a:blip r:embed="rId5">
            <a:alphaModFix/>
          </a:blip>
          <a:srcRect b="4516" l="0" r="5463" t="0"/>
          <a:stretch/>
        </p:blipFill>
        <p:spPr>
          <a:xfrm>
            <a:off x="7895150" y="168813"/>
            <a:ext cx="1151325" cy="1009919"/>
          </a:xfrm>
          <a:prstGeom prst="rect">
            <a:avLst/>
          </a:prstGeom>
          <a:noFill/>
          <a:ln cap="flat" cmpd="sng" w="19050">
            <a:solidFill>
              <a:schemeClr val="dk2"/>
            </a:solidFill>
            <a:prstDash val="solid"/>
            <a:round/>
            <a:headEnd len="sm" w="sm" type="none"/>
            <a:tailEnd len="sm" w="sm" type="none"/>
          </a:ln>
        </p:spPr>
      </p:pic>
      <p:pic>
        <p:nvPicPr>
          <p:cNvPr id="174" name="Google Shape;174;p10"/>
          <p:cNvPicPr preferRelativeResize="0"/>
          <p:nvPr/>
        </p:nvPicPr>
        <p:blipFill rotWithShape="1">
          <a:blip r:embed="rId6">
            <a:alphaModFix/>
          </a:blip>
          <a:srcRect b="20648" l="15599" r="16575" t="19858"/>
          <a:stretch/>
        </p:blipFill>
        <p:spPr>
          <a:xfrm>
            <a:off x="6939838" y="904050"/>
            <a:ext cx="586550" cy="514500"/>
          </a:xfrm>
          <a:prstGeom prst="rect">
            <a:avLst/>
          </a:prstGeom>
          <a:noFill/>
          <a:ln>
            <a:noFill/>
          </a:ln>
        </p:spPr>
      </p:pic>
      <p:pic>
        <p:nvPicPr>
          <p:cNvPr id="175" name="Google Shape;175;p10"/>
          <p:cNvPicPr preferRelativeResize="0"/>
          <p:nvPr/>
        </p:nvPicPr>
        <p:blipFill rotWithShape="1">
          <a:blip r:embed="rId7">
            <a:alphaModFix/>
          </a:blip>
          <a:srcRect b="20731" l="14513" r="15270" t="19775"/>
          <a:stretch/>
        </p:blipFill>
        <p:spPr>
          <a:xfrm>
            <a:off x="8159250" y="904050"/>
            <a:ext cx="623129" cy="528000"/>
          </a:xfrm>
          <a:prstGeom prst="rect">
            <a:avLst/>
          </a:prstGeom>
          <a:noFill/>
          <a:ln>
            <a:noFill/>
          </a:ln>
        </p:spPr>
      </p:pic>
      <p:pic>
        <p:nvPicPr>
          <p:cNvPr id="176" name="Google Shape;176;p10"/>
          <p:cNvPicPr preferRelativeResize="0"/>
          <p:nvPr/>
        </p:nvPicPr>
        <p:blipFill rotWithShape="1">
          <a:blip r:embed="rId8">
            <a:alphaModFix/>
          </a:blip>
          <a:srcRect b="1219" l="1652" r="0" t="4234"/>
          <a:stretch/>
        </p:blipFill>
        <p:spPr>
          <a:xfrm>
            <a:off x="4572000" y="1600400"/>
            <a:ext cx="4524824" cy="3024825"/>
          </a:xfrm>
          <a:prstGeom prst="rect">
            <a:avLst/>
          </a:prstGeom>
          <a:noFill/>
          <a:ln>
            <a:noFill/>
          </a:ln>
        </p:spPr>
      </p:pic>
      <p:cxnSp>
        <p:nvCxnSpPr>
          <p:cNvPr id="177" name="Google Shape;177;p10"/>
          <p:cNvCxnSpPr/>
          <p:nvPr/>
        </p:nvCxnSpPr>
        <p:spPr>
          <a:xfrm flipH="1">
            <a:off x="4519300" y="1095075"/>
            <a:ext cx="33600" cy="3952200"/>
          </a:xfrm>
          <a:prstGeom prst="straightConnector1">
            <a:avLst/>
          </a:prstGeom>
          <a:noFill/>
          <a:ln cap="flat" cmpd="sng" w="76200">
            <a:solidFill>
              <a:srgbClr val="666666"/>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11"/>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3: Add a headshot!</a:t>
            </a:r>
            <a:endParaRPr b="0" i="0" sz="3400" u="none" cap="none" strike="noStrike">
              <a:solidFill>
                <a:srgbClr val="000000"/>
              </a:solidFill>
              <a:latin typeface="Barlow ExtraBold"/>
              <a:ea typeface="Barlow ExtraBold"/>
              <a:cs typeface="Barlow ExtraBold"/>
              <a:sym typeface="Barlow ExtraBold"/>
            </a:endParaRPr>
          </a:p>
        </p:txBody>
      </p:sp>
      <p:sp>
        <p:nvSpPr>
          <p:cNvPr id="183" name="Google Shape;183;p11"/>
          <p:cNvSpPr txBox="1"/>
          <p:nvPr/>
        </p:nvSpPr>
        <p:spPr>
          <a:xfrm>
            <a:off x="6542150" y="439650"/>
            <a:ext cx="2257500" cy="3336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OUTPUT</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rPr b="0" i="0" lang="en-GB" sz="1800" u="none" cap="none" strike="noStrike">
                <a:solidFill>
                  <a:srgbClr val="F54996"/>
                </a:solidFill>
                <a:latin typeface="Barlow"/>
                <a:ea typeface="Barlow"/>
                <a:cs typeface="Barlow"/>
                <a:sym typeface="Barlow"/>
              </a:rPr>
              <a:t>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84" name="Google Shape;184;p11"/>
          <p:cNvGrpSpPr/>
          <p:nvPr/>
        </p:nvGrpSpPr>
        <p:grpSpPr>
          <a:xfrm>
            <a:off x="309474" y="711302"/>
            <a:ext cx="3983201" cy="383773"/>
            <a:chOff x="461874" y="2757427"/>
            <a:chExt cx="3983201" cy="383773"/>
          </a:xfrm>
        </p:grpSpPr>
        <p:sp>
          <p:nvSpPr>
            <p:cNvPr id="185" name="Google Shape;185;p11"/>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We’ll use the &lt;img&gt; (image) tag for this!</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86" name="Google Shape;186;p11"/>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187" name="Google Shape;187;p11"/>
          <p:cNvCxnSpPr/>
          <p:nvPr/>
        </p:nvCxnSpPr>
        <p:spPr>
          <a:xfrm flipH="1">
            <a:off x="6067425" y="778450"/>
            <a:ext cx="24900" cy="4269600"/>
          </a:xfrm>
          <a:prstGeom prst="straightConnector1">
            <a:avLst/>
          </a:prstGeom>
          <a:noFill/>
          <a:ln cap="flat" cmpd="sng" w="76200">
            <a:solidFill>
              <a:srgbClr val="666666"/>
            </a:solidFill>
            <a:prstDash val="solid"/>
            <a:round/>
            <a:headEnd len="sm" w="sm" type="none"/>
            <a:tailEnd len="sm" w="sm" type="none"/>
          </a:ln>
        </p:spPr>
      </p:cxnSp>
      <p:sp>
        <p:nvSpPr>
          <p:cNvPr id="188" name="Google Shape;188;p11"/>
          <p:cNvSpPr txBox="1"/>
          <p:nvPr/>
        </p:nvSpPr>
        <p:spPr>
          <a:xfrm>
            <a:off x="133175" y="1131900"/>
            <a:ext cx="58509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The &lt;img&gt; tag allows us to place a image within a website. Within this tag, we normally also have attributes that modify how </a:t>
            </a:r>
            <a:r>
              <a:rPr b="1" i="0" lang="en-GB" sz="1400" u="none" cap="none" strike="noStrike">
                <a:solidFill>
                  <a:srgbClr val="000000"/>
                </a:solidFill>
                <a:latin typeface="Barlow"/>
                <a:ea typeface="Barlow"/>
                <a:cs typeface="Barlow"/>
                <a:sym typeface="Barlow"/>
              </a:rPr>
              <a:t>&lt;img&gt; </a:t>
            </a:r>
            <a:r>
              <a:rPr b="0" i="0" lang="en-GB" sz="1400" u="none" cap="none" strike="noStrike">
                <a:solidFill>
                  <a:srgbClr val="000000"/>
                </a:solidFill>
                <a:latin typeface="Barlow"/>
                <a:ea typeface="Barlow"/>
                <a:cs typeface="Barlow"/>
                <a:sym typeface="Barlow"/>
              </a:rPr>
              <a:t>presents like: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src → </a:t>
            </a:r>
            <a:r>
              <a:rPr b="0" i="1" lang="en-GB" sz="1400" u="none" cap="none" strike="noStrike">
                <a:solidFill>
                  <a:srgbClr val="000000"/>
                </a:solidFill>
                <a:latin typeface="Barlow"/>
                <a:ea typeface="Barlow"/>
                <a:cs typeface="Barlow"/>
                <a:sym typeface="Barlow"/>
              </a:rPr>
              <a:t>Required. We point this attribute to be the file we want displayed e.g. “dorianGray.png”</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alt → </a:t>
            </a:r>
            <a:r>
              <a:rPr b="0" i="1" lang="en-GB" sz="1400" u="none" cap="none" strike="noStrike">
                <a:solidFill>
                  <a:srgbClr val="000000"/>
                </a:solidFill>
                <a:latin typeface="Barlow"/>
                <a:ea typeface="Barlow"/>
                <a:cs typeface="Barlow"/>
                <a:sym typeface="Barlow"/>
              </a:rPr>
              <a:t>Optional.  This holds a text description of the image that we write ourselves e.g. “cover of Dorian Gray”; </a:t>
            </a:r>
            <a:r>
              <a:rPr b="1" i="1" lang="en-GB" sz="1400" u="none" cap="none" strike="noStrike">
                <a:solidFill>
                  <a:srgbClr val="000000"/>
                </a:solidFill>
                <a:latin typeface="Barlow"/>
                <a:ea typeface="Barlow"/>
                <a:cs typeface="Barlow"/>
                <a:sym typeface="Barlow"/>
              </a:rPr>
              <a:t>very useful for accessibility.</a:t>
            </a:r>
            <a:endParaRPr b="1"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width, height → </a:t>
            </a:r>
            <a:r>
              <a:rPr b="0" i="0" lang="en-GB" sz="1400" u="none" cap="none" strike="noStrike">
                <a:solidFill>
                  <a:srgbClr val="000000"/>
                </a:solidFill>
                <a:latin typeface="Barlow"/>
                <a:ea typeface="Barlow"/>
                <a:cs typeface="Barlow"/>
                <a:sym typeface="Barlow"/>
              </a:rPr>
              <a:t>Self-descriptive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1" lang="en-GB" sz="1400" u="none" cap="none" strike="noStrike">
                <a:solidFill>
                  <a:srgbClr val="000000"/>
                </a:solidFill>
                <a:latin typeface="Barlow"/>
                <a:ea typeface="Barlow"/>
                <a:cs typeface="Barlow"/>
                <a:sym typeface="Barlow"/>
              </a:rPr>
              <a:t>For </a:t>
            </a:r>
            <a:r>
              <a:rPr b="1" i="1" lang="en-GB" sz="1400" u="none" cap="none" strike="noStrike">
                <a:solidFill>
                  <a:srgbClr val="000000"/>
                </a:solidFill>
                <a:latin typeface="Barlow"/>
                <a:ea typeface="Barlow"/>
                <a:cs typeface="Barlow"/>
                <a:sym typeface="Barlow"/>
              </a:rPr>
              <a:t>~eight minutes </a:t>
            </a:r>
            <a:r>
              <a:rPr b="0" i="1" lang="en-GB" sz="1400" u="none" cap="none" strike="noStrike">
                <a:solidFill>
                  <a:srgbClr val="000000"/>
                </a:solidFill>
                <a:latin typeface="Barlow"/>
                <a:ea typeface="Barlow"/>
                <a:cs typeface="Barlow"/>
                <a:sym typeface="Barlow"/>
              </a:rPr>
              <a:t>(depending on your instructor's discretion), find the image tag online and write it in yourself. The point of this is to become self-sufficient / find tags yourself</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rPr b="0" i="1" lang="en-GB" sz="1400" u="none" cap="none" strike="noStrike">
                <a:solidFill>
                  <a:srgbClr val="000000"/>
                </a:solidFill>
                <a:latin typeface="Barlow"/>
                <a:ea typeface="Barlow"/>
                <a:cs typeface="Barlow"/>
                <a:sym typeface="Barlow"/>
              </a:rPr>
              <a:t>Your instructor will then demo a solution afterwards</a:t>
            </a:r>
            <a:endParaRPr b="0" i="1" sz="1400" u="none" cap="none" strike="noStrike">
              <a:solidFill>
                <a:srgbClr val="000000"/>
              </a:solidFill>
              <a:latin typeface="Barlow"/>
              <a:ea typeface="Barlow"/>
              <a:cs typeface="Barlow"/>
              <a:sym typeface="Barlow"/>
            </a:endParaRPr>
          </a:p>
        </p:txBody>
      </p:sp>
      <p:pic>
        <p:nvPicPr>
          <p:cNvPr id="189" name="Google Shape;189;p11"/>
          <p:cNvPicPr preferRelativeResize="0"/>
          <p:nvPr/>
        </p:nvPicPr>
        <p:blipFill rotWithShape="1">
          <a:blip r:embed="rId4">
            <a:alphaModFix/>
          </a:blip>
          <a:srcRect b="0" l="0" r="0" t="0"/>
          <a:stretch/>
        </p:blipFill>
        <p:spPr>
          <a:xfrm>
            <a:off x="6286975" y="849550"/>
            <a:ext cx="2767851" cy="4127399"/>
          </a:xfrm>
          <a:prstGeom prst="rect">
            <a:avLst/>
          </a:prstGeom>
          <a:noFill/>
          <a:ln cap="flat" cmpd="sng" w="19050">
            <a:solidFill>
              <a:schemeClr val="dk2"/>
            </a:solidFill>
            <a:prstDash val="solid"/>
            <a:round/>
            <a:headEnd len="sm" w="sm" type="none"/>
            <a:tailEnd len="sm" w="sm" type="none"/>
          </a:ln>
        </p:spPr>
      </p:pic>
      <p:cxnSp>
        <p:nvCxnSpPr>
          <p:cNvPr id="190" name="Google Shape;190;p11"/>
          <p:cNvCxnSpPr/>
          <p:nvPr/>
        </p:nvCxnSpPr>
        <p:spPr>
          <a:xfrm flipH="1" rot="10800000">
            <a:off x="8325" y="3878575"/>
            <a:ext cx="6092400" cy="16500"/>
          </a:xfrm>
          <a:prstGeom prst="straightConnector1">
            <a:avLst/>
          </a:prstGeom>
          <a:noFill/>
          <a:ln cap="flat" cmpd="sng" w="9525">
            <a:solidFill>
              <a:schemeClr val="dk2"/>
            </a:solidFill>
            <a:prstDash val="solid"/>
            <a:round/>
            <a:headEnd len="sm" w="sm" type="none"/>
            <a:tailEnd len="sm" w="sm" type="none"/>
          </a:ln>
        </p:spPr>
      </p:cxnSp>
      <p:pic>
        <p:nvPicPr>
          <p:cNvPr id="191" name="Google Shape;191;p11"/>
          <p:cNvPicPr preferRelativeResize="0"/>
          <p:nvPr/>
        </p:nvPicPr>
        <p:blipFill rotWithShape="1">
          <a:blip r:embed="rId5">
            <a:alphaModFix/>
          </a:blip>
          <a:srcRect b="10507" l="27247" r="27968" t="10365"/>
          <a:stretch/>
        </p:blipFill>
        <p:spPr>
          <a:xfrm>
            <a:off x="215675" y="4009925"/>
            <a:ext cx="386138" cy="38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12"/>
          <p:cNvPicPr preferRelativeResize="0"/>
          <p:nvPr/>
        </p:nvPicPr>
        <p:blipFill rotWithShape="1">
          <a:blip r:embed="rId3">
            <a:alphaModFix/>
          </a:blip>
          <a:srcRect b="0" l="0" r="0" t="0"/>
          <a:stretch/>
        </p:blipFill>
        <p:spPr>
          <a:xfrm>
            <a:off x="7833700" y="118250"/>
            <a:ext cx="1146949" cy="1632925"/>
          </a:xfrm>
          <a:prstGeom prst="rect">
            <a:avLst/>
          </a:prstGeom>
          <a:noFill/>
          <a:ln>
            <a:noFill/>
          </a:ln>
        </p:spPr>
      </p:pic>
      <p:sp>
        <p:nvSpPr>
          <p:cNvPr id="197" name="Google Shape;197;p12"/>
          <p:cNvSpPr txBox="1"/>
          <p:nvPr/>
        </p:nvSpPr>
        <p:spPr>
          <a:xfrm>
            <a:off x="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PART 2</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rPr b="0" i="1" lang="en-GB" sz="4000" u="none" cap="none" strike="noStrike">
                <a:solidFill>
                  <a:srgbClr val="FFFFFF"/>
                </a:solidFill>
                <a:latin typeface="Barlow ExtraBold"/>
                <a:ea typeface="Barlow ExtraBold"/>
                <a:cs typeface="Barlow ExtraBold"/>
                <a:sym typeface="Barlow ExtraBold"/>
              </a:rPr>
              <a:t>CSS</a:t>
            </a:r>
            <a:endParaRPr b="0" i="1"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pic>
        <p:nvPicPr>
          <p:cNvPr id="198" name="Google Shape;198;p12"/>
          <p:cNvPicPr preferRelativeResize="0"/>
          <p:nvPr/>
        </p:nvPicPr>
        <p:blipFill rotWithShape="1">
          <a:blip r:embed="rId4">
            <a:alphaModFix/>
          </a:blip>
          <a:srcRect b="0" l="13491" r="12783" t="18247"/>
          <a:stretch/>
        </p:blipFill>
        <p:spPr>
          <a:xfrm>
            <a:off x="3623075" y="1519463"/>
            <a:ext cx="1897850" cy="210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1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Introducing CSS</a:t>
            </a:r>
            <a:endParaRPr b="0" i="0" sz="3400" u="none" cap="none" strike="noStrike">
              <a:solidFill>
                <a:srgbClr val="000000"/>
              </a:solidFill>
              <a:latin typeface="Barlow ExtraBold"/>
              <a:ea typeface="Barlow ExtraBold"/>
              <a:cs typeface="Barlow ExtraBold"/>
              <a:sym typeface="Barlow ExtraBold"/>
            </a:endParaRPr>
          </a:p>
        </p:txBody>
      </p:sp>
      <p:sp>
        <p:nvSpPr>
          <p:cNvPr id="204" name="Google Shape;204;p13"/>
          <p:cNvSpPr txBox="1"/>
          <p:nvPr/>
        </p:nvSpPr>
        <p:spPr>
          <a:xfrm>
            <a:off x="3953350" y="76117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205" name="Google Shape;205;p13"/>
          <p:cNvGrpSpPr/>
          <p:nvPr/>
        </p:nvGrpSpPr>
        <p:grpSpPr>
          <a:xfrm>
            <a:off x="309474" y="711302"/>
            <a:ext cx="3983201" cy="383773"/>
            <a:chOff x="461874" y="2757427"/>
            <a:chExt cx="3983201" cy="383773"/>
          </a:xfrm>
        </p:grpSpPr>
        <p:sp>
          <p:nvSpPr>
            <p:cNvPr id="206" name="Google Shape;206;p13"/>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Finally, some style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07" name="Google Shape;207;p1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208" name="Google Shape;208;p13"/>
          <p:cNvCxnSpPr/>
          <p:nvPr/>
        </p:nvCxnSpPr>
        <p:spPr>
          <a:xfrm flipH="1">
            <a:off x="3817025" y="782350"/>
            <a:ext cx="19800" cy="4210800"/>
          </a:xfrm>
          <a:prstGeom prst="straightConnector1">
            <a:avLst/>
          </a:prstGeom>
          <a:noFill/>
          <a:ln cap="flat" cmpd="sng" w="76200">
            <a:solidFill>
              <a:srgbClr val="666666"/>
            </a:solidFill>
            <a:prstDash val="solid"/>
            <a:round/>
            <a:headEnd len="sm" w="sm" type="none"/>
            <a:tailEnd len="sm" w="sm" type="none"/>
          </a:ln>
        </p:spPr>
      </p:cxnSp>
      <p:sp>
        <p:nvSpPr>
          <p:cNvPr id="209" name="Google Shape;209;p13"/>
          <p:cNvSpPr txBox="1"/>
          <p:nvPr/>
        </p:nvSpPr>
        <p:spPr>
          <a:xfrm>
            <a:off x="91550" y="1247475"/>
            <a:ext cx="35373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Cascading Style Sheet (CSS) is a stylesheet language - it describes how HTML should be displayed (to the browser).</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For example, it can point to a specific element (e.g. the paragraph tag) and say that it should have </a:t>
            </a:r>
            <a:r>
              <a:rPr b="1" i="0" lang="en-GB" sz="1400" u="none" cap="none" strike="noStrike">
                <a:solidFill>
                  <a:srgbClr val="000000"/>
                </a:solidFill>
                <a:latin typeface="Barlow"/>
                <a:ea typeface="Barlow"/>
                <a:cs typeface="Barlow"/>
                <a:sym typeface="Barlow"/>
              </a:rPr>
              <a:t>bold text</a:t>
            </a:r>
            <a:r>
              <a:rPr b="0" i="0" lang="en-GB" sz="1400" u="none" cap="none" strike="noStrike">
                <a:solidFill>
                  <a:srgbClr val="000000"/>
                </a:solidFill>
                <a:latin typeface="Barlow"/>
                <a:ea typeface="Barlow"/>
                <a:cs typeface="Barlow"/>
                <a:sym typeface="Barlow"/>
              </a:rPr>
              <a:t> - from that point on, the &lt;p&gt; tag will be displayed as bold!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Consider HTML as the </a:t>
            </a:r>
            <a:r>
              <a:rPr b="1" i="0" lang="en-GB" sz="1400" u="none" cap="none" strike="noStrike">
                <a:solidFill>
                  <a:srgbClr val="000000"/>
                </a:solidFill>
                <a:latin typeface="Barlow"/>
                <a:ea typeface="Barlow"/>
                <a:cs typeface="Barlow"/>
                <a:sym typeface="Barlow"/>
              </a:rPr>
              <a:t>bland body you create</a:t>
            </a:r>
            <a:r>
              <a:rPr b="0" i="0" lang="en-GB" sz="1400" u="none" cap="none" strike="noStrike">
                <a:solidFill>
                  <a:srgbClr val="000000"/>
                </a:solidFill>
                <a:latin typeface="Barlow"/>
                <a:ea typeface="Barlow"/>
                <a:cs typeface="Barlow"/>
                <a:sym typeface="Barlow"/>
              </a:rPr>
              <a:t> (e.g. we should have two eyes!), whereas </a:t>
            </a:r>
            <a:r>
              <a:rPr b="1" i="0" lang="en-GB" sz="1400" u="none" cap="none" strike="noStrike">
                <a:solidFill>
                  <a:srgbClr val="000000"/>
                </a:solidFill>
                <a:latin typeface="Barlow"/>
                <a:ea typeface="Barlow"/>
                <a:cs typeface="Barlow"/>
                <a:sym typeface="Barlow"/>
              </a:rPr>
              <a:t>CSS is the attributes you set</a:t>
            </a:r>
            <a:r>
              <a:rPr b="0" i="0" lang="en-GB" sz="1400" u="none" cap="none" strike="noStrike">
                <a:solidFill>
                  <a:srgbClr val="000000"/>
                </a:solidFill>
                <a:latin typeface="Barlow"/>
                <a:ea typeface="Barlow"/>
                <a:cs typeface="Barlow"/>
                <a:sym typeface="Barlow"/>
              </a:rPr>
              <a:t> (e.g. those eyes should be the colour brown!)</a:t>
            </a:r>
            <a:endParaRPr b="0" i="0" sz="1400" u="none" cap="none" strike="noStrike">
              <a:solidFill>
                <a:srgbClr val="000000"/>
              </a:solidFill>
              <a:latin typeface="Barlow"/>
              <a:ea typeface="Barlow"/>
              <a:cs typeface="Barlow"/>
              <a:sym typeface="Barlow"/>
            </a:endParaRPr>
          </a:p>
        </p:txBody>
      </p:sp>
      <p:pic>
        <p:nvPicPr>
          <p:cNvPr id="210" name="Google Shape;210;p13"/>
          <p:cNvPicPr preferRelativeResize="0"/>
          <p:nvPr/>
        </p:nvPicPr>
        <p:blipFill rotWithShape="1">
          <a:blip r:embed="rId4">
            <a:alphaModFix/>
          </a:blip>
          <a:srcRect b="0" l="0" r="0" t="0"/>
          <a:stretch/>
        </p:blipFill>
        <p:spPr>
          <a:xfrm>
            <a:off x="3953350" y="1171275"/>
            <a:ext cx="5146479" cy="3785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4" name="Shape 214"/>
        <p:cNvGrpSpPr/>
        <p:nvPr/>
      </p:nvGrpSpPr>
      <p:grpSpPr>
        <a:xfrm>
          <a:off x="0" y="0"/>
          <a:ext cx="0" cy="0"/>
          <a:chOff x="0" y="0"/>
          <a:chExt cx="0" cy="0"/>
        </a:xfrm>
      </p:grpSpPr>
      <p:pic>
        <p:nvPicPr>
          <p:cNvPr id="215" name="Google Shape;215;p14"/>
          <p:cNvPicPr preferRelativeResize="0"/>
          <p:nvPr/>
        </p:nvPicPr>
        <p:blipFill rotWithShape="1">
          <a:blip r:embed="rId3">
            <a:alphaModFix/>
          </a:blip>
          <a:srcRect b="0" l="0" r="0" t="15994"/>
          <a:stretch/>
        </p:blipFill>
        <p:spPr>
          <a:xfrm>
            <a:off x="4863225" y="1489775"/>
            <a:ext cx="4143400" cy="559225"/>
          </a:xfrm>
          <a:prstGeom prst="rect">
            <a:avLst/>
          </a:prstGeom>
          <a:noFill/>
          <a:ln>
            <a:noFill/>
          </a:ln>
        </p:spPr>
      </p:pic>
      <p:sp>
        <p:nvSpPr>
          <p:cNvPr id="216" name="Google Shape;216;p14"/>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Part 1 Walkthrough: CSS How-to</a:t>
            </a:r>
            <a:endParaRPr b="0" i="0" sz="3400" u="none" cap="none" strike="noStrike">
              <a:solidFill>
                <a:srgbClr val="000000"/>
              </a:solidFill>
              <a:latin typeface="Barlow ExtraBold"/>
              <a:ea typeface="Barlow ExtraBold"/>
              <a:cs typeface="Barlow ExtraBold"/>
              <a:sym typeface="Barlow ExtraBold"/>
            </a:endParaRPr>
          </a:p>
        </p:txBody>
      </p:sp>
      <p:sp>
        <p:nvSpPr>
          <p:cNvPr id="217" name="Google Shape;217;p14"/>
          <p:cNvSpPr txBox="1"/>
          <p:nvPr/>
        </p:nvSpPr>
        <p:spPr>
          <a:xfrm>
            <a:off x="5009275" y="109507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218" name="Google Shape;218;p14"/>
          <p:cNvGrpSpPr/>
          <p:nvPr/>
        </p:nvGrpSpPr>
        <p:grpSpPr>
          <a:xfrm>
            <a:off x="309474" y="711302"/>
            <a:ext cx="3983201" cy="383773"/>
            <a:chOff x="461874" y="2757427"/>
            <a:chExt cx="3983201" cy="383773"/>
          </a:xfrm>
        </p:grpSpPr>
        <p:sp>
          <p:nvSpPr>
            <p:cNvPr id="219" name="Google Shape;219;p14"/>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Linking CSS to our own website!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20" name="Google Shape;220;p14"/>
            <p:cNvPicPr preferRelativeResize="0"/>
            <p:nvPr/>
          </p:nvPicPr>
          <p:blipFill rotWithShape="1">
            <a:blip r:embed="rId4">
              <a:alphaModFix/>
            </a:blip>
            <a:srcRect b="0" l="0" r="0" t="0"/>
            <a:stretch/>
          </p:blipFill>
          <p:spPr>
            <a:xfrm rot="5400000">
              <a:off x="464675" y="2754626"/>
              <a:ext cx="338299" cy="343901"/>
            </a:xfrm>
            <a:prstGeom prst="rect">
              <a:avLst/>
            </a:prstGeom>
            <a:noFill/>
            <a:ln>
              <a:noFill/>
            </a:ln>
          </p:spPr>
        </p:pic>
      </p:grpSp>
      <p:cxnSp>
        <p:nvCxnSpPr>
          <p:cNvPr id="221" name="Google Shape;221;p14"/>
          <p:cNvCxnSpPr/>
          <p:nvPr/>
        </p:nvCxnSpPr>
        <p:spPr>
          <a:xfrm flipH="1">
            <a:off x="4631025" y="905300"/>
            <a:ext cx="39900" cy="4203600"/>
          </a:xfrm>
          <a:prstGeom prst="straightConnector1">
            <a:avLst/>
          </a:prstGeom>
          <a:noFill/>
          <a:ln cap="flat" cmpd="sng" w="76200">
            <a:solidFill>
              <a:srgbClr val="666666"/>
            </a:solidFill>
            <a:prstDash val="solid"/>
            <a:round/>
            <a:headEnd len="sm" w="sm" type="none"/>
            <a:tailEnd len="sm" w="sm" type="none"/>
          </a:ln>
        </p:spPr>
      </p:cxnSp>
      <p:sp>
        <p:nvSpPr>
          <p:cNvPr id="222" name="Google Shape;222;p14"/>
          <p:cNvSpPr txBox="1"/>
          <p:nvPr/>
        </p:nvSpPr>
        <p:spPr>
          <a:xfrm>
            <a:off x="309500" y="1247475"/>
            <a:ext cx="43920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Create a new file, in the same location as your HTML one, called ‘</a:t>
            </a:r>
            <a:r>
              <a:rPr b="1" i="0" lang="en-GB" sz="1400" u="none" cap="none" strike="noStrike">
                <a:solidFill>
                  <a:srgbClr val="000000"/>
                </a:solidFill>
                <a:latin typeface="Barlow"/>
                <a:ea typeface="Barlow"/>
                <a:cs typeface="Barlow"/>
                <a:sym typeface="Barlow"/>
              </a:rPr>
              <a:t>CSSforMyWebsite.css</a:t>
            </a:r>
            <a:r>
              <a:rPr b="0" i="0" lang="en-GB" sz="1400" u="none" cap="none" strike="noStrike">
                <a:solidFill>
                  <a:srgbClr val="000000"/>
                </a:solidFill>
                <a:latin typeface="Barlow"/>
                <a:ea typeface="Barlow"/>
                <a:cs typeface="Barlow"/>
                <a:sym typeface="Barlow"/>
              </a:rPr>
              <a:t>’ (or something else, just make sure it ends with ‘</a:t>
            </a:r>
            <a:r>
              <a:rPr b="1" i="0" lang="en-GB" sz="1400" u="none" cap="none" strike="noStrike">
                <a:solidFill>
                  <a:srgbClr val="000000"/>
                </a:solidFill>
                <a:latin typeface="Barlow"/>
                <a:ea typeface="Barlow"/>
                <a:cs typeface="Barlow"/>
                <a:sym typeface="Barlow"/>
              </a:rPr>
              <a:t>.css</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CSS needs to be first linked; add this line to your HTML file, inside the &lt;head&gt; portion. This lets HTML know what CSS file to utilise.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At this point, the HTML and CSS files are interlinked together! Make sure CSS is in the same location though so we don’t have issues with the wrong file addressing</a:t>
            </a:r>
            <a:endParaRPr b="0" i="0" sz="1400" u="none" cap="none" strike="noStrike">
              <a:solidFill>
                <a:srgbClr val="000000"/>
              </a:solidFill>
              <a:latin typeface="Barlow"/>
              <a:ea typeface="Barlow"/>
              <a:cs typeface="Barlow"/>
              <a:sym typeface="Barlow"/>
            </a:endParaRPr>
          </a:p>
        </p:txBody>
      </p:sp>
      <p:cxnSp>
        <p:nvCxnSpPr>
          <p:cNvPr id="223" name="Google Shape;223;p14"/>
          <p:cNvCxnSpPr/>
          <p:nvPr/>
        </p:nvCxnSpPr>
        <p:spPr>
          <a:xfrm flipH="1" rot="10800000">
            <a:off x="4494325" y="1980950"/>
            <a:ext cx="882300" cy="665700"/>
          </a:xfrm>
          <a:prstGeom prst="straightConnector1">
            <a:avLst/>
          </a:prstGeom>
          <a:noFill/>
          <a:ln cap="flat" cmpd="sng" w="28575">
            <a:solidFill>
              <a:srgbClr val="F54996"/>
            </a:solidFill>
            <a:prstDash val="solid"/>
            <a:round/>
            <a:headEnd len="sm" w="sm" type="none"/>
            <a:tailEnd len="med" w="med" type="triangle"/>
          </a:ln>
        </p:spPr>
      </p:cxnSp>
      <p:sp>
        <p:nvSpPr>
          <p:cNvPr id="224" name="Google Shape;224;p14"/>
          <p:cNvSpPr/>
          <p:nvPr/>
        </p:nvSpPr>
        <p:spPr>
          <a:xfrm rot="5400000">
            <a:off x="6796025" y="-137627"/>
            <a:ext cx="277800" cy="3924300"/>
          </a:xfrm>
          <a:prstGeom prst="bracePair">
            <a:avLst/>
          </a:prstGeom>
          <a:noFill/>
          <a:ln cap="flat" cmpd="sng" w="19050">
            <a:solidFill>
              <a:srgbClr val="F5499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pic>
        <p:nvPicPr>
          <p:cNvPr id="225" name="Google Shape;225;p14"/>
          <p:cNvPicPr preferRelativeResize="0"/>
          <p:nvPr/>
        </p:nvPicPr>
        <p:blipFill rotWithShape="1">
          <a:blip r:embed="rId5">
            <a:alphaModFix/>
          </a:blip>
          <a:srcRect b="0" l="13491" r="12783" t="18247"/>
          <a:stretch/>
        </p:blipFill>
        <p:spPr>
          <a:xfrm>
            <a:off x="7847550" y="3342170"/>
            <a:ext cx="1159075" cy="1285325"/>
          </a:xfrm>
          <a:prstGeom prst="rect">
            <a:avLst/>
          </a:prstGeom>
          <a:noFill/>
          <a:ln>
            <a:noFill/>
          </a:ln>
        </p:spPr>
      </p:pic>
      <p:pic>
        <p:nvPicPr>
          <p:cNvPr id="226" name="Google Shape;226;p14"/>
          <p:cNvPicPr preferRelativeResize="0"/>
          <p:nvPr/>
        </p:nvPicPr>
        <p:blipFill rotWithShape="1">
          <a:blip r:embed="rId6">
            <a:alphaModFix/>
          </a:blip>
          <a:srcRect b="49932" l="10507" r="55209" t="5127"/>
          <a:stretch/>
        </p:blipFill>
        <p:spPr>
          <a:xfrm>
            <a:off x="4972774" y="3195300"/>
            <a:ext cx="986350" cy="1392450"/>
          </a:xfrm>
          <a:prstGeom prst="rect">
            <a:avLst/>
          </a:prstGeom>
          <a:noFill/>
          <a:ln>
            <a:noFill/>
          </a:ln>
        </p:spPr>
      </p:pic>
      <p:cxnSp>
        <p:nvCxnSpPr>
          <p:cNvPr id="227" name="Google Shape;227;p14"/>
          <p:cNvCxnSpPr/>
          <p:nvPr/>
        </p:nvCxnSpPr>
        <p:spPr>
          <a:xfrm flipH="1" rot="10800000">
            <a:off x="6075650" y="4028100"/>
            <a:ext cx="1714200" cy="16800"/>
          </a:xfrm>
          <a:prstGeom prst="straightConnector1">
            <a:avLst/>
          </a:prstGeom>
          <a:noFill/>
          <a:ln cap="flat" cmpd="sng" w="28575">
            <a:solidFill>
              <a:srgbClr val="F54996"/>
            </a:solidFill>
            <a:prstDash val="solid"/>
            <a:round/>
            <a:headEnd len="med" w="med" type="triangle"/>
            <a:tailEnd len="med" w="med" type="triangle"/>
          </a:ln>
        </p:spPr>
      </p:cxnSp>
      <p:sp>
        <p:nvSpPr>
          <p:cNvPr id="228" name="Google Shape;228;p14"/>
          <p:cNvSpPr txBox="1"/>
          <p:nvPr/>
        </p:nvSpPr>
        <p:spPr>
          <a:xfrm>
            <a:off x="6166675" y="3579975"/>
            <a:ext cx="14733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Barlow"/>
                <a:ea typeface="Barlow"/>
                <a:cs typeface="Barlow"/>
                <a:sym typeface="Barlow"/>
              </a:rPr>
              <a:t>HTML is now linked to CSS</a:t>
            </a:r>
            <a:endParaRPr b="0" i="0" sz="1100" u="none" cap="none" strike="noStrike">
              <a:solidFill>
                <a:srgbClr val="000000"/>
              </a:solidFill>
              <a:latin typeface="Barlow"/>
              <a:ea typeface="Barlow"/>
              <a:cs typeface="Barlow"/>
              <a:sym typeface="Barlow"/>
            </a:endParaRPr>
          </a:p>
        </p:txBody>
      </p:sp>
      <p:cxnSp>
        <p:nvCxnSpPr>
          <p:cNvPr id="229" name="Google Shape;229;p14"/>
          <p:cNvCxnSpPr/>
          <p:nvPr/>
        </p:nvCxnSpPr>
        <p:spPr>
          <a:xfrm>
            <a:off x="4128125" y="4044900"/>
            <a:ext cx="840600" cy="166500"/>
          </a:xfrm>
          <a:prstGeom prst="straightConnector1">
            <a:avLst/>
          </a:prstGeom>
          <a:noFill/>
          <a:ln cap="flat" cmpd="sng" w="28575">
            <a:solidFill>
              <a:srgbClr val="9900FF"/>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15"/>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chemeClr val="dk1"/>
              </a:buClr>
              <a:buSzPts val="3400"/>
              <a:buFont typeface="Arial"/>
              <a:buNone/>
            </a:pPr>
            <a:r>
              <a:rPr b="0" i="0" lang="en-GB" sz="3400" u="none" cap="none" strike="noStrike">
                <a:solidFill>
                  <a:schemeClr val="dk1"/>
                </a:solidFill>
                <a:latin typeface="Barlow ExtraBold"/>
                <a:ea typeface="Barlow ExtraBold"/>
                <a:cs typeface="Barlow ExtraBold"/>
                <a:sym typeface="Barlow ExtraBold"/>
              </a:rPr>
              <a:t>Part 2 Walkthrough: CSS How-to</a:t>
            </a:r>
            <a:endParaRPr b="0" i="0" sz="3400" u="none" cap="none" strike="noStrike">
              <a:solidFill>
                <a:schemeClr val="dk1"/>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ExtraBold"/>
              <a:ea typeface="Barlow ExtraBold"/>
              <a:cs typeface="Barlow ExtraBold"/>
              <a:sym typeface="Barlow ExtraBold"/>
            </a:endParaRPr>
          </a:p>
        </p:txBody>
      </p:sp>
      <p:sp>
        <p:nvSpPr>
          <p:cNvPr id="235" name="Google Shape;235;p15"/>
          <p:cNvSpPr txBox="1"/>
          <p:nvPr/>
        </p:nvSpPr>
        <p:spPr>
          <a:xfrm>
            <a:off x="4572000" y="1452163"/>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236" name="Google Shape;236;p15"/>
          <p:cNvGrpSpPr/>
          <p:nvPr/>
        </p:nvGrpSpPr>
        <p:grpSpPr>
          <a:xfrm>
            <a:off x="309474" y="711302"/>
            <a:ext cx="5092001" cy="383773"/>
            <a:chOff x="461874" y="2757427"/>
            <a:chExt cx="5092001" cy="383773"/>
          </a:xfrm>
        </p:grpSpPr>
        <p:sp>
          <p:nvSpPr>
            <p:cNvPr id="237" name="Google Shape;237;p15"/>
            <p:cNvSpPr txBox="1"/>
            <p:nvPr/>
          </p:nvSpPr>
          <p:spPr>
            <a:xfrm>
              <a:off x="805775" y="2802800"/>
              <a:ext cx="47481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Now to change actual parts of our website!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38" name="Google Shape;238;p1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239" name="Google Shape;239;p15"/>
          <p:cNvCxnSpPr/>
          <p:nvPr/>
        </p:nvCxnSpPr>
        <p:spPr>
          <a:xfrm flipH="1">
            <a:off x="4486075" y="1095075"/>
            <a:ext cx="24900" cy="3948600"/>
          </a:xfrm>
          <a:prstGeom prst="straightConnector1">
            <a:avLst/>
          </a:prstGeom>
          <a:noFill/>
          <a:ln cap="flat" cmpd="sng" w="76200">
            <a:solidFill>
              <a:srgbClr val="666666"/>
            </a:solidFill>
            <a:prstDash val="solid"/>
            <a:round/>
            <a:headEnd len="sm" w="sm" type="none"/>
            <a:tailEnd len="sm" w="sm" type="none"/>
          </a:ln>
        </p:spPr>
      </p:cxnSp>
      <p:sp>
        <p:nvSpPr>
          <p:cNvPr id="240" name="Google Shape;240;p15"/>
          <p:cNvSpPr txBox="1"/>
          <p:nvPr/>
        </p:nvSpPr>
        <p:spPr>
          <a:xfrm>
            <a:off x="309500" y="1095075"/>
            <a:ext cx="41073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CSS targets HTML element through a ‘selector’ - for example if we write in ‘p’, then it’ll </a:t>
            </a:r>
            <a:r>
              <a:rPr b="1" i="0" lang="en-GB" sz="1400" u="none" cap="none" strike="noStrike">
                <a:solidFill>
                  <a:srgbClr val="000000"/>
                </a:solidFill>
                <a:latin typeface="Barlow"/>
                <a:ea typeface="Barlow"/>
                <a:cs typeface="Barlow"/>
                <a:sym typeface="Barlow"/>
              </a:rPr>
              <a:t>target / select</a:t>
            </a:r>
            <a:r>
              <a:rPr b="0" i="0" lang="en-GB" sz="1400" u="none" cap="none" strike="noStrike">
                <a:solidFill>
                  <a:srgbClr val="000000"/>
                </a:solidFill>
                <a:latin typeface="Barlow"/>
                <a:ea typeface="Barlow"/>
                <a:cs typeface="Barlow"/>
                <a:sym typeface="Barlow"/>
              </a:rPr>
              <a:t> all paragraph tags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Inside the curly braces, we can describe what should be changed about our target. For example, we can say that the [attribute] should now be “red”</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For example:</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color: “red”;</a:t>
            </a:r>
            <a:endParaRPr b="1"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Will make the selected paragraph elements have a red text instead</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Attributes have specific names - you may need to Google to find out whichever ones you need! (e.g. google ‘css font italics’ to find the attribute for it!)</a:t>
            </a:r>
            <a:endParaRPr b="0" i="0" sz="1400" u="none" cap="none" strike="noStrike">
              <a:solidFill>
                <a:srgbClr val="000000"/>
              </a:solidFill>
              <a:latin typeface="Barlow"/>
              <a:ea typeface="Barlow"/>
              <a:cs typeface="Barlow"/>
              <a:sym typeface="Barlow"/>
            </a:endParaRPr>
          </a:p>
        </p:txBody>
      </p:sp>
      <p:pic>
        <p:nvPicPr>
          <p:cNvPr id="241" name="Google Shape;241;p15"/>
          <p:cNvPicPr preferRelativeResize="0"/>
          <p:nvPr/>
        </p:nvPicPr>
        <p:blipFill rotWithShape="1">
          <a:blip r:embed="rId4">
            <a:alphaModFix/>
          </a:blip>
          <a:srcRect b="5260" l="3025" r="0" t="5421"/>
          <a:stretch/>
        </p:blipFill>
        <p:spPr>
          <a:xfrm>
            <a:off x="4640675" y="2014125"/>
            <a:ext cx="4463976" cy="19475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5" name="Shape 245"/>
        <p:cNvGrpSpPr/>
        <p:nvPr/>
      </p:nvGrpSpPr>
      <p:grpSpPr>
        <a:xfrm>
          <a:off x="0" y="0"/>
          <a:ext cx="0" cy="0"/>
          <a:chOff x="0" y="0"/>
          <a:chExt cx="0" cy="0"/>
        </a:xfrm>
      </p:grpSpPr>
      <p:sp>
        <p:nvSpPr>
          <p:cNvPr id="246" name="Google Shape;246;p16"/>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chemeClr val="dk1"/>
              </a:buClr>
              <a:buSzPts val="3400"/>
              <a:buFont typeface="Arial"/>
              <a:buNone/>
            </a:pPr>
            <a:r>
              <a:rPr b="0" i="0" lang="en-GB" sz="3400" u="none" cap="none" strike="noStrike">
                <a:solidFill>
                  <a:schemeClr val="dk1"/>
                </a:solidFill>
                <a:latin typeface="Barlow ExtraBold"/>
                <a:ea typeface="Barlow ExtraBold"/>
                <a:cs typeface="Barlow ExtraBold"/>
                <a:sym typeface="Barlow ExtraBold"/>
              </a:rPr>
              <a:t>Exercise: Apply CSS!</a:t>
            </a:r>
            <a:endParaRPr b="0" i="0" sz="3400" u="none" cap="none" strike="noStrike">
              <a:solidFill>
                <a:schemeClr val="dk1"/>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ExtraBold"/>
              <a:ea typeface="Barlow ExtraBold"/>
              <a:cs typeface="Barlow ExtraBold"/>
              <a:sym typeface="Barlow ExtraBold"/>
            </a:endParaRPr>
          </a:p>
        </p:txBody>
      </p:sp>
      <p:sp>
        <p:nvSpPr>
          <p:cNvPr id="247" name="Google Shape;247;p16"/>
          <p:cNvSpPr txBox="1"/>
          <p:nvPr/>
        </p:nvSpPr>
        <p:spPr>
          <a:xfrm>
            <a:off x="4888200" y="1036788"/>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REMINDER OF SYNTAX</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248" name="Google Shape;248;p16"/>
          <p:cNvGrpSpPr/>
          <p:nvPr/>
        </p:nvGrpSpPr>
        <p:grpSpPr>
          <a:xfrm>
            <a:off x="309474" y="711302"/>
            <a:ext cx="5092001" cy="383773"/>
            <a:chOff x="461874" y="2757427"/>
            <a:chExt cx="5092001" cy="383773"/>
          </a:xfrm>
        </p:grpSpPr>
        <p:sp>
          <p:nvSpPr>
            <p:cNvPr id="249" name="Google Shape;249;p16"/>
            <p:cNvSpPr txBox="1"/>
            <p:nvPr/>
          </p:nvSpPr>
          <p:spPr>
            <a:xfrm>
              <a:off x="805775" y="2802800"/>
              <a:ext cx="47481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Knowing everything just taught, change your website!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50" name="Google Shape;250;p16"/>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251" name="Google Shape;251;p16"/>
          <p:cNvCxnSpPr/>
          <p:nvPr/>
        </p:nvCxnSpPr>
        <p:spPr>
          <a:xfrm flipH="1">
            <a:off x="4714475" y="1128375"/>
            <a:ext cx="24900" cy="3948600"/>
          </a:xfrm>
          <a:prstGeom prst="straightConnector1">
            <a:avLst/>
          </a:prstGeom>
          <a:noFill/>
          <a:ln cap="flat" cmpd="sng" w="76200">
            <a:solidFill>
              <a:srgbClr val="666666"/>
            </a:solidFill>
            <a:prstDash val="solid"/>
            <a:round/>
            <a:headEnd len="sm" w="sm" type="none"/>
            <a:tailEnd len="sm" w="sm" type="none"/>
          </a:ln>
        </p:spPr>
      </p:cxnSp>
      <p:sp>
        <p:nvSpPr>
          <p:cNvPr id="252" name="Google Shape;252;p16"/>
          <p:cNvSpPr txBox="1"/>
          <p:nvPr/>
        </p:nvSpPr>
        <p:spPr>
          <a:xfrm>
            <a:off x="309500" y="1095075"/>
            <a:ext cx="42624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Make the following changes to your website:</a:t>
            </a:r>
            <a:endParaRPr b="1"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Ensure at least one heading has red text</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Change all paragraph tags to be in italics instead</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Ensure that at least one heading is underlined too</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1" lang="en-GB" sz="1400" u="none" cap="none" strike="noStrike">
                <a:solidFill>
                  <a:srgbClr val="000000"/>
                </a:solidFill>
                <a:latin typeface="Barlow"/>
                <a:ea typeface="Barlow"/>
                <a:cs typeface="Barlow"/>
                <a:sym typeface="Barlow"/>
              </a:rPr>
              <a:t>You have </a:t>
            </a:r>
            <a:r>
              <a:rPr b="1" i="1" lang="en-GB" sz="1400" u="none" cap="none" strike="noStrike">
                <a:solidFill>
                  <a:srgbClr val="000000"/>
                </a:solidFill>
                <a:latin typeface="Barlow"/>
                <a:ea typeface="Barlow"/>
                <a:cs typeface="Barlow"/>
                <a:sym typeface="Barlow"/>
              </a:rPr>
              <a:t>up to 10 minutes</a:t>
            </a:r>
            <a:r>
              <a:rPr b="0" i="1" lang="en-GB" sz="1400" u="none" cap="none" strike="noStrike">
                <a:solidFill>
                  <a:srgbClr val="000000"/>
                </a:solidFill>
                <a:latin typeface="Barlow"/>
                <a:ea typeface="Barlow"/>
                <a:cs typeface="Barlow"/>
                <a:sym typeface="Barlow"/>
              </a:rPr>
              <a:t> for this (depending on your instructor's discretion + time!). Make sure to google the CSS attributes you need (e.g. how to underline text! Or how to change text color to be red!).</a:t>
            </a:r>
            <a:endParaRPr b="0" i="1" sz="1400" u="none" cap="none" strike="noStrike">
              <a:solidFill>
                <a:srgbClr val="000000"/>
              </a:solidFill>
              <a:latin typeface="Barlow"/>
              <a:ea typeface="Barlow"/>
              <a:cs typeface="Barlow"/>
              <a:sym typeface="Barlow"/>
            </a:endParaRPr>
          </a:p>
        </p:txBody>
      </p:sp>
      <p:pic>
        <p:nvPicPr>
          <p:cNvPr id="253" name="Google Shape;253;p16"/>
          <p:cNvPicPr preferRelativeResize="0"/>
          <p:nvPr/>
        </p:nvPicPr>
        <p:blipFill rotWithShape="1">
          <a:blip r:embed="rId4">
            <a:alphaModFix/>
          </a:blip>
          <a:srcRect b="5260" l="3025" r="0" t="5421"/>
          <a:stretch/>
        </p:blipFill>
        <p:spPr>
          <a:xfrm>
            <a:off x="4956950" y="1398225"/>
            <a:ext cx="4063376" cy="1772775"/>
          </a:xfrm>
          <a:prstGeom prst="rect">
            <a:avLst/>
          </a:prstGeom>
          <a:noFill/>
          <a:ln cap="flat" cmpd="sng" w="19050">
            <a:solidFill>
              <a:schemeClr val="dk2"/>
            </a:solidFill>
            <a:prstDash val="solid"/>
            <a:round/>
            <a:headEnd len="sm" w="sm" type="none"/>
            <a:tailEnd len="sm" w="sm" type="none"/>
          </a:ln>
        </p:spPr>
      </p:pic>
      <p:pic>
        <p:nvPicPr>
          <p:cNvPr id="254" name="Google Shape;254;p16"/>
          <p:cNvPicPr preferRelativeResize="0"/>
          <p:nvPr/>
        </p:nvPicPr>
        <p:blipFill rotWithShape="1">
          <a:blip r:embed="rId5">
            <a:alphaModFix/>
          </a:blip>
          <a:srcRect b="10507" l="27247" r="27968" t="10365"/>
          <a:stretch/>
        </p:blipFill>
        <p:spPr>
          <a:xfrm>
            <a:off x="373675" y="3766175"/>
            <a:ext cx="386138" cy="383775"/>
          </a:xfrm>
          <a:prstGeom prst="rect">
            <a:avLst/>
          </a:prstGeom>
          <a:noFill/>
          <a:ln>
            <a:noFill/>
          </a:ln>
        </p:spPr>
      </p:pic>
      <p:cxnSp>
        <p:nvCxnSpPr>
          <p:cNvPr id="255" name="Google Shape;255;p16"/>
          <p:cNvCxnSpPr/>
          <p:nvPr/>
        </p:nvCxnSpPr>
        <p:spPr>
          <a:xfrm>
            <a:off x="0" y="3461413"/>
            <a:ext cx="4720500" cy="2100"/>
          </a:xfrm>
          <a:prstGeom prst="straightConnector1">
            <a:avLst/>
          </a:prstGeom>
          <a:noFill/>
          <a:ln cap="flat" cmpd="sng" w="9525">
            <a:solidFill>
              <a:schemeClr val="dk2"/>
            </a:solidFill>
            <a:prstDash val="solid"/>
            <a:round/>
            <a:headEnd len="sm" w="sm" type="none"/>
            <a:tailEnd len="sm" w="sm" type="none"/>
          </a:ln>
        </p:spPr>
      </p:cxnSp>
      <p:pic>
        <p:nvPicPr>
          <p:cNvPr id="256" name="Google Shape;256;p16"/>
          <p:cNvPicPr preferRelativeResize="0"/>
          <p:nvPr/>
        </p:nvPicPr>
        <p:blipFill rotWithShape="1">
          <a:blip r:embed="rId6">
            <a:alphaModFix/>
          </a:blip>
          <a:srcRect b="4061" l="0" r="5346" t="48817"/>
          <a:stretch/>
        </p:blipFill>
        <p:spPr>
          <a:xfrm>
            <a:off x="6339050" y="3461425"/>
            <a:ext cx="2681275" cy="1615549"/>
          </a:xfrm>
          <a:prstGeom prst="rect">
            <a:avLst/>
          </a:prstGeom>
          <a:noFill/>
          <a:ln cap="flat" cmpd="sng" w="19050">
            <a:solidFill>
              <a:schemeClr val="dk2"/>
            </a:solidFill>
            <a:prstDash val="solid"/>
            <a:round/>
            <a:headEnd len="sm" w="sm" type="none"/>
            <a:tailEnd len="sm" w="sm" type="none"/>
          </a:ln>
        </p:spPr>
      </p:pic>
      <p:sp>
        <p:nvSpPr>
          <p:cNvPr id="257" name="Google Shape;257;p16"/>
          <p:cNvSpPr txBox="1"/>
          <p:nvPr/>
        </p:nvSpPr>
        <p:spPr>
          <a:xfrm>
            <a:off x="4952250" y="3868288"/>
            <a:ext cx="1173900" cy="4863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OUTPUT</a:t>
            </a:r>
            <a:endParaRPr b="0" i="0" sz="14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1" name="Shape 261"/>
        <p:cNvGrpSpPr/>
        <p:nvPr/>
      </p:nvGrpSpPr>
      <p:grpSpPr>
        <a:xfrm>
          <a:off x="0" y="0"/>
          <a:ext cx="0" cy="0"/>
          <a:chOff x="0" y="0"/>
          <a:chExt cx="0" cy="0"/>
        </a:xfrm>
      </p:grpSpPr>
      <p:sp>
        <p:nvSpPr>
          <p:cNvPr id="262" name="Google Shape;262;p17"/>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Closing CSS Remarks</a:t>
            </a:r>
            <a:endParaRPr b="0" i="0" sz="3400" u="none" cap="none" strike="noStrike">
              <a:solidFill>
                <a:srgbClr val="000000"/>
              </a:solidFill>
              <a:latin typeface="Barlow ExtraBold"/>
              <a:ea typeface="Barlow ExtraBold"/>
              <a:cs typeface="Barlow ExtraBold"/>
              <a:sym typeface="Barlow ExtraBold"/>
            </a:endParaRPr>
          </a:p>
        </p:txBody>
      </p:sp>
      <p:sp>
        <p:nvSpPr>
          <p:cNvPr id="263" name="Google Shape;263;p17"/>
          <p:cNvSpPr txBox="1"/>
          <p:nvPr/>
        </p:nvSpPr>
        <p:spPr>
          <a:xfrm>
            <a:off x="5566000" y="2090475"/>
            <a:ext cx="985800" cy="86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FINAL  EXAMPLE OUTPUT </a:t>
            </a:r>
            <a:endParaRPr b="0" i="0" sz="1400" u="none" cap="none" strike="noStrike">
              <a:solidFill>
                <a:srgbClr val="F54996"/>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54996"/>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(TO ACHIEVE IN NEXT LESSON!)</a:t>
            </a:r>
            <a:endParaRPr b="0" i="0" sz="1400" u="none" cap="none" strike="noStrike">
              <a:solidFill>
                <a:srgbClr val="F54996"/>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264" name="Google Shape;264;p17"/>
          <p:cNvGrpSpPr/>
          <p:nvPr/>
        </p:nvGrpSpPr>
        <p:grpSpPr>
          <a:xfrm>
            <a:off x="309474" y="711302"/>
            <a:ext cx="8554301" cy="383773"/>
            <a:chOff x="461874" y="2757427"/>
            <a:chExt cx="8554301" cy="383773"/>
          </a:xfrm>
        </p:grpSpPr>
        <p:sp>
          <p:nvSpPr>
            <p:cNvPr id="265" name="Google Shape;265;p17"/>
            <p:cNvSpPr txBox="1"/>
            <p:nvPr/>
          </p:nvSpPr>
          <p:spPr>
            <a:xfrm>
              <a:off x="805775" y="2802800"/>
              <a:ext cx="82104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Stuff you should definitely research! It may come up on the homework as well!</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266" name="Google Shape;266;p17"/>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267" name="Google Shape;267;p17"/>
          <p:cNvCxnSpPr/>
          <p:nvPr/>
        </p:nvCxnSpPr>
        <p:spPr>
          <a:xfrm>
            <a:off x="5497900" y="1148400"/>
            <a:ext cx="11700" cy="3945300"/>
          </a:xfrm>
          <a:prstGeom prst="straightConnector1">
            <a:avLst/>
          </a:prstGeom>
          <a:noFill/>
          <a:ln cap="flat" cmpd="sng" w="76200">
            <a:solidFill>
              <a:srgbClr val="666666"/>
            </a:solidFill>
            <a:prstDash val="solid"/>
            <a:round/>
            <a:headEnd len="sm" w="sm" type="none"/>
            <a:tailEnd len="sm" w="sm" type="none"/>
          </a:ln>
        </p:spPr>
      </p:cxnSp>
      <p:sp>
        <p:nvSpPr>
          <p:cNvPr id="268" name="Google Shape;268;p17"/>
          <p:cNvSpPr txBox="1"/>
          <p:nvPr/>
        </p:nvSpPr>
        <p:spPr>
          <a:xfrm>
            <a:off x="309500" y="1247475"/>
            <a:ext cx="4925700" cy="2555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CSS Selectors can be used to target elements - these elements can have CSS effects that we write applied to them for decoration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CSS Selectors can be combined together</a:t>
            </a:r>
            <a:r>
              <a:rPr b="0" i="0" lang="en-GB" sz="1400" u="none" cap="none" strike="noStrike">
                <a:solidFill>
                  <a:srgbClr val="000000"/>
                </a:solidFill>
                <a:latin typeface="Barlow"/>
                <a:ea typeface="Barlow"/>
                <a:cs typeface="Barlow"/>
                <a:sym typeface="Barlow"/>
              </a:rPr>
              <a:t> (e.g. multiple selectors in one line) or </a:t>
            </a:r>
            <a:r>
              <a:rPr b="1" i="0" lang="en-GB" sz="1400" u="none" cap="none" strike="noStrike">
                <a:solidFill>
                  <a:srgbClr val="000000"/>
                </a:solidFill>
                <a:latin typeface="Barlow"/>
                <a:ea typeface="Barlow"/>
                <a:cs typeface="Barlow"/>
                <a:sym typeface="Barlow"/>
              </a:rPr>
              <a:t>made incredibly specific</a:t>
            </a:r>
            <a:r>
              <a:rPr b="0" i="0" lang="en-GB" sz="1400" u="none" cap="none" strike="noStrike">
                <a:solidFill>
                  <a:srgbClr val="000000"/>
                </a:solidFill>
                <a:latin typeface="Barlow"/>
                <a:ea typeface="Barlow"/>
                <a:cs typeface="Barlow"/>
                <a:sym typeface="Barlow"/>
              </a:rPr>
              <a:t> (target only one paragraph tag nested inside an h1, with ID of xyz) - make sure to research this and read on!</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We’ll continue more on CSS in the next lesson!</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pic>
        <p:nvPicPr>
          <p:cNvPr id="269" name="Google Shape;269;p17"/>
          <p:cNvPicPr preferRelativeResize="0"/>
          <p:nvPr/>
        </p:nvPicPr>
        <p:blipFill rotWithShape="1">
          <a:blip r:embed="rId4">
            <a:alphaModFix/>
          </a:blip>
          <a:srcRect b="0" l="0" r="7321" t="0"/>
          <a:stretch/>
        </p:blipFill>
        <p:spPr>
          <a:xfrm>
            <a:off x="6608200" y="1240888"/>
            <a:ext cx="2432050" cy="37603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pic>
        <p:nvPicPr>
          <p:cNvPr id="274" name="Google Shape;274;p18"/>
          <p:cNvPicPr preferRelativeResize="0"/>
          <p:nvPr/>
        </p:nvPicPr>
        <p:blipFill rotWithShape="1">
          <a:blip r:embed="rId3">
            <a:alphaModFix/>
          </a:blip>
          <a:srcRect b="0" l="0" r="0" t="0"/>
          <a:stretch/>
        </p:blipFill>
        <p:spPr>
          <a:xfrm>
            <a:off x="7833700" y="118250"/>
            <a:ext cx="1146949" cy="1632925"/>
          </a:xfrm>
          <a:prstGeom prst="rect">
            <a:avLst/>
          </a:prstGeom>
          <a:noFill/>
          <a:ln>
            <a:noFill/>
          </a:ln>
        </p:spPr>
      </p:pic>
      <p:sp>
        <p:nvSpPr>
          <p:cNvPr id="275" name="Google Shape;275;p18"/>
          <p:cNvSpPr txBox="1"/>
          <p:nvPr/>
        </p:nvSpPr>
        <p:spPr>
          <a:xfrm>
            <a:off x="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SUMMARY</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
        <p:nvSpPr>
          <p:cNvPr id="276" name="Google Shape;276;p18"/>
          <p:cNvSpPr txBox="1"/>
          <p:nvPr/>
        </p:nvSpPr>
        <p:spPr>
          <a:xfrm>
            <a:off x="143050" y="890550"/>
            <a:ext cx="7746900" cy="39867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chemeClr val="lt1"/>
              </a:buClr>
              <a:buSzPts val="1900"/>
              <a:buFont typeface="Arial"/>
              <a:buChar char="●"/>
            </a:pPr>
            <a:r>
              <a:rPr b="0" i="0" lang="en-GB" sz="1900" u="none" cap="none" strike="noStrike">
                <a:solidFill>
                  <a:schemeClr val="lt1"/>
                </a:solidFill>
                <a:latin typeface="Barlow"/>
                <a:ea typeface="Barlow"/>
                <a:cs typeface="Barlow"/>
                <a:sym typeface="Barlow"/>
              </a:rPr>
              <a:t>HTML is used to build the skeleton and base body of the website - like the base DNA that determines how many ‘eyes, limbs, etc’ our bodies have. </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Arial"/>
              <a:buChar char="●"/>
            </a:pPr>
            <a:r>
              <a:rPr b="0" i="0" lang="en-GB" sz="1900" u="none" cap="none" strike="noStrike">
                <a:solidFill>
                  <a:schemeClr val="lt1"/>
                </a:solidFill>
                <a:latin typeface="Barlow"/>
                <a:ea typeface="Barlow"/>
                <a:cs typeface="Barlow"/>
                <a:sym typeface="Barlow"/>
              </a:rPr>
              <a:t>Using HTML, we determine what elements the website has</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CSS is used to decorate - like how DNA determines that x person’s eyes are ‘brown’, we can use CSS to change the visual aspects of our website</a:t>
            </a:r>
            <a:endParaRPr b="0" i="0" sz="1900" u="none" cap="none" strike="noStrike">
              <a:solidFill>
                <a:schemeClr val="lt1"/>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Barlow"/>
              <a:ea typeface="Barlow"/>
              <a:cs typeface="Barlow"/>
              <a:sym typeface="Barlow"/>
            </a:endParaRPr>
          </a:p>
          <a:p>
            <a:pPr indent="-349250" lvl="0" marL="457200" marR="0" rtl="0" algn="l">
              <a:lnSpc>
                <a:spcPct val="100000"/>
              </a:lnSpc>
              <a:spcBef>
                <a:spcPts val="0"/>
              </a:spcBef>
              <a:spcAft>
                <a:spcPts val="0"/>
              </a:spcAft>
              <a:buClr>
                <a:schemeClr val="lt1"/>
              </a:buClr>
              <a:buSzPts val="1900"/>
              <a:buFont typeface="Barlow"/>
              <a:buChar char="●"/>
            </a:pPr>
            <a:r>
              <a:rPr b="0" i="0" lang="en-GB" sz="1900" u="none" cap="none" strike="noStrike">
                <a:solidFill>
                  <a:schemeClr val="lt1"/>
                </a:solidFill>
                <a:latin typeface="Barlow"/>
                <a:ea typeface="Barlow"/>
                <a:cs typeface="Barlow"/>
                <a:sym typeface="Barlow"/>
              </a:rPr>
              <a:t>HTML and CSS are independent of each other - they’re (normally) separate files so that it's easier to write them. We usually link a HTML file to a respective CSS one.</a:t>
            </a:r>
            <a:endParaRPr b="0" i="0" sz="1900" u="none" cap="none" strike="noStrike">
              <a:solidFill>
                <a:schemeClr val="lt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19"/>
          <p:cNvPicPr preferRelativeResize="0"/>
          <p:nvPr/>
        </p:nvPicPr>
        <p:blipFill rotWithShape="1">
          <a:blip r:embed="rId3">
            <a:alphaModFix/>
          </a:blip>
          <a:srcRect b="0" l="0" r="0" t="0"/>
          <a:stretch/>
        </p:blipFill>
        <p:spPr>
          <a:xfrm>
            <a:off x="7081800" y="310775"/>
            <a:ext cx="1752149" cy="2494550"/>
          </a:xfrm>
          <a:prstGeom prst="rect">
            <a:avLst/>
          </a:prstGeom>
          <a:noFill/>
          <a:ln>
            <a:noFill/>
          </a:ln>
        </p:spPr>
      </p:pic>
      <p:sp>
        <p:nvSpPr>
          <p:cNvPr id="282" name="Google Shape;282;p19"/>
          <p:cNvSpPr txBox="1"/>
          <p:nvPr/>
        </p:nvSpPr>
        <p:spPr>
          <a:xfrm>
            <a:off x="174000" y="275750"/>
            <a:ext cx="3238500" cy="448200"/>
          </a:xfrm>
          <a:prstGeom prst="rect">
            <a:avLst/>
          </a:prstGeom>
          <a:noFill/>
          <a:ln>
            <a:noFill/>
          </a:ln>
        </p:spPr>
        <p:txBody>
          <a:bodyPr anchorCtr="0" anchor="t" bIns="0" lIns="0" spcFirstLastPara="1" rIns="0" wrap="square" tIns="0">
            <a:noAutofit/>
          </a:bodyPr>
          <a:lstStyle/>
          <a:p>
            <a:pPr indent="0" lvl="0" marL="0" marR="0" rtl="0" algn="ctr">
              <a:lnSpc>
                <a:spcPct val="65000"/>
              </a:lnSpc>
              <a:spcBef>
                <a:spcPts val="0"/>
              </a:spcBef>
              <a:spcAft>
                <a:spcPts val="0"/>
              </a:spcAft>
              <a:buClr>
                <a:srgbClr val="000000"/>
              </a:buClr>
              <a:buSzPts val="4000"/>
              <a:buFont typeface="Arial"/>
              <a:buNone/>
            </a:pPr>
            <a:r>
              <a:rPr b="0" i="0" lang="en-GB" sz="4000" u="none" cap="none" strike="noStrike">
                <a:solidFill>
                  <a:srgbClr val="FFFFFF"/>
                </a:solidFill>
                <a:latin typeface="Barlow ExtraBold"/>
                <a:ea typeface="Barlow ExtraBold"/>
                <a:cs typeface="Barlow ExtraBold"/>
                <a:sym typeface="Barlow ExtraBold"/>
              </a:rPr>
              <a:t>THANK YOU!</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4000" u="none" cap="none" strike="noStrike">
              <a:solidFill>
                <a:srgbClr val="FFFFFF"/>
              </a:solidFill>
              <a:latin typeface="Barlow ExtraBold"/>
              <a:ea typeface="Barlow ExtraBold"/>
              <a:cs typeface="Barlow ExtraBold"/>
              <a:sym typeface="Barlow ExtraBold"/>
            </a:endParaRPr>
          </a:p>
          <a:p>
            <a:pPr indent="0" lvl="0" marL="0" marR="0" rtl="0" algn="ctr">
              <a:lnSpc>
                <a:spcPct val="65000"/>
              </a:lnSpc>
              <a:spcBef>
                <a:spcPts val="0"/>
              </a:spcBef>
              <a:spcAft>
                <a:spcPts val="0"/>
              </a:spcAft>
              <a:buClr>
                <a:srgbClr val="000000"/>
              </a:buClr>
              <a:buSzPts val="4000"/>
              <a:buFont typeface="Arial"/>
              <a:buNone/>
            </a:pPr>
            <a:r>
              <a:t/>
            </a:r>
            <a:endParaRPr b="0" i="0" sz="2100" u="none" cap="none" strike="noStrike">
              <a:solidFill>
                <a:srgbClr val="F54996"/>
              </a:solidFill>
              <a:latin typeface="Barlow"/>
              <a:ea typeface="Barlow"/>
              <a:cs typeface="Barlow"/>
              <a:sym typeface="Barlow"/>
            </a:endParaRPr>
          </a:p>
          <a:p>
            <a:pPr indent="0" lvl="0" marL="0" marR="0" rtl="0" algn="ctr">
              <a:lnSpc>
                <a:spcPct val="65000"/>
              </a:lnSpc>
              <a:spcBef>
                <a:spcPts val="0"/>
              </a:spcBef>
              <a:spcAft>
                <a:spcPts val="0"/>
              </a:spcAft>
              <a:buClr>
                <a:srgbClr val="000000"/>
              </a:buClr>
              <a:buSzPts val="4000"/>
              <a:buFont typeface="Arial"/>
              <a:buNone/>
            </a:pPr>
            <a:r>
              <a:t/>
            </a:r>
            <a:endParaRPr b="0" i="0" sz="1200" u="none" cap="none" strike="noStrike">
              <a:solidFill>
                <a:srgbClr val="F5499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249250" y="319675"/>
            <a:ext cx="5489700" cy="4461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1100"/>
              <a:buFont typeface="Arial"/>
              <a:buNone/>
            </a:pPr>
            <a:r>
              <a:rPr b="0" i="0" lang="en-GB" sz="3500" u="none" cap="none" strike="noStrike">
                <a:solidFill>
                  <a:srgbClr val="000000"/>
                </a:solidFill>
                <a:latin typeface="Barlow ExtraBold"/>
                <a:ea typeface="Barlow ExtraBold"/>
                <a:cs typeface="Barlow ExtraBold"/>
                <a:sym typeface="Barlow ExtraBold"/>
              </a:rPr>
              <a:t>AGENDA</a:t>
            </a:r>
            <a:endParaRPr b="0" i="0" sz="3500" u="none" cap="none" strike="noStrike">
              <a:solidFill>
                <a:srgbClr val="000000"/>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4000"/>
              <a:buFont typeface="Arial"/>
              <a:buNone/>
            </a:pPr>
            <a:r>
              <a:t/>
            </a:r>
            <a:endParaRPr b="0" i="0" sz="4000" u="none" cap="none" strike="noStrike">
              <a:solidFill>
                <a:srgbClr val="000000"/>
              </a:solidFill>
              <a:latin typeface="Barlow ExtraBold"/>
              <a:ea typeface="Barlow ExtraBold"/>
              <a:cs typeface="Barlow ExtraBold"/>
              <a:sym typeface="Barlow ExtraBold"/>
            </a:endParaRPr>
          </a:p>
        </p:txBody>
      </p:sp>
      <p:sp>
        <p:nvSpPr>
          <p:cNvPr id="64" name="Google Shape;64;p2"/>
          <p:cNvSpPr txBox="1"/>
          <p:nvPr/>
        </p:nvSpPr>
        <p:spPr>
          <a:xfrm>
            <a:off x="2972725" y="1247050"/>
            <a:ext cx="4426800" cy="3520800"/>
          </a:xfrm>
          <a:prstGeom prst="rect">
            <a:avLst/>
          </a:prstGeom>
          <a:noFill/>
          <a:ln cap="flat" cmpd="sng" w="9525">
            <a:solidFill>
              <a:srgbClr val="4A4A4A"/>
            </a:solidFill>
            <a:prstDash val="dot"/>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01</a:t>
            </a:r>
            <a:r>
              <a:rPr b="0" i="0" lang="en-GB" sz="1600" u="none" cap="none" strike="noStrike">
                <a:solidFill>
                  <a:srgbClr val="F54996"/>
                </a:solidFill>
                <a:latin typeface="Barlow"/>
                <a:ea typeface="Barlow"/>
                <a:cs typeface="Barlow"/>
                <a:sym typeface="Barlow"/>
              </a:rPr>
              <a:t> </a:t>
            </a:r>
            <a:r>
              <a:rPr b="0" i="0" lang="en-GB" sz="1600" u="none" cap="none" strike="noStrike">
                <a:solidFill>
                  <a:srgbClr val="000000"/>
                </a:solidFill>
                <a:latin typeface="Barlow"/>
                <a:ea typeface="Barlow"/>
                <a:cs typeface="Barlow"/>
                <a:sym typeface="Barlow"/>
              </a:rPr>
              <a:t> Introduction to HTML</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02</a:t>
            </a:r>
            <a:r>
              <a:rPr b="0" i="0" lang="en-GB" sz="1600" u="none" cap="none" strike="noStrike">
                <a:solidFill>
                  <a:srgbClr val="000000"/>
                </a:solidFill>
                <a:latin typeface="Barlow"/>
                <a:ea typeface="Barlow"/>
                <a:cs typeface="Barlow"/>
                <a:sym typeface="Barlow"/>
              </a:rPr>
              <a:t> Tags &amp; Implementation</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rPr b="1" i="0" lang="en-GB" sz="1600" u="none" cap="none" strike="noStrike">
                <a:solidFill>
                  <a:srgbClr val="F54996"/>
                </a:solidFill>
                <a:latin typeface="Barlow"/>
                <a:ea typeface="Barlow"/>
                <a:cs typeface="Barlow"/>
                <a:sym typeface="Barlow"/>
              </a:rPr>
              <a:t>03</a:t>
            </a:r>
            <a:r>
              <a:rPr b="0" i="0" lang="en-GB" sz="1600" u="none" cap="none" strike="noStrike">
                <a:solidFill>
                  <a:schemeClr val="dk1"/>
                </a:solidFill>
                <a:latin typeface="Barlow"/>
                <a:ea typeface="Barlow"/>
                <a:cs typeface="Barlow"/>
                <a:sym typeface="Barlow"/>
              </a:rPr>
              <a:t> Stylising with CSS</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Barlow"/>
              <a:ea typeface="Barlow"/>
              <a:cs typeface="Barlow"/>
              <a:sym typeface="Barlow"/>
            </a:endParaRPr>
          </a:p>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F54996"/>
                </a:solidFill>
                <a:latin typeface="Barlow"/>
                <a:ea typeface="Barlow"/>
                <a:cs typeface="Barlow"/>
                <a:sym typeface="Barlow"/>
              </a:rPr>
              <a:t>04</a:t>
            </a:r>
            <a:r>
              <a:rPr b="0" i="0" lang="en-GB" sz="1600" u="none" cap="none" strike="noStrike">
                <a:solidFill>
                  <a:srgbClr val="000000"/>
                </a:solidFill>
                <a:latin typeface="Barlow"/>
                <a:ea typeface="Barlow"/>
                <a:cs typeface="Barlow"/>
                <a:sym typeface="Barlow"/>
              </a:rPr>
              <a:t> Selectors </a:t>
            </a:r>
            <a:endParaRPr b="0" i="0" sz="1600" u="none" cap="none" strike="noStrike">
              <a:solidFill>
                <a:srgbClr val="F54996"/>
              </a:solidFill>
              <a:latin typeface="Barlow"/>
              <a:ea typeface="Barlow"/>
              <a:cs typeface="Barlow"/>
              <a:sym typeface="Barlow"/>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Barlow"/>
              <a:ea typeface="Barlow"/>
              <a:cs typeface="Barlow"/>
              <a:sym typeface="Barlow"/>
            </a:endParaRPr>
          </a:p>
        </p:txBody>
      </p:sp>
      <p:cxnSp>
        <p:nvCxnSpPr>
          <p:cNvPr id="65" name="Google Shape;65;p2"/>
          <p:cNvCxnSpPr/>
          <p:nvPr/>
        </p:nvCxnSpPr>
        <p:spPr>
          <a:xfrm flipH="1">
            <a:off x="2305550" y="926625"/>
            <a:ext cx="9000" cy="3908100"/>
          </a:xfrm>
          <a:prstGeom prst="straightConnector1">
            <a:avLst/>
          </a:prstGeom>
          <a:noFill/>
          <a:ln cap="flat" cmpd="sng" w="76200">
            <a:solidFill>
              <a:srgbClr val="666666"/>
            </a:solidFill>
            <a:prstDash val="solid"/>
            <a:round/>
            <a:headEnd len="sm" w="sm" type="none"/>
            <a:tailEnd len="sm" w="sm" type="none"/>
          </a:ln>
        </p:spPr>
      </p:cxnSp>
      <p:grpSp>
        <p:nvGrpSpPr>
          <p:cNvPr id="66" name="Google Shape;66;p2"/>
          <p:cNvGrpSpPr/>
          <p:nvPr/>
        </p:nvGrpSpPr>
        <p:grpSpPr>
          <a:xfrm>
            <a:off x="331350" y="1935800"/>
            <a:ext cx="1584600" cy="1437000"/>
            <a:chOff x="331350" y="2012000"/>
            <a:chExt cx="1584600" cy="1437000"/>
          </a:xfrm>
        </p:grpSpPr>
        <p:sp>
          <p:nvSpPr>
            <p:cNvPr id="67" name="Google Shape;67;p2"/>
            <p:cNvSpPr/>
            <p:nvPr/>
          </p:nvSpPr>
          <p:spPr>
            <a:xfrm>
              <a:off x="331350" y="2012000"/>
              <a:ext cx="1584600" cy="1437000"/>
            </a:xfrm>
            <a:prstGeom prst="ellipse">
              <a:avLst/>
            </a:prstGeom>
            <a:solidFill>
              <a:srgbClr val="FFFFFF"/>
            </a:solidFill>
            <a:ln cap="flat" cmpd="sng" w="762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2"/>
            <p:cNvPicPr preferRelativeResize="0"/>
            <p:nvPr/>
          </p:nvPicPr>
          <p:blipFill rotWithShape="1">
            <a:blip r:embed="rId3">
              <a:alphaModFix/>
            </a:blip>
            <a:srcRect b="13481" l="21230" r="16028" t="14611"/>
            <a:stretch/>
          </p:blipFill>
          <p:spPr>
            <a:xfrm>
              <a:off x="602225" y="2045588"/>
              <a:ext cx="1195225" cy="13698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 name="Shape 72"/>
        <p:cNvGrpSpPr/>
        <p:nvPr/>
      </p:nvGrpSpPr>
      <p:grpSpPr>
        <a:xfrm>
          <a:off x="0" y="0"/>
          <a:ext cx="0" cy="0"/>
          <a:chOff x="0" y="0"/>
          <a:chExt cx="0" cy="0"/>
        </a:xfrm>
      </p:grpSpPr>
      <p:sp>
        <p:nvSpPr>
          <p:cNvPr id="73" name="Google Shape;73;p3"/>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What is HTML?</a:t>
            </a:r>
            <a:endParaRPr b="0" i="0" sz="3400" u="none" cap="none" strike="noStrike">
              <a:solidFill>
                <a:srgbClr val="000000"/>
              </a:solidFill>
              <a:latin typeface="Barlow ExtraBold"/>
              <a:ea typeface="Barlow ExtraBold"/>
              <a:cs typeface="Barlow ExtraBold"/>
              <a:sym typeface="Barlow ExtraBold"/>
            </a:endParaRPr>
          </a:p>
        </p:txBody>
      </p:sp>
      <p:sp>
        <p:nvSpPr>
          <p:cNvPr id="74" name="Google Shape;74;p3"/>
          <p:cNvSpPr txBox="1"/>
          <p:nvPr/>
        </p:nvSpPr>
        <p:spPr>
          <a:xfrm>
            <a:off x="4426675" y="109507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75" name="Google Shape;75;p3"/>
          <p:cNvGrpSpPr/>
          <p:nvPr/>
        </p:nvGrpSpPr>
        <p:grpSpPr>
          <a:xfrm>
            <a:off x="309474" y="711302"/>
            <a:ext cx="3983201" cy="383773"/>
            <a:chOff x="461874" y="2757427"/>
            <a:chExt cx="3983201" cy="383773"/>
          </a:xfrm>
        </p:grpSpPr>
        <p:sp>
          <p:nvSpPr>
            <p:cNvPr id="76" name="Google Shape;76;p3"/>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Hyper-text markup what now?</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77" name="Google Shape;77;p3"/>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78" name="Google Shape;78;p3"/>
          <p:cNvCxnSpPr/>
          <p:nvPr/>
        </p:nvCxnSpPr>
        <p:spPr>
          <a:xfrm flipH="1">
            <a:off x="4252775" y="863700"/>
            <a:ext cx="39900" cy="4203600"/>
          </a:xfrm>
          <a:prstGeom prst="straightConnector1">
            <a:avLst/>
          </a:prstGeom>
          <a:noFill/>
          <a:ln cap="flat" cmpd="sng" w="76200">
            <a:solidFill>
              <a:srgbClr val="666666"/>
            </a:solidFill>
            <a:prstDash val="solid"/>
            <a:round/>
            <a:headEnd len="sm" w="sm" type="none"/>
            <a:tailEnd len="sm" w="sm" type="none"/>
          </a:ln>
        </p:spPr>
      </p:cxnSp>
      <p:sp>
        <p:nvSpPr>
          <p:cNvPr id="79" name="Google Shape;79;p3"/>
          <p:cNvSpPr txBox="1"/>
          <p:nvPr/>
        </p:nvSpPr>
        <p:spPr>
          <a:xfrm>
            <a:off x="309500" y="1247475"/>
            <a:ext cx="3830400" cy="3201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H</a:t>
            </a:r>
            <a:r>
              <a:rPr b="0" i="0" lang="en-GB" sz="1400" u="none" cap="none" strike="noStrike">
                <a:solidFill>
                  <a:srgbClr val="000000"/>
                </a:solidFill>
                <a:latin typeface="Barlow"/>
                <a:ea typeface="Barlow"/>
                <a:cs typeface="Barlow"/>
                <a:sym typeface="Barlow"/>
              </a:rPr>
              <a:t>yper</a:t>
            </a:r>
            <a:r>
              <a:rPr b="1" i="0" lang="en-GB" sz="1400" u="none" cap="none" strike="noStrike">
                <a:solidFill>
                  <a:srgbClr val="000000"/>
                </a:solidFill>
                <a:latin typeface="Barlow"/>
                <a:ea typeface="Barlow"/>
                <a:cs typeface="Barlow"/>
                <a:sym typeface="Barlow"/>
              </a:rPr>
              <a:t>T</a:t>
            </a:r>
            <a:r>
              <a:rPr b="0" i="0" lang="en-GB" sz="1400" u="none" cap="none" strike="noStrike">
                <a:solidFill>
                  <a:srgbClr val="000000"/>
                </a:solidFill>
                <a:latin typeface="Barlow"/>
                <a:ea typeface="Barlow"/>
                <a:cs typeface="Barlow"/>
                <a:sym typeface="Barlow"/>
              </a:rPr>
              <a:t>ext </a:t>
            </a:r>
            <a:r>
              <a:rPr b="1" i="0" lang="en-GB" sz="1400" u="none" cap="none" strike="noStrike">
                <a:solidFill>
                  <a:srgbClr val="000000"/>
                </a:solidFill>
                <a:latin typeface="Barlow"/>
                <a:ea typeface="Barlow"/>
                <a:cs typeface="Barlow"/>
                <a:sym typeface="Barlow"/>
              </a:rPr>
              <a:t>M</a:t>
            </a:r>
            <a:r>
              <a:rPr b="0" i="0" lang="en-GB" sz="1400" u="none" cap="none" strike="noStrike">
                <a:solidFill>
                  <a:srgbClr val="000000"/>
                </a:solidFill>
                <a:latin typeface="Barlow"/>
                <a:ea typeface="Barlow"/>
                <a:cs typeface="Barlow"/>
                <a:sym typeface="Barlow"/>
              </a:rPr>
              <a:t>arkup </a:t>
            </a:r>
            <a:r>
              <a:rPr b="1" i="0" lang="en-GB" sz="1400" u="none" cap="none" strike="noStrike">
                <a:solidFill>
                  <a:srgbClr val="000000"/>
                </a:solidFill>
                <a:latin typeface="Barlow"/>
                <a:ea typeface="Barlow"/>
                <a:cs typeface="Barlow"/>
                <a:sym typeface="Barlow"/>
              </a:rPr>
              <a:t>L</a:t>
            </a:r>
            <a:r>
              <a:rPr b="0" i="0" lang="en-GB" sz="1400" u="none" cap="none" strike="noStrike">
                <a:solidFill>
                  <a:srgbClr val="000000"/>
                </a:solidFill>
                <a:latin typeface="Barlow"/>
                <a:ea typeface="Barlow"/>
                <a:cs typeface="Barlow"/>
                <a:sym typeface="Barlow"/>
              </a:rPr>
              <a:t>anguage is how websites are structured - its code effectively lets us create the ‘skeleton’ of the website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Through its code (HTML tags), we can add images, text, headings and other elements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These elements are basic - they have no style, no specified font, color, etc (that’s a job for later). HTML however lets us </a:t>
            </a:r>
            <a:r>
              <a:rPr b="1" i="0" lang="en-GB" sz="1400" u="none" cap="none" strike="noStrike">
                <a:solidFill>
                  <a:srgbClr val="000000"/>
                </a:solidFill>
                <a:latin typeface="Barlow"/>
                <a:ea typeface="Barlow"/>
                <a:cs typeface="Barlow"/>
                <a:sym typeface="Barlow"/>
              </a:rPr>
              <a:t>create the foundation before we style</a:t>
            </a:r>
            <a:r>
              <a:rPr b="0" i="0" lang="en-GB" sz="1400" u="none" cap="none" strike="noStrike">
                <a:solidFill>
                  <a:srgbClr val="000000"/>
                </a:solidFill>
                <a:latin typeface="Barlow"/>
                <a:ea typeface="Barlow"/>
                <a:cs typeface="Barlow"/>
                <a:sym typeface="Barlow"/>
              </a:rPr>
              <a:t> it further</a:t>
            </a:r>
            <a:endParaRPr b="0" i="0" sz="1400" u="none" cap="none" strike="noStrike">
              <a:solidFill>
                <a:srgbClr val="000000"/>
              </a:solidFill>
              <a:latin typeface="Barlow"/>
              <a:ea typeface="Barlow"/>
              <a:cs typeface="Barlow"/>
              <a:sym typeface="Barlow"/>
            </a:endParaRPr>
          </a:p>
        </p:txBody>
      </p:sp>
      <p:pic>
        <p:nvPicPr>
          <p:cNvPr id="80" name="Google Shape;80;p3"/>
          <p:cNvPicPr preferRelativeResize="0"/>
          <p:nvPr/>
        </p:nvPicPr>
        <p:blipFill rotWithShape="1">
          <a:blip r:embed="rId4">
            <a:alphaModFix/>
          </a:blip>
          <a:srcRect b="0" l="0" r="0" t="0"/>
          <a:stretch/>
        </p:blipFill>
        <p:spPr>
          <a:xfrm>
            <a:off x="4426675" y="1598000"/>
            <a:ext cx="4664800" cy="293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4"/>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HTML Tags</a:t>
            </a:r>
            <a:endParaRPr b="0" i="0" sz="3400" u="none" cap="none" strike="noStrike">
              <a:solidFill>
                <a:srgbClr val="000000"/>
              </a:solidFill>
              <a:latin typeface="Barlow ExtraBold"/>
              <a:ea typeface="Barlow ExtraBold"/>
              <a:cs typeface="Barlow ExtraBold"/>
              <a:sym typeface="Barlow ExtraBold"/>
            </a:endParaRPr>
          </a:p>
        </p:txBody>
      </p:sp>
      <p:sp>
        <p:nvSpPr>
          <p:cNvPr id="86" name="Google Shape;86;p4"/>
          <p:cNvSpPr txBox="1"/>
          <p:nvPr/>
        </p:nvSpPr>
        <p:spPr>
          <a:xfrm>
            <a:off x="5665763" y="183742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FORMAT</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87" name="Google Shape;87;p4"/>
          <p:cNvGrpSpPr/>
          <p:nvPr/>
        </p:nvGrpSpPr>
        <p:grpSpPr>
          <a:xfrm>
            <a:off x="309474" y="711302"/>
            <a:ext cx="3983201" cy="383773"/>
            <a:chOff x="461874" y="2757427"/>
            <a:chExt cx="3983201" cy="383773"/>
          </a:xfrm>
        </p:grpSpPr>
        <p:sp>
          <p:nvSpPr>
            <p:cNvPr id="88" name="Google Shape;88;p4"/>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What do they look like?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89" name="Google Shape;89;p4"/>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90" name="Google Shape;90;p4"/>
          <p:cNvCxnSpPr/>
          <p:nvPr/>
        </p:nvCxnSpPr>
        <p:spPr>
          <a:xfrm flipH="1">
            <a:off x="5391600" y="932150"/>
            <a:ext cx="43200" cy="4211400"/>
          </a:xfrm>
          <a:prstGeom prst="straightConnector1">
            <a:avLst/>
          </a:prstGeom>
          <a:noFill/>
          <a:ln cap="flat" cmpd="sng" w="76200">
            <a:solidFill>
              <a:srgbClr val="666666"/>
            </a:solidFill>
            <a:prstDash val="solid"/>
            <a:round/>
            <a:headEnd len="sm" w="sm" type="none"/>
            <a:tailEnd len="sm" w="sm" type="none"/>
          </a:ln>
        </p:spPr>
      </p:cxnSp>
      <p:sp>
        <p:nvSpPr>
          <p:cNvPr id="91" name="Google Shape;91;p4"/>
          <p:cNvSpPr txBox="1"/>
          <p:nvPr/>
        </p:nvSpPr>
        <p:spPr>
          <a:xfrm>
            <a:off x="0" y="1107375"/>
            <a:ext cx="52950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Each HTML Tag / element normally has 3 parts:</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Opening Tag</a:t>
            </a:r>
            <a:r>
              <a:rPr b="0" i="0" lang="en-GB" sz="1400" u="none" cap="none" strike="noStrike">
                <a:solidFill>
                  <a:srgbClr val="000000"/>
                </a:solidFill>
                <a:latin typeface="Barlow"/>
                <a:ea typeface="Barlow"/>
                <a:cs typeface="Barlow"/>
                <a:sym typeface="Barlow"/>
              </a:rPr>
              <a:t> (denotes what tag / block we’re adding)</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Content </a:t>
            </a:r>
            <a:r>
              <a:rPr b="0" i="0" lang="en-GB" sz="1400" u="none" cap="none" strike="noStrike">
                <a:solidFill>
                  <a:srgbClr val="000000"/>
                </a:solidFill>
                <a:latin typeface="Barlow"/>
                <a:ea typeface="Barlow"/>
                <a:cs typeface="Barlow"/>
                <a:sym typeface="Barlow"/>
              </a:rPr>
              <a:t>(Whatever we want to add - could be some specific text)</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1" marL="9144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Closing Tag</a:t>
            </a:r>
            <a:r>
              <a:rPr b="0" i="0" lang="en-GB" sz="1400" u="none" cap="none" strike="noStrike">
                <a:solidFill>
                  <a:srgbClr val="000000"/>
                </a:solidFill>
                <a:latin typeface="Barlow"/>
                <a:ea typeface="Barlow"/>
                <a:cs typeface="Barlow"/>
                <a:sym typeface="Barlow"/>
              </a:rPr>
              <a:t> (Denotes that we’re done, there’s no more content to consider or display)</a:t>
            </a:r>
            <a:endParaRPr b="0" i="0" sz="1400" u="none" cap="none" strike="noStrike">
              <a:solidFill>
                <a:srgbClr val="000000"/>
              </a:solidFill>
              <a:latin typeface="Barlow"/>
              <a:ea typeface="Barlow"/>
              <a:cs typeface="Barlow"/>
              <a:sym typeface="Barlow"/>
            </a:endParaRPr>
          </a:p>
          <a:p>
            <a:pPr indent="0" lvl="0" marL="9144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sng" cap="none" strike="noStrike">
                <a:solidFill>
                  <a:srgbClr val="000000"/>
                </a:solidFill>
                <a:latin typeface="Barlow"/>
                <a:ea typeface="Barlow"/>
                <a:cs typeface="Barlow"/>
                <a:sym typeface="Barlow"/>
              </a:rPr>
              <a:t>So for the example, it translates (human-wise) to:</a:t>
            </a:r>
            <a:endParaRPr b="0" i="0" sz="1400" u="sng"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&lt;h1&gt; → Create a HTML Tag that’s H1 (</a:t>
            </a:r>
            <a:r>
              <a:rPr b="0" i="0" lang="en-GB" sz="1400" u="none" cap="none" strike="noStrike">
                <a:solidFill>
                  <a:srgbClr val="000000"/>
                </a:solidFill>
                <a:latin typeface="Barlow"/>
                <a:ea typeface="Barlow"/>
                <a:cs typeface="Barlow"/>
                <a:sym typeface="Barlow"/>
              </a:rPr>
              <a:t>Heading 1 - biggest heading available compared to H2 or H3)</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{Content} → </a:t>
            </a:r>
            <a:r>
              <a:rPr b="0" i="0" lang="en-GB" sz="1400" u="none" cap="none" strike="noStrike">
                <a:solidFill>
                  <a:srgbClr val="000000"/>
                </a:solidFill>
                <a:latin typeface="Barlow"/>
                <a:ea typeface="Barlow"/>
                <a:cs typeface="Barlow"/>
                <a:sym typeface="Barlow"/>
              </a:rPr>
              <a:t>Add this text inside it (“HTML for Beginners”)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&lt;/h1&gt; → </a:t>
            </a:r>
            <a:r>
              <a:rPr b="0" i="0" lang="en-GB" sz="1400" u="none" cap="none" strike="noStrike">
                <a:solidFill>
                  <a:srgbClr val="000000"/>
                </a:solidFill>
                <a:latin typeface="Barlow"/>
                <a:ea typeface="Barlow"/>
                <a:cs typeface="Barlow"/>
                <a:sym typeface="Barlow"/>
              </a:rPr>
              <a:t>Stop doing any H1 stuff / we’re all done now</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pic>
        <p:nvPicPr>
          <p:cNvPr id="92" name="Google Shape;92;p4"/>
          <p:cNvPicPr preferRelativeResize="0"/>
          <p:nvPr/>
        </p:nvPicPr>
        <p:blipFill rotWithShape="1">
          <a:blip r:embed="rId4">
            <a:alphaModFix/>
          </a:blip>
          <a:srcRect b="0" l="0" r="0" t="0"/>
          <a:stretch/>
        </p:blipFill>
        <p:spPr>
          <a:xfrm>
            <a:off x="5531375" y="2420825"/>
            <a:ext cx="3523875" cy="117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5"/>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HTML tag exercise</a:t>
            </a:r>
            <a:endParaRPr b="0" i="0" sz="3400" u="none" cap="none" strike="noStrike">
              <a:solidFill>
                <a:srgbClr val="000000"/>
              </a:solidFill>
              <a:latin typeface="Barlow ExtraBold"/>
              <a:ea typeface="Barlow ExtraBold"/>
              <a:cs typeface="Barlow ExtraBold"/>
              <a:sym typeface="Barlow ExtraBold"/>
            </a:endParaRPr>
          </a:p>
        </p:txBody>
      </p:sp>
      <p:sp>
        <p:nvSpPr>
          <p:cNvPr id="98" name="Google Shape;98;p5"/>
          <p:cNvSpPr txBox="1"/>
          <p:nvPr/>
        </p:nvSpPr>
        <p:spPr>
          <a:xfrm>
            <a:off x="4579275" y="268850"/>
            <a:ext cx="30108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99" name="Google Shape;99;p5"/>
          <p:cNvGrpSpPr/>
          <p:nvPr/>
        </p:nvGrpSpPr>
        <p:grpSpPr>
          <a:xfrm>
            <a:off x="309474" y="711302"/>
            <a:ext cx="3983201" cy="383773"/>
            <a:chOff x="461874" y="2757427"/>
            <a:chExt cx="3983201" cy="383773"/>
          </a:xfrm>
        </p:grpSpPr>
        <p:sp>
          <p:nvSpPr>
            <p:cNvPr id="100" name="Google Shape;100;p5"/>
            <p:cNvSpPr txBox="1"/>
            <p:nvPr/>
          </p:nvSpPr>
          <p:spPr>
            <a:xfrm>
              <a:off x="805775" y="2802800"/>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Try your own!</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01" name="Google Shape;101;p5"/>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102" name="Google Shape;102;p5"/>
          <p:cNvCxnSpPr/>
          <p:nvPr/>
        </p:nvCxnSpPr>
        <p:spPr>
          <a:xfrm flipH="1">
            <a:off x="4427575" y="83225"/>
            <a:ext cx="16800" cy="4920000"/>
          </a:xfrm>
          <a:prstGeom prst="straightConnector1">
            <a:avLst/>
          </a:prstGeom>
          <a:noFill/>
          <a:ln cap="flat" cmpd="sng" w="76200">
            <a:solidFill>
              <a:srgbClr val="666666"/>
            </a:solidFill>
            <a:prstDash val="solid"/>
            <a:round/>
            <a:headEnd len="sm" w="sm" type="none"/>
            <a:tailEnd len="sm" w="sm" type="none"/>
          </a:ln>
        </p:spPr>
      </p:cxnSp>
      <p:sp>
        <p:nvSpPr>
          <p:cNvPr id="103" name="Google Shape;103;p5"/>
          <p:cNvSpPr txBox="1"/>
          <p:nvPr/>
        </p:nvSpPr>
        <p:spPr>
          <a:xfrm>
            <a:off x="309500" y="1095075"/>
            <a:ext cx="4035000" cy="4063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Open </a:t>
            </a:r>
            <a:r>
              <a:rPr b="1" i="0" lang="en-GB" sz="1400" u="none" cap="none" strike="noStrike">
                <a:solidFill>
                  <a:srgbClr val="000000"/>
                </a:solidFill>
                <a:latin typeface="Barlow"/>
                <a:ea typeface="Barlow"/>
                <a:cs typeface="Barlow"/>
                <a:sym typeface="Barlow"/>
              </a:rPr>
              <a:t>Atom, Visual Basic Studio</a:t>
            </a:r>
            <a:r>
              <a:rPr b="0" i="0" lang="en-GB" sz="1400" u="none" cap="none" strike="noStrike">
                <a:solidFill>
                  <a:srgbClr val="000000"/>
                </a:solidFill>
                <a:latin typeface="Barlow"/>
                <a:ea typeface="Barlow"/>
                <a:cs typeface="Barlow"/>
                <a:sym typeface="Barlow"/>
              </a:rPr>
              <a:t> or any other appropriate IDE (PyCharm isn’t suitable for this unfortunately!).</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Create a new file and call it something similar to:</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a:t>
            </a:r>
            <a:r>
              <a:rPr b="1" i="0" lang="en-GB" sz="1400" u="none" cap="none" strike="noStrike">
                <a:solidFill>
                  <a:srgbClr val="000000"/>
                </a:solidFill>
                <a:latin typeface="Barlow"/>
                <a:ea typeface="Barlow"/>
                <a:cs typeface="Barlow"/>
                <a:sym typeface="Barlow"/>
              </a:rPr>
              <a:t>MyFirstWebsite.html</a:t>
            </a:r>
            <a:r>
              <a:rPr b="0" i="0" lang="en-GB" sz="1400" u="none" cap="none" strike="noStrike">
                <a:solidFill>
                  <a:srgbClr val="000000"/>
                </a:solidFill>
                <a:latin typeface="Barlow"/>
                <a:ea typeface="Barlow"/>
                <a:cs typeface="Barlow"/>
                <a:sym typeface="Barlow"/>
              </a:rPr>
              <a:t>”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1" lang="en-GB" sz="1400" u="none" cap="none" strike="noStrike">
                <a:solidFill>
                  <a:srgbClr val="000000"/>
                </a:solidFill>
                <a:latin typeface="Barlow"/>
                <a:ea typeface="Barlow"/>
                <a:cs typeface="Barlow"/>
                <a:sym typeface="Barlow"/>
              </a:rPr>
              <a:t>(The .html at the end is particularly important!)</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Write in your own html tag! Use the &lt;h1&gt; tag that we covered before; for content, use your name!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Open your new file using a browser afterwards. What do you see? What happens if you change the text? Or remove parts of the tag?</a:t>
            </a:r>
            <a:endParaRPr b="0" i="0" sz="1400" u="none" cap="none" strike="noStrike">
              <a:solidFill>
                <a:srgbClr val="000000"/>
              </a:solidFill>
              <a:latin typeface="Barlow"/>
              <a:ea typeface="Barlow"/>
              <a:cs typeface="Barlow"/>
              <a:sym typeface="Barlow"/>
            </a:endParaRPr>
          </a:p>
        </p:txBody>
      </p:sp>
      <p:pic>
        <p:nvPicPr>
          <p:cNvPr id="104" name="Google Shape;104;p5"/>
          <p:cNvPicPr preferRelativeResize="0"/>
          <p:nvPr/>
        </p:nvPicPr>
        <p:blipFill rotWithShape="1">
          <a:blip r:embed="rId4">
            <a:alphaModFix/>
          </a:blip>
          <a:srcRect b="0" l="0" r="5589" t="9165"/>
          <a:stretch/>
        </p:blipFill>
        <p:spPr>
          <a:xfrm>
            <a:off x="5065900" y="755150"/>
            <a:ext cx="3290101" cy="2025324"/>
          </a:xfrm>
          <a:prstGeom prst="rect">
            <a:avLst/>
          </a:prstGeom>
          <a:noFill/>
          <a:ln cap="flat" cmpd="sng" w="19050">
            <a:solidFill>
              <a:srgbClr val="000000"/>
            </a:solidFill>
            <a:prstDash val="solid"/>
            <a:round/>
            <a:headEnd len="sm" w="sm" type="none"/>
            <a:tailEnd len="sm" w="sm" type="none"/>
          </a:ln>
        </p:spPr>
      </p:pic>
      <p:pic>
        <p:nvPicPr>
          <p:cNvPr id="105" name="Google Shape;105;p5"/>
          <p:cNvPicPr preferRelativeResize="0"/>
          <p:nvPr/>
        </p:nvPicPr>
        <p:blipFill rotWithShape="1">
          <a:blip r:embed="rId5">
            <a:alphaModFix/>
          </a:blip>
          <a:srcRect b="0" l="0" r="0" t="0"/>
          <a:stretch/>
        </p:blipFill>
        <p:spPr>
          <a:xfrm>
            <a:off x="4732050" y="3416549"/>
            <a:ext cx="3983200" cy="916031"/>
          </a:xfrm>
          <a:prstGeom prst="rect">
            <a:avLst/>
          </a:prstGeom>
          <a:noFill/>
          <a:ln cap="flat" cmpd="sng" w="19050">
            <a:solidFill>
              <a:srgbClr val="000000"/>
            </a:solidFill>
            <a:prstDash val="solid"/>
            <a:round/>
            <a:headEnd len="sm" w="sm" type="none"/>
            <a:tailEnd len="sm" w="sm" type="none"/>
          </a:ln>
        </p:spPr>
      </p:pic>
      <p:sp>
        <p:nvSpPr>
          <p:cNvPr id="106" name="Google Shape;106;p5"/>
          <p:cNvSpPr txBox="1"/>
          <p:nvPr/>
        </p:nvSpPr>
        <p:spPr>
          <a:xfrm>
            <a:off x="6096488" y="2780475"/>
            <a:ext cx="1254300" cy="383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595959"/>
                </a:solidFill>
                <a:latin typeface="Barlow"/>
                <a:ea typeface="Barlow"/>
                <a:cs typeface="Barlow"/>
                <a:sym typeface="Barlow"/>
              </a:rPr>
              <a:t>Screenshot 1</a:t>
            </a:r>
            <a:endParaRPr b="0" i="0" sz="1300" u="none" cap="none" strike="noStrike">
              <a:solidFill>
                <a:srgbClr val="595959"/>
              </a:solidFill>
              <a:latin typeface="Barlow"/>
              <a:ea typeface="Barlow"/>
              <a:cs typeface="Barlow"/>
              <a:sym typeface="Barlow"/>
            </a:endParaRPr>
          </a:p>
        </p:txBody>
      </p:sp>
      <p:sp>
        <p:nvSpPr>
          <p:cNvPr id="107" name="Google Shape;107;p5"/>
          <p:cNvSpPr txBox="1"/>
          <p:nvPr/>
        </p:nvSpPr>
        <p:spPr>
          <a:xfrm>
            <a:off x="6096488" y="4332575"/>
            <a:ext cx="1254300" cy="3837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595959"/>
                </a:solidFill>
                <a:latin typeface="Barlow"/>
                <a:ea typeface="Barlow"/>
                <a:cs typeface="Barlow"/>
                <a:sym typeface="Barlow"/>
              </a:rPr>
              <a:t>Screenshot 2</a:t>
            </a:r>
            <a:endParaRPr b="0" i="0" sz="1300" u="none" cap="none" strike="noStrike">
              <a:solidFill>
                <a:srgbClr val="595959"/>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6"/>
          <p:cNvSpPr txBox="1"/>
          <p:nvPr/>
        </p:nvSpPr>
        <p:spPr>
          <a:xfrm>
            <a:off x="253100" y="349200"/>
            <a:ext cx="84441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The new type of armor: Boilerplate</a:t>
            </a:r>
            <a:endParaRPr b="0" i="0" sz="3400" u="none" cap="none" strike="noStrike">
              <a:solidFill>
                <a:srgbClr val="000000"/>
              </a:solidFill>
              <a:latin typeface="Barlow ExtraBold"/>
              <a:ea typeface="Barlow ExtraBold"/>
              <a:cs typeface="Barlow ExtraBold"/>
              <a:sym typeface="Barlow ExtraBold"/>
            </a:endParaRPr>
          </a:p>
        </p:txBody>
      </p:sp>
      <p:sp>
        <p:nvSpPr>
          <p:cNvPr id="113" name="Google Shape;113;p6"/>
          <p:cNvSpPr txBox="1"/>
          <p:nvPr/>
        </p:nvSpPr>
        <p:spPr>
          <a:xfrm>
            <a:off x="4724800" y="120222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14" name="Google Shape;114;p6"/>
          <p:cNvGrpSpPr/>
          <p:nvPr/>
        </p:nvGrpSpPr>
        <p:grpSpPr>
          <a:xfrm>
            <a:off x="309474" y="711302"/>
            <a:ext cx="4118201" cy="383773"/>
            <a:chOff x="461874" y="2757427"/>
            <a:chExt cx="4118201" cy="383773"/>
          </a:xfrm>
        </p:grpSpPr>
        <p:sp>
          <p:nvSpPr>
            <p:cNvPr id="115" name="Google Shape;115;p6"/>
            <p:cNvSpPr txBox="1"/>
            <p:nvPr/>
          </p:nvSpPr>
          <p:spPr>
            <a:xfrm>
              <a:off x="805775" y="2802800"/>
              <a:ext cx="3774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Medieval armor technology moves so fast!</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16" name="Google Shape;116;p6"/>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117" name="Google Shape;117;p6"/>
          <p:cNvCxnSpPr/>
          <p:nvPr/>
        </p:nvCxnSpPr>
        <p:spPr>
          <a:xfrm flipH="1">
            <a:off x="4427700" y="799550"/>
            <a:ext cx="39900" cy="4203600"/>
          </a:xfrm>
          <a:prstGeom prst="straightConnector1">
            <a:avLst/>
          </a:prstGeom>
          <a:noFill/>
          <a:ln cap="flat" cmpd="sng" w="76200">
            <a:solidFill>
              <a:srgbClr val="666666"/>
            </a:solidFill>
            <a:prstDash val="solid"/>
            <a:round/>
            <a:headEnd len="sm" w="sm" type="none"/>
            <a:tailEnd len="sm" w="sm" type="none"/>
          </a:ln>
        </p:spPr>
      </p:cxnSp>
      <p:sp>
        <p:nvSpPr>
          <p:cNvPr id="118" name="Google Shape;118;p6"/>
          <p:cNvSpPr txBox="1"/>
          <p:nvPr/>
        </p:nvSpPr>
        <p:spPr>
          <a:xfrm>
            <a:off x="309500" y="1247475"/>
            <a:ext cx="38304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GB" sz="1400" u="none" cap="none" strike="noStrike">
                <a:solidFill>
                  <a:srgbClr val="000000"/>
                </a:solidFill>
                <a:latin typeface="Barlow"/>
                <a:ea typeface="Barlow"/>
                <a:cs typeface="Barlow"/>
                <a:sym typeface="Barlow"/>
              </a:rPr>
              <a:t>Boilerplate is effectively text that’s re-used repeatedly with little to no change. Remember how T&amp;C’s have dozens of pages, and most of it is always the same? That’s boilerplate!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We have the same idea in programming; some code we have to write because it’s </a:t>
            </a:r>
            <a:r>
              <a:rPr b="1" i="0" lang="en-GB" sz="1400" u="none" cap="none" strike="noStrike">
                <a:solidFill>
                  <a:srgbClr val="000000"/>
                </a:solidFill>
                <a:latin typeface="Barlow"/>
                <a:ea typeface="Barlow"/>
                <a:cs typeface="Barlow"/>
                <a:sym typeface="Barlow"/>
              </a:rPr>
              <a:t>mandatory</a:t>
            </a:r>
            <a:r>
              <a:rPr b="0" i="0" lang="en-GB" sz="1400" u="none" cap="none" strike="noStrike">
                <a:solidFill>
                  <a:srgbClr val="000000"/>
                </a:solidFill>
                <a:latin typeface="Barlow"/>
                <a:ea typeface="Barlow"/>
                <a:cs typeface="Barlow"/>
                <a:sym typeface="Barlow"/>
              </a:rPr>
              <a:t> and </a:t>
            </a:r>
            <a:r>
              <a:rPr b="1" i="0" lang="en-GB" sz="1400" u="none" cap="none" strike="noStrike">
                <a:solidFill>
                  <a:srgbClr val="000000"/>
                </a:solidFill>
                <a:latin typeface="Barlow"/>
                <a:ea typeface="Barlow"/>
                <a:cs typeface="Barlow"/>
                <a:sym typeface="Barlow"/>
              </a:rPr>
              <a:t>necessary</a:t>
            </a:r>
            <a:r>
              <a:rPr b="0" i="0" lang="en-GB" sz="1400" u="none" cap="none" strike="noStrike">
                <a:solidFill>
                  <a:srgbClr val="000000"/>
                </a:solidFill>
                <a:latin typeface="Barlow"/>
                <a:ea typeface="Barlow"/>
                <a:cs typeface="Barlow"/>
                <a:sym typeface="Barlow"/>
              </a:rPr>
              <a:t>, but it doesn’t change at all. </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HTML Files all have boilerplate</a:t>
            </a:r>
            <a:r>
              <a:rPr b="0" i="0" lang="en-GB" sz="1400" u="none" cap="none" strike="noStrike">
                <a:solidFill>
                  <a:srgbClr val="000000"/>
                </a:solidFill>
                <a:latin typeface="Barlow"/>
                <a:ea typeface="Barlow"/>
                <a:cs typeface="Barlow"/>
                <a:sym typeface="Barlow"/>
              </a:rPr>
              <a:t> - this is a few </a:t>
            </a:r>
            <a:r>
              <a:rPr b="1" i="0" lang="en-GB" sz="1400" u="none" cap="none" strike="noStrike">
                <a:solidFill>
                  <a:srgbClr val="000000"/>
                </a:solidFill>
                <a:latin typeface="Barlow"/>
                <a:ea typeface="Barlow"/>
                <a:cs typeface="Barlow"/>
                <a:sym typeface="Barlow"/>
              </a:rPr>
              <a:t>lines of code that denote its HTML</a:t>
            </a:r>
            <a:r>
              <a:rPr b="0" i="0" lang="en-GB" sz="1400" u="none" cap="none" strike="noStrike">
                <a:solidFill>
                  <a:srgbClr val="000000"/>
                </a:solidFill>
                <a:latin typeface="Barlow"/>
                <a:ea typeface="Barlow"/>
                <a:cs typeface="Barlow"/>
                <a:sym typeface="Barlow"/>
              </a:rPr>
              <a:t>. As programmers, we just copy &amp; paste it in usually and write the rest of the personalised, custom, actual HTML code later on ourselves!</a:t>
            </a:r>
            <a:endParaRPr b="0" i="0" sz="1400" u="none" cap="none" strike="noStrike">
              <a:solidFill>
                <a:srgbClr val="000000"/>
              </a:solidFill>
              <a:latin typeface="Barlow"/>
              <a:ea typeface="Barlow"/>
              <a:cs typeface="Barlow"/>
              <a:sym typeface="Barlow"/>
            </a:endParaRPr>
          </a:p>
        </p:txBody>
      </p:sp>
      <p:pic>
        <p:nvPicPr>
          <p:cNvPr id="119" name="Google Shape;119;p6"/>
          <p:cNvPicPr preferRelativeResize="0"/>
          <p:nvPr/>
        </p:nvPicPr>
        <p:blipFill rotWithShape="1">
          <a:blip r:embed="rId4">
            <a:alphaModFix/>
          </a:blip>
          <a:srcRect b="0" l="0" r="0" t="0"/>
          <a:stretch/>
        </p:blipFill>
        <p:spPr>
          <a:xfrm flipH="1">
            <a:off x="7847950" y="91675"/>
            <a:ext cx="1197725" cy="1347750"/>
          </a:xfrm>
          <a:prstGeom prst="rect">
            <a:avLst/>
          </a:prstGeom>
          <a:noFill/>
          <a:ln>
            <a:noFill/>
          </a:ln>
        </p:spPr>
      </p:pic>
      <p:pic>
        <p:nvPicPr>
          <p:cNvPr id="120" name="Google Shape;120;p6"/>
          <p:cNvPicPr preferRelativeResize="0"/>
          <p:nvPr/>
        </p:nvPicPr>
        <p:blipFill rotWithShape="1">
          <a:blip r:embed="rId5">
            <a:alphaModFix/>
          </a:blip>
          <a:srcRect b="0" l="0" r="0" t="0"/>
          <a:stretch/>
        </p:blipFill>
        <p:spPr>
          <a:xfrm>
            <a:off x="4630250" y="1616200"/>
            <a:ext cx="4371601" cy="29075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7"/>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Boilerplate in HTML!</a:t>
            </a:r>
            <a:endParaRPr b="0" i="0" sz="3400" u="none" cap="none" strike="noStrike">
              <a:solidFill>
                <a:srgbClr val="000000"/>
              </a:solidFill>
              <a:latin typeface="Barlow ExtraBold"/>
              <a:ea typeface="Barlow ExtraBold"/>
              <a:cs typeface="Barlow ExtraBold"/>
              <a:sym typeface="Barlow ExtraBold"/>
            </a:endParaRPr>
          </a:p>
        </p:txBody>
      </p:sp>
      <p:sp>
        <p:nvSpPr>
          <p:cNvPr id="126" name="Google Shape;126;p7"/>
          <p:cNvSpPr txBox="1"/>
          <p:nvPr/>
        </p:nvSpPr>
        <p:spPr>
          <a:xfrm>
            <a:off x="5796738" y="812100"/>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OF HTML BOILERPLATE</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27" name="Google Shape;127;p7"/>
          <p:cNvGrpSpPr/>
          <p:nvPr/>
        </p:nvGrpSpPr>
        <p:grpSpPr>
          <a:xfrm>
            <a:off x="309474" y="711302"/>
            <a:ext cx="4692401" cy="383773"/>
            <a:chOff x="461874" y="2757427"/>
            <a:chExt cx="4692401" cy="383773"/>
          </a:xfrm>
        </p:grpSpPr>
        <p:sp>
          <p:nvSpPr>
            <p:cNvPr id="128" name="Google Shape;128;p7"/>
            <p:cNvSpPr txBox="1"/>
            <p:nvPr/>
          </p:nvSpPr>
          <p:spPr>
            <a:xfrm>
              <a:off x="805775" y="2802800"/>
              <a:ext cx="43485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We’ll make a website out of that ‘MyFirstWebsite’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29" name="Google Shape;129;p7"/>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130" name="Google Shape;130;p7"/>
          <p:cNvCxnSpPr/>
          <p:nvPr/>
        </p:nvCxnSpPr>
        <p:spPr>
          <a:xfrm flipH="1">
            <a:off x="5547813" y="812100"/>
            <a:ext cx="39900" cy="4203600"/>
          </a:xfrm>
          <a:prstGeom prst="straightConnector1">
            <a:avLst/>
          </a:prstGeom>
          <a:noFill/>
          <a:ln cap="flat" cmpd="sng" w="76200">
            <a:solidFill>
              <a:srgbClr val="666666"/>
            </a:solidFill>
            <a:prstDash val="solid"/>
            <a:round/>
            <a:headEnd len="sm" w="sm" type="none"/>
            <a:tailEnd len="sm" w="sm" type="none"/>
          </a:ln>
        </p:spPr>
      </p:cxnSp>
      <p:sp>
        <p:nvSpPr>
          <p:cNvPr id="131" name="Google Shape;131;p7"/>
          <p:cNvSpPr txBox="1"/>
          <p:nvPr/>
        </p:nvSpPr>
        <p:spPr>
          <a:xfrm>
            <a:off x="50050" y="988450"/>
            <a:ext cx="5497800" cy="4171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00000"/>
              </a:buClr>
              <a:buSzPts val="1400"/>
              <a:buFont typeface="Arial"/>
              <a:buChar char="●"/>
            </a:pPr>
            <a:r>
              <a:rPr b="0" i="0" lang="en-GB" sz="1400" u="sng" cap="none" strike="noStrike">
                <a:solidFill>
                  <a:srgbClr val="000000"/>
                </a:solidFill>
                <a:latin typeface="Barlow"/>
                <a:ea typeface="Barlow"/>
                <a:cs typeface="Barlow"/>
                <a:sym typeface="Barlow"/>
              </a:rPr>
              <a:t>You’ll need to add the following to your file:</a:t>
            </a:r>
            <a:endParaRPr b="0" i="0" sz="1400" u="sng"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&lt;!DOCTYPE html&gt;</a:t>
            </a:r>
            <a:r>
              <a:rPr b="0" i="0" lang="en-GB" sz="1400" u="none" cap="none" strike="noStrike">
                <a:solidFill>
                  <a:srgbClr val="000000"/>
                </a:solidFill>
                <a:latin typeface="Barlow"/>
                <a:ea typeface="Barlow"/>
                <a:cs typeface="Barlow"/>
                <a:sym typeface="Barlow"/>
              </a:rPr>
              <a:t> → A flag for the browser - basically highlights that it’s a HTML file so that the browser knows that it should render HTML.</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&lt;html&gt; &lt;/html&gt; → </a:t>
            </a:r>
            <a:r>
              <a:rPr b="0" i="0" lang="en-GB" sz="1400" u="none" cap="none" strike="noStrike">
                <a:solidFill>
                  <a:srgbClr val="000000"/>
                </a:solidFill>
                <a:latin typeface="Barlow"/>
                <a:ea typeface="Barlow"/>
                <a:cs typeface="Barlow"/>
                <a:sym typeface="Barlow"/>
              </a:rPr>
              <a:t>Represents the ‘root’ of the website. The idea is that this is the ‘top’ element, and all others nested inside are its children / parts. This is ‘the HTML’, with all other elements comprising what it looks like.</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&lt;head&gt; &lt;/head&gt; </a:t>
            </a:r>
            <a:r>
              <a:rPr b="0" i="0" lang="en-GB" sz="1400" u="none" cap="none" strike="noStrike">
                <a:solidFill>
                  <a:srgbClr val="000000"/>
                </a:solidFill>
                <a:latin typeface="Barlow"/>
                <a:ea typeface="Barlow"/>
                <a:cs typeface="Barlow"/>
                <a:sym typeface="Barlow"/>
              </a:rPr>
              <a:t>→ Make sure this is nested inside the ‘html’ tag! This part is for holding ‘metadata’ (data about data) (context regarding the website; what’s the title, what links to place inside, does it use any other files)</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&lt;body&gt; &lt;/body&gt; </a:t>
            </a:r>
            <a:r>
              <a:rPr b="0" i="0" lang="en-GB" sz="1400" u="none" cap="none" strike="noStrike">
                <a:solidFill>
                  <a:srgbClr val="000000"/>
                </a:solidFill>
                <a:latin typeface="Barlow"/>
                <a:ea typeface="Barlow"/>
                <a:cs typeface="Barlow"/>
                <a:sym typeface="Barlow"/>
              </a:rPr>
              <a:t>→ Nest this inside ‘html’ too! This refers to the bulk of html blocks; it’s effectively a “</a:t>
            </a:r>
            <a:r>
              <a:rPr b="0" i="1" lang="en-GB" sz="1400" u="none" cap="none" strike="noStrike">
                <a:solidFill>
                  <a:srgbClr val="000000"/>
                </a:solidFill>
                <a:latin typeface="Barlow"/>
                <a:ea typeface="Barlow"/>
                <a:cs typeface="Barlow"/>
                <a:sym typeface="Barlow"/>
              </a:rPr>
              <a:t>all my content for this website is inside here!</a:t>
            </a:r>
            <a:r>
              <a:rPr b="0" i="0" lang="en-GB" sz="1400" u="none" cap="none" strike="noStrike">
                <a:solidFill>
                  <a:srgbClr val="000000"/>
                </a:solidFill>
                <a:latin typeface="Barlow"/>
                <a:ea typeface="Barlow"/>
                <a:cs typeface="Barlow"/>
                <a:sym typeface="Barlow"/>
              </a:rPr>
              <a:t>”</a:t>
            </a:r>
            <a:endParaRPr b="0" i="0" sz="1400" u="none" cap="none" strike="noStrike">
              <a:solidFill>
                <a:srgbClr val="000000"/>
              </a:solidFill>
              <a:latin typeface="Barlow"/>
              <a:ea typeface="Barlow"/>
              <a:cs typeface="Barlow"/>
              <a:sym typeface="Barlow"/>
            </a:endParaRPr>
          </a:p>
        </p:txBody>
      </p:sp>
      <p:pic>
        <p:nvPicPr>
          <p:cNvPr id="132" name="Google Shape;132;p7"/>
          <p:cNvPicPr preferRelativeResize="0"/>
          <p:nvPr/>
        </p:nvPicPr>
        <p:blipFill rotWithShape="1">
          <a:blip r:embed="rId4">
            <a:alphaModFix/>
          </a:blip>
          <a:srcRect b="0" l="0" r="0" t="0"/>
          <a:stretch/>
        </p:blipFill>
        <p:spPr>
          <a:xfrm>
            <a:off x="5776050" y="1514800"/>
            <a:ext cx="3206025" cy="2971200"/>
          </a:xfrm>
          <a:prstGeom prst="rect">
            <a:avLst/>
          </a:prstGeom>
          <a:noFill/>
          <a:ln>
            <a:noFill/>
          </a:ln>
        </p:spPr>
      </p:pic>
      <p:pic>
        <p:nvPicPr>
          <p:cNvPr id="133" name="Google Shape;133;p7"/>
          <p:cNvPicPr preferRelativeResize="0"/>
          <p:nvPr/>
        </p:nvPicPr>
        <p:blipFill rotWithShape="1">
          <a:blip r:embed="rId5">
            <a:alphaModFix/>
          </a:blip>
          <a:srcRect b="0" l="10159" r="24996" t="0"/>
          <a:stretch/>
        </p:blipFill>
        <p:spPr>
          <a:xfrm>
            <a:off x="5947469" y="1661943"/>
            <a:ext cx="1085700" cy="319043"/>
          </a:xfrm>
          <a:prstGeom prst="rect">
            <a:avLst/>
          </a:prstGeom>
          <a:noFill/>
          <a:ln>
            <a:noFill/>
          </a:ln>
        </p:spPr>
      </p:pic>
      <p:pic>
        <p:nvPicPr>
          <p:cNvPr id="134" name="Google Shape;134;p7"/>
          <p:cNvPicPr preferRelativeResize="0"/>
          <p:nvPr/>
        </p:nvPicPr>
        <p:blipFill rotWithShape="1">
          <a:blip r:embed="rId6">
            <a:alphaModFix/>
          </a:blip>
          <a:srcRect b="0" l="4961" r="7372" t="0"/>
          <a:stretch/>
        </p:blipFill>
        <p:spPr>
          <a:xfrm>
            <a:off x="6133644" y="2427091"/>
            <a:ext cx="2398176" cy="488498"/>
          </a:xfrm>
          <a:prstGeom prst="rect">
            <a:avLst/>
          </a:prstGeom>
          <a:noFill/>
          <a:ln>
            <a:noFill/>
          </a:ln>
        </p:spPr>
      </p:pic>
      <p:pic>
        <p:nvPicPr>
          <p:cNvPr id="135" name="Google Shape;135;p7"/>
          <p:cNvPicPr preferRelativeResize="0"/>
          <p:nvPr/>
        </p:nvPicPr>
        <p:blipFill rotWithShape="1">
          <a:blip r:embed="rId7">
            <a:alphaModFix/>
          </a:blip>
          <a:srcRect b="0" l="6319" r="11496" t="15433"/>
          <a:stretch/>
        </p:blipFill>
        <p:spPr>
          <a:xfrm>
            <a:off x="6126980" y="3521916"/>
            <a:ext cx="2504173" cy="2765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8"/>
          <p:cNvSpPr txBox="1"/>
          <p:nvPr/>
        </p:nvSpPr>
        <p:spPr>
          <a:xfrm>
            <a:off x="253100" y="349200"/>
            <a:ext cx="86106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chemeClr val="dk1"/>
              </a:buClr>
              <a:buSzPts val="3400"/>
              <a:buFont typeface="Arial"/>
              <a:buNone/>
            </a:pPr>
            <a:r>
              <a:rPr b="0" i="0" lang="en-GB" sz="3400" u="none" cap="none" strike="noStrike">
                <a:solidFill>
                  <a:schemeClr val="dk1"/>
                </a:solidFill>
                <a:latin typeface="Barlow ExtraBold"/>
                <a:ea typeface="Barlow ExtraBold"/>
                <a:cs typeface="Barlow ExtraBold"/>
                <a:sym typeface="Barlow ExtraBold"/>
              </a:rPr>
              <a:t>Exercise: Add boilerplate to your website!</a:t>
            </a:r>
            <a:endParaRPr b="0" i="0" sz="3400" u="none" cap="none" strike="noStrike">
              <a:solidFill>
                <a:schemeClr val="dk1"/>
              </a:solidFill>
              <a:latin typeface="Barlow ExtraBold"/>
              <a:ea typeface="Barlow ExtraBold"/>
              <a:cs typeface="Barlow ExtraBold"/>
              <a:sym typeface="Barlow ExtraBold"/>
            </a:endParaRPr>
          </a:p>
          <a:p>
            <a:pPr indent="0" lvl="0" marL="0" marR="0" rtl="0" algn="l">
              <a:lnSpc>
                <a:spcPct val="65000"/>
              </a:lnSpc>
              <a:spcBef>
                <a:spcPts val="0"/>
              </a:spcBef>
              <a:spcAft>
                <a:spcPts val="0"/>
              </a:spcAft>
              <a:buClr>
                <a:srgbClr val="000000"/>
              </a:buClr>
              <a:buSzPts val="3400"/>
              <a:buFont typeface="Arial"/>
              <a:buNone/>
            </a:pPr>
            <a:r>
              <a:t/>
            </a:r>
            <a:endParaRPr b="0" i="0" sz="3400" u="none" cap="none" strike="noStrike">
              <a:solidFill>
                <a:srgbClr val="000000"/>
              </a:solidFill>
              <a:latin typeface="Barlow ExtraBold"/>
              <a:ea typeface="Barlow ExtraBold"/>
              <a:cs typeface="Barlow ExtraBold"/>
              <a:sym typeface="Barlow ExtraBold"/>
            </a:endParaRPr>
          </a:p>
        </p:txBody>
      </p:sp>
      <p:sp>
        <p:nvSpPr>
          <p:cNvPr id="141" name="Google Shape;141;p8"/>
          <p:cNvSpPr txBox="1"/>
          <p:nvPr/>
        </p:nvSpPr>
        <p:spPr>
          <a:xfrm>
            <a:off x="6951038" y="863700"/>
            <a:ext cx="2149800" cy="383700"/>
          </a:xfrm>
          <a:prstGeom prst="rect">
            <a:avLst/>
          </a:prstGeom>
          <a:noFill/>
          <a:ln>
            <a:noFill/>
          </a:ln>
        </p:spPr>
        <p:txBody>
          <a:bodyPr anchorCtr="0" anchor="t" bIns="91425" lIns="91425" spcFirstLastPara="1" rIns="91425" wrap="square" tIns="91425">
            <a:noAutofit/>
          </a:bodyPr>
          <a:lstStyle/>
          <a:p>
            <a:pPr indent="0" lvl="0" marL="0" marR="0" rtl="0" algn="ctr">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HTML BOILERPLATE EXAMPLE</a:t>
            </a:r>
            <a:endParaRPr b="0" i="0" sz="14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42" name="Google Shape;142;p8"/>
          <p:cNvGrpSpPr/>
          <p:nvPr/>
        </p:nvGrpSpPr>
        <p:grpSpPr>
          <a:xfrm>
            <a:off x="253101" y="711275"/>
            <a:ext cx="8320342" cy="383797"/>
            <a:chOff x="461878" y="1780416"/>
            <a:chExt cx="3811251" cy="383797"/>
          </a:xfrm>
        </p:grpSpPr>
        <p:sp>
          <p:nvSpPr>
            <p:cNvPr id="143" name="Google Shape;143;p8"/>
            <p:cNvSpPr txBox="1"/>
            <p:nvPr/>
          </p:nvSpPr>
          <p:spPr>
            <a:xfrm>
              <a:off x="633829" y="1825813"/>
              <a:ext cx="36393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Take 5 minutes; you’ll need the tags below, add them to your site!</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44" name="Google Shape;144;p8"/>
            <p:cNvPicPr preferRelativeResize="0"/>
            <p:nvPr/>
          </p:nvPicPr>
          <p:blipFill rotWithShape="1">
            <a:blip r:embed="rId3">
              <a:alphaModFix/>
            </a:blip>
            <a:srcRect b="0" l="0" r="0" t="0"/>
            <a:stretch/>
          </p:blipFill>
          <p:spPr>
            <a:xfrm rot="5400000">
              <a:off x="380627" y="1861667"/>
              <a:ext cx="304102" cy="141600"/>
            </a:xfrm>
            <a:prstGeom prst="rect">
              <a:avLst/>
            </a:prstGeom>
            <a:noFill/>
            <a:ln>
              <a:noFill/>
            </a:ln>
          </p:spPr>
        </p:pic>
      </p:grpSp>
      <p:cxnSp>
        <p:nvCxnSpPr>
          <p:cNvPr id="145" name="Google Shape;145;p8"/>
          <p:cNvCxnSpPr/>
          <p:nvPr/>
        </p:nvCxnSpPr>
        <p:spPr>
          <a:xfrm flipH="1">
            <a:off x="6812075" y="806825"/>
            <a:ext cx="27600" cy="4217400"/>
          </a:xfrm>
          <a:prstGeom prst="straightConnector1">
            <a:avLst/>
          </a:prstGeom>
          <a:noFill/>
          <a:ln cap="flat" cmpd="sng" w="76200">
            <a:solidFill>
              <a:srgbClr val="666666"/>
            </a:solidFill>
            <a:prstDash val="solid"/>
            <a:round/>
            <a:headEnd len="sm" w="sm" type="none"/>
            <a:tailEnd len="sm" w="sm" type="none"/>
          </a:ln>
        </p:spPr>
      </p:cxnSp>
      <p:sp>
        <p:nvSpPr>
          <p:cNvPr id="146" name="Google Shape;146;p8"/>
          <p:cNvSpPr txBox="1"/>
          <p:nvPr/>
        </p:nvSpPr>
        <p:spPr>
          <a:xfrm>
            <a:off x="218900" y="1137425"/>
            <a:ext cx="6481800" cy="3924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GB" sz="1800" u="sng" cap="none" strike="noStrike">
                <a:solidFill>
                  <a:srgbClr val="000000"/>
                </a:solidFill>
                <a:latin typeface="Barlow"/>
                <a:ea typeface="Barlow"/>
                <a:cs typeface="Barlow"/>
                <a:sym typeface="Barlow"/>
              </a:rPr>
              <a:t>Remember to use:</a:t>
            </a:r>
            <a:endParaRPr b="0" i="0" sz="1800" u="sng" cap="none" strike="noStrike">
              <a:solidFill>
                <a:srgbClr val="000000"/>
              </a:solidFill>
              <a:latin typeface="Barlow"/>
              <a:ea typeface="Barlow"/>
              <a:cs typeface="Barlow"/>
              <a:sym typeface="Barlow"/>
            </a:endParaRPr>
          </a:p>
          <a:p>
            <a:pPr indent="-342900" lvl="0" marL="457200" marR="0" rtl="0" algn="l">
              <a:lnSpc>
                <a:spcPct val="100000"/>
              </a:lnSpc>
              <a:spcBef>
                <a:spcPts val="0"/>
              </a:spcBef>
              <a:spcAft>
                <a:spcPts val="0"/>
              </a:spcAft>
              <a:buClr>
                <a:srgbClr val="000000"/>
              </a:buClr>
              <a:buSzPts val="1800"/>
              <a:buFont typeface="Barlow"/>
              <a:buChar char="●"/>
            </a:pPr>
            <a:r>
              <a:rPr b="1" i="0" lang="en-GB" sz="1800" u="none" cap="none" strike="noStrike">
                <a:solidFill>
                  <a:srgbClr val="000000"/>
                </a:solidFill>
                <a:latin typeface="Barlow"/>
                <a:ea typeface="Barlow"/>
                <a:cs typeface="Barlow"/>
                <a:sym typeface="Barlow"/>
              </a:rPr>
              <a:t>DOCTYPE</a:t>
            </a:r>
            <a:endParaRPr b="1" i="0" sz="18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Barlow"/>
              <a:ea typeface="Barlow"/>
              <a:cs typeface="Barlow"/>
              <a:sym typeface="Barlow"/>
            </a:endParaRPr>
          </a:p>
          <a:p>
            <a:pPr indent="-342900" lvl="0" marL="457200" marR="0" rtl="0" algn="l">
              <a:lnSpc>
                <a:spcPct val="100000"/>
              </a:lnSpc>
              <a:spcBef>
                <a:spcPts val="0"/>
              </a:spcBef>
              <a:spcAft>
                <a:spcPts val="0"/>
              </a:spcAft>
              <a:buClr>
                <a:srgbClr val="000000"/>
              </a:buClr>
              <a:buSzPts val="1800"/>
              <a:buFont typeface="Barlow"/>
              <a:buChar char="●"/>
            </a:pPr>
            <a:r>
              <a:rPr b="1" i="0" lang="en-GB" sz="1800" u="none" cap="none" strike="noStrike">
                <a:solidFill>
                  <a:srgbClr val="000000"/>
                </a:solidFill>
                <a:latin typeface="Barlow"/>
                <a:ea typeface="Barlow"/>
                <a:cs typeface="Barlow"/>
                <a:sym typeface="Barlow"/>
              </a:rPr>
              <a:t>Head</a:t>
            </a:r>
            <a:endParaRPr b="1" i="0" sz="18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Barlow"/>
              <a:ea typeface="Barlow"/>
              <a:cs typeface="Barlow"/>
              <a:sym typeface="Barlow"/>
            </a:endParaRPr>
          </a:p>
          <a:p>
            <a:pPr indent="-342900" lvl="0" marL="457200" marR="0" rtl="0" algn="l">
              <a:lnSpc>
                <a:spcPct val="100000"/>
              </a:lnSpc>
              <a:spcBef>
                <a:spcPts val="0"/>
              </a:spcBef>
              <a:spcAft>
                <a:spcPts val="0"/>
              </a:spcAft>
              <a:buClr>
                <a:srgbClr val="000000"/>
              </a:buClr>
              <a:buSzPts val="1800"/>
              <a:buFont typeface="Barlow"/>
              <a:buChar char="●"/>
            </a:pPr>
            <a:r>
              <a:rPr b="1" i="0" lang="en-GB" sz="1800" u="none" cap="none" strike="noStrike">
                <a:solidFill>
                  <a:srgbClr val="000000"/>
                </a:solidFill>
                <a:latin typeface="Barlow"/>
                <a:ea typeface="Barlow"/>
                <a:cs typeface="Barlow"/>
                <a:sym typeface="Barlow"/>
              </a:rPr>
              <a:t>HTML</a:t>
            </a:r>
            <a:endParaRPr b="1" i="0" sz="18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Barlow"/>
              <a:ea typeface="Barlow"/>
              <a:cs typeface="Barlow"/>
              <a:sym typeface="Barlow"/>
            </a:endParaRPr>
          </a:p>
          <a:p>
            <a:pPr indent="-342900" lvl="0" marL="457200" marR="0" rtl="0" algn="l">
              <a:lnSpc>
                <a:spcPct val="100000"/>
              </a:lnSpc>
              <a:spcBef>
                <a:spcPts val="0"/>
              </a:spcBef>
              <a:spcAft>
                <a:spcPts val="0"/>
              </a:spcAft>
              <a:buClr>
                <a:srgbClr val="000000"/>
              </a:buClr>
              <a:buSzPts val="1800"/>
              <a:buFont typeface="Barlow"/>
              <a:buChar char="●"/>
            </a:pPr>
            <a:r>
              <a:rPr b="1" i="0" lang="en-GB" sz="1800" u="none" cap="none" strike="noStrike">
                <a:solidFill>
                  <a:srgbClr val="000000"/>
                </a:solidFill>
                <a:latin typeface="Barlow"/>
                <a:ea typeface="Barlow"/>
                <a:cs typeface="Barlow"/>
                <a:sym typeface="Barlow"/>
              </a:rPr>
              <a:t>Title </a:t>
            </a:r>
            <a:endParaRPr b="1" i="0" sz="1800" u="none" cap="none" strike="noStrike">
              <a:solidFill>
                <a:srgbClr val="000000"/>
              </a:solidFill>
              <a:latin typeface="Barlow"/>
              <a:ea typeface="Barlow"/>
              <a:cs typeface="Barlow"/>
              <a:sym typeface="Barlow"/>
            </a:endParaRPr>
          </a:p>
          <a:p>
            <a:pPr indent="-342900" lvl="1" marL="914400" marR="0" rtl="0" algn="l">
              <a:lnSpc>
                <a:spcPct val="100000"/>
              </a:lnSpc>
              <a:spcBef>
                <a:spcPts val="0"/>
              </a:spcBef>
              <a:spcAft>
                <a:spcPts val="0"/>
              </a:spcAft>
              <a:buClr>
                <a:srgbClr val="000000"/>
              </a:buClr>
              <a:buSzPts val="1800"/>
              <a:buFont typeface="Barlow"/>
              <a:buChar char="○"/>
            </a:pPr>
            <a:r>
              <a:rPr b="0" i="0" lang="en-GB" sz="1800" u="none" cap="none" strike="noStrike">
                <a:solidFill>
                  <a:srgbClr val="000000"/>
                </a:solidFill>
                <a:latin typeface="Barlow"/>
                <a:ea typeface="Barlow"/>
                <a:cs typeface="Barlow"/>
                <a:sym typeface="Barlow"/>
              </a:rPr>
              <a:t>(Your site should have a title too, add one! Something like “MyFirstWebsite”)</a:t>
            </a:r>
            <a:endParaRPr b="0" i="0" sz="18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rPr b="0" i="1" lang="en-GB" sz="1800" u="none" cap="none" strike="noStrike">
                <a:solidFill>
                  <a:srgbClr val="000000"/>
                </a:solidFill>
                <a:latin typeface="Barlow"/>
                <a:ea typeface="Barlow"/>
                <a:cs typeface="Barlow"/>
                <a:sym typeface="Barlow"/>
              </a:rPr>
              <a:t>Feel free to google it too (completely normal and encouraged in SWE!); find the tags you need and add them appropriately!</a:t>
            </a:r>
            <a:endParaRPr b="0" i="1" sz="1800" u="none" cap="none" strike="noStrike">
              <a:solidFill>
                <a:srgbClr val="000000"/>
              </a:solidFill>
              <a:latin typeface="Barlow"/>
              <a:ea typeface="Barlow"/>
              <a:cs typeface="Barlow"/>
              <a:sym typeface="Barlow"/>
            </a:endParaRPr>
          </a:p>
        </p:txBody>
      </p:sp>
      <p:pic>
        <p:nvPicPr>
          <p:cNvPr id="147" name="Google Shape;147;p8"/>
          <p:cNvPicPr preferRelativeResize="0"/>
          <p:nvPr/>
        </p:nvPicPr>
        <p:blipFill rotWithShape="1">
          <a:blip r:embed="rId4">
            <a:alphaModFix/>
          </a:blip>
          <a:srcRect b="3783" l="25211" r="23489" t="3252"/>
          <a:stretch/>
        </p:blipFill>
        <p:spPr>
          <a:xfrm>
            <a:off x="7330213" y="1478780"/>
            <a:ext cx="1391425" cy="3362294"/>
          </a:xfrm>
          <a:prstGeom prst="rect">
            <a:avLst/>
          </a:prstGeom>
          <a:noFill/>
          <a:ln>
            <a:noFill/>
          </a:ln>
        </p:spPr>
      </p:pic>
      <p:pic>
        <p:nvPicPr>
          <p:cNvPr id="148" name="Google Shape;148;p8"/>
          <p:cNvPicPr preferRelativeResize="0"/>
          <p:nvPr/>
        </p:nvPicPr>
        <p:blipFill rotWithShape="1">
          <a:blip r:embed="rId5">
            <a:alphaModFix/>
          </a:blip>
          <a:srcRect b="49932" l="10507" r="55209" t="5127"/>
          <a:stretch/>
        </p:blipFill>
        <p:spPr>
          <a:xfrm>
            <a:off x="7801888" y="1439475"/>
            <a:ext cx="448100" cy="63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9"/>
          <p:cNvSpPr txBox="1"/>
          <p:nvPr/>
        </p:nvSpPr>
        <p:spPr>
          <a:xfrm>
            <a:off x="253100" y="349200"/>
            <a:ext cx="7390800" cy="514500"/>
          </a:xfrm>
          <a:prstGeom prst="rect">
            <a:avLst/>
          </a:prstGeom>
          <a:noFill/>
          <a:ln>
            <a:noFill/>
          </a:ln>
        </p:spPr>
        <p:txBody>
          <a:bodyPr anchorCtr="0" anchor="t" bIns="0" lIns="0" spcFirstLastPara="1" rIns="0" wrap="square" tIns="0">
            <a:noAutofit/>
          </a:bodyPr>
          <a:lstStyle/>
          <a:p>
            <a:pPr indent="0" lvl="0" marL="0" marR="0" rtl="0" algn="l">
              <a:lnSpc>
                <a:spcPct val="65000"/>
              </a:lnSpc>
              <a:spcBef>
                <a:spcPts val="0"/>
              </a:spcBef>
              <a:spcAft>
                <a:spcPts val="0"/>
              </a:spcAft>
              <a:buClr>
                <a:srgbClr val="000000"/>
              </a:buClr>
              <a:buSzPts val="3400"/>
              <a:buFont typeface="Arial"/>
              <a:buNone/>
            </a:pPr>
            <a:r>
              <a:rPr b="0" i="0" lang="en-GB" sz="3400" u="none" cap="none" strike="noStrike">
                <a:solidFill>
                  <a:srgbClr val="000000"/>
                </a:solidFill>
                <a:latin typeface="Barlow ExtraBold"/>
                <a:ea typeface="Barlow ExtraBold"/>
                <a:cs typeface="Barlow ExtraBold"/>
                <a:sym typeface="Barlow ExtraBold"/>
              </a:rPr>
              <a:t>Exercise 2: Add more text!</a:t>
            </a:r>
            <a:endParaRPr b="0" i="0" sz="3400" u="none" cap="none" strike="noStrike">
              <a:solidFill>
                <a:srgbClr val="000000"/>
              </a:solidFill>
              <a:latin typeface="Barlow ExtraBold"/>
              <a:ea typeface="Barlow ExtraBold"/>
              <a:cs typeface="Barlow ExtraBold"/>
              <a:sym typeface="Barlow ExtraBold"/>
            </a:endParaRPr>
          </a:p>
        </p:txBody>
      </p:sp>
      <p:sp>
        <p:nvSpPr>
          <p:cNvPr id="154" name="Google Shape;154;p9"/>
          <p:cNvSpPr txBox="1"/>
          <p:nvPr/>
        </p:nvSpPr>
        <p:spPr>
          <a:xfrm>
            <a:off x="4465575" y="1247475"/>
            <a:ext cx="3072000" cy="4863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0"/>
              </a:spcBef>
              <a:spcAft>
                <a:spcPts val="0"/>
              </a:spcAft>
              <a:buClr>
                <a:srgbClr val="000000"/>
              </a:buClr>
              <a:buSzPts val="1400"/>
              <a:buFont typeface="Arial"/>
              <a:buNone/>
            </a:pPr>
            <a:r>
              <a:rPr b="0" i="0" lang="en-GB" sz="1400" u="none" cap="none" strike="noStrike">
                <a:solidFill>
                  <a:srgbClr val="F54996"/>
                </a:solidFill>
                <a:latin typeface="Barlow"/>
                <a:ea typeface="Barlow"/>
                <a:cs typeface="Barlow"/>
                <a:sym typeface="Barlow"/>
              </a:rPr>
              <a:t># EXAMPLE OUTPUT</a:t>
            </a:r>
            <a:endParaRPr b="0" i="0" sz="1400" u="none" cap="none" strike="noStrike">
              <a:solidFill>
                <a:srgbClr val="F54996"/>
              </a:solidFill>
              <a:latin typeface="Barlow"/>
              <a:ea typeface="Barlow"/>
              <a:cs typeface="Barlow"/>
              <a:sym typeface="Barlow"/>
            </a:endParaRPr>
          </a:p>
          <a:p>
            <a:pPr indent="0" lvl="0" marL="0" marR="0" rtl="0" algn="r">
              <a:lnSpc>
                <a:spcPct val="110000"/>
              </a:lnSpc>
              <a:spcBef>
                <a:spcPts val="0"/>
              </a:spcBef>
              <a:spcAft>
                <a:spcPts val="0"/>
              </a:spcAft>
              <a:buClr>
                <a:srgbClr val="000000"/>
              </a:buClr>
              <a:buSzPts val="1800"/>
              <a:buFont typeface="Arial"/>
              <a:buNone/>
            </a:pPr>
            <a:r>
              <a:t/>
            </a:r>
            <a:endParaRPr b="0" i="0" sz="1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t/>
            </a:r>
            <a:endParaRPr b="0" i="0" sz="800" u="none" cap="none" strike="noStrike">
              <a:solidFill>
                <a:srgbClr val="F54996"/>
              </a:solidFill>
              <a:latin typeface="Barlow"/>
              <a:ea typeface="Barlow"/>
              <a:cs typeface="Barlow"/>
              <a:sym typeface="Barlow"/>
            </a:endParaRPr>
          </a:p>
          <a:p>
            <a:pPr indent="0" lvl="0" marL="0" marR="0" rtl="0" algn="ctr">
              <a:lnSpc>
                <a:spcPct val="110000"/>
              </a:lnSpc>
              <a:spcBef>
                <a:spcPts val="0"/>
              </a:spcBef>
              <a:spcAft>
                <a:spcPts val="0"/>
              </a:spcAft>
              <a:buClr>
                <a:srgbClr val="000000"/>
              </a:buClr>
              <a:buSzPts val="800"/>
              <a:buFont typeface="Arial"/>
              <a:buNone/>
            </a:pPr>
            <a:r>
              <a:rPr b="0" i="0" lang="en-GB" sz="800" u="none" cap="none" strike="noStrike">
                <a:solidFill>
                  <a:srgbClr val="F54996"/>
                </a:solidFill>
                <a:latin typeface="Barlow"/>
                <a:ea typeface="Barlow"/>
                <a:cs typeface="Barlow"/>
                <a:sym typeface="Barlow"/>
              </a:rPr>
              <a:t> </a:t>
            </a:r>
            <a:endParaRPr b="0" i="0" sz="800" u="none" cap="none" strike="noStrike">
              <a:solidFill>
                <a:srgbClr val="F54996"/>
              </a:solidFill>
              <a:latin typeface="Barlow"/>
              <a:ea typeface="Barlow"/>
              <a:cs typeface="Barlow"/>
              <a:sym typeface="Barlow"/>
            </a:endParaRPr>
          </a:p>
        </p:txBody>
      </p:sp>
      <p:grpSp>
        <p:nvGrpSpPr>
          <p:cNvPr id="155" name="Google Shape;155;p9"/>
          <p:cNvGrpSpPr/>
          <p:nvPr/>
        </p:nvGrpSpPr>
        <p:grpSpPr>
          <a:xfrm>
            <a:off x="309474" y="711302"/>
            <a:ext cx="8238101" cy="383773"/>
            <a:chOff x="461874" y="2757427"/>
            <a:chExt cx="8238101" cy="383773"/>
          </a:xfrm>
        </p:grpSpPr>
        <p:sp>
          <p:nvSpPr>
            <p:cNvPr id="156" name="Google Shape;156;p9"/>
            <p:cNvSpPr txBox="1"/>
            <p:nvPr/>
          </p:nvSpPr>
          <p:spPr>
            <a:xfrm>
              <a:off x="805775" y="2802800"/>
              <a:ext cx="7894200" cy="3384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0"/>
                </a:spcBef>
                <a:spcAft>
                  <a:spcPts val="0"/>
                </a:spcAft>
                <a:buClr>
                  <a:srgbClr val="000000"/>
                </a:buClr>
                <a:buSzPts val="1600"/>
                <a:buFont typeface="Arial"/>
                <a:buNone/>
              </a:pPr>
              <a:r>
                <a:rPr b="1" i="1" lang="en-GB" sz="1600" u="none" cap="none" strike="noStrike">
                  <a:solidFill>
                    <a:srgbClr val="000000"/>
                  </a:solidFill>
                  <a:latin typeface="Barlow"/>
                  <a:ea typeface="Barlow"/>
                  <a:cs typeface="Barlow"/>
                  <a:sym typeface="Barlow"/>
                </a:rPr>
                <a:t>Don’t write a book (yet), but at least add some more text!</a:t>
              </a:r>
              <a:endParaRPr b="1" i="1" sz="1600" u="none" cap="none" strike="noStrike">
                <a:solidFill>
                  <a:srgbClr val="000000"/>
                </a:solidFill>
                <a:latin typeface="Barlow"/>
                <a:ea typeface="Barlow"/>
                <a:cs typeface="Barlow"/>
                <a:sym typeface="Barlow"/>
              </a:endParaRPr>
            </a:p>
            <a:p>
              <a:pPr indent="0" lvl="0" marL="0" marR="0" rtl="0" algn="l">
                <a:lnSpc>
                  <a:spcPct val="110000"/>
                </a:lnSpc>
                <a:spcBef>
                  <a:spcPts val="0"/>
                </a:spcBef>
                <a:spcAft>
                  <a:spcPts val="0"/>
                </a:spcAft>
                <a:buClr>
                  <a:srgbClr val="000000"/>
                </a:buClr>
                <a:buSzPts val="1100"/>
                <a:buFont typeface="Arial"/>
                <a:buNone/>
              </a:pPr>
              <a:r>
                <a:t/>
              </a:r>
              <a:endParaRPr b="0" i="0" sz="1300" u="none" cap="none" strike="noStrike">
                <a:solidFill>
                  <a:srgbClr val="000000"/>
                </a:solidFill>
                <a:latin typeface="Barlow"/>
                <a:ea typeface="Barlow"/>
                <a:cs typeface="Barlow"/>
                <a:sym typeface="Barlow"/>
              </a:endParaRPr>
            </a:p>
          </p:txBody>
        </p:sp>
        <p:pic>
          <p:nvPicPr>
            <p:cNvPr id="157" name="Google Shape;157;p9"/>
            <p:cNvPicPr preferRelativeResize="0"/>
            <p:nvPr/>
          </p:nvPicPr>
          <p:blipFill rotWithShape="1">
            <a:blip r:embed="rId3">
              <a:alphaModFix/>
            </a:blip>
            <a:srcRect b="0" l="0" r="0" t="0"/>
            <a:stretch/>
          </p:blipFill>
          <p:spPr>
            <a:xfrm rot="5400000">
              <a:off x="464675" y="2754626"/>
              <a:ext cx="338299" cy="343901"/>
            </a:xfrm>
            <a:prstGeom prst="rect">
              <a:avLst/>
            </a:prstGeom>
            <a:noFill/>
            <a:ln>
              <a:noFill/>
            </a:ln>
          </p:spPr>
        </p:pic>
      </p:grpSp>
      <p:cxnSp>
        <p:nvCxnSpPr>
          <p:cNvPr id="158" name="Google Shape;158;p9"/>
          <p:cNvCxnSpPr/>
          <p:nvPr/>
        </p:nvCxnSpPr>
        <p:spPr>
          <a:xfrm flipH="1">
            <a:off x="4252650" y="1115250"/>
            <a:ext cx="33600" cy="3952200"/>
          </a:xfrm>
          <a:prstGeom prst="straightConnector1">
            <a:avLst/>
          </a:prstGeom>
          <a:noFill/>
          <a:ln cap="flat" cmpd="sng" w="76200">
            <a:solidFill>
              <a:srgbClr val="666666"/>
            </a:solidFill>
            <a:prstDash val="solid"/>
            <a:round/>
            <a:headEnd len="sm" w="sm" type="none"/>
            <a:tailEnd len="sm" w="sm" type="none"/>
          </a:ln>
        </p:spPr>
      </p:cxnSp>
      <p:sp>
        <p:nvSpPr>
          <p:cNvPr id="159" name="Google Shape;159;p9"/>
          <p:cNvSpPr txBox="1"/>
          <p:nvPr/>
        </p:nvSpPr>
        <p:spPr>
          <a:xfrm>
            <a:off x="309500" y="1247475"/>
            <a:ext cx="3830400" cy="3848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Using the following tags….</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1" lang="en-GB" sz="1400" u="none" cap="none" strike="noStrike">
                <a:solidFill>
                  <a:srgbClr val="000000"/>
                </a:solidFill>
                <a:latin typeface="Barlow"/>
                <a:ea typeface="Barlow"/>
                <a:cs typeface="Barlow"/>
                <a:sym typeface="Barlow"/>
              </a:rPr>
              <a:t>&lt;h1&gt; (or h2, h3, …, h5, h6)</a:t>
            </a:r>
            <a:endParaRPr b="0" i="1"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1" lang="en-GB" sz="1400" u="none" cap="none" strike="noStrike">
                <a:solidFill>
                  <a:srgbClr val="000000"/>
                </a:solidFill>
                <a:latin typeface="Barlow"/>
                <a:ea typeface="Barlow"/>
                <a:cs typeface="Barlow"/>
                <a:sym typeface="Barlow"/>
              </a:rPr>
              <a:t>&lt;p&gt;</a:t>
            </a:r>
            <a:endParaRPr b="0" i="1"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Arial"/>
              <a:buChar char="●"/>
            </a:pPr>
            <a:r>
              <a:rPr b="1" i="0" lang="en-GB" sz="1400" u="none" cap="none" strike="noStrike">
                <a:solidFill>
                  <a:srgbClr val="000000"/>
                </a:solidFill>
                <a:latin typeface="Barlow"/>
                <a:ea typeface="Barlow"/>
                <a:cs typeface="Barlow"/>
                <a:sym typeface="Barlow"/>
              </a:rPr>
              <a:t>……add the following information to your website:</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Your name</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Which city you’re from in the world</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Your favourite book</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0" i="0" lang="en-GB" sz="1400" u="none" cap="none" strike="noStrike">
                <a:solidFill>
                  <a:srgbClr val="000000"/>
                </a:solidFill>
                <a:latin typeface="Barlow"/>
                <a:ea typeface="Barlow"/>
                <a:cs typeface="Barlow"/>
                <a:sym typeface="Barlow"/>
              </a:rPr>
              <a:t>Your favourite film</a:t>
            </a:r>
            <a:endParaRPr b="0" i="0" sz="1400" u="none" cap="none" strike="noStrike">
              <a:solidFill>
                <a:srgbClr val="000000"/>
              </a:solidFill>
              <a:latin typeface="Barlow"/>
              <a:ea typeface="Barlow"/>
              <a:cs typeface="Barlow"/>
              <a:sym typeface="Barlow"/>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Use a combination of tags: you must have at least one of headings + paragraph tags</a:t>
            </a:r>
            <a:endParaRPr b="1" i="0" sz="1400" u="none" cap="none" strike="noStrike">
              <a:solidFill>
                <a:srgbClr val="000000"/>
              </a:solidFill>
              <a:latin typeface="Barlow"/>
              <a:ea typeface="Barlow"/>
              <a:cs typeface="Barlow"/>
              <a:sym typeface="Barlow"/>
            </a:endParaRPr>
          </a:p>
          <a:p>
            <a:pPr indent="-317500" lvl="0" marL="457200" marR="0" rtl="0" algn="l">
              <a:lnSpc>
                <a:spcPct val="100000"/>
              </a:lnSpc>
              <a:spcBef>
                <a:spcPts val="0"/>
              </a:spcBef>
              <a:spcAft>
                <a:spcPts val="0"/>
              </a:spcAft>
              <a:buClr>
                <a:srgbClr val="000000"/>
              </a:buClr>
              <a:buSzPts val="1400"/>
              <a:buFont typeface="Barlow"/>
              <a:buChar char="●"/>
            </a:pPr>
            <a:r>
              <a:rPr b="1" i="0" lang="en-GB" sz="1400" u="none" cap="none" strike="noStrike">
                <a:solidFill>
                  <a:srgbClr val="000000"/>
                </a:solidFill>
                <a:latin typeface="Barlow"/>
                <a:ea typeface="Barlow"/>
                <a:cs typeface="Barlow"/>
                <a:sym typeface="Barlow"/>
              </a:rPr>
              <a:t>Remember - you can google throughout! (Hint: </a:t>
            </a:r>
            <a:r>
              <a:rPr b="0" i="0" lang="en-GB" sz="1400" u="none" cap="none" strike="noStrike">
                <a:solidFill>
                  <a:srgbClr val="000000"/>
                </a:solidFill>
                <a:latin typeface="Barlow"/>
                <a:ea typeface="Barlow"/>
                <a:cs typeface="Barlow"/>
                <a:sym typeface="Barlow"/>
              </a:rPr>
              <a:t>Use Mozilla documentation, it’s incredibly thorough</a:t>
            </a:r>
            <a:r>
              <a:rPr b="1" i="0" lang="en-GB" sz="1400" u="none" cap="none" strike="noStrike">
                <a:solidFill>
                  <a:srgbClr val="000000"/>
                </a:solidFill>
                <a:latin typeface="Barlow"/>
                <a:ea typeface="Barlow"/>
                <a:cs typeface="Barlow"/>
                <a:sym typeface="Barlow"/>
              </a:rPr>
              <a:t>)</a:t>
            </a:r>
            <a:endParaRPr b="1" i="0" sz="1400" u="none" cap="none" strike="noStrike">
              <a:solidFill>
                <a:srgbClr val="000000"/>
              </a:solidFill>
              <a:latin typeface="Barlow"/>
              <a:ea typeface="Barlow"/>
              <a:cs typeface="Barlow"/>
              <a:sym typeface="Barlow"/>
            </a:endParaRPr>
          </a:p>
        </p:txBody>
      </p:sp>
      <p:pic>
        <p:nvPicPr>
          <p:cNvPr id="160" name="Google Shape;160;p9"/>
          <p:cNvPicPr preferRelativeResize="0"/>
          <p:nvPr/>
        </p:nvPicPr>
        <p:blipFill rotWithShape="1">
          <a:blip r:embed="rId4">
            <a:alphaModFix/>
          </a:blip>
          <a:srcRect b="0" l="0" r="0" t="0"/>
          <a:stretch/>
        </p:blipFill>
        <p:spPr>
          <a:xfrm>
            <a:off x="4544125" y="1673250"/>
            <a:ext cx="4327001" cy="28236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