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arlow ExtraBold"/>
      <p:bold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w9cHyWrO6woR759ZKKBNi6fQ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6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arlowExtraBold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regular.fntdata"/><Relationship Id="rId6" Type="http://schemas.openxmlformats.org/officeDocument/2006/relationships/slide" Target="slides/slide1.xml"/><Relationship Id="rId18" Type="http://schemas.openxmlformats.org/officeDocument/2006/relationships/font" Target="fonts/Barlow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4175" y="310775"/>
            <a:ext cx="1449774" cy="1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70000" y="270000"/>
            <a:ext cx="864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700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(TIME TO) REACT</a:t>
            </a:r>
            <a:endParaRPr b="1" i="0" sz="2700" u="none" cap="none" strike="noStrike">
              <a:solidFill>
                <a:srgbClr val="59595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70000" y="981950"/>
            <a:ext cx="86400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2400" u="none" cap="none" strike="noStrike">
                <a:solidFill>
                  <a:srgbClr val="595959"/>
                </a:solidFill>
                <a:latin typeface="Barlow"/>
                <a:ea typeface="Barlow"/>
                <a:cs typeface="Barlow"/>
                <a:sym typeface="Barlow"/>
              </a:rPr>
              <a:t>LESSON 5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59150" y="4738500"/>
            <a:ext cx="5333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CFG</a:t>
            </a:r>
            <a:r>
              <a:rPr b="1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DEGREE → FULL-STACK STREAM</a:t>
            </a:r>
            <a:r>
              <a:rPr b="0" i="0" lang="en-GB" sz="21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700" y="118250"/>
            <a:ext cx="1146949" cy="16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 txBox="1"/>
          <p:nvPr/>
        </p:nvSpPr>
        <p:spPr>
          <a:xfrm>
            <a:off x="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SUMMARY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143050" y="959700"/>
            <a:ext cx="59604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React can be confusing for </a:t>
            </a:r>
            <a:r>
              <a:rPr b="1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everyone </a:t>
            </a: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- remember that it is effectively JSX (combo of HTML + JS) and all it allows you to do is create replicable ‘components’ (more web dev customizability than standard HTML + CSS).</a:t>
            </a:r>
            <a:endParaRPr b="0" i="0" sz="1900" u="none" cap="none" strike="noStrik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0" l="18200" r="22299" t="0"/>
          <a:stretch/>
        </p:blipFill>
        <p:spPr>
          <a:xfrm>
            <a:off x="6103450" y="890550"/>
            <a:ext cx="1919475" cy="171615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4675" y="1148525"/>
            <a:ext cx="992850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43050" y="2773300"/>
            <a:ext cx="865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These components can be imported and repeated again and again - much easier to customise and repeat </a:t>
            </a:r>
            <a:r>
              <a:rPr b="1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 component </a:t>
            </a: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(a ButtonComponent.js) than writing its CSS rules and re-checking its consistency across </a:t>
            </a:r>
            <a:r>
              <a:rPr b="1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x repeats.</a:t>
            </a:r>
            <a:endParaRPr b="1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Barlow"/>
              <a:buChar char="●"/>
            </a:pPr>
            <a:r>
              <a:rPr b="0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Essentially, all our concerns are encapsulated and abstracted behind one file </a:t>
            </a:r>
            <a:r>
              <a:rPr b="1" i="0" lang="en-GB" sz="19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only</a:t>
            </a:r>
            <a:endParaRPr b="0" i="0" sz="19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174000" y="275750"/>
            <a:ext cx="32385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35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b="0"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r>
              <a:rPr b="0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Introduction to React</a:t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b="0" i="0" lang="en-GB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React exercises</a:t>
            </a:r>
            <a:endParaRPr b="0" i="0" sz="16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5" name="Google Shape;65;p2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2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67" name="Google Shape;67;p2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" name="Google Shape;68;p2"/>
            <p:cNvPicPr preferRelativeResize="0"/>
            <p:nvPr/>
          </p:nvPicPr>
          <p:blipFill rotWithShape="1">
            <a:blip r:embed="rId3">
              <a:alphaModFix/>
            </a:blip>
            <a:srcRect b="13481" l="21230" r="16028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Introducing React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>
            <a:off x="309474" y="711302"/>
            <a:ext cx="7380701" cy="383773"/>
            <a:chOff x="461874" y="2757427"/>
            <a:chExt cx="7380701" cy="383773"/>
          </a:xfrm>
        </p:grpSpPr>
        <p:sp>
          <p:nvSpPr>
            <p:cNvPr id="75" name="Google Shape;75;p3"/>
            <p:cNvSpPr txBox="1"/>
            <p:nvPr/>
          </p:nvSpPr>
          <p:spPr>
            <a:xfrm>
              <a:off x="805775" y="2802800"/>
              <a:ext cx="70368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And how does it relate to all the web development stuff we learnt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76" name="Google Shape;7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3"/>
          <p:cNvSpPr txBox="1"/>
          <p:nvPr/>
        </p:nvSpPr>
        <p:spPr>
          <a:xfrm>
            <a:off x="119250" y="1045150"/>
            <a:ext cx="8905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 glance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React is a JS Library (a collection of helpful code and routines bundled together) 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It can be added to our websites in a scalable way - we can either a little bit of React (e.g. here and there in our HTML site) or make the entire website be React-based instead (discarding the HTML and CSS stack entirely to a degree)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Its purpose - why is it useful, why even care?</a:t>
            </a:r>
            <a:endParaRPr b="1" i="0" sz="1400" u="sng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React is all about creating and using ‘components’ - self contained elements that we manually create through code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example, we can create a new button ourselves that fits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our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vision of what it should be (e.g. perhaps we need some specific design). React allows us to contain all of this code into one ‘button’ component (like a object) that can be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deployed over and over again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(making it incredibly easy for us to be consistent).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React’s second benefit is its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virtual DOM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 Effectively it keeps a 2nd copy of our DOM which is updated when we make changes, and publishes / pushes this changes into the real DOM when its ready. The benefit of this is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speed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instead of reloading a page 5 times, React will often batch new changes itself so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entirety of the real DOM doesn’t have to reload or change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1650" y="127475"/>
            <a:ext cx="992850" cy="8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Walkthrough: Working with React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84" name="Google Shape;84;p4"/>
          <p:cNvGrpSpPr/>
          <p:nvPr/>
        </p:nvGrpSpPr>
        <p:grpSpPr>
          <a:xfrm>
            <a:off x="253099" y="711302"/>
            <a:ext cx="7946801" cy="383773"/>
            <a:chOff x="461874" y="2757427"/>
            <a:chExt cx="7946801" cy="383773"/>
          </a:xfrm>
        </p:grpSpPr>
        <p:sp>
          <p:nvSpPr>
            <p:cNvPr id="85" name="Google Shape;85;p4"/>
            <p:cNvSpPr txBox="1"/>
            <p:nvPr/>
          </p:nvSpPr>
          <p:spPr>
            <a:xfrm>
              <a:off x="805775" y="2802800"/>
              <a:ext cx="7602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We’ll create a simple page via create-react-app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86" name="Google Shape;8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4"/>
          <p:cNvSpPr txBox="1"/>
          <p:nvPr/>
        </p:nvSpPr>
        <p:spPr>
          <a:xfrm>
            <a:off x="83225" y="1156875"/>
            <a:ext cx="4627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Using your console, navigate to a new folder location - we’ll use a new place and create a new project there 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 this location run the command: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npx create-react-app {your project name here}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will create a new app with the name you specified above! Note that we can always add React partially to our normal websites - but for the sake of time + learning, we’re diving deep into making a full-React app. Feel free to practice and apply what we learn to last weeks HTML + CSS website stack though!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process takes several minutes - once its created,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cd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into the folder and run it via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npm start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8" name="Google Shape;88;p4"/>
          <p:cNvCxnSpPr/>
          <p:nvPr/>
        </p:nvCxnSpPr>
        <p:spPr>
          <a:xfrm>
            <a:off x="4793950" y="1098600"/>
            <a:ext cx="3000" cy="38457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 b="0" l="1429" r="0" t="0"/>
          <a:stretch/>
        </p:blipFill>
        <p:spPr>
          <a:xfrm>
            <a:off x="5012107" y="914275"/>
            <a:ext cx="3079594" cy="159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 b="0" l="1448" r="0" t="0"/>
          <a:stretch/>
        </p:blipFill>
        <p:spPr>
          <a:xfrm>
            <a:off x="5065450" y="2715150"/>
            <a:ext cx="3956451" cy="98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" name="Google Shape;91;p4"/>
          <p:cNvCxnSpPr/>
          <p:nvPr/>
        </p:nvCxnSpPr>
        <p:spPr>
          <a:xfrm>
            <a:off x="6801900" y="2346600"/>
            <a:ext cx="217200" cy="4503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2" name="Google Shape;92;p4"/>
          <p:cNvPicPr preferRelativeResize="0"/>
          <p:nvPr/>
        </p:nvPicPr>
        <p:blipFill rotWithShape="1">
          <a:blip r:embed="rId6">
            <a:alphaModFix/>
          </a:blip>
          <a:srcRect b="3951" l="4813" r="4367" t="11964"/>
          <a:stretch/>
        </p:blipFill>
        <p:spPr>
          <a:xfrm>
            <a:off x="7107700" y="3873375"/>
            <a:ext cx="1458446" cy="11214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3" name="Google Shape;93;p4"/>
          <p:cNvCxnSpPr/>
          <p:nvPr/>
        </p:nvCxnSpPr>
        <p:spPr>
          <a:xfrm>
            <a:off x="6758125" y="3670350"/>
            <a:ext cx="394200" cy="3444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Exercise: Inspect, what’s going on?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99" name="Google Shape;99;p5"/>
          <p:cNvGrpSpPr/>
          <p:nvPr/>
        </p:nvGrpSpPr>
        <p:grpSpPr>
          <a:xfrm>
            <a:off x="309499" y="711302"/>
            <a:ext cx="7888601" cy="383773"/>
            <a:chOff x="461874" y="2757427"/>
            <a:chExt cx="7888601" cy="383773"/>
          </a:xfrm>
        </p:grpSpPr>
        <p:sp>
          <p:nvSpPr>
            <p:cNvPr id="100" name="Google Shape;100;p5"/>
            <p:cNvSpPr txBox="1"/>
            <p:nvPr/>
          </p:nvSpPr>
          <p:spPr>
            <a:xfrm>
              <a:off x="805775" y="2802800"/>
              <a:ext cx="7544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Spend several minutes to understand the file structure!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01" name="Google Shape;10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5"/>
          <p:cNvSpPr txBox="1"/>
          <p:nvPr/>
        </p:nvSpPr>
        <p:spPr>
          <a:xfrm>
            <a:off x="41625" y="1247475"/>
            <a:ext cx="3254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Task 1:</a:t>
            </a:r>
            <a:endParaRPr b="1" i="0" sz="1400" u="sng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the similarities with HTML tags, particularly how some parts are structured in these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&lt;&gt;&lt;/&gt;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brackets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Task 2:</a:t>
            </a:r>
            <a:endParaRPr b="0" i="0" sz="1400" u="sng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Consider what is ReactDOM! And what happens if we remove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&lt;App /&gt;.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Think back to the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&lt;body&gt;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1" i="0" lang="en-GB" sz="1400" u="sng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Task 3:</a:t>
            </a:r>
            <a:endParaRPr b="0" i="0" sz="1400" u="sng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Look into the imported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file (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App.js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 - what’s inside it? What happens if you change stuff? What’s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‘App.css’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as well?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3" name="Google Shape;103;p5"/>
          <p:cNvCxnSpPr/>
          <p:nvPr/>
        </p:nvCxnSpPr>
        <p:spPr>
          <a:xfrm>
            <a:off x="3467925" y="1082000"/>
            <a:ext cx="2400" cy="39450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4" name="Google Shape;104;p5"/>
          <p:cNvPicPr preferRelativeResize="0"/>
          <p:nvPr/>
        </p:nvPicPr>
        <p:blipFill rotWithShape="1">
          <a:blip r:embed="rId4">
            <a:alphaModFix/>
          </a:blip>
          <a:srcRect b="0" l="0" r="0" t="1845"/>
          <a:stretch/>
        </p:blipFill>
        <p:spPr>
          <a:xfrm>
            <a:off x="3642175" y="1423813"/>
            <a:ext cx="5438498" cy="26966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5">
            <a:alphaModFix/>
          </a:blip>
          <a:srcRect b="10507" l="27247" r="27968" t="10365"/>
          <a:stretch/>
        </p:blipFill>
        <p:spPr>
          <a:xfrm>
            <a:off x="3758352" y="4449144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4118899" y="4340015"/>
            <a:ext cx="48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10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5"/>
          <p:cNvSpPr/>
          <p:nvPr/>
        </p:nvSpPr>
        <p:spPr>
          <a:xfrm rot="5400000">
            <a:off x="3720425" y="2056025"/>
            <a:ext cx="1764600" cy="17973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 rot="5400000">
            <a:off x="6426750" y="1865900"/>
            <a:ext cx="1331700" cy="23772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2: Modifying our website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14" name="Google Shape;114;p6"/>
          <p:cNvGrpSpPr/>
          <p:nvPr/>
        </p:nvGrpSpPr>
        <p:grpSpPr>
          <a:xfrm>
            <a:off x="309474" y="711302"/>
            <a:ext cx="8645801" cy="383773"/>
            <a:chOff x="461874" y="2757427"/>
            <a:chExt cx="8645801" cy="383773"/>
          </a:xfrm>
        </p:grpSpPr>
        <p:sp>
          <p:nvSpPr>
            <p:cNvPr id="115" name="Google Shape;115;p6"/>
            <p:cNvSpPr txBox="1"/>
            <p:nvPr/>
          </p:nvSpPr>
          <p:spPr>
            <a:xfrm>
              <a:off x="805775" y="2802800"/>
              <a:ext cx="8301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Modify your App.js to have new content! Just like we did in L1 for HTML!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6" name="Google Shape;11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Google Shape;117;p6"/>
          <p:cNvCxnSpPr/>
          <p:nvPr/>
        </p:nvCxnSpPr>
        <p:spPr>
          <a:xfrm flipH="1">
            <a:off x="3546050" y="1098600"/>
            <a:ext cx="7800" cy="3984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5450" y="1331650"/>
            <a:ext cx="5313075" cy="308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6"/>
          <p:cNvSpPr txBox="1"/>
          <p:nvPr/>
        </p:nvSpPr>
        <p:spPr>
          <a:xfrm>
            <a:off x="12150" y="1154500"/>
            <a:ext cx="3433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Using the following tags….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&lt;h1&gt; (or h2, h3, …, h5, h6), &lt;p&gt;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……add the following information to your website: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favourite hobby or activity you like to do (e.g. for downtime)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 relevant rules (e.g. how to play if its a sport hobby)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Why do you do it, why do you enjoy it 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Effectively your hobby 101 website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 a combination of tags: you must have at least one of headings + paragraph tags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(Remember - you can google throughout!)</a:t>
            </a:r>
            <a:endParaRPr b="1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6"/>
          <p:cNvSpPr/>
          <p:nvPr/>
        </p:nvSpPr>
        <p:spPr>
          <a:xfrm rot="5400000">
            <a:off x="6474425" y="731825"/>
            <a:ext cx="917100" cy="40281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5">
            <a:alphaModFix/>
          </a:blip>
          <a:srcRect b="10507" l="27247" r="27968" t="10365"/>
          <a:stretch/>
        </p:blipFill>
        <p:spPr>
          <a:xfrm>
            <a:off x="3778914" y="4576794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4139461" y="4467665"/>
            <a:ext cx="48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8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253100" y="349200"/>
            <a:ext cx="8710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Walkthrough: Creating our first component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91550" y="2781375"/>
            <a:ext cx="2879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SKETCH OF WHERE BUTTON SHOULD GO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29" name="Google Shape;129;p7"/>
          <p:cNvGrpSpPr/>
          <p:nvPr/>
        </p:nvGrpSpPr>
        <p:grpSpPr>
          <a:xfrm>
            <a:off x="309474" y="711302"/>
            <a:ext cx="8204801" cy="383773"/>
            <a:chOff x="461874" y="2757427"/>
            <a:chExt cx="8204801" cy="383773"/>
          </a:xfrm>
        </p:grpSpPr>
        <p:sp>
          <p:nvSpPr>
            <p:cNvPr id="130" name="Google Shape;130;p7"/>
            <p:cNvSpPr txBox="1"/>
            <p:nvPr/>
          </p:nvSpPr>
          <p:spPr>
            <a:xfrm>
              <a:off x="805775" y="2802800"/>
              <a:ext cx="7860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We’ll create our own custom button this time, together with your instructor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31" name="Google Shape;13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7"/>
          <p:cNvSpPr txBox="1"/>
          <p:nvPr/>
        </p:nvSpPr>
        <p:spPr>
          <a:xfrm>
            <a:off x="91550" y="1156875"/>
            <a:ext cx="578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Create a new file called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Button.js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we’ll write our component code in here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Write this boilerplate in it below! Your instructor will explain what each part does (e.g. A, B, C and D on the right)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You’ll need to import your new component into App.js afterwards as a heads up in order for it to be visible!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 flipH="1">
            <a:off x="5880400" y="1095075"/>
            <a:ext cx="5100" cy="3887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2921" r="19982" t="26128"/>
          <a:stretch/>
        </p:blipFill>
        <p:spPr>
          <a:xfrm>
            <a:off x="91551" y="3408576"/>
            <a:ext cx="2879698" cy="168617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5">
            <a:alphaModFix/>
          </a:blip>
          <a:srcRect b="5400" l="24175" r="23900" t="27345"/>
          <a:stretch/>
        </p:blipFill>
        <p:spPr>
          <a:xfrm>
            <a:off x="3867975" y="3295875"/>
            <a:ext cx="1480750" cy="1458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6" name="Google Shape;136;p7"/>
          <p:cNvSpPr txBox="1"/>
          <p:nvPr/>
        </p:nvSpPr>
        <p:spPr>
          <a:xfrm>
            <a:off x="3652650" y="2846775"/>
            <a:ext cx="1838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EXAMPLE OUTPUT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6">
            <a:alphaModFix/>
          </a:blip>
          <a:srcRect b="0" l="2399" r="859" t="3827"/>
          <a:stretch/>
        </p:blipFill>
        <p:spPr>
          <a:xfrm>
            <a:off x="5998051" y="1355650"/>
            <a:ext cx="3092075" cy="336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3: Beautify your component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43" name="Google Shape;143;p8"/>
          <p:cNvGrpSpPr/>
          <p:nvPr/>
        </p:nvGrpSpPr>
        <p:grpSpPr>
          <a:xfrm>
            <a:off x="309474" y="711302"/>
            <a:ext cx="8645801" cy="383773"/>
            <a:chOff x="461874" y="2757427"/>
            <a:chExt cx="8645801" cy="383773"/>
          </a:xfrm>
        </p:grpSpPr>
        <p:sp>
          <p:nvSpPr>
            <p:cNvPr id="144" name="Google Shape;144;p8"/>
            <p:cNvSpPr txBox="1"/>
            <p:nvPr/>
          </p:nvSpPr>
          <p:spPr>
            <a:xfrm>
              <a:off x="805775" y="2802800"/>
              <a:ext cx="8301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Make your button look shiny and nice!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45" name="Google Shape;14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6" name="Google Shape;146;p8"/>
          <p:cNvCxnSpPr/>
          <p:nvPr/>
        </p:nvCxnSpPr>
        <p:spPr>
          <a:xfrm flipH="1">
            <a:off x="4084225" y="1095075"/>
            <a:ext cx="7800" cy="3984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10507" l="27247" r="27968" t="10365"/>
          <a:stretch/>
        </p:blipFill>
        <p:spPr>
          <a:xfrm>
            <a:off x="4224925" y="4482801"/>
            <a:ext cx="347070" cy="3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4704900" y="4248675"/>
            <a:ext cx="443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b="1" i="1" lang="en-GB">
                <a:latin typeface="Barlow"/>
                <a:ea typeface="Barlow"/>
                <a:cs typeface="Barlow"/>
                <a:sym typeface="Barlow"/>
              </a:rPr>
              <a:t>4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83225" y="1095075"/>
            <a:ext cx="3932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Making use of a separate CSS file, apply the following effects to your new button: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AutoNum type="arabicPeriod"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Text should be bolded and in a different font color (any is fine)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AutoNum type="arabicPeriod" startAt="2"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Button itself should be light blue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AutoNum type="arabicPeriod" startAt="3"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Button should have a thin border surrounding it (any thickness, any color)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AutoNum type="arabicPeriod" startAt="4"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Increase its font size (any is fine)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 startAt="4"/>
            </a:pPr>
            <a:r>
              <a:rPr i="1" lang="en-GB">
                <a:latin typeface="Barlow"/>
                <a:ea typeface="Barlow"/>
                <a:cs typeface="Barlow"/>
                <a:sym typeface="Barlow"/>
              </a:rPr>
              <a:t>Increase the space between the actual button text and the border!</a:t>
            </a:r>
            <a:endParaRPr i="1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Note that some CSS selectors are different this time (e.g. class keyword!).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5">
            <a:alphaModFix/>
          </a:blip>
          <a:srcRect b="29219" l="3193" r="0" t="4444"/>
          <a:stretch/>
        </p:blipFill>
        <p:spPr>
          <a:xfrm>
            <a:off x="4260650" y="2130588"/>
            <a:ext cx="4694625" cy="1766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22909" l="0" r="11038" t="0"/>
          <a:stretch/>
        </p:blipFill>
        <p:spPr>
          <a:xfrm>
            <a:off x="3991775" y="2710700"/>
            <a:ext cx="2964975" cy="7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253100" y="349200"/>
            <a:ext cx="8777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GB" sz="3400" u="none" cap="none" strike="noStrike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Exercise 4: Play around &amp; cause errors</a:t>
            </a:r>
            <a:endParaRPr b="0" i="0" sz="34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>
            <a:off x="309474" y="711302"/>
            <a:ext cx="8645801" cy="383773"/>
            <a:chOff x="461874" y="2757427"/>
            <a:chExt cx="8645801" cy="383773"/>
          </a:xfrm>
        </p:grpSpPr>
        <p:sp>
          <p:nvSpPr>
            <p:cNvPr id="158" name="Google Shape;158;p9"/>
            <p:cNvSpPr txBox="1"/>
            <p:nvPr/>
          </p:nvSpPr>
          <p:spPr>
            <a:xfrm>
              <a:off x="805775" y="2802800"/>
              <a:ext cx="8301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1" lang="en-GB" sz="1600" u="none" cap="none" strike="noStrike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Your code likely just returns 1 button - what if we try to return another element with it too?</a:t>
              </a:r>
              <a:endParaRPr b="1" i="1" sz="1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59" name="Google Shape;15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0" name="Google Shape;160;p9"/>
          <p:cNvCxnSpPr/>
          <p:nvPr/>
        </p:nvCxnSpPr>
        <p:spPr>
          <a:xfrm flipH="1">
            <a:off x="3832550" y="1095075"/>
            <a:ext cx="7800" cy="3984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9"/>
          <p:cNvPicPr preferRelativeResize="0"/>
          <p:nvPr/>
        </p:nvPicPr>
        <p:blipFill rotWithShape="1">
          <a:blip r:embed="rId5">
            <a:alphaModFix/>
          </a:blip>
          <a:srcRect b="10507" l="27247" r="27968" t="10365"/>
          <a:stretch/>
        </p:blipFill>
        <p:spPr>
          <a:xfrm>
            <a:off x="3937864" y="4577019"/>
            <a:ext cx="360536" cy="3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4298411" y="4467890"/>
            <a:ext cx="48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 have approx. </a:t>
            </a:r>
            <a:r>
              <a:rPr b="1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7 minutes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(depending on your instructor's discretion + current time!). Google when you can!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83225" y="1264125"/>
            <a:ext cx="365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Your code may look like this at the moment - just a component file that returns a button for App.js (or whoever is above it in terms of hierarchy) to render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happens if you try say, returning a button </a:t>
            </a: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and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another element e.g. a p tag like this?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1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What happens? If its an error, how can you fix it? Your instructor can discuss these solutions after a few minutes</a:t>
            </a:r>
            <a:endParaRPr b="0" i="1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4" name="Google Shape;164;p9"/>
          <p:cNvPicPr preferRelativeResize="0"/>
          <p:nvPr/>
        </p:nvPicPr>
        <p:blipFill rotWithShape="1">
          <a:blip r:embed="rId6">
            <a:alphaModFix/>
          </a:blip>
          <a:srcRect b="22699" l="6460" r="24374" t="7879"/>
          <a:stretch/>
        </p:blipFill>
        <p:spPr>
          <a:xfrm>
            <a:off x="7207475" y="1449025"/>
            <a:ext cx="1747800" cy="29234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9"/>
          <p:cNvSpPr txBox="1"/>
          <p:nvPr/>
        </p:nvSpPr>
        <p:spPr>
          <a:xfrm>
            <a:off x="7116575" y="1065325"/>
            <a:ext cx="1838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# PONDER &amp; THINK!</a:t>
            </a:r>
            <a:endParaRPr b="0" i="0" sz="1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800" u="none" cap="none" strike="noStrike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6" name="Google Shape;166;p9"/>
          <p:cNvCxnSpPr/>
          <p:nvPr/>
        </p:nvCxnSpPr>
        <p:spPr>
          <a:xfrm flipH="1">
            <a:off x="7108175" y="1095075"/>
            <a:ext cx="8400" cy="34026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9"/>
          <p:cNvPicPr preferRelativeResize="0"/>
          <p:nvPr/>
        </p:nvPicPr>
        <p:blipFill rotWithShape="1">
          <a:blip r:embed="rId7">
            <a:alphaModFix/>
          </a:blip>
          <a:srcRect b="6361" l="2216" r="10531" t="7192"/>
          <a:stretch/>
        </p:blipFill>
        <p:spPr>
          <a:xfrm>
            <a:off x="3991775" y="1719725"/>
            <a:ext cx="2964975" cy="8520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9"/>
          <p:cNvCxnSpPr/>
          <p:nvPr/>
        </p:nvCxnSpPr>
        <p:spPr>
          <a:xfrm>
            <a:off x="3314100" y="2121450"/>
            <a:ext cx="872400" cy="93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9"/>
          <p:cNvSpPr/>
          <p:nvPr/>
        </p:nvSpPr>
        <p:spPr>
          <a:xfrm rot="5400000">
            <a:off x="5301625" y="649150"/>
            <a:ext cx="482700" cy="29463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9"/>
          <p:cNvCxnSpPr/>
          <p:nvPr/>
        </p:nvCxnSpPr>
        <p:spPr>
          <a:xfrm>
            <a:off x="3681938" y="2956325"/>
            <a:ext cx="487800" cy="1731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9"/>
          <p:cNvSpPr/>
          <p:nvPr/>
        </p:nvSpPr>
        <p:spPr>
          <a:xfrm rot="5400000">
            <a:off x="5325000" y="1854250"/>
            <a:ext cx="483000" cy="2649600"/>
          </a:xfrm>
          <a:prstGeom prst="bracePair">
            <a:avLst/>
          </a:prstGeom>
          <a:noFill/>
          <a:ln cap="flat" cmpd="sng" w="19050">
            <a:solidFill>
              <a:srgbClr val="F549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EF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9"/>
          <p:cNvCxnSpPr>
            <a:endCxn id="173" idx="1"/>
          </p:cNvCxnSpPr>
          <p:nvPr/>
        </p:nvCxnSpPr>
        <p:spPr>
          <a:xfrm>
            <a:off x="3503663" y="3865088"/>
            <a:ext cx="626700" cy="254100"/>
          </a:xfrm>
          <a:prstGeom prst="straightConnector1">
            <a:avLst/>
          </a:prstGeom>
          <a:noFill/>
          <a:ln cap="flat" cmpd="sng" w="28575">
            <a:solidFill>
              <a:srgbClr val="F5499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9"/>
          <p:cNvSpPr txBox="1"/>
          <p:nvPr/>
        </p:nvSpPr>
        <p:spPr>
          <a:xfrm>
            <a:off x="4055849" y="3766025"/>
            <a:ext cx="283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&lt;div&gt; </a:t>
            </a:r>
            <a:r>
              <a:rPr b="0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or other similar wrappers! Or for extra fancy,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React fragments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4130363" y="3811388"/>
            <a:ext cx="2886900" cy="61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(Potential?) solutions can be revealed after a 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