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F82D8-1131-43FD-AB16-7FFE4D47422D}" v="249" dt="2022-01-25T09:55:40.790"/>
    <p1510:client id="{7778C6CF-5696-EABA-7BC9-2EBA539DC485}" v="64" dt="2022-01-25T09:03:4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6220A2-3719-4C88-BEC6-D85464DD0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E7F27-2662-43F6-B052-8899EDE03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F8C3-AA81-4E15-877A-9FD96AB82D17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079AF-5F4C-4691-899B-98C7B0BD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8AE69-314E-47C5-A1F7-0FFB03738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BF42-734C-4FC5-8C2C-167BCC6750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FA5B-05DC-473C-8C97-F3293A49B41A}" type="datetimeFigureOut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D3E8-ADE8-4E11-B73D-9565CAA5C05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1604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6D00BB4-A5B4-4C63-8C80-B57D903D630E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65577-69FD-4A0C-BA79-E8EA03975F01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835AD3-9E5A-4237-B465-930C23E83C8F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14B42-B2F8-4D54-83D9-52FA8D6FE3AE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CD8E296-C932-44F5-88C2-4EB579D77AE4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Forma libre 6" title="Marca de re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C0183-6DA9-47DD-89A2-4654E1953BD9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BBE9AC-3536-4D38-9E8F-17FBD9618845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1FE8-BD30-4E2A-8DC3-BA96EED6C8D1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F9842-778F-4C0E-97FE-34B9FD1B7B2D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558E0B9-60A9-4FAD-B645-FB808A4A3884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1E44E7F-99AE-4595-B986-640A568F4626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E85FD5C-851D-4478-BE04-C0632DB4061C}" type="datetime1">
              <a:rPr lang="es-ES" noProof="0" smtClean="0"/>
              <a:t>25/01/2022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2095112"/>
            <a:ext cx="8361229" cy="973812"/>
          </a:xfrm>
        </p:spPr>
        <p:txBody>
          <a:bodyPr rtlCol="0"/>
          <a:lstStyle/>
          <a:p>
            <a:r>
              <a:rPr lang="es-ES" sz="3200" dirty="0">
                <a:latin typeface="Amasis MT Pro Medium"/>
                <a:cs typeface="Arial"/>
              </a:rPr>
              <a:t>STORY 1 : INTRODUCCIÓN A XML</a:t>
            </a:r>
            <a:endParaRPr lang="es-ES" sz="3200">
              <a:latin typeface="Amasis MT Pro Medium"/>
            </a:endParaRPr>
          </a:p>
          <a:p>
            <a:endParaRPr lang="es-ES" dirty="0"/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1AD92919-0F34-44EF-B546-72A452E01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457450"/>
            <a:ext cx="2895600" cy="2895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70F948-D8E0-4453-9508-220EB9591DCA}"/>
              </a:ext>
            </a:extLst>
          </p:cNvPr>
          <p:cNvSpPr txBox="1"/>
          <p:nvPr/>
        </p:nvSpPr>
        <p:spPr>
          <a:xfrm>
            <a:off x="1381125" y="5067300"/>
            <a:ext cx="39814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Ignacio Barranco Del Fresno </a:t>
            </a:r>
          </a:p>
          <a:p>
            <a:r>
              <a:rPr lang="es-ES" dirty="0"/>
              <a:t>Adolfo Salado López</a:t>
            </a:r>
          </a:p>
          <a:p>
            <a:r>
              <a:rPr lang="es-ES" dirty="0"/>
              <a:t>María Jiménez González</a:t>
            </a:r>
          </a:p>
          <a:p>
            <a:r>
              <a:rPr lang="es-ES" dirty="0"/>
              <a:t>Miguel Muñoz Jiménez</a:t>
            </a:r>
          </a:p>
          <a:p>
            <a:r>
              <a:rPr lang="es-ES" dirty="0"/>
              <a:t>Rafael Cruz Jiménez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A64-0FAB-40EE-A817-CF53FDE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Nombres de elementos y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524C-DBD8-4985-9AD5-9816BBA1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6521"/>
            <a:ext cx="9601200" cy="421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ea typeface="+mn-lt"/>
                <a:cs typeface="+mn-lt"/>
              </a:rPr>
              <a:t>Para evitar confundir dos elementos iguales:</a:t>
            </a:r>
          </a:p>
          <a:p>
            <a:pPr lvl="1" algn="just"/>
            <a:r>
              <a:rPr lang="es-ES" sz="2400" dirty="0">
                <a:ea typeface="+mn-lt"/>
                <a:cs typeface="+mn-lt"/>
              </a:rPr>
              <a:t>Se utilizan prefijos para cada elemento.</a:t>
            </a:r>
          </a:p>
          <a:p>
            <a:pPr lvl="1" algn="just"/>
            <a:r>
              <a:rPr lang="es-ES" sz="2400" dirty="0">
                <a:ea typeface="+mn-lt"/>
                <a:cs typeface="+mn-lt"/>
              </a:rPr>
              <a:t>Espacios de nombre.</a:t>
            </a:r>
          </a:p>
          <a:p>
            <a:pPr algn="just"/>
            <a:r>
              <a:rPr lang="es-ES" sz="2400" dirty="0">
                <a:ea typeface="+mn-lt"/>
                <a:cs typeface="+mn-lt"/>
              </a:rPr>
              <a:t>Para crear un espacio de nombre, utilizamos el atributo </a:t>
            </a:r>
            <a:r>
              <a:rPr lang="es-ES" sz="2400" b="1" i="1" dirty="0">
                <a:ea typeface="+mn-lt"/>
                <a:cs typeface="+mn-lt"/>
              </a:rPr>
              <a:t>xmlns</a:t>
            </a:r>
            <a:r>
              <a:rPr lang="es-ES" sz="2400" dirty="0">
                <a:ea typeface="+mn-lt"/>
                <a:cs typeface="+mn-lt"/>
              </a:rPr>
              <a:t>, seguido de </a:t>
            </a:r>
            <a:r>
              <a:rPr lang="es-ES" sz="2400" b="1" dirty="0">
                <a:ea typeface="+mn-lt"/>
                <a:cs typeface="+mn-lt"/>
              </a:rPr>
              <a:t>dos puntos</a:t>
            </a:r>
            <a:r>
              <a:rPr lang="es-ES" sz="2400" dirty="0">
                <a:ea typeface="+mn-lt"/>
                <a:cs typeface="+mn-lt"/>
              </a:rPr>
              <a:t> y, a continuación, el </a:t>
            </a:r>
            <a:r>
              <a:rPr lang="es-ES" sz="2400" b="1" dirty="0">
                <a:ea typeface="+mn-lt"/>
                <a:cs typeface="+mn-lt"/>
              </a:rPr>
              <a:t>prefijo</a:t>
            </a:r>
            <a:r>
              <a:rPr lang="es-ES" sz="2400" dirty="0">
                <a:ea typeface="+mn-lt"/>
                <a:cs typeface="+mn-lt"/>
              </a:rPr>
              <a:t>. Por último, se añade el </a:t>
            </a:r>
            <a:r>
              <a:rPr lang="es-ES" sz="2400" b="1" dirty="0">
                <a:ea typeface="+mn-lt"/>
                <a:cs typeface="+mn-lt"/>
              </a:rPr>
              <a:t>URI</a:t>
            </a:r>
            <a:r>
              <a:rPr lang="es-ES" sz="2400" dirty="0">
                <a:ea typeface="+mn-lt"/>
                <a:cs typeface="+mn-lt"/>
              </a:rPr>
              <a:t> (Identificador Uniforme de Recursos). </a:t>
            </a:r>
          </a:p>
          <a:p>
            <a:pPr marL="530352" lvl="1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6775A07-2DB3-4E55-9934-7080176F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31" y="4328822"/>
            <a:ext cx="5189804" cy="24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35D6C-699B-4E8D-BE86-766FCF5F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486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masis MT Pro Medium"/>
                <a:cs typeface="Calibri"/>
              </a:rPr>
              <a:t>¿Qué es XML?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EA9EF-00BD-4914-B305-E87F4F39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latin typeface="Franklin Gothic Book"/>
                <a:ea typeface="+mn-lt"/>
                <a:cs typeface="+mn-lt"/>
              </a:rPr>
              <a:t>XML significa lenguaje de marcado extensible</a:t>
            </a:r>
            <a:endParaRPr lang="es-ES">
              <a:latin typeface="Franklin Gothic Book"/>
              <a:cs typeface="Angsana New"/>
            </a:endParaRPr>
          </a:p>
          <a:p>
            <a:pPr marL="383540" indent="-383540"/>
            <a:r>
              <a:rPr lang="es-ES" dirty="0">
                <a:latin typeface="Franklin Gothic Book"/>
                <a:ea typeface="+mn-lt"/>
                <a:cs typeface="+mn-lt"/>
              </a:rPr>
              <a:t>XML es un lenguaje de marcado muy parecido a HTML</a:t>
            </a:r>
            <a:endParaRPr lang="es-ES">
              <a:latin typeface="Franklin Gothic Book"/>
              <a:cs typeface="Angsana New"/>
            </a:endParaRPr>
          </a:p>
          <a:p>
            <a:pPr marL="383540" indent="-383540"/>
            <a:r>
              <a:rPr lang="es-ES" dirty="0">
                <a:latin typeface="Franklin Gothic Book"/>
                <a:ea typeface="+mn-lt"/>
                <a:cs typeface="+mn-lt"/>
              </a:rPr>
              <a:t>XML fue diseñado para almacenar y transportar datos</a:t>
            </a:r>
            <a:endParaRPr lang="es-ES">
              <a:latin typeface="Franklin Gothic Book"/>
              <a:cs typeface="Angsana New"/>
            </a:endParaRPr>
          </a:p>
          <a:p>
            <a:pPr marL="383540" indent="-383540"/>
            <a:r>
              <a:rPr lang="es-ES" dirty="0">
                <a:latin typeface="Franklin Gothic Book"/>
                <a:ea typeface="+mn-lt"/>
                <a:cs typeface="+mn-lt"/>
              </a:rPr>
              <a:t>XML fue diseñado para ser autodescriptivo</a:t>
            </a:r>
            <a:endParaRPr lang="es-ES">
              <a:latin typeface="Franklin Gothic Book"/>
              <a:cs typeface="Angsana New"/>
            </a:endParaRPr>
          </a:p>
          <a:p>
            <a:pPr marL="383540" indent="-383540"/>
            <a:r>
              <a:rPr lang="es-ES" dirty="0">
                <a:latin typeface="Franklin Gothic Book"/>
                <a:ea typeface="+mn-lt"/>
                <a:cs typeface="+mn-lt"/>
              </a:rPr>
              <a:t>XML es una recomendación W3C</a:t>
            </a:r>
            <a:endParaRPr lang="es-ES">
              <a:latin typeface="Franklin Gothic Book"/>
              <a:cs typeface="Angsana New"/>
            </a:endParaRPr>
          </a:p>
          <a:p>
            <a:pPr marL="383540" indent="-383540"/>
            <a:endParaRPr lang="es-ES" dirty="0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785805FE-2563-4DF4-9A48-04258D9F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835" y="3739260"/>
            <a:ext cx="2323868" cy="23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8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DE07-4680-4EF5-97A0-C2651A71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Amasis MT Pro Medium"/>
              </a:rPr>
              <a:t>Diferencias entre XML y HTML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1E675-3F7E-4C71-B881-7BB85492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3" y="4510668"/>
            <a:ext cx="9601200" cy="193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XML y HTML fueron diseñados con diferentes objetivos:</a:t>
            </a:r>
            <a:endParaRPr lang="es-ES" dirty="0"/>
          </a:p>
          <a:p>
            <a:pPr marL="383540" indent="-383540"/>
            <a:r>
              <a:rPr lang="es-ES" dirty="0">
                <a:ea typeface="+mn-lt"/>
                <a:cs typeface="+mn-lt"/>
              </a:rPr>
              <a:t>XML se diseñó para transportar datos, centrándose en lo que son los datos.</a:t>
            </a:r>
            <a:endParaRPr lang="es-ES" dirty="0"/>
          </a:p>
          <a:p>
            <a:pPr marL="383540" indent="-383540"/>
            <a:r>
              <a:rPr lang="es-ES" dirty="0">
                <a:ea typeface="+mn-lt"/>
                <a:cs typeface="+mn-lt"/>
              </a:rPr>
              <a:t>HTML se diseñó para mostrar datos, centrándose en cómo se ven los datos</a:t>
            </a:r>
            <a:endParaRPr lang="es-ES" dirty="0"/>
          </a:p>
          <a:p>
            <a:pPr marL="383540" indent="-383540"/>
            <a:r>
              <a:rPr lang="es-ES" dirty="0">
                <a:ea typeface="+mn-lt"/>
                <a:cs typeface="+mn-lt"/>
              </a:rPr>
              <a:t>Las etiquetas XML no están predefinidas como las etiquetas HTML.</a:t>
            </a:r>
            <a:endParaRPr lang="es-ES" dirty="0"/>
          </a:p>
          <a:p>
            <a:pPr marL="383540" indent="-383540"/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BEB88AA-282F-4CC0-A094-2A99121F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72" y="1861440"/>
            <a:ext cx="3821151" cy="2317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62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58921-9C33-45F3-A774-440C12F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10B52-BC28-4440-BDC2-3B80BBEE0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1775"/>
            <a:ext cx="5066371" cy="151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/>
              <a:t>XML es extensible</a:t>
            </a:r>
          </a:p>
          <a:p>
            <a:pPr marL="383540" indent="-383540"/>
            <a:r>
              <a:rPr lang="es-ES" dirty="0"/>
              <a:t>XML simplifica las cosas</a:t>
            </a:r>
          </a:p>
          <a:p>
            <a:pPr marL="383540" indent="-383540"/>
            <a:r>
              <a:rPr lang="es-ES" dirty="0"/>
              <a:t>XML es una recomendación W3C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18B84B8-A835-440A-99B1-AE097C51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91" y="2150234"/>
            <a:ext cx="4260695" cy="2556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976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A64-0FAB-40EE-A817-CF53FDE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¿Para qué se usa un XML?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524C-DBD8-4985-9AD5-9816BBA1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XML separa los datos de la presentación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XML suele ser un complemento de HTML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XML separa los datos de HTML</a:t>
            </a:r>
          </a:p>
        </p:txBody>
      </p:sp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F6EBE4AF-63CB-413D-B01C-3BF64371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460667"/>
            <a:ext cx="8658225" cy="1860966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BC138592-E2AB-47AC-8926-57B8DF14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2066925"/>
            <a:ext cx="28956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85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A64-0FAB-40EE-A817-CF53FDE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Sintaxis XML –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formed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524C-DBD8-4985-9AD5-9816BBA1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287"/>
            <a:ext cx="9601200" cy="4118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Deben tener un elemento raíz que será el padre de los otros elementos.</a:t>
            </a:r>
          </a:p>
          <a:p>
            <a:r>
              <a:rPr lang="es-ES" dirty="0">
                <a:ea typeface="+mn-lt"/>
                <a:cs typeface="+mn-lt"/>
              </a:rPr>
              <a:t>Debe contener el prólogo, que es la línea superior que se le añade al archivo</a:t>
            </a:r>
          </a:p>
          <a:p>
            <a:r>
              <a:rPr lang="es-ES" dirty="0">
                <a:ea typeface="+mn-lt"/>
                <a:cs typeface="+mn-lt"/>
              </a:rPr>
              <a:t>Todos los elementos deben tener una etiqueta de cierre.</a:t>
            </a:r>
          </a:p>
          <a:p>
            <a:r>
              <a:rPr lang="es-ES" dirty="0">
                <a:ea typeface="+mn-lt"/>
                <a:cs typeface="+mn-lt"/>
              </a:rPr>
              <a:t>Tener en cuenta las mayúsculas y minúsculas al crear las etiquetas.</a:t>
            </a:r>
          </a:p>
          <a:p>
            <a:r>
              <a:rPr lang="es-ES" dirty="0">
                <a:ea typeface="+mn-lt"/>
                <a:cs typeface="+mn-lt"/>
              </a:rPr>
              <a:t>Todos los elementos deben ir correctamente anidados.</a:t>
            </a:r>
          </a:p>
          <a:p>
            <a:r>
              <a:rPr lang="es-ES" dirty="0">
                <a:ea typeface="+mn-lt"/>
                <a:cs typeface="+mn-lt"/>
              </a:rPr>
              <a:t>Los valores de los atributos siempre se añadirán entre comillas.</a:t>
            </a:r>
          </a:p>
          <a:p>
            <a:r>
              <a:rPr lang="es-ES" dirty="0">
                <a:ea typeface="+mn-lt"/>
                <a:cs typeface="+mn-lt"/>
              </a:rPr>
              <a:t>Utilizar referencias de entidad cuando sean necesarias. </a:t>
            </a:r>
          </a:p>
          <a:p>
            <a:r>
              <a:rPr lang="es-ES" dirty="0">
                <a:ea typeface="+mn-lt"/>
                <a:cs typeface="+mn-lt"/>
              </a:rPr>
              <a:t>Utilizar los comentarios igual que en HTML.</a:t>
            </a:r>
          </a:p>
          <a:p>
            <a:r>
              <a:rPr lang="es-ES" dirty="0">
                <a:ea typeface="+mn-lt"/>
                <a:cs typeface="+mn-lt"/>
              </a:rPr>
              <a:t>Cuidar el uso de los espacios.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E82075-9B39-44D0-824B-A3DB4293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64087"/>
            <a:ext cx="661739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638092-3889-41B4-9C74-EB1A0FB68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67" y="4449398"/>
            <a:ext cx="32861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3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A64-0FAB-40EE-A817-CF53FDE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Elementos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524C-DBD8-4985-9AD5-9816BBA1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6521"/>
            <a:ext cx="9601200" cy="421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ea typeface="+mn-lt"/>
                <a:cs typeface="+mn-lt"/>
              </a:rPr>
              <a:t>Cada elemento tiene una etiqueta de apertura y otra de cierre. </a:t>
            </a:r>
          </a:p>
          <a:p>
            <a:pPr algn="just"/>
            <a:r>
              <a:rPr lang="es-ES" dirty="0">
                <a:ea typeface="+mn-lt"/>
                <a:cs typeface="+mn-lt"/>
              </a:rPr>
              <a:t>Pueden acompañarse de atributos, textos u otros elementos. </a:t>
            </a:r>
          </a:p>
          <a:p>
            <a:pPr algn="just"/>
            <a:r>
              <a:rPr lang="es-ES" dirty="0">
                <a:ea typeface="+mn-lt"/>
                <a:cs typeface="+mn-lt"/>
              </a:rPr>
              <a:t>Pueden crearse elementos XML vacíos. </a:t>
            </a:r>
          </a:p>
          <a:p>
            <a:pPr algn="just"/>
            <a:r>
              <a:rPr lang="es-ES" dirty="0">
                <a:ea typeface="+mn-lt"/>
                <a:cs typeface="+mn-lt"/>
              </a:rPr>
              <a:t>Deben seguir la siguientes reglas de nomenclatura: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Distinguir entre mayúsculas y minúsculas. 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Comenzar con una letra o un guión bajo.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No pueden comenzar por XML.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Pueden contener letras, números, guiones, guiones bajos y puntos.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No pueden contener espacios.</a:t>
            </a:r>
          </a:p>
          <a:p>
            <a:pPr algn="just"/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D19962-FEF4-4D4C-B4DB-21F945E9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9" y="4921174"/>
            <a:ext cx="4593771" cy="18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5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A64-0FAB-40EE-A817-CF53FDE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Elementos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524C-DBD8-4985-9AD5-9816BBA1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6521"/>
            <a:ext cx="9601200" cy="421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ea typeface="+mn-lt"/>
                <a:cs typeface="+mn-lt"/>
              </a:rPr>
              <a:t>Mejores prácticas de nomenclatura: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Nombres descriptivos.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Nombres cortos y simples. 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Evitar símbolos de resta.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Evitar puntos.</a:t>
            </a:r>
          </a:p>
          <a:p>
            <a:pPr lvl="1" algn="just"/>
            <a:r>
              <a:rPr lang="es-ES" dirty="0">
                <a:ea typeface="+mn-lt"/>
                <a:cs typeface="+mn-lt"/>
              </a:rPr>
              <a:t>Evitar dobles puntos.</a:t>
            </a:r>
          </a:p>
          <a:p>
            <a:pPr algn="just"/>
            <a:r>
              <a:rPr lang="es-ES" dirty="0">
                <a:ea typeface="+mn-lt"/>
                <a:cs typeface="+mn-lt"/>
              </a:rPr>
              <a:t>Se sigue el siguiente estilo de nomenclatura:</a:t>
            </a:r>
          </a:p>
          <a:p>
            <a:pPr algn="just"/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4C4ABA-6983-40F5-A8E3-FFE2CFF91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430" y="4494029"/>
            <a:ext cx="7047140" cy="19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A64-0FAB-40EE-A817-CF53FDE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Atributos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524C-DBD8-4985-9AD5-9816BBA1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6521"/>
            <a:ext cx="9601200" cy="421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ea typeface="+mn-lt"/>
                <a:cs typeface="+mn-lt"/>
              </a:rPr>
              <a:t>Los valores de los atributos siempre deben ir entrecomillados.</a:t>
            </a:r>
          </a:p>
          <a:p>
            <a:pPr algn="just"/>
            <a:r>
              <a:rPr lang="es-ES" sz="2400" dirty="0">
                <a:ea typeface="+mn-lt"/>
                <a:cs typeface="+mn-lt"/>
              </a:rPr>
              <a:t>Deben añadirse dentro de cada elemento.</a:t>
            </a:r>
          </a:p>
          <a:p>
            <a:pPr algn="just"/>
            <a:r>
              <a:rPr lang="es-ES" sz="2400" dirty="0">
                <a:ea typeface="+mn-lt"/>
                <a:cs typeface="+mn-lt"/>
              </a:rPr>
              <a:t>Utilizar </a:t>
            </a:r>
            <a:r>
              <a:rPr lang="es-ES" sz="2400" b="1" dirty="0">
                <a:ea typeface="+mn-lt"/>
                <a:cs typeface="+mn-lt"/>
              </a:rPr>
              <a:t>ID</a:t>
            </a:r>
            <a:r>
              <a:rPr lang="es-ES" sz="2400" dirty="0">
                <a:ea typeface="+mn-lt"/>
                <a:cs typeface="+mn-lt"/>
              </a:rPr>
              <a:t> para metadatos. </a:t>
            </a:r>
          </a:p>
          <a:p>
            <a:pPr algn="just"/>
            <a:r>
              <a:rPr lang="es-ES" sz="2400" dirty="0">
                <a:ea typeface="+mn-lt"/>
                <a:cs typeface="+mn-lt"/>
              </a:rPr>
              <a:t>Se debe evitar:</a:t>
            </a:r>
          </a:p>
          <a:p>
            <a:pPr lvl="1" algn="just"/>
            <a:r>
              <a:rPr lang="es-ES" sz="2400" dirty="0">
                <a:ea typeface="+mn-lt"/>
                <a:cs typeface="+mn-lt"/>
              </a:rPr>
              <a:t>Múltiples valores por atributo.</a:t>
            </a:r>
          </a:p>
          <a:p>
            <a:pPr lvl="1" algn="just"/>
            <a:r>
              <a:rPr lang="es-ES" sz="2400" dirty="0">
                <a:ea typeface="+mn-lt"/>
                <a:cs typeface="+mn-lt"/>
              </a:rPr>
              <a:t>Contener estructura en árbol.</a:t>
            </a:r>
          </a:p>
          <a:p>
            <a:pPr lvl="1" algn="just"/>
            <a:r>
              <a:rPr lang="es-ES" sz="2400" dirty="0">
                <a:ea typeface="+mn-lt"/>
                <a:cs typeface="+mn-lt"/>
              </a:rPr>
              <a:t>Hacer complicada la posibilidad de expandir los atributos.</a:t>
            </a: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algn="just"/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966047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24</TotalTime>
  <Words>477</Words>
  <Application>Microsoft Office PowerPoint</Application>
  <PresentationFormat>Panorámica</PresentationFormat>
  <Paragraphs>79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Amasis MT Pro Medium</vt:lpstr>
      <vt:lpstr>Arial</vt:lpstr>
      <vt:lpstr>Calibri</vt:lpstr>
      <vt:lpstr>Franklin Gothic Book</vt:lpstr>
      <vt:lpstr>Recorte</vt:lpstr>
      <vt:lpstr>STORY 1 : INTRODUCCIÓN A XML </vt:lpstr>
      <vt:lpstr>¿Qué es XML?</vt:lpstr>
      <vt:lpstr>Diferencias entre XML y HTML</vt:lpstr>
      <vt:lpstr>Características XML</vt:lpstr>
      <vt:lpstr>¿Para qué se usa un XML?</vt:lpstr>
      <vt:lpstr>Sintaxis XML – Well formed</vt:lpstr>
      <vt:lpstr>Elementos XML</vt:lpstr>
      <vt:lpstr>Elementos XML</vt:lpstr>
      <vt:lpstr>Atributos XML</vt:lpstr>
      <vt:lpstr>Nombres de elementos y atributos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Adolfo Salado López</cp:lastModifiedBy>
  <cp:revision>116</cp:revision>
  <dcterms:created xsi:type="dcterms:W3CDTF">2022-01-25T08:44:02Z</dcterms:created>
  <dcterms:modified xsi:type="dcterms:W3CDTF">2022-01-25T17:59:24Z</dcterms:modified>
</cp:coreProperties>
</file>