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6" r:id="rId3"/>
    <p:sldId id="267" r:id="rId4"/>
    <p:sldId id="257" r:id="rId5"/>
    <p:sldId id="258" r:id="rId6"/>
    <p:sldId id="260" r:id="rId7"/>
    <p:sldId id="263" r:id="rId8"/>
    <p:sldId id="272" r:id="rId9"/>
    <p:sldId id="271" r:id="rId10"/>
    <p:sldId id="273" r:id="rId11"/>
    <p:sldId id="274" r:id="rId12"/>
    <p:sldId id="269" r:id="rId13"/>
    <p:sldId id="262" r:id="rId14"/>
    <p:sldId id="275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3B"/>
    <a:srgbClr val="673AB7"/>
    <a:srgbClr val="0014C8"/>
    <a:srgbClr val="8F8F8F"/>
    <a:srgbClr val="4E4E4E"/>
    <a:srgbClr val="D1C4E9"/>
    <a:srgbClr val="FAFAFA"/>
    <a:srgbClr val="727272"/>
    <a:srgbClr val="ABABAB"/>
    <a:srgbClr val="EE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336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CFCD0-25B8-40AA-AC85-C5B8C5381894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A16A7D9B-0A96-40BA-AB3B-A312594DEB54}">
      <dgm:prSet phldrT="[텍스트]"/>
      <dgm:spPr>
        <a:solidFill>
          <a:srgbClr val="D1C4E9"/>
        </a:solidFill>
        <a:effectLst>
          <a:outerShdw blurRad="508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b="1" dirty="0" smtClean="0">
              <a:solidFill>
                <a:srgbClr val="4E4E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rPr>
            <a:t>세상</a:t>
          </a:r>
          <a:r>
            <a:rPr lang="ko-KR" altLang="en-US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을 본 뜬 게임</a:t>
          </a:r>
          <a:endParaRPr lang="ko-KR" altLang="en-US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D0B69B42-C3CB-4F7D-86BB-0B21DF573DCD}" type="parTrans" cxnId="{929F80F2-11B5-4736-B4D0-0BD2630E97BC}">
      <dgm:prSet/>
      <dgm:spPr/>
      <dgm:t>
        <a:bodyPr/>
        <a:lstStyle/>
        <a:p>
          <a:pPr latinLnBrk="1"/>
          <a:endParaRPr lang="ko-KR" altLang="en-US"/>
        </a:p>
      </dgm:t>
    </dgm:pt>
    <dgm:pt modelId="{92F3045A-6222-43BF-BA36-FD33495FC403}" type="sibTrans" cxnId="{929F80F2-11B5-4736-B4D0-0BD2630E97BC}">
      <dgm:prSet/>
      <dgm:spPr>
        <a:solidFill>
          <a:srgbClr val="673AB7"/>
        </a:solidFill>
      </dgm:spPr>
      <dgm:t>
        <a:bodyPr/>
        <a:lstStyle/>
        <a:p>
          <a:pPr latinLnBrk="1"/>
          <a:endParaRPr lang="ko-KR" altLang="en-US"/>
        </a:p>
      </dgm:t>
    </dgm:pt>
    <dgm:pt modelId="{8EBB361D-797B-4B78-A17B-2A6921158311}">
      <dgm:prSet phldrT="[텍스트]"/>
      <dgm:spPr>
        <a:solidFill>
          <a:srgbClr val="D1C4E9"/>
        </a:solidFill>
        <a:effectLst>
          <a:outerShdw blurRad="508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b="1" dirty="0" smtClean="0">
              <a:solidFill>
                <a:srgbClr val="4E4E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rPr>
            <a:t>사업</a:t>
          </a:r>
          <a:r>
            <a:rPr lang="ko-KR" altLang="en-US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이란 무엇인가</a:t>
          </a:r>
          <a:r>
            <a: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?</a:t>
          </a:r>
          <a:endParaRPr lang="ko-KR" altLang="en-US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68A7E8BE-79B5-4E01-94EC-249C61CFCF39}" type="parTrans" cxnId="{054C6471-9E01-49DA-A413-3DFFFF98018B}">
      <dgm:prSet/>
      <dgm:spPr/>
      <dgm:t>
        <a:bodyPr/>
        <a:lstStyle/>
        <a:p>
          <a:pPr latinLnBrk="1"/>
          <a:endParaRPr lang="ko-KR" altLang="en-US"/>
        </a:p>
      </dgm:t>
    </dgm:pt>
    <dgm:pt modelId="{1B9B5C28-FCFE-431F-8F93-72E214279DB1}" type="sibTrans" cxnId="{054C6471-9E01-49DA-A413-3DFFFF98018B}">
      <dgm:prSet/>
      <dgm:spPr>
        <a:solidFill>
          <a:srgbClr val="673AB7"/>
        </a:solidFill>
      </dgm:spPr>
      <dgm:t>
        <a:bodyPr/>
        <a:lstStyle/>
        <a:p>
          <a:pPr latinLnBrk="1"/>
          <a:endParaRPr lang="ko-KR" altLang="en-US"/>
        </a:p>
      </dgm:t>
    </dgm:pt>
    <dgm:pt modelId="{DF489075-45F2-4E02-9D97-602F38FA4FF8}">
      <dgm:prSet phldrT="[텍스트]" custT="1"/>
      <dgm:spPr>
        <a:solidFill>
          <a:srgbClr val="D1C4E9"/>
        </a:solidFill>
        <a:effectLst>
          <a:outerShdw blurRad="508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4000" b="1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장사의 길</a:t>
          </a:r>
          <a:endParaRPr lang="ko-KR" altLang="en-US" sz="4000" b="1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8E44E5C8-92FC-48CA-A204-F0E010B7C540}" type="parTrans" cxnId="{80C0685D-DAEB-4A13-96FA-FCC0D4F1AA7F}">
      <dgm:prSet/>
      <dgm:spPr/>
      <dgm:t>
        <a:bodyPr/>
        <a:lstStyle/>
        <a:p>
          <a:pPr latinLnBrk="1"/>
          <a:endParaRPr lang="ko-KR" altLang="en-US"/>
        </a:p>
      </dgm:t>
    </dgm:pt>
    <dgm:pt modelId="{67BD6EB9-6A31-472C-AAFE-54F7CDB356D8}" type="sibTrans" cxnId="{80C0685D-DAEB-4A13-96FA-FCC0D4F1AA7F}">
      <dgm:prSet/>
      <dgm:spPr/>
      <dgm:t>
        <a:bodyPr/>
        <a:lstStyle/>
        <a:p>
          <a:pPr latinLnBrk="1"/>
          <a:endParaRPr lang="ko-KR" altLang="en-US"/>
        </a:p>
      </dgm:t>
    </dgm:pt>
    <dgm:pt modelId="{2EBA1C85-3260-423F-901C-D85453512030}" type="pres">
      <dgm:prSet presAssocID="{7E9CFCD0-25B8-40AA-AC85-C5B8C5381894}" presName="linearFlow" presStyleCnt="0">
        <dgm:presLayoutVars>
          <dgm:dir/>
          <dgm:resizeHandles val="exact"/>
        </dgm:presLayoutVars>
      </dgm:prSet>
      <dgm:spPr/>
    </dgm:pt>
    <dgm:pt modelId="{9096CD8C-E8CC-49B2-816A-DE2DB1F008CF}" type="pres">
      <dgm:prSet presAssocID="{A16A7D9B-0A96-40BA-AB3B-A312594DEB5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0DB301-D844-4B50-8334-1F20A8A99FCA}" type="pres">
      <dgm:prSet presAssocID="{92F3045A-6222-43BF-BA36-FD33495FC403}" presName="spacerL" presStyleCnt="0"/>
      <dgm:spPr/>
    </dgm:pt>
    <dgm:pt modelId="{C4C5C913-E574-4E3E-85B6-3B8A643BFE1A}" type="pres">
      <dgm:prSet presAssocID="{92F3045A-6222-43BF-BA36-FD33495FC403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1B85BC6-884B-489B-A747-9C612DF455A4}" type="pres">
      <dgm:prSet presAssocID="{92F3045A-6222-43BF-BA36-FD33495FC403}" presName="spacerR" presStyleCnt="0"/>
      <dgm:spPr/>
    </dgm:pt>
    <dgm:pt modelId="{D4F53991-8A13-48DB-B061-3D8648DB994B}" type="pres">
      <dgm:prSet presAssocID="{8EBB361D-797B-4B78-A17B-2A69211583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A2CFF-8D6A-427A-A9FC-C2C40D80D910}" type="pres">
      <dgm:prSet presAssocID="{1B9B5C28-FCFE-431F-8F93-72E214279DB1}" presName="spacerL" presStyleCnt="0"/>
      <dgm:spPr/>
    </dgm:pt>
    <dgm:pt modelId="{3B96BA8E-194A-48A2-A591-834643722238}" type="pres">
      <dgm:prSet presAssocID="{1B9B5C28-FCFE-431F-8F93-72E214279DB1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5A7E853-C958-446C-AB54-A4E304FF517C}" type="pres">
      <dgm:prSet presAssocID="{1B9B5C28-FCFE-431F-8F93-72E214279DB1}" presName="spacerR" presStyleCnt="0"/>
      <dgm:spPr/>
    </dgm:pt>
    <dgm:pt modelId="{595BDEF5-D64B-4958-BF95-909FC76EFA93}" type="pres">
      <dgm:prSet presAssocID="{DF489075-45F2-4E02-9D97-602F38FA4F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4C6471-9E01-49DA-A413-3DFFFF98018B}" srcId="{7E9CFCD0-25B8-40AA-AC85-C5B8C5381894}" destId="{8EBB361D-797B-4B78-A17B-2A6921158311}" srcOrd="1" destOrd="0" parTransId="{68A7E8BE-79B5-4E01-94EC-249C61CFCF39}" sibTransId="{1B9B5C28-FCFE-431F-8F93-72E214279DB1}"/>
    <dgm:cxn modelId="{24C4B1A8-BA59-4D74-87D9-169198A2DD6A}" type="presOf" srcId="{DF489075-45F2-4E02-9D97-602F38FA4FF8}" destId="{595BDEF5-D64B-4958-BF95-909FC76EFA93}" srcOrd="0" destOrd="0" presId="urn:microsoft.com/office/officeart/2005/8/layout/equation1"/>
    <dgm:cxn modelId="{537642F8-4845-47B6-B420-4312D8D87C9C}" type="presOf" srcId="{8EBB361D-797B-4B78-A17B-2A6921158311}" destId="{D4F53991-8A13-48DB-B061-3D8648DB994B}" srcOrd="0" destOrd="0" presId="urn:microsoft.com/office/officeart/2005/8/layout/equation1"/>
    <dgm:cxn modelId="{3D23CF00-22A1-4F38-913D-9026BE2237AE}" type="presOf" srcId="{7E9CFCD0-25B8-40AA-AC85-C5B8C5381894}" destId="{2EBA1C85-3260-423F-901C-D85453512030}" srcOrd="0" destOrd="0" presId="urn:microsoft.com/office/officeart/2005/8/layout/equation1"/>
    <dgm:cxn modelId="{929F80F2-11B5-4736-B4D0-0BD2630E97BC}" srcId="{7E9CFCD0-25B8-40AA-AC85-C5B8C5381894}" destId="{A16A7D9B-0A96-40BA-AB3B-A312594DEB54}" srcOrd="0" destOrd="0" parTransId="{D0B69B42-C3CB-4F7D-86BB-0B21DF573DCD}" sibTransId="{92F3045A-6222-43BF-BA36-FD33495FC403}"/>
    <dgm:cxn modelId="{80C0685D-DAEB-4A13-96FA-FCC0D4F1AA7F}" srcId="{7E9CFCD0-25B8-40AA-AC85-C5B8C5381894}" destId="{DF489075-45F2-4E02-9D97-602F38FA4FF8}" srcOrd="2" destOrd="0" parTransId="{8E44E5C8-92FC-48CA-A204-F0E010B7C540}" sibTransId="{67BD6EB9-6A31-472C-AAFE-54F7CDB356D8}"/>
    <dgm:cxn modelId="{1CB0DDC4-887D-4B33-B136-3CAB64D94C67}" type="presOf" srcId="{92F3045A-6222-43BF-BA36-FD33495FC403}" destId="{C4C5C913-E574-4E3E-85B6-3B8A643BFE1A}" srcOrd="0" destOrd="0" presId="urn:microsoft.com/office/officeart/2005/8/layout/equation1"/>
    <dgm:cxn modelId="{302CB425-5F96-4E62-98C8-2BA34703BBF2}" type="presOf" srcId="{A16A7D9B-0A96-40BA-AB3B-A312594DEB54}" destId="{9096CD8C-E8CC-49B2-816A-DE2DB1F008CF}" srcOrd="0" destOrd="0" presId="urn:microsoft.com/office/officeart/2005/8/layout/equation1"/>
    <dgm:cxn modelId="{1A246656-99E9-473A-BFAE-CFBD57A0BC2F}" type="presOf" srcId="{1B9B5C28-FCFE-431F-8F93-72E214279DB1}" destId="{3B96BA8E-194A-48A2-A591-834643722238}" srcOrd="0" destOrd="0" presId="urn:microsoft.com/office/officeart/2005/8/layout/equation1"/>
    <dgm:cxn modelId="{8F489970-C517-4E5D-AE8C-DEE2C4FAC649}" type="presParOf" srcId="{2EBA1C85-3260-423F-901C-D85453512030}" destId="{9096CD8C-E8CC-49B2-816A-DE2DB1F008CF}" srcOrd="0" destOrd="0" presId="urn:microsoft.com/office/officeart/2005/8/layout/equation1"/>
    <dgm:cxn modelId="{D9EBAC49-412A-4B43-9611-05EFD180FF38}" type="presParOf" srcId="{2EBA1C85-3260-423F-901C-D85453512030}" destId="{B00DB301-D844-4B50-8334-1F20A8A99FCA}" srcOrd="1" destOrd="0" presId="urn:microsoft.com/office/officeart/2005/8/layout/equation1"/>
    <dgm:cxn modelId="{274EC36F-0687-43E5-B102-BA011064E50E}" type="presParOf" srcId="{2EBA1C85-3260-423F-901C-D85453512030}" destId="{C4C5C913-E574-4E3E-85B6-3B8A643BFE1A}" srcOrd="2" destOrd="0" presId="urn:microsoft.com/office/officeart/2005/8/layout/equation1"/>
    <dgm:cxn modelId="{765307BC-EC95-4EE0-999C-D48900427B6C}" type="presParOf" srcId="{2EBA1C85-3260-423F-901C-D85453512030}" destId="{51B85BC6-884B-489B-A747-9C612DF455A4}" srcOrd="3" destOrd="0" presId="urn:microsoft.com/office/officeart/2005/8/layout/equation1"/>
    <dgm:cxn modelId="{363F3F8B-D63A-4713-8D29-685E4EBA718E}" type="presParOf" srcId="{2EBA1C85-3260-423F-901C-D85453512030}" destId="{D4F53991-8A13-48DB-B061-3D8648DB994B}" srcOrd="4" destOrd="0" presId="urn:microsoft.com/office/officeart/2005/8/layout/equation1"/>
    <dgm:cxn modelId="{CC28B5E4-4A4A-4A65-B24B-EA5BD0E341D3}" type="presParOf" srcId="{2EBA1C85-3260-423F-901C-D85453512030}" destId="{7A4A2CFF-8D6A-427A-A9FC-C2C40D80D910}" srcOrd="5" destOrd="0" presId="urn:microsoft.com/office/officeart/2005/8/layout/equation1"/>
    <dgm:cxn modelId="{FE88775C-3910-4B1E-8A82-D578358F54FE}" type="presParOf" srcId="{2EBA1C85-3260-423F-901C-D85453512030}" destId="{3B96BA8E-194A-48A2-A591-834643722238}" srcOrd="6" destOrd="0" presId="urn:microsoft.com/office/officeart/2005/8/layout/equation1"/>
    <dgm:cxn modelId="{A0C6EDAB-C770-41A9-8982-A98EF464791E}" type="presParOf" srcId="{2EBA1C85-3260-423F-901C-D85453512030}" destId="{B5A7E853-C958-446C-AB54-A4E304FF517C}" srcOrd="7" destOrd="0" presId="urn:microsoft.com/office/officeart/2005/8/layout/equation1"/>
    <dgm:cxn modelId="{21AF413F-EE33-4517-A4D0-5C51009B3D22}" type="presParOf" srcId="{2EBA1C85-3260-423F-901C-D85453512030}" destId="{595BDEF5-D64B-4958-BF95-909FC76EFA93}" srcOrd="8" destOrd="0" presId="urn:microsoft.com/office/officeart/2005/8/layout/equation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6CD8C-E8CC-49B2-816A-DE2DB1F008CF}">
      <dsp:nvSpPr>
        <dsp:cNvPr id="0" name=""/>
        <dsp:cNvSpPr/>
      </dsp:nvSpPr>
      <dsp:spPr>
        <a:xfrm>
          <a:off x="1868" y="698693"/>
          <a:ext cx="2476524" cy="2476524"/>
        </a:xfrm>
        <a:prstGeom prst="ellipse">
          <a:avLst/>
        </a:prstGeom>
        <a:solidFill>
          <a:srgbClr val="D1C4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762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rgbClr val="4E4E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rPr>
            <a:t>세상</a:t>
          </a:r>
          <a:r>
            <a:rPr lang="ko-KR" altLang="en-US" sz="3200" kern="1200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을 본 뜬 게임</a:t>
          </a:r>
          <a:endParaRPr lang="ko-KR" altLang="en-US" sz="3200" kern="1200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364547" y="1061372"/>
        <a:ext cx="1751166" cy="1751166"/>
      </dsp:txXfrm>
    </dsp:sp>
    <dsp:sp modelId="{C4C5C913-E574-4E3E-85B6-3B8A643BFE1A}">
      <dsp:nvSpPr>
        <dsp:cNvPr id="0" name=""/>
        <dsp:cNvSpPr/>
      </dsp:nvSpPr>
      <dsp:spPr>
        <a:xfrm>
          <a:off x="2679486" y="1218763"/>
          <a:ext cx="1436383" cy="1436383"/>
        </a:xfrm>
        <a:prstGeom prst="mathPlus">
          <a:avLst/>
        </a:prstGeom>
        <a:solidFill>
          <a:srgbClr val="673AB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2869879" y="1768036"/>
        <a:ext cx="1055597" cy="337837"/>
      </dsp:txXfrm>
    </dsp:sp>
    <dsp:sp modelId="{D4F53991-8A13-48DB-B061-3D8648DB994B}">
      <dsp:nvSpPr>
        <dsp:cNvPr id="0" name=""/>
        <dsp:cNvSpPr/>
      </dsp:nvSpPr>
      <dsp:spPr>
        <a:xfrm>
          <a:off x="4316963" y="698693"/>
          <a:ext cx="2476524" cy="2476524"/>
        </a:xfrm>
        <a:prstGeom prst="ellipse">
          <a:avLst/>
        </a:prstGeom>
        <a:solidFill>
          <a:srgbClr val="D1C4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762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rgbClr val="4E4E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rPr>
            <a:t>사업</a:t>
          </a:r>
          <a:r>
            <a:rPr lang="ko-KR" altLang="en-US" sz="3200" kern="1200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이란 무엇인가</a:t>
          </a:r>
          <a:r>
            <a:rPr lang="en-US" altLang="ko-KR" sz="3200" kern="1200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?</a:t>
          </a:r>
          <a:endParaRPr lang="ko-KR" altLang="en-US" sz="3200" kern="1200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4679642" y="1061372"/>
        <a:ext cx="1751166" cy="1751166"/>
      </dsp:txXfrm>
    </dsp:sp>
    <dsp:sp modelId="{3B96BA8E-194A-48A2-A591-834643722238}">
      <dsp:nvSpPr>
        <dsp:cNvPr id="0" name=""/>
        <dsp:cNvSpPr/>
      </dsp:nvSpPr>
      <dsp:spPr>
        <a:xfrm>
          <a:off x="6994581" y="1218763"/>
          <a:ext cx="1436383" cy="1436383"/>
        </a:xfrm>
        <a:prstGeom prst="mathEqual">
          <a:avLst/>
        </a:prstGeom>
        <a:solidFill>
          <a:srgbClr val="673AB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/>
        </a:p>
      </dsp:txBody>
      <dsp:txXfrm>
        <a:off x="7184974" y="1514658"/>
        <a:ext cx="1055597" cy="844593"/>
      </dsp:txXfrm>
    </dsp:sp>
    <dsp:sp modelId="{595BDEF5-D64B-4958-BF95-909FC76EFA93}">
      <dsp:nvSpPr>
        <dsp:cNvPr id="0" name=""/>
        <dsp:cNvSpPr/>
      </dsp:nvSpPr>
      <dsp:spPr>
        <a:xfrm>
          <a:off x="8632059" y="698693"/>
          <a:ext cx="2476524" cy="2476524"/>
        </a:xfrm>
        <a:prstGeom prst="ellipse">
          <a:avLst/>
        </a:prstGeom>
        <a:solidFill>
          <a:srgbClr val="D1C4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762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장사의 길</a:t>
          </a:r>
          <a:endParaRPr lang="ko-KR" altLang="en-US" sz="4000" b="1" kern="1200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8994738" y="1061372"/>
        <a:ext cx="1751166" cy="1751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7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0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2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3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2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8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5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5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73AB7"/>
            </a:gs>
            <a:gs pos="25000">
              <a:srgbClr val="673AB7"/>
            </a:gs>
            <a:gs pos="25000">
              <a:srgbClr val="FAFAFA"/>
            </a:gs>
            <a:gs pos="100000">
              <a:srgbClr val="FAFA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8C7C-6E31-426F-8F34-C8F8AB49591C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73AB7"/>
            </a:gs>
            <a:gs pos="50000">
              <a:srgbClr val="673AB7"/>
            </a:gs>
            <a:gs pos="50000">
              <a:srgbClr val="FAFAFA"/>
            </a:gs>
            <a:gs pos="100000">
              <a:srgbClr val="FAFA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08493" y="3618271"/>
            <a:ext cx="7386918" cy="3006647"/>
          </a:xfrm>
        </p:spPr>
        <p:txBody>
          <a:bodyPr>
            <a:noAutofit/>
          </a:bodyPr>
          <a:lstStyle/>
          <a:p>
            <a:pPr algn="l"/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멘토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이규원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(EQ1)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김태윤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가나다라마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	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김희찬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(MAZEBOY)</a:t>
            </a:r>
            <a:b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오경준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(RYAN)		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이윤성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(WDP)</a:t>
            </a:r>
            <a:b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최제모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(JM)			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한승주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(MADA)</a:t>
            </a:r>
            <a:endParaRPr lang="ko-KR" altLang="en-US" sz="2800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4000" y="0"/>
            <a:ext cx="6881965" cy="24115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25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장사의 길</a:t>
            </a:r>
            <a:endParaRPr lang="ko-KR" altLang="en-US" sz="125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자유형 5"/>
          <p:cNvSpPr/>
          <p:nvPr/>
        </p:nvSpPr>
        <p:spPr>
          <a:xfrm rot="5400000">
            <a:off x="4643539" y="3696592"/>
            <a:ext cx="360000" cy="5760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rot="5400000">
            <a:off x="4643539" y="4895472"/>
            <a:ext cx="360000" cy="5760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48800" y="2926080"/>
            <a:ext cx="2092960" cy="878512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ZS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1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방법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432153"/>
            <a:ext cx="9664063" cy="4653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전문가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월급을 주고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고용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특수한 능력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보유하고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 정세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회사의 상황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따라 발생합니다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이벤트마다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고유한 효과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2407970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4472634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3226" y="1354886"/>
            <a:ext cx="2934527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특수 기능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34" y1="1101" x2="2603" y2="26422"/>
                        <a14:foregroundMark x1="14110" y1="3486" x2="89589" y2="2752"/>
                        <a14:foregroundMark x1="97808" y1="13578" x2="97123" y2="80367"/>
                        <a14:foregroundMark x1="15205" y1="96697" x2="73151" y2="95963"/>
                        <a14:foregroundMark x1="7671" y1="97064" x2="1918" y2="83486"/>
                        <a14:foregroundMark x1="90274" y1="97798" x2="96986" y2="86972"/>
                        <a14:foregroundMark x1="97671" y1="91193" x2="91507" y2="99817"/>
                        <a14:foregroundMark x1="91096" y1="99450" x2="7808" y2="99083"/>
                        <a14:foregroundMark x1="7123" y1="98165" x2="685" y2="89174"/>
                        <a14:foregroundMark x1="685" y1="87890" x2="822" y2="8257"/>
                        <a14:foregroundMark x1="72192" y1="26972" x2="87260" y2="26789"/>
                        <a14:foregroundMark x1="73014" y1="20917" x2="90411" y2="56147"/>
                        <a14:foregroundMark x1="87260" y1="21284" x2="66712" y2="55229"/>
                        <a14:foregroundMark x1="73288" y1="42385" x2="87808" y2="45688"/>
                        <a14:foregroundMark x1="9178" y1="1101" x2="91918" y2="1651"/>
                        <a14:foregroundMark x1="92329" y1="5321" x2="96301" y2="9725"/>
                        <a14:foregroundMark x1="91918" y1="96881" x2="72329" y2="97064"/>
                        <a14:foregroundMark x1="3151" y1="83853" x2="3288" y2="233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5414" y="2400852"/>
            <a:ext cx="3003212" cy="22421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7117" y1="90963" x2="76074" y2="85069"/>
                        <a14:backgroundMark x1="95828" y1="982" x2="99141" y2="4519"/>
                        <a14:backgroundMark x1="73988" y1="589" x2="80000" y2="1375"/>
                      </a14:backgroundRemoval>
                    </a14:imgEffect>
                  </a14:imgLayer>
                </a14:imgProps>
              </a:ext>
            </a:extLst>
          </a:blip>
          <a:srcRect t="2534" r="5436"/>
          <a:stretch/>
        </p:blipFill>
        <p:spPr>
          <a:xfrm>
            <a:off x="8992722" y="4874317"/>
            <a:ext cx="2768595" cy="17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1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5" y="0"/>
            <a:ext cx="11069309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b="1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게임과 다른 우리의 플레이 요소</a:t>
            </a:r>
            <a:endParaRPr lang="ko-KR" altLang="en-US" sz="54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65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성장이 느림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성공이 쉽지 않다는 것을 표현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전략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짜서 회사를 경영해야 함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리얼리티 시뮬레이션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 만족도를 일정 이상 유지해야 함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회사만이 아닌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직원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들도 </a:t>
            </a:r>
            <a:r>
              <a:rPr lang="ko-KR" altLang="en-US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신경써야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함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애정으로 하는 게임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단순히 돈을 벌기 위해 하지 않고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3000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내 회사에 더 </a:t>
            </a:r>
            <a:r>
              <a:rPr lang="ko-KR" altLang="en-US" sz="3000" b="1" dirty="0" err="1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신경쓰고</a:t>
            </a:r>
            <a:r>
              <a:rPr lang="ko-KR" altLang="en-US" sz="3000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직원들을 아끼는 마음을 배울 수 있음</a:t>
            </a:r>
            <a:r>
              <a:rPr lang="en-US" altLang="ko-KR" sz="3000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000" b="1" dirty="0">
              <a:solidFill>
                <a:srgbClr val="FFEB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198968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5400000">
            <a:off x="791010" y="520482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261" y="3573222"/>
            <a:ext cx="2857500" cy="2857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167" y="357322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</a:t>
            </a:r>
            <a:r>
              <a:rPr lang="en-US" altLang="ko-KR" sz="8000" b="1" dirty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3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err="1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느낀점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46284" y="1896475"/>
            <a:ext cx="10617179" cy="4679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이규원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(EQ1)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멘토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아이들의 아이디어가 신선해서 </a:t>
            </a: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재밌었고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잘 따라와줘서 같이</a:t>
            </a:r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개발하는 보람이 있었습니다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김태윤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900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가나다라마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프로그래머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게임을 만들 때 여러가지 작업이 많고 고되다는 것을 깨달았습니다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김희찬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(MAZEBOY)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아트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픽셀로 그림을 그리는 것은 </a:t>
            </a: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처음이였는데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잘 그려져서 좋았습니다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자유형 5"/>
          <p:cNvSpPr/>
          <p:nvPr/>
        </p:nvSpPr>
        <p:spPr>
          <a:xfrm rot="5400000">
            <a:off x="619131" y="235895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FFEB3B"/>
          </a:solidFill>
          <a:ln w="88900" cap="rnd">
            <a:solidFill>
              <a:srgbClr val="FFEB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rot="5400000">
            <a:off x="619131" y="4005786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FFEB3B"/>
          </a:solidFill>
          <a:ln w="88900" cap="rnd">
            <a:solidFill>
              <a:srgbClr val="FFEB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 rot="5400000">
            <a:off x="619131" y="5178094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FFEB3B"/>
          </a:solidFill>
          <a:ln w="88900" cap="rnd">
            <a:solidFill>
              <a:srgbClr val="FFEB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04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err="1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느낀점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88022" y="1896475"/>
            <a:ext cx="10775441" cy="4679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700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오경준</a:t>
            </a:r>
            <a:r>
              <a:rPr lang="en-US" altLang="ko-KR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(RYAN) – </a:t>
            </a:r>
            <a:r>
              <a:rPr lang="ko-KR" altLang="en-US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아트</a:t>
            </a:r>
            <a:r>
              <a:rPr lang="en-US" altLang="ko-KR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게임을 만드는 과정을 </a:t>
            </a:r>
            <a:r>
              <a:rPr lang="ko-KR" altLang="en-US" sz="27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알게되고</a:t>
            </a:r>
            <a:r>
              <a:rPr lang="ko-KR" altLang="en-US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직접 게임을 만들어보니까 더 좋았습니다</a:t>
            </a:r>
            <a:r>
              <a:rPr lang="en-US" altLang="ko-KR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7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이윤성</a:t>
            </a:r>
            <a:r>
              <a:rPr lang="en-US" altLang="ko-KR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(WDP) – </a:t>
            </a:r>
            <a:r>
              <a:rPr lang="ko-KR" altLang="en-US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</a:t>
            </a:r>
            <a:r>
              <a:rPr lang="en-US" altLang="ko-KR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게임을 만들면서 회사를 운영하고</a:t>
            </a:r>
            <a:r>
              <a:rPr lang="en-US" altLang="ko-KR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직원을 고용하는게 얼마나 힘든지</a:t>
            </a:r>
            <a:endParaRPr lang="en-US" altLang="ko-KR" sz="27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7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알게되었습니다</a:t>
            </a:r>
            <a:r>
              <a:rPr lang="en-US" altLang="ko-KR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7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700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최제모</a:t>
            </a:r>
            <a:r>
              <a:rPr lang="en-US" altLang="ko-KR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(JM) – </a:t>
            </a:r>
            <a:r>
              <a:rPr lang="ko-KR" altLang="en-US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프로그래머</a:t>
            </a:r>
            <a:r>
              <a:rPr lang="en-US" altLang="ko-KR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게임을 만드는 과정이 힘들고 고된 작업이라는 것을 </a:t>
            </a:r>
            <a:r>
              <a:rPr lang="ko-KR" altLang="en-US" sz="27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알게되었습니다</a:t>
            </a:r>
            <a:r>
              <a:rPr lang="en-US" altLang="ko-KR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.^^</a:t>
            </a:r>
          </a:p>
          <a:p>
            <a:endParaRPr lang="en-US" altLang="ko-KR" sz="2700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한승주</a:t>
            </a:r>
            <a:r>
              <a:rPr lang="en-US" altLang="ko-KR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(MADA) </a:t>
            </a:r>
            <a:r>
              <a:rPr lang="en-US" altLang="ko-KR" sz="2700" b="1" dirty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700" b="1" dirty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프로그래머</a:t>
            </a:r>
            <a:r>
              <a:rPr lang="en-US" altLang="ko-KR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프로그래밍이 쉽지 않다는 것을 </a:t>
            </a:r>
            <a:r>
              <a:rPr lang="ko-KR" altLang="en-US" sz="27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알게되었습니다</a:t>
            </a:r>
            <a:r>
              <a:rPr lang="en-US" altLang="ko-KR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700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자유형 5"/>
          <p:cNvSpPr/>
          <p:nvPr/>
        </p:nvSpPr>
        <p:spPr>
          <a:xfrm rot="5400000">
            <a:off x="478455" y="1954508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FFEB3B"/>
          </a:solidFill>
          <a:ln w="88900" cap="rnd">
            <a:solidFill>
              <a:srgbClr val="FFEB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rot="5400000">
            <a:off x="478455" y="3091380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FFEB3B"/>
          </a:solidFill>
          <a:ln w="88900" cap="rnd">
            <a:solidFill>
              <a:srgbClr val="FFEB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 rot="5400000">
            <a:off x="478455" y="4562626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FFEB3B"/>
          </a:solidFill>
          <a:ln w="88900" cap="rnd">
            <a:solidFill>
              <a:srgbClr val="FFEB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478455" y="565580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FFEB3B"/>
          </a:solidFill>
          <a:ln w="88900" cap="rnd">
            <a:solidFill>
              <a:srgbClr val="FFEB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55529" y="3182565"/>
            <a:ext cx="2727766" cy="1282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8000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8000" b="1" dirty="0">
              <a:solidFill>
                <a:srgbClr val="FFEB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질의응답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63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294" y="-1219199"/>
            <a:ext cx="15544800" cy="8077200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79" y="1434352"/>
            <a:ext cx="8305800" cy="3235568"/>
          </a:xfrm>
        </p:spPr>
      </p:pic>
    </p:spTree>
    <p:extLst>
      <p:ext uri="{BB962C8B-B14F-4D97-AF65-F5344CB8AC3E}">
        <p14:creationId xmlns:p14="http://schemas.microsoft.com/office/powerpoint/2010/main" val="22436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2959" y="-1219200"/>
            <a:ext cx="15544800" cy="80772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69" y="5012180"/>
            <a:ext cx="3124200" cy="1769808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82" y="820615"/>
            <a:ext cx="8305800" cy="32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469" y="0"/>
            <a:ext cx="4469451" cy="1752599"/>
          </a:xfrm>
        </p:spPr>
        <p:txBody>
          <a:bodyPr>
            <a:normAutofit/>
          </a:bodyPr>
          <a:lstStyle/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소개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3360" y="1963869"/>
            <a:ext cx="9664063" cy="4329952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게임명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장사의 길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(ROAD OF BUSINESS)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장르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 시뮬레이션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자유형 3"/>
          <p:cNvSpPr/>
          <p:nvPr/>
        </p:nvSpPr>
        <p:spPr>
          <a:xfrm rot="5400000">
            <a:off x="998259" y="195035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 rot="5400000">
            <a:off x="998259" y="347435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5400000">
            <a:off x="998259" y="499835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51"/>
          <a:stretch/>
        </p:blipFill>
        <p:spPr>
          <a:xfrm>
            <a:off x="6017342" y="3380401"/>
            <a:ext cx="5440681" cy="30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4469451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의도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3493931245"/>
              </p:ext>
            </p:extLst>
          </p:nvPr>
        </p:nvGraphicFramePr>
        <p:xfrm>
          <a:off x="530942" y="2684204"/>
          <a:ext cx="11110452" cy="3873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0146" y="1857804"/>
            <a:ext cx="4158245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세상을 바꾸는 게임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60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8" grpId="0">
        <p:bldAsOne/>
      </p:bldGraphic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 소개 및 스토리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329952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매우 평범한 </a:t>
            </a:r>
            <a:r>
              <a:rPr lang="ko-KR" altLang="en-US" b="1" dirty="0" smtClean="0">
                <a:solidFill>
                  <a:srgbClr val="673AB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백수</a:t>
            </a: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였던 주인공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우연치 않게 산 </a:t>
            </a:r>
            <a:r>
              <a:rPr lang="ko-KR" altLang="en-US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로또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당첨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일을 계기로 백수 생활은 </a:t>
            </a:r>
            <a:r>
              <a:rPr lang="ko-KR" altLang="en-US" b="1" dirty="0" smtClean="0">
                <a:solidFill>
                  <a:srgbClr val="673AB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그만</a:t>
            </a:r>
            <a:r>
              <a:rPr lang="en-US" altLang="ko-KR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회사를 만들어 </a:t>
            </a:r>
            <a:r>
              <a:rPr lang="ko-KR" altLang="en-US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경영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우여곡절 스토리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백수였던 내가 갑자기 </a:t>
            </a:r>
            <a:r>
              <a:rPr lang="ko-KR" altLang="en-US" b="1" dirty="0" smtClean="0">
                <a:solidFill>
                  <a:srgbClr val="673AB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사장</a:t>
            </a:r>
            <a:r>
              <a:rPr lang="en-US" altLang="ko-KR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?!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인생역전</a:t>
            </a:r>
            <a:r>
              <a:rPr lang="en-US" altLang="ko-KR" dirty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혹은 </a:t>
            </a:r>
            <a:r>
              <a:rPr lang="ko-KR" altLang="en-US" b="1" dirty="0" err="1" smtClean="0">
                <a:solidFill>
                  <a:srgbClr val="0014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인생전역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36" y="3564141"/>
            <a:ext cx="2857500" cy="2857500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 rot="5400000">
            <a:off x="791010" y="2088004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5400000">
            <a:off x="791010" y="508684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방법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69" y="3424237"/>
            <a:ext cx="4810125" cy="3057525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65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자본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회사의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자본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ZS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모으면 </a:t>
            </a:r>
            <a:r>
              <a:rPr lang="ko-KR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승리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 만족도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직원들의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만족도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되면 </a:t>
            </a:r>
            <a:r>
              <a:rPr lang="ko-KR" altLang="en-US" b="1" dirty="0" smtClean="0">
                <a:solidFill>
                  <a:srgbClr val="0014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패배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사회에 대한 회사의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되면 </a:t>
            </a:r>
            <a:r>
              <a:rPr lang="ko-KR" altLang="en-US" b="1" dirty="0" smtClean="0">
                <a:solidFill>
                  <a:srgbClr val="0014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패배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198968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5400000">
            <a:off x="791010" y="520482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3226" y="1354886"/>
            <a:ext cx="2934527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게임의 목표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9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방법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65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부서마다 직원을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고용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직원의 능력과 수에 따라 신제품 개발 기간이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줄어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듭니다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신제품 개발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자본을 투자해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신제품을 개발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결과에 따라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월 이익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바뀝니다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기간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투자한 자본에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비례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 기간이 늘어납니다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기간에 따라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이익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늘어납니다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198968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5400000">
            <a:off x="791010" y="520482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3226" y="1354886"/>
            <a:ext cx="2934527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회사 경영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6450" y1="81750" x2="92322" y2="88839"/>
                        <a14:foregroundMark x1="91689" y1="84314" x2="88166" y2="89894"/>
                        <a14:foregroundMark x1="91870" y1="82655" x2="86631" y2="88537"/>
                        <a14:foregroundMark x1="89431" y1="79789" x2="91057" y2="89894"/>
                        <a14:foregroundMark x1="1897" y1="12066" x2="1897" y2="95475"/>
                        <a14:foregroundMark x1="5149" y1="96983" x2="96025" y2="96531"/>
                        <a14:foregroundMark x1="98103" y1="95928" x2="98103" y2="6486"/>
                        <a14:foregroundMark x1="93044" y1="3620" x2="4336" y2="1659"/>
                        <a14:foregroundMark x1="4246" y1="1357" x2="542" y2="12217"/>
                        <a14:backgroundMark x1="2168" y1="905" x2="90" y2="4827"/>
                        <a14:backgroundMark x1="452" y1="98492" x2="1987" y2="98643"/>
                        <a14:backgroundMark x1="99639" y1="97436" x2="98284" y2="99246"/>
                        <a14:backgroundMark x1="98645" y1="1810" x2="96748" y2="302"/>
                        <a14:backgroundMark x1="723" y1="4374" x2="90" y2="6486"/>
                        <a14:backgroundMark x1="3975" y1="603" x2="2710" y2="302"/>
                        <a14:backgroundMark x1="2981" y1="1659" x2="2800" y2="6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5364" y="3764603"/>
            <a:ext cx="4840150" cy="28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방법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65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소식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발생하고 있는 </a:t>
            </a:r>
            <a:r>
              <a:rPr lang="ko-KR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각종 소식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들을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이전에 발생한 이벤트의 목록도 볼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식단표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직원을 위해 </a:t>
            </a:r>
            <a:r>
              <a:rPr lang="ko-KR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복지를 개선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하거나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인식 개선을 위해 기부를 할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</a:t>
            </a:r>
            <a:r>
              <a:rPr lang="ko-KR" altLang="en-US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현황판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회사 전체의 </a:t>
            </a:r>
            <a:r>
              <a:rPr lang="ko-KR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현황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보여줍니다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지출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수익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 수 등을 볼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198968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5400000">
            <a:off x="791010" y="520482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3226" y="1354886"/>
            <a:ext cx="2934527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편의 기능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253" y="1700980"/>
            <a:ext cx="2857500" cy="2857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253" y="3194255"/>
            <a:ext cx="2857500" cy="2857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253" y="468752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7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321</Words>
  <Application>Microsoft Office PowerPoint</Application>
  <PresentationFormat>와이드스크린</PresentationFormat>
  <Paragraphs>105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Office 테마</vt:lpstr>
      <vt:lpstr>멘토 이규원(EQ1)  팀원 김태윤(가나다라마) 김희찬(MAZEBOY) 오경준(RYAN)  이윤성(WDP) 최제모(JM)   한승주(MADA)</vt:lpstr>
      <vt:lpstr>PowerPoint 프레젠테이션</vt:lpstr>
      <vt:lpstr>PowerPoint 프레젠테이션</vt:lpstr>
      <vt:lpstr>게임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팀원:오경준(RYAN),이윤성(WDP),김태윤(가나다라마),김희찬(MAZEBOY),한승주(MADA)</dc:title>
  <dc:creator>user</dc:creator>
  <cp:lastModifiedBy>이 규원</cp:lastModifiedBy>
  <cp:revision>41</cp:revision>
  <dcterms:created xsi:type="dcterms:W3CDTF">2019-08-17T05:02:33Z</dcterms:created>
  <dcterms:modified xsi:type="dcterms:W3CDTF">2019-08-28T11:09:36Z</dcterms:modified>
</cp:coreProperties>
</file>