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69" r:id="rId6"/>
    <p:sldId id="270" r:id="rId7"/>
    <p:sldId id="279" r:id="rId8"/>
    <p:sldId id="271" r:id="rId9"/>
    <p:sldId id="272" r:id="rId10"/>
    <p:sldId id="273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7" r:id="rId28"/>
    <p:sldId id="274" r:id="rId29"/>
    <p:sldId id="296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500" userDrawn="1">
          <p15:clr>
            <a:srgbClr val="A4A3A4"/>
          </p15:clr>
        </p15:guide>
        <p15:guide id="8" pos="49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2752"/>
    <a:srgbClr val="E3A097"/>
    <a:srgbClr val="F5D9D7"/>
    <a:srgbClr val="263025"/>
    <a:srgbClr val="334031"/>
    <a:srgbClr val="8A9161"/>
    <a:srgbClr val="81875A"/>
    <a:srgbClr val="000000"/>
    <a:srgbClr val="EFE0BE"/>
    <a:srgbClr val="F7F1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>
        <p:guide pos="3840"/>
        <p:guide orient="horz" pos="2500"/>
        <p:guide pos="49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21" y="6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8B8B31-1CFE-4A78-A796-40061C1B29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5D168-A009-4B34-B08F-277E0D6ABD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47A4C-1800-412B-9042-C93F1924AEC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C826E-30C5-4DD2-97CD-F700F8EBB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BE32A-EDDE-428D-8FA7-84F681D978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1FD62-43B6-432F-96E1-BCDE3916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83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en-US" noProof="0" smtClean="0"/>
              <a:t>2/3/2025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19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82365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497D3-A2F7-A2D4-4679-D92A36AE4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0A1C02-F1EB-F310-715B-10B885606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9FC118-C7CF-8FC0-899E-E207B1FD5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73F0B-AD09-12B2-6578-6F9E74E781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20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37048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89F11-5700-F259-99D5-97F7F3C6D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1B2AED-4C02-67BC-03ED-FF17513826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7CF48A-EAA1-F876-17F2-C07CD7881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D3832-A2FC-E8B1-5F19-09A1FC68F7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22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309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8E361-E03E-E4DE-CC35-20518AE8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2DAA93-E856-4C53-AFBA-B68CCA39E3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FEC069-1385-A730-9DB6-9AD7CBD3B1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7D450-53BD-BB9D-EDB5-7E9517DEE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23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82515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>
            <a:noAutofit/>
          </a:bodyPr>
          <a:lstStyle>
            <a:lvl1pPr algn="ctr">
              <a:defRPr sz="72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3081573" y="4526280"/>
            <a:ext cx="6028854" cy="9144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23959E-C8AF-2C32-A4AC-D79C711CACEF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91AA11-ABBF-BFA0-AACD-5E0262702116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CB6BE39-5971-4916-1DD7-91D7C3F31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CD84773-7D11-C9D4-A19C-4265A176E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E0AD4BE-B150-7C27-72CC-9AAE5D78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0AFDFBEE-19C9-1F3E-D9C5-CE7C9A3CDE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7520" y="2651758"/>
            <a:ext cx="10515601" cy="34667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94F3BC-3534-81A8-CF89-6C667BDFE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AD02BD2-09CD-274D-9F5F-AD0DCD9B1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F9880A97-BB72-4C49-B020-C005FF9D43B4}" type="datetime1">
              <a:rPr lang="en-US" smtClean="0"/>
              <a:t>2/3/2025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0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81" y="2167821"/>
            <a:ext cx="8783638" cy="2522359"/>
          </a:xfrm>
        </p:spPr>
        <p:txBody>
          <a:bodyPr anchor="ctr">
            <a:noAutofit/>
          </a:bodyPr>
          <a:lstStyle>
            <a:lvl1pPr algn="ctr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ACFE4-8E78-B00D-57EB-B4DF9B274276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81E591-3873-6FE4-95EB-DA604EDF9EBC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7C9956-6C25-EB39-6997-F949957C6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8B0979-92D8-B3DF-EEC8-6ACC5604F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2610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DA40DDB-ECC4-BF05-805D-56550EB8CB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7521" y="3813681"/>
            <a:ext cx="4844142" cy="218831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47472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73152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3152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09728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585FEF-898A-BE20-0E49-7060E3A08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CAC8CAA-7BE1-C6AD-8CAA-7EF23C3F385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8B1E16E5-E5E5-4583-9AF7-83D9607A8145}" type="datetime1">
              <a:rPr lang="en-US" smtClean="0"/>
              <a:t>2/3/2025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72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505" y="1013460"/>
            <a:ext cx="8682990" cy="223080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505" y="3429000"/>
            <a:ext cx="8682989" cy="2230802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5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9" y="853333"/>
            <a:ext cx="4920342" cy="515133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C2FAC39-06DA-FEF0-2302-B02B7C1CD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244C766-4DBD-CE50-9374-1427F1FAE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0B4AC9CD-0374-4BE7-8481-7982C4A3E9D1}" type="datetime1">
              <a:rPr lang="en-US" smtClean="0"/>
              <a:t>2/3/2025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2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5151334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02CFA45-BBBD-162A-70AD-0B37540578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72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9154-5D3B-2CDD-4D46-FD8867EF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8" y="853333"/>
            <a:ext cx="4997631" cy="515133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24DDF44-6A4A-DA03-A8BE-598DC99E8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7F1B34D-5253-5267-DEAA-572BCF19B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222400DF-651A-4479-9C74-9CDA47151016}" type="datetime1">
              <a:rPr lang="en-US" smtClean="0"/>
              <a:t>2/3/2025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3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3939646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4F555129-A180-DABF-24A6-1FBDA958D7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5029200"/>
            <a:ext cx="4844143" cy="116976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E309519-3E22-556C-E01C-12137A86C9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93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67DDB1-50BA-053F-5044-13CD972E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F5E438-B3C9-C45F-E900-E6E1E3E8DB1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9656" y="850392"/>
            <a:ext cx="4844144" cy="54041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9B0408-F353-B756-0CA4-644E881D1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520D91-492B-A641-A848-BEB3248265F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1201FEBF-D140-4633-9B70-3A503CA61AD4}" type="datetime1">
              <a:rPr lang="en-US" smtClean="0"/>
              <a:t>2/3/2025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D9AFCA-1D1A-D583-A3C7-F086816A2315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606A35E-DBB6-E5DF-F837-92E894DD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899541C-E35F-E909-EAA3-7931F9A15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B7DBB6-A2E9-1B6C-7928-330959C462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D560E12-0714-B7BE-9ED4-842720026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4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0033C0F-A5E1-BC81-421E-44E417A29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EBBC30C-0776-B059-2CBB-EE2982ECB7D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B63BE472-3891-4216-B770-F52E53667131}" type="datetime1">
              <a:rPr lang="en-US" smtClean="0"/>
              <a:t>2/3/2025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7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E7B972-F1A2-D06A-182F-39D29608A6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7521" y="3880757"/>
            <a:ext cx="4844142" cy="21231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6484A33-80F1-829D-3F76-3176D5B8D5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9658" y="850392"/>
            <a:ext cx="4844142" cy="51535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3E568F1-97D8-9686-E47A-F520BE6B1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74116E6-D006-0D1F-861D-2B50A4E1D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92C9618A-2189-4802-BD34-F288EF802528}" type="datetime1">
              <a:rPr lang="en-US" smtClean="0"/>
              <a:t>2/3/2025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8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3CA3B387-33D3-4D27-BE27-9B85ACC6AC8A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08E0E-05B9-F221-80C3-04CA4E4ABA35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2231DE-625E-E718-1111-43464C19E14D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C307328-46EA-E83E-5BCB-1C57369D3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603F6C5-78F9-FA16-B62C-389A70997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96" r:id="rId2"/>
    <p:sldLayoutId id="2147483718" r:id="rId3"/>
    <p:sldLayoutId id="2147483712" r:id="rId4"/>
    <p:sldLayoutId id="2147483719" r:id="rId5"/>
    <p:sldLayoutId id="2147483705" r:id="rId6"/>
    <p:sldLayoutId id="2147483713" r:id="rId7"/>
    <p:sldLayoutId id="2147483699" r:id="rId8"/>
    <p:sldLayoutId id="2147483716" r:id="rId9"/>
    <p:sldLayoutId id="2147483702" r:id="rId10"/>
    <p:sldLayoutId id="2147483714" r:id="rId11"/>
    <p:sldLayoutId id="2147483720" r:id="rId12"/>
    <p:sldLayoutId id="214748370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02" userDrawn="1">
          <p15:clr>
            <a:srgbClr val="F26B43"/>
          </p15:clr>
        </p15:guide>
        <p15:guide id="10" pos="73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search/ship%20illustration" TargetMode="External"/><Relationship Id="rId2" Type="http://schemas.openxmlformats.org/officeDocument/2006/relationships/image" Target="../media/image6.1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21/2/freedos-di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dinnerseries/6279924331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xhemingway.com/2021/06/15/data-fellowship-bcs-level-4-diploma-in-data-analysis-concepts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lamorworld.com/antioxidant-bht-market-report-2017-2027-market-demand-industry-analysis-competitive-analysis-market-share-market-size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226179/business-plan-flow-chart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pt/photo/948616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27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857963-8D3D-4F24-B535-54652EE09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/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Zepto </a:t>
            </a:r>
            <a:b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GTM Strategy</a:t>
            </a:r>
            <a:b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Optimization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3514F-9C9F-4868-A7D9-66CAA07E61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81573" y="4526280"/>
            <a:ext cx="6028854" cy="9144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AlgoVision: Data Analytics Case Competition – KOED x IIT Roorkee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/>
              <a:t>Team Name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lokeshkumar</a:t>
            </a:r>
            <a:r>
              <a:rPr lang="en-US" sz="105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050">
                <a:latin typeface="Times New Roman" panose="02020603050405020304" pitchFamily="18" charset="0"/>
                <a:cs typeface="Times New Roman" panose="02020603050405020304" pitchFamily="18" charset="0"/>
              </a:rPr>
              <a:t>engineer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316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FA9E4-0E10-8C5B-FBF6-59AF49007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E98A-08BB-C8A2-FE4E-650255279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3939646"/>
          </a:xfrm>
          <a:noFill/>
        </p:spPr>
        <p:txBody>
          <a:bodyPr>
            <a:noAutofit/>
          </a:bodyPr>
          <a:lstStyle/>
          <a:p>
            <a:pPr algn="l"/>
            <a:br>
              <a:rPr lang="en-US" sz="6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6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Optimization 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Online Image Placeholder 7">
            <a:extLst>
              <a:ext uri="{FF2B5EF4-FFF2-40B4-BE49-F238E27FC236}">
                <a16:creationId xmlns:a16="http://schemas.microsoft.com/office/drawing/2014/main" id="{53DE70C2-42D3-094C-C244-5417023976D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6428012" y="685800"/>
            <a:ext cx="5070020" cy="5486400"/>
          </a:xfrm>
        </p:spPr>
      </p:pic>
    </p:spTree>
    <p:extLst>
      <p:ext uri="{BB962C8B-B14F-4D97-AF65-F5344CB8AC3E}">
        <p14:creationId xmlns:p14="http://schemas.microsoft.com/office/powerpoint/2010/main" val="769108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9AFD3-A794-C1E2-A465-4DE282EC5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37BC-6278-43FA-548C-18BD208F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  <a:noFill/>
        </p:spPr>
        <p:txBody>
          <a:bodyPr>
            <a:noAutofit/>
          </a:bodyPr>
          <a:lstStyle/>
          <a:p>
            <a:pPr marR="0" lvl="0"/>
            <a:r>
              <a:rPr lang="en-IN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 Factors Influencing Delivery Time :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6E56D-3810-AF33-3696-D3D7CD9BD46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 algn="just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showing the relative influence of each feature on the delivery time.</a:t>
            </a:r>
          </a:p>
          <a:p>
            <a:pPr marL="342900" marR="0" lvl="0" indent="-342900" algn="just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"Order Day" is the most influential feature, suggesting a strong temporal pattern in the data.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BE8308-9482-C18F-26EB-EFF41003B9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4" t="9287" r="9329" b="5400"/>
          <a:stretch/>
        </p:blipFill>
        <p:spPr bwMode="auto">
          <a:xfrm>
            <a:off x="6510338" y="2174533"/>
            <a:ext cx="4843462" cy="27924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78346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C9506-4F10-6D0A-8F02-D1302953D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44E1-E6A9-859D-9CFE-ABB7BCC18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  <a:noFill/>
        </p:spPr>
        <p:txBody>
          <a:bodyPr>
            <a:noAutofit/>
          </a:bodyPr>
          <a:lstStyle/>
          <a:p>
            <a:pPr marR="0" lvl="0"/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Delivery Time by City and Product category </a:t>
            </a:r>
            <a:r>
              <a:rPr lang="en-IN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CB3FF-D4CA-BDBD-E727-6920ED6DFB6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  <a:noFill/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marR="0" lvl="0" indent="-342900" algn="just"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city Chennai, almost all category deliveries occur after 10 minutes.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Friday sees the highest number of on-time deliveries.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Mumbai, deliveries are generally completed within 10 minutes.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Groceries are the most consistently delivered on time.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526EF4-E2D0-944D-E515-B02F796747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0338" y="2319230"/>
            <a:ext cx="4843462" cy="2792412"/>
          </a:xfrm>
        </p:spPr>
      </p:pic>
    </p:spTree>
    <p:extLst>
      <p:ext uri="{BB962C8B-B14F-4D97-AF65-F5344CB8AC3E}">
        <p14:creationId xmlns:p14="http://schemas.microsoft.com/office/powerpoint/2010/main" val="3293862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7A4E6-A28E-5298-8F36-6C94EA8ED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7C442-95E1-DDDF-9B67-CF059F13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  <a:noFill/>
        </p:spPr>
        <p:txBody>
          <a:bodyPr>
            <a:noAutofit/>
          </a:bodyPr>
          <a:lstStyle/>
          <a:p>
            <a:pPr marR="0" lvl="0"/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Approach to optimize delivery time :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889D-A3B1-28C0-3739-741570B3A3C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  <a:noFill/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342900" marR="0" lvl="0" indent="-342900" algn="just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Dijkstra’s Algorithm: Finds the shortest path between delivery points in a road network, ensuring efficient routing.  </a:t>
            </a:r>
          </a:p>
          <a:p>
            <a:pPr marL="342900" marR="0" lvl="0" indent="-342900" algn="just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Genetic Algorithms: Uses evolutionary techniques to optimize delivery routes by iteratively improving solutions.  </a:t>
            </a:r>
          </a:p>
          <a:p>
            <a:pPr marL="342900" marR="0" lvl="0" indent="-342900" algn="just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 Colony Optimization (ACO): Models delivery routes based on ant foraging behavior, enhancing path selection over time.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C55D22-9B07-575A-CF17-901BA57605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6510338" y="2319230"/>
            <a:ext cx="4843462" cy="2792412"/>
          </a:xfrm>
        </p:spPr>
      </p:pic>
    </p:spTree>
    <p:extLst>
      <p:ext uri="{BB962C8B-B14F-4D97-AF65-F5344CB8AC3E}">
        <p14:creationId xmlns:p14="http://schemas.microsoft.com/office/powerpoint/2010/main" val="17466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868B1-8934-DBCF-FDEA-546E0E5FA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77C3-D0A3-4EBE-9641-69814B068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3939646"/>
          </a:xfrm>
          <a:noFill/>
        </p:spPr>
        <p:txBody>
          <a:bodyPr>
            <a:noAutofit/>
          </a:bodyPr>
          <a:lstStyle/>
          <a:p>
            <a:pPr algn="l"/>
            <a:b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Insights and Personalization 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Online Image Placeholder 7">
            <a:extLst>
              <a:ext uri="{FF2B5EF4-FFF2-40B4-BE49-F238E27FC236}">
                <a16:creationId xmlns:a16="http://schemas.microsoft.com/office/drawing/2014/main" id="{F5696DA4-0A25-3568-4454-39274FB4F68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6428012" y="685800"/>
            <a:ext cx="5070020" cy="5486400"/>
          </a:xfrm>
        </p:spPr>
      </p:pic>
    </p:spTree>
    <p:extLst>
      <p:ext uri="{BB962C8B-B14F-4D97-AF65-F5344CB8AC3E}">
        <p14:creationId xmlns:p14="http://schemas.microsoft.com/office/powerpoint/2010/main" val="3321477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AC851-6B88-BC32-0143-A15546C07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5888-3F50-F8ED-68B8-3D02476D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  <a:noFill/>
        </p:spPr>
        <p:txBody>
          <a:bodyPr>
            <a:noAutofit/>
          </a:bodyPr>
          <a:lstStyle/>
          <a:p>
            <a:pPr marR="0" lvl="0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ersonalized product recommendations :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2D7A0-8E73-4883-1363-E00CDC2D75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recommendation system using collaborative filtering.</a:t>
            </a:r>
          </a:p>
          <a:p>
            <a:pPr marL="342900" marR="0" lvl="0" indent="-3429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Recommends products to customers based on their purchase history.</a:t>
            </a:r>
          </a:p>
          <a:p>
            <a:pPr marL="342900" marR="0" lvl="0" indent="-3429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customer IDs and recommend personalized product.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D7E3D2-C3F5-27C8-4980-7E41FEC395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338" y="1406987"/>
            <a:ext cx="4843462" cy="429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57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90BB0-B65B-7B95-BB59-4EEC5E100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A165-D5E0-4BF7-C9F5-24A284659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  <a:noFill/>
        </p:spPr>
        <p:txBody>
          <a:bodyPr>
            <a:noAutofit/>
          </a:bodyPr>
          <a:lstStyle/>
          <a:p>
            <a:pPr marR="0" lvl="0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romotions and discounts :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1D870-6D86-02D2-004D-0B670AEF37D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  <a:noFill/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marR="0" lvl="0" indent="-342900" algn="just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Discounts, Low Sales. </a:t>
            </a:r>
          </a:p>
          <a:p>
            <a:pPr marL="342900" marR="0" lvl="0" indent="-342900" algn="just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cluster of higher sales values appears to concentrate around the 10% discount range, suggesting this might be an optimal discount level.</a:t>
            </a:r>
          </a:p>
          <a:p>
            <a:pPr marL="342900" marR="0" lvl="0" indent="-342900" algn="just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Beyond 50% discounts, sales values remain consistently low, implying that extremely high discounts don't necessarily drive more sales.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6144384-090E-C42D-BB93-B5D2D896B3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0338" y="2251587"/>
            <a:ext cx="4843462" cy="2188317"/>
          </a:xfrm>
        </p:spPr>
      </p:pic>
    </p:spTree>
    <p:extLst>
      <p:ext uri="{BB962C8B-B14F-4D97-AF65-F5344CB8AC3E}">
        <p14:creationId xmlns:p14="http://schemas.microsoft.com/office/powerpoint/2010/main" val="3890704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5F381-6F33-0191-C1CF-01FD2C780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BDE70-2A61-34E2-6803-0ADDAC98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  <a:noFill/>
        </p:spPr>
        <p:txBody>
          <a:bodyPr>
            <a:noAutofit/>
          </a:bodyPr>
          <a:lstStyle/>
          <a:p>
            <a:pPr marR="0" lvl="0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Subscription plans :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2E3BA-8EB2-7A5F-FDCC-D9900AEC513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 algn="just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analyzes customer behavior (city, age, preferences, etc.) and generates tailored subscription plans (monthly, quarterly, annual) with varying prices, product selections, and benefits based on loyalty tier, spending habits, and gender.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29555A-EACC-A661-3F61-71119C6575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522" y="850900"/>
            <a:ext cx="4639094" cy="54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11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7C329-2D8B-6D9A-4170-F832C0C60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EBAD-7A81-4378-01DA-33244AC1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3939646"/>
          </a:xfrm>
          <a:noFill/>
        </p:spPr>
        <p:txBody>
          <a:bodyPr>
            <a:noAutofit/>
          </a:bodyPr>
          <a:lstStyle/>
          <a:p>
            <a:pPr algn="l"/>
            <a:br>
              <a:rPr lang="en-US" sz="6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6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Efficiency 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Online Image Placeholder 7">
            <a:extLst>
              <a:ext uri="{FF2B5EF4-FFF2-40B4-BE49-F238E27FC236}">
                <a16:creationId xmlns:a16="http://schemas.microsoft.com/office/drawing/2014/main" id="{D6D06673-5086-FC89-2F8D-520CB7EF389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6428012" y="685800"/>
            <a:ext cx="5070020" cy="5486400"/>
          </a:xfrm>
        </p:spPr>
      </p:pic>
    </p:spTree>
    <p:extLst>
      <p:ext uri="{BB962C8B-B14F-4D97-AF65-F5344CB8AC3E}">
        <p14:creationId xmlns:p14="http://schemas.microsoft.com/office/powerpoint/2010/main" val="263929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3299E-6529-9920-2AA1-747CB04FF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5DFA-E6CA-CBE5-F040-6D5A911AF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  <a:noFill/>
        </p:spPr>
        <p:txBody>
          <a:bodyPr>
            <a:noAutofit/>
          </a:bodyPr>
          <a:lstStyle/>
          <a:p>
            <a:pPr marR="0" lvl="0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Peak and off-peak hours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3751F-106A-0A0F-252F-F50AAD7C816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nalyzes order data to determine peak and off-peak hours.</a:t>
            </a:r>
          </a:p>
          <a:p>
            <a:pPr marL="342900" marR="0" lvl="0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Calculates order volumes during these periods and suggests workforce allocation percentages accordingly.</a:t>
            </a:r>
          </a:p>
          <a:p>
            <a:pPr marR="0" lvl="0" algn="just"/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BE9CC4-D0B4-D6CF-CD1D-60900D914F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338" y="2574303"/>
            <a:ext cx="4843462" cy="195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0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  <a:noFill/>
        </p:spPr>
        <p:txBody>
          <a:bodyPr anchor="ctr"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9" y="853333"/>
            <a:ext cx="4920342" cy="5151334"/>
          </a:xfrm>
          <a:noFill/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optimization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insights and personalization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efficiency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analytics</a:t>
            </a:r>
          </a:p>
        </p:txBody>
      </p:sp>
    </p:spTree>
    <p:extLst>
      <p:ext uri="{BB962C8B-B14F-4D97-AF65-F5344CB8AC3E}">
        <p14:creationId xmlns:p14="http://schemas.microsoft.com/office/powerpoint/2010/main" val="4169552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74E02-E551-7D40-348F-B8D39A7E6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D8E2-8956-AD25-B4FF-3B2DF453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  <a:noFill/>
        </p:spPr>
        <p:txBody>
          <a:bodyPr>
            <a:noAutofit/>
          </a:bodyPr>
          <a:lstStyle/>
          <a:p>
            <a:pPr marR="0" lvl="0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Incentive Allocation for High-Performing Riders :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36837-0484-FB9A-683D-3E57E1C5763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Calculates rider incentives based on delivery times.</a:t>
            </a:r>
          </a:p>
          <a:p>
            <a:pPr marL="342900" marR="0" lvl="0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base incentive and adds bonuses for faster deliveries, with no incentive for deliveries exceeding the average time.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39E515-BF7B-C669-6A41-C2DAAB6013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513" y="2743087"/>
            <a:ext cx="4563112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56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F20C8-5D45-3A01-7DAA-D0567777A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EA4F-5CDE-DA65-8905-8CEF6D242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3939646"/>
          </a:xfrm>
          <a:noFill/>
        </p:spPr>
        <p:txBody>
          <a:bodyPr>
            <a:noAutofit/>
          </a:bodyPr>
          <a:lstStyle/>
          <a:p>
            <a:pPr marR="0" lvl="0">
              <a:lnSpc>
                <a:spcPct val="115000"/>
              </a:lnSpc>
              <a:spcAft>
                <a:spcPts val="1000"/>
              </a:spcAft>
            </a:pPr>
            <a:b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Marketing Analytics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10" name="Online Image Placeholder 7">
            <a:extLst>
              <a:ext uri="{FF2B5EF4-FFF2-40B4-BE49-F238E27FC236}">
                <a16:creationId xmlns:a16="http://schemas.microsoft.com/office/drawing/2014/main" id="{7BCFB48E-2EFB-F66F-2B8E-BA107E0B45B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6428012" y="685800"/>
            <a:ext cx="5070020" cy="5486400"/>
          </a:xfrm>
        </p:spPr>
      </p:pic>
    </p:spTree>
    <p:extLst>
      <p:ext uri="{BB962C8B-B14F-4D97-AF65-F5344CB8AC3E}">
        <p14:creationId xmlns:p14="http://schemas.microsoft.com/office/powerpoint/2010/main" val="211772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63D61-8492-CA52-8D4D-0B9DC46C3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180C-48C5-0BEB-7210-C6A3BFEE1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  <a:noFill/>
        </p:spPr>
        <p:txBody>
          <a:bodyPr>
            <a:noAutofit/>
          </a:bodyPr>
          <a:lstStyle/>
          <a:p>
            <a:pPr marR="0" lvl="0"/>
            <a:r>
              <a:rPr lang="en-IN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Audienc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 targeting :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8757B-DDE3-3A3D-4D8A-E201E671AD7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  <a:noFill/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marR="0" lvl="0" indent="-34290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analyzes marketing data, calculating CAC and conversion rate.</a:t>
            </a:r>
          </a:p>
          <a:p>
            <a:pPr marL="342900" marR="0" lvl="0" indent="-34290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top product categories and high-performing channels for customer acquisition.</a:t>
            </a:r>
          </a:p>
          <a:p>
            <a:pPr marL="342900" marR="0" lvl="0" indent="-34290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suggests budget allocation across categories based on revenue share, aiding data-driven marketing decisions.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B081A9-ED5E-BB57-7A89-EFBDB3D673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338" y="2196974"/>
            <a:ext cx="4843462" cy="279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04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AA966-530D-EAEB-EE5A-E3CEFB0F9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CED6-00FE-7B15-7342-CE4F57C1A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  <a:noFill/>
        </p:spPr>
        <p:txBody>
          <a:bodyPr>
            <a:noAutofit/>
          </a:bodyPr>
          <a:lstStyle/>
          <a:p>
            <a:pPr marR="0" lvl="0"/>
            <a:r>
              <a:rPr lang="en-IN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 acquisition 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7F9D2-BE73-F0BC-FBB7-12BBA1E91ED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  <a:noFill/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342900" marR="0" lvl="0" indent="-34290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analyzes customer insights based on channel data.</a:t>
            </a:r>
          </a:p>
          <a:p>
            <a:pPr marL="342900" marR="0" lvl="0" indent="-34290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calculates key metrics like Customer Acquisition Cost (CAC) and conversion rate, considering user-defined marketing spend and visitor counts.</a:t>
            </a:r>
          </a:p>
          <a:p>
            <a:pPr marL="342900" marR="0" lvl="0" indent="-34290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identifies high-performing channels and suggests budget allocation for maximizing ROI across selected or all channels.</a:t>
            </a:r>
          </a:p>
          <a:p>
            <a:pPr marL="342900" marR="0" lvl="0" indent="-342900" algn="just">
              <a:buFont typeface="+mj-lt"/>
              <a:buAutoNum type="arabicPeriod"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576AD5-CE8F-78F4-5199-EDFA48F0C3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338" y="2196974"/>
            <a:ext cx="4843462" cy="279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37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1E2A-AC94-F9C7-203E-EDD71A55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&amp; Implementation Plan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BB071-24DB-2652-7C7A-D8D072DAC7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4218040"/>
            <a:ext cx="4844143" cy="1980922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Short-Term Plan (0-3 months): Model deployment for inventory &amp; delivery.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Mid-Term Plan (3-6 months): Personalization &amp; targeted marketing.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Plan (6+ months): Expansion into new cities.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8926118-BB14-B4A2-3863-7490413F80E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-22142" b="-22142"/>
          <a:stretch/>
        </p:blipFill>
        <p:spPr/>
      </p:pic>
    </p:spTree>
    <p:extLst>
      <p:ext uri="{BB962C8B-B14F-4D97-AF65-F5344CB8AC3E}">
        <p14:creationId xmlns:p14="http://schemas.microsoft.com/office/powerpoint/2010/main" val="2344710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B3F56F-17BB-FF71-D1F8-1B368D2EC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5" y="373626"/>
            <a:ext cx="11385755" cy="610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29A6-8AF8-5CFC-EA19-36C38769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Zepto's success in quick commerce is driven by a data-centric approach. They use predictive analytics for demand forecasting, inventory management, and personalized experiences. Operational efficiency is achieved through AI-powered route optimization and performance monitoring. Targeted marketing strategies, informed by market insights, drive customer acquisition and retention. Continuous improvement is ensured through A/B testing and key metric monitoring. Zepto's scalability plan includes hyperlocal marketing and cloud infrastructure. Easy access to their models and strategies is facilitated by "read me" files. This data-driven, agile approach, constantly refined through AI, machine learning, and real-time analytics, positions Zepto for sustained growth and competitive advantage in the fast-paced quick-commerce market.</a:t>
            </a:r>
          </a:p>
        </p:txBody>
      </p:sp>
    </p:spTree>
    <p:extLst>
      <p:ext uri="{BB962C8B-B14F-4D97-AF65-F5344CB8AC3E}">
        <p14:creationId xmlns:p14="http://schemas.microsoft.com/office/powerpoint/2010/main" val="289591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27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5151334"/>
          </a:xfrm>
          <a:noFill/>
        </p:spPr>
        <p:txBody>
          <a:bodyPr>
            <a:noAutofit/>
          </a:bodyPr>
          <a:lstStyle/>
          <a:p>
            <a:b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used </a:t>
            </a:r>
            <a:b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nline Image Placeholder 12" descr="Magnifying glass showing decling performance">
            <a:extLst>
              <a:ext uri="{FF2B5EF4-FFF2-40B4-BE49-F238E27FC236}">
                <a16:creationId xmlns:a16="http://schemas.microsoft.com/office/drawing/2014/main" id="{F03AA6D8-831B-8498-BA31-38792288C6A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6428012" y="685800"/>
            <a:ext cx="5070020" cy="5486400"/>
          </a:xfrm>
        </p:spPr>
      </p:pic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E2ECF-4D5F-EA7A-AD57-650467214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EC3B-11EC-F5B7-886E-EC592F1A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  <a:noFill/>
        </p:spPr>
        <p:txBody>
          <a:bodyPr>
            <a:noAutofit/>
          </a:bodyPr>
          <a:lstStyle/>
          <a:p>
            <a:pPr algn="l"/>
            <a:r>
              <a:rPr lang="en-US" b="1" dirty="0">
                <a:solidFill>
                  <a:srgbClr val="B327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PowerBI 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interactive dashboards.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MS Excel :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handle data and create plots.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Jupyter Notebook :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Experimentation with dataset.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A623334-5A0B-D05E-1FDB-9B7D582EE611}"/>
              </a:ext>
            </a:extLst>
          </p:cNvPr>
          <p:cNvSpPr txBox="1">
            <a:spLocks/>
          </p:cNvSpPr>
          <p:nvPr/>
        </p:nvSpPr>
        <p:spPr>
          <a:xfrm>
            <a:off x="6455228" y="853333"/>
            <a:ext cx="4844143" cy="515133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rgbClr val="B327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Python 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manipulate and visualize data.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Streamlit: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web apps for better understanding.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37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  <a:noFill/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&amp;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8" y="853333"/>
            <a:ext cx="4997631" cy="5151334"/>
          </a:xfrm>
          <a:noFill/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preprocessing</a:t>
            </a:r>
          </a:p>
          <a:p>
            <a:pPr marL="457200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pPr marL="457200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 marL="457200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optimization</a:t>
            </a:r>
          </a:p>
          <a:p>
            <a:pPr marL="457200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insights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27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3939646"/>
          </a:xfrm>
          <a:noFill/>
        </p:spPr>
        <p:txBody>
          <a:bodyPr>
            <a:noAutofit/>
          </a:bodyPr>
          <a:lstStyle/>
          <a:p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 Optimization 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Online Image Placeholder 7">
            <a:extLst>
              <a:ext uri="{FF2B5EF4-FFF2-40B4-BE49-F238E27FC236}">
                <a16:creationId xmlns:a16="http://schemas.microsoft.com/office/drawing/2014/main" id="{A615D31F-0489-0629-D024-042CFF56905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6428012" y="685800"/>
            <a:ext cx="5070020" cy="5486400"/>
          </a:xfrm>
        </p:spPr>
      </p:pic>
    </p:spTree>
    <p:extLst>
      <p:ext uri="{BB962C8B-B14F-4D97-AF65-F5344CB8AC3E}">
        <p14:creationId xmlns:p14="http://schemas.microsoft.com/office/powerpoint/2010/main" val="100803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  <a:noFill/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Purchase Data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 algn="just">
              <a:buFont typeface="+mj-lt"/>
              <a:buAutoNum type="arabicParenR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month of July, the product sales are the highest. Also, the maximum sales appear to have occurred in Delhi.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buFont typeface="+mj-lt"/>
              <a:buAutoNum type="arabicParenR"/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November sees the lowest sales, with Chennai experiencing the sharpest drop.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4E0564-FDB5-0145-A096-00E45251E7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338" y="2152473"/>
            <a:ext cx="4843462" cy="280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FE161-FA8F-88EA-E72C-4C188A3D2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FBD3-07CF-29AE-E3F3-98B53BD0B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  <a:noFill/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Trends and local preferences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AD149-5D3D-F65D-DD90-65DD565B3FA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  <a:noFill/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marR="0" lvl="0" indent="-342900" algn="just">
              <a:buFont typeface="+mj-lt"/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four cities, Bangalore and Chennai show similar seasonal purchase patterns, peaking in July. </a:t>
            </a:r>
          </a:p>
          <a:p>
            <a:pPr marL="342900" marR="0" lvl="0" indent="-342900" algn="just">
              <a:buFont typeface="+mj-lt"/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Delhi and Hyderabad also mirror each other, with a less pronounced July peak.</a:t>
            </a:r>
          </a:p>
          <a:p>
            <a:pPr marL="342900" marR="0" lvl="0" indent="-342900" algn="just">
              <a:buFont typeface="+mj-lt"/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Household items and snacks consistently drive sales in all locations.</a:t>
            </a:r>
          </a:p>
          <a:p>
            <a:pPr marL="342900" marR="0" lvl="0" indent="-342900" algn="just">
              <a:buFont typeface="+mj-lt"/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Beverages and dairy show moderate fluctuations throughout the year.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FD69172-9D0C-12A6-38D3-75A999F6CB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6" t="15655" r="13358" b="9570"/>
          <a:stretch/>
        </p:blipFill>
        <p:spPr bwMode="auto">
          <a:xfrm>
            <a:off x="6510338" y="2197808"/>
            <a:ext cx="4843462" cy="27100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0975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31828-E1BD-0309-7016-48625AC63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AB2E-DC98-1D8B-3112-ED157F08D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  <a:noFill/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stockouts and overstocking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7E55A-D13E-1AA8-8A91-C86E67E83F5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 algn="just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Calculates quarterly demand per city and product category.</a:t>
            </a:r>
          </a:p>
          <a:p>
            <a:pPr marL="342900" marR="0" lvl="0" indent="-342900" algn="just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 data based on selected city and quarter.</a:t>
            </a:r>
          </a:p>
          <a:p>
            <a:pPr marL="342900" marR="0" lvl="0" indent="-342900" algn="just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Calculates total demand and stock percentage for each product category.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3BE7AB-E772-9B66-E1CD-95E4B4D155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338" y="2321785"/>
            <a:ext cx="4843462" cy="279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1984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69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E69F9A"/>
      </a:accent1>
      <a:accent2>
        <a:srgbClr val="C38C44"/>
      </a:accent2>
      <a:accent3>
        <a:srgbClr val="B32752"/>
      </a:accent3>
      <a:accent4>
        <a:srgbClr val="F5BF77"/>
      </a:accent4>
      <a:accent5>
        <a:srgbClr val="BDBB78"/>
      </a:accent5>
      <a:accent6>
        <a:srgbClr val="9FCDC6"/>
      </a:accent6>
      <a:hlink>
        <a:srgbClr val="F7B615"/>
      </a:hlink>
      <a:folHlink>
        <a:srgbClr val="704404"/>
      </a:folHlink>
    </a:clrScheme>
    <a:fontScheme name="Custom 190">
      <a:majorFont>
        <a:latin typeface="DM Serif Display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M88997677_win32_LW_V2" id="{A337E98B-B78A-4478-A7B4-5BC118FBE473}" vid="{BFD76E1B-16BC-4706-8DD0-46BF66D357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118B1F56-8983-41A9-8E90-86247BC2C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60B100-7079-4DE7-AF7C-20BFB1D62C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6A71AF-4CF2-4B95-BFB6-5C27500258C6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230e9df3-be65-4c73-a93b-d1236ebd677e"/>
    <ds:schemaRef ds:uri="71af3243-3dd4-4a8d-8c0d-dd76da1f02a5"/>
    <ds:schemaRef ds:uri="16c05727-aa75-4e4a-9b5f-8a80a1165891"/>
    <ds:schemaRef ds:uri="http://schemas.microsoft.com/sharepoint/v3"/>
    <ds:schemaRef ds:uri="http://purl.org/dc/dcmitype/"/>
    <ds:schemaRef ds:uri="http://purl.org/dc/terms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Rose suite presentation</Template>
  <TotalTime>161</TotalTime>
  <Words>909</Words>
  <Application>Microsoft Office PowerPoint</Application>
  <PresentationFormat>Widescreen</PresentationFormat>
  <Paragraphs>81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DM Serif Display</vt:lpstr>
      <vt:lpstr>Source Sans Pro</vt:lpstr>
      <vt:lpstr>Times New Roman</vt:lpstr>
      <vt:lpstr>Custom</vt:lpstr>
      <vt:lpstr>Zepto  GTM Strategy Data-Driven Optimization</vt:lpstr>
      <vt:lpstr>Agenda</vt:lpstr>
      <vt:lpstr> Tools and technologies used   </vt:lpstr>
      <vt:lpstr>Tools :  1. PowerBI : To create interactive dashboards.  2. MS Excel :  To handle data and create plots.  3. Jupyter Notebook :  Experimentation with dataset.    </vt:lpstr>
      <vt:lpstr>Approach &amp; Methodology</vt:lpstr>
      <vt:lpstr> Inventory Management Optimization    </vt:lpstr>
      <vt:lpstr>Historical Purchase Data :</vt:lpstr>
      <vt:lpstr>Seasonal Trends and local preferences : </vt:lpstr>
      <vt:lpstr>Reducing stockouts and overstocking :</vt:lpstr>
      <vt:lpstr>   Delivery Optimization </vt:lpstr>
      <vt:lpstr>Key Factors Influencing Delivery Time :</vt:lpstr>
      <vt:lpstr>Delivery Time by City and Product category :</vt:lpstr>
      <vt:lpstr>Approach to optimize delivery time :</vt:lpstr>
      <vt:lpstr>  Customer Insights and Personalization </vt:lpstr>
      <vt:lpstr>Personalized product recommendations :</vt:lpstr>
      <vt:lpstr>Promotions and discounts :</vt:lpstr>
      <vt:lpstr>Subscription plans :</vt:lpstr>
      <vt:lpstr>  Operational Efficiency </vt:lpstr>
      <vt:lpstr>Peak and off-peak hours</vt:lpstr>
      <vt:lpstr>Incentive Allocation for High-Performing Riders :</vt:lpstr>
      <vt:lpstr> Marketing Analytics</vt:lpstr>
      <vt:lpstr>Audience targeting :</vt:lpstr>
      <vt:lpstr>Customer acquisition :</vt:lpstr>
      <vt:lpstr>Execution &amp; Implementation Plan :</vt:lpstr>
      <vt:lpstr>PowerPoint Presentation</vt:lpstr>
      <vt:lpstr>Conclusion Zepto's success in quick commerce is driven by a data-centric approach. They use predictive analytics for demand forecasting, inventory management, and personalized experiences. Operational efficiency is achieved through AI-powered route optimization and performance monitoring. Targeted marketing strategies, informed by market insights, drive customer acquisition and retention. Continuous improvement is ensured through A/B testing and key metric monitoring. Zepto's scalability plan includes hyperlocal marketing and cloud infrastructure. Easy access to their models and strategies is facilitated by "read me" files. This data-driven, agile approach, constantly refined through AI, machine learning, and real-time analytics, positions Zepto for sustained growth and competitive advantage in the fast-paced quick-commerce market.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Lokesh Kashyap</dc:creator>
  <cp:lastModifiedBy>Lokesh Kashyap</cp:lastModifiedBy>
  <cp:revision>6</cp:revision>
  <dcterms:created xsi:type="dcterms:W3CDTF">2025-02-03T12:34:47Z</dcterms:created>
  <dcterms:modified xsi:type="dcterms:W3CDTF">2025-02-03T16:32:06Z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