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302" r:id="rId14"/>
    <p:sldId id="303" r:id="rId15"/>
    <p:sldId id="304" r:id="rId16"/>
    <p:sldId id="262" r:id="rId17"/>
    <p:sldId id="263" r:id="rId18"/>
    <p:sldId id="264" r:id="rId19"/>
    <p:sldId id="266" r:id="rId20"/>
    <p:sldId id="274" r:id="rId21"/>
    <p:sldId id="275" r:id="rId22"/>
    <p:sldId id="300" r:id="rId23"/>
    <p:sldId id="301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5" r:id="rId39"/>
    <p:sldId id="293" r:id="rId40"/>
    <p:sldId id="294" r:id="rId41"/>
    <p:sldId id="295" r:id="rId42"/>
    <p:sldId id="306" r:id="rId43"/>
    <p:sldId id="307" r:id="rId44"/>
    <p:sldId id="308" r:id="rId45"/>
    <p:sldId id="309" r:id="rId46"/>
    <p:sldId id="310" r:id="rId47"/>
    <p:sldId id="299" r:id="rId48"/>
    <p:sldId id="311" r:id="rId49"/>
    <p:sldId id="312" r:id="rId50"/>
    <p:sldId id="313" r:id="rId51"/>
    <p:sldId id="315" r:id="rId52"/>
    <p:sldId id="314" r:id="rId53"/>
    <p:sldId id="316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2C4D26-55B4-474A-BA95-DB654C5C4FB9}" type="datetimeFigureOut">
              <a:rPr lang="ru-RU" smtClean="0"/>
              <a:pPr/>
              <a:t>19.07.2018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62B053-0345-41FE-BA57-748364785E1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7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12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успешной авторизации пользователю будет присвоен один из трёх статусов</a:t>
            </a:r>
            <a:r>
              <a:rPr lang="en-US" dirty="0" smtClean="0"/>
              <a:t>: “</a:t>
            </a:r>
            <a:r>
              <a:rPr lang="ru-RU" dirty="0" smtClean="0"/>
              <a:t>Пациент</a:t>
            </a:r>
            <a:r>
              <a:rPr lang="en-US" dirty="0" smtClean="0"/>
              <a:t>”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Врач</a:t>
            </a:r>
            <a:r>
              <a:rPr lang="en-US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en-US" dirty="0" smtClean="0"/>
              <a:t>“</a:t>
            </a:r>
            <a:r>
              <a:rPr lang="ru-RU" dirty="0" smtClean="0"/>
              <a:t>Заведующий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Так же в соответствии со статусом будут </a:t>
            </a:r>
            <a:r>
              <a:rPr lang="ru-RU" dirty="0" smtClean="0"/>
              <a:t>отображены </a:t>
            </a:r>
            <a:r>
              <a:rPr lang="ru-RU" dirty="0" smtClean="0"/>
              <a:t>новые пункты меню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ru-RU" dirty="0" smtClean="0"/>
              <a:t>Для пациента это </a:t>
            </a:r>
            <a:r>
              <a:rPr lang="en-US" dirty="0" smtClean="0"/>
              <a:t>“</a:t>
            </a:r>
            <a:r>
              <a:rPr lang="ru-RU" dirty="0" smtClean="0"/>
              <a:t>Заказать талон</a:t>
            </a:r>
            <a:r>
              <a:rPr lang="en-US" dirty="0" smtClean="0"/>
              <a:t>” </a:t>
            </a:r>
            <a:r>
              <a:rPr lang="ru-RU" dirty="0" smtClean="0"/>
              <a:t>и </a:t>
            </a:r>
            <a:r>
              <a:rPr lang="en-US" dirty="0" smtClean="0"/>
              <a:t>“</a:t>
            </a:r>
            <a:r>
              <a:rPr lang="ru-RU" dirty="0" smtClean="0"/>
              <a:t>Мои заявки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ru-RU" dirty="0" smtClean="0"/>
              <a:t>Для врача это </a:t>
            </a:r>
            <a:r>
              <a:rPr lang="en-US" dirty="0" smtClean="0"/>
              <a:t>“</a:t>
            </a:r>
            <a:r>
              <a:rPr lang="ru-RU" dirty="0" smtClean="0"/>
              <a:t>Текущие заявки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ru-RU" dirty="0" smtClean="0"/>
              <a:t>Для заведующего это </a:t>
            </a:r>
            <a:r>
              <a:rPr lang="en-US" dirty="0" smtClean="0"/>
              <a:t>“</a:t>
            </a:r>
            <a:r>
              <a:rPr lang="ru-RU" dirty="0" smtClean="0"/>
              <a:t>Панель управления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400929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120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8352928" cy="40092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переходе на страницу регистрации на экране отображается форма для ввода данных, необходимых для регистрации нового пользователя. </a:t>
            </a:r>
            <a:r>
              <a:rPr lang="ru-RU" dirty="0" smtClean="0"/>
              <a:t>При </a:t>
            </a:r>
            <a:r>
              <a:rPr lang="ru-RU" dirty="0" smtClean="0"/>
              <a:t>регистрации логин и </a:t>
            </a:r>
            <a:r>
              <a:rPr lang="en-US" dirty="0" smtClean="0"/>
              <a:t>e-mail </a:t>
            </a:r>
            <a:r>
              <a:rPr lang="ru-RU" dirty="0" smtClean="0"/>
              <a:t>пользователя должен быть уникальным. Поэтому если в базе данных уже находится пользователь с введенным логином или </a:t>
            </a:r>
            <a:r>
              <a:rPr lang="en-US" dirty="0" smtClean="0"/>
              <a:t>e-mail </a:t>
            </a:r>
            <a:r>
              <a:rPr lang="ru-RU" dirty="0" smtClean="0"/>
              <a:t>адресом, будут отображены соответствующие сообщения об ошибках.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8229600" cy="3985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40032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52292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При успешной регистрации пользователю будет автоматически присвоен статус </a:t>
            </a:r>
            <a:r>
              <a:rPr lang="en-US" dirty="0" smtClean="0"/>
              <a:t>“</a:t>
            </a:r>
            <a:r>
              <a:rPr lang="ru-RU" dirty="0" smtClean="0"/>
              <a:t>Пациент</a:t>
            </a:r>
            <a:r>
              <a:rPr lang="en-US" dirty="0" smtClean="0"/>
              <a:t>”</a:t>
            </a:r>
            <a:r>
              <a:rPr lang="ru-RU" dirty="0" smtClean="0"/>
              <a:t>. Так же в заголовке сайта будут отображены соответствующие пункты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представляет собой систему записи на </a:t>
            </a:r>
          </a:p>
          <a:p>
            <a:pPr>
              <a:buNone/>
            </a:pPr>
            <a:r>
              <a:rPr lang="ru-RU" dirty="0" smtClean="0"/>
              <a:t>прием в поликлинику.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При переходе на страницу восстановления доступа будет отображено одно единственное поле для ввода логина или пароля</a:t>
            </a:r>
            <a:r>
              <a:rPr lang="en-US" dirty="0" smtClean="0"/>
              <a:t>. </a:t>
            </a:r>
            <a:r>
              <a:rPr lang="ru-RU" dirty="0" smtClean="0"/>
              <a:t>Если в базе данных будет найден пользователь с введенным логином или</a:t>
            </a:r>
            <a:r>
              <a:rPr lang="en-US" dirty="0" smtClean="0"/>
              <a:t> e-mail </a:t>
            </a:r>
            <a:r>
              <a:rPr lang="ru-RU" dirty="0" smtClean="0"/>
              <a:t>адресом, </a:t>
            </a:r>
            <a:r>
              <a:rPr lang="ru-RU" dirty="0" smtClean="0"/>
              <a:t>на </a:t>
            </a:r>
            <a:r>
              <a:rPr lang="en-US" dirty="0" smtClean="0"/>
              <a:t>e-mail </a:t>
            </a:r>
            <a:r>
              <a:rPr lang="ru-RU" dirty="0" smtClean="0"/>
              <a:t>адрес, указанный при регистрации, </a:t>
            </a:r>
            <a:r>
              <a:rPr lang="ru-RU" dirty="0" smtClean="0"/>
              <a:t>будет </a:t>
            </a:r>
            <a:r>
              <a:rPr lang="ru-RU" dirty="0" smtClean="0"/>
              <a:t>отправлено письмо с данными для входа на сайт.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85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40032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8229600" cy="3997234"/>
          </a:xfrm>
        </p:spPr>
      </p:pic>
      <p:pic>
        <p:nvPicPr>
          <p:cNvPr id="5" name="Рисунок 4" descr="Снимо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4509120"/>
            <a:ext cx="4401165" cy="13813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 талона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96859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При нажатии на данный пункт меню пациенту необходимо будет выбрать специальность врача. Рядом с каждой специальностью будет отображено количество врачей с данной специальностью в поликлинике.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85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После того как пациент выбрал специальность, будет отображен список враче с указанием ФИО, кабинета и время работы.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851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При выборе врача будет отображен список талонов на завтрашний день. Свободные талоны выделены зеленым цветом.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412776"/>
            <a:ext cx="4558481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проекте определено 4 роли</a:t>
            </a:r>
            <a:r>
              <a:rPr lang="en-US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Гость (незарегистрированный пациент).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Пациент (зарегистрированный </a:t>
            </a:r>
            <a:r>
              <a:rPr lang="ru-RU" dirty="0" smtClean="0"/>
              <a:t>пользователь)</a:t>
            </a:r>
            <a:r>
              <a:rPr lang="en-US" dirty="0" smtClean="0"/>
              <a:t>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Врач</a:t>
            </a:r>
            <a:r>
              <a:rPr lang="en-US" dirty="0" smtClean="0"/>
              <a:t> (</a:t>
            </a:r>
            <a:r>
              <a:rPr lang="ru-RU" dirty="0" smtClean="0"/>
              <a:t>имеет права зарегистрированного пользователя</a:t>
            </a:r>
            <a:r>
              <a:rPr lang="en-US" dirty="0" smtClean="0"/>
              <a:t>).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Заведующий.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При нажатии на свободный талон будет осуществлен переход на страницу подтверждения записи.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12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успешном подтверждении записи произойдет переадресация на страницу заявок пользователя. 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Мои заявки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странице заявок пользователя будут отображены все заявки на текущий и следующий день.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7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 заявки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Пункт, </a:t>
            </a:r>
            <a:r>
              <a:rPr lang="ru-RU" dirty="0" smtClean="0"/>
              <a:t>доступный пользователю со статусом </a:t>
            </a:r>
            <a:r>
              <a:rPr lang="en-US" dirty="0" smtClean="0"/>
              <a:t>“</a:t>
            </a:r>
            <a:r>
              <a:rPr lang="ru-RU" dirty="0" smtClean="0"/>
              <a:t>Врач</a:t>
            </a:r>
            <a:r>
              <a:rPr lang="en-US" dirty="0" smtClean="0"/>
              <a:t>”.</a:t>
            </a:r>
          </a:p>
          <a:p>
            <a:pPr>
              <a:buNone/>
            </a:pPr>
            <a:r>
              <a:rPr lang="ru-RU" dirty="0" smtClean="0"/>
              <a:t>При нажатии будет осуществлен переход на страницу, где будут отображены заявки пользователей на текущий и следующий день.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7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/>
          <a:lstStyle/>
          <a:p>
            <a:r>
              <a:rPr lang="ru-RU" dirty="0" smtClean="0"/>
              <a:t>Панель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Пункт меню, доступный пользователю со статусом </a:t>
            </a:r>
            <a:r>
              <a:rPr lang="en-US" dirty="0" smtClean="0"/>
              <a:t>“</a:t>
            </a:r>
            <a:r>
              <a:rPr lang="ru-RU" dirty="0" smtClean="0"/>
              <a:t>Заведующий</a:t>
            </a:r>
            <a:r>
              <a:rPr lang="en-US" dirty="0" smtClean="0"/>
              <a:t>”. </a:t>
            </a:r>
            <a:r>
              <a:rPr lang="ru-RU" dirty="0" smtClean="0"/>
              <a:t>При нажатии будет осуществлен переход на страницу, где будут отображены 2 пункта</a:t>
            </a:r>
            <a:r>
              <a:rPr lang="en-US" dirty="0" smtClean="0"/>
              <a:t>: “</a:t>
            </a:r>
            <a:r>
              <a:rPr lang="ru-RU" dirty="0" smtClean="0"/>
              <a:t>Врачи</a:t>
            </a:r>
            <a:r>
              <a:rPr lang="en-US" dirty="0" smtClean="0"/>
              <a:t>”</a:t>
            </a:r>
            <a:r>
              <a:rPr lang="ru-RU" dirty="0" smtClean="0"/>
              <a:t> и </a:t>
            </a:r>
            <a:r>
              <a:rPr lang="en-US" dirty="0" smtClean="0"/>
              <a:t>“</a:t>
            </a:r>
            <a:r>
              <a:rPr lang="ru-RU" dirty="0" smtClean="0"/>
              <a:t>Специальности</a:t>
            </a:r>
            <a:r>
              <a:rPr lang="en-US" dirty="0" smtClean="0"/>
              <a:t>”. </a:t>
            </a:r>
            <a:r>
              <a:rPr lang="ru-RU" dirty="0" smtClean="0"/>
              <a:t>При переходе на одну из страниц будут отображены соответственно списки врачей и специальностей в виде </a:t>
            </a:r>
            <a:r>
              <a:rPr lang="ru-RU" dirty="0" smtClean="0"/>
              <a:t>таблиц. Напротив </a:t>
            </a:r>
            <a:r>
              <a:rPr lang="ru-RU" dirty="0" smtClean="0"/>
              <a:t>каждой записи будут находиться пункты для удаления или редактирования записей таблиц. Так же на страницах будут отображены пункты для добавления новых записей.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120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8229600" cy="39791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Авторизация.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Регистрация.</a:t>
            </a:r>
            <a:endParaRPr lang="ru-RU" sz="3600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Запись пациентов на прием </a:t>
            </a:r>
            <a:r>
              <a:rPr lang="ru-RU" dirty="0"/>
              <a:t>к выбранному </a:t>
            </a:r>
            <a:r>
              <a:rPr lang="ru-RU" dirty="0" smtClean="0"/>
              <a:t>врачу.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Просмотр </a:t>
            </a:r>
            <a:r>
              <a:rPr lang="ru-RU" dirty="0"/>
              <a:t>записей </a:t>
            </a:r>
            <a:r>
              <a:rPr lang="ru-RU" dirty="0" smtClean="0"/>
              <a:t>врачом.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Просмотр </a:t>
            </a:r>
            <a:r>
              <a:rPr lang="ru-RU" dirty="0"/>
              <a:t>пациентом своих заявок</a:t>
            </a:r>
            <a:r>
              <a:rPr lang="ru-RU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Управление данными заведующи</a:t>
            </a:r>
            <a:r>
              <a:rPr lang="ru-RU" dirty="0" smtClean="0"/>
              <a:t>м.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1205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При добавлении нового врача есть возможность сгенерировать логин и пароль.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85176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120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8229600" cy="3979147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85176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79147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Проект является реализацией трехуровневого </a:t>
            </a:r>
            <a:r>
              <a:rPr lang="en-US" dirty="0" smtClean="0"/>
              <a:t>ASP.NET MVC</a:t>
            </a:r>
            <a:r>
              <a:rPr lang="ru-RU" dirty="0" smtClean="0"/>
              <a:t> приложения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Приложение разделено на 3 логических уровня</a:t>
            </a:r>
            <a:r>
              <a:rPr lang="en-US" dirty="0" smtClean="0"/>
              <a:t>: </a:t>
            </a:r>
          </a:p>
          <a:p>
            <a:pPr marL="651510" indent="-514350">
              <a:buFont typeface="+mj-lt"/>
              <a:buAutoNum type="arabicPeriod"/>
            </a:pPr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Access</a:t>
            </a:r>
            <a:r>
              <a:rPr lang="ru-RU" b="1" dirty="0" smtClean="0"/>
              <a:t> </a:t>
            </a:r>
            <a:r>
              <a:rPr lang="ru-RU" b="1" dirty="0" err="1" smtClean="0"/>
              <a:t>layer</a:t>
            </a:r>
            <a:r>
              <a:rPr lang="ru-RU" dirty="0" smtClean="0"/>
              <a:t> (уровень доступа к данным</a:t>
            </a:r>
            <a:r>
              <a:rPr lang="ru-RU" dirty="0" smtClean="0"/>
              <a:t>)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/>
              <a:t>Business layer</a:t>
            </a:r>
            <a:r>
              <a:rPr lang="en-US" dirty="0" smtClean="0"/>
              <a:t> (</a:t>
            </a:r>
            <a:r>
              <a:rPr lang="ru-RU" dirty="0" smtClean="0"/>
              <a:t>уровень </a:t>
            </a:r>
            <a:r>
              <a:rPr lang="ru-RU" dirty="0" err="1" smtClean="0"/>
              <a:t>бизнес-логики</a:t>
            </a:r>
            <a:r>
              <a:rPr lang="ru-RU" dirty="0" smtClean="0"/>
              <a:t>)</a:t>
            </a: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/>
              <a:t>Presentation layer</a:t>
            </a:r>
            <a:r>
              <a:rPr lang="en-US" dirty="0" smtClean="0"/>
              <a:t> (</a:t>
            </a:r>
            <a:r>
              <a:rPr lang="ru-RU" dirty="0" smtClean="0"/>
              <a:t>уровень представления)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На этом уровне происходит взаимодействие с базой данных. Этот уровень является библиотекой классов и одним из трёх проектов во всём решении.</a:t>
            </a:r>
          </a:p>
          <a:p>
            <a:pPr>
              <a:buNone/>
            </a:pPr>
            <a:r>
              <a:rPr lang="ru-RU" dirty="0" smtClean="0"/>
              <a:t>На этом уровне хранятся все модели, контекст  данных, используемый </a:t>
            </a:r>
            <a:r>
              <a:rPr lang="en-US" dirty="0" smtClean="0"/>
              <a:t>Entity Framework </a:t>
            </a:r>
            <a:r>
              <a:rPr lang="ru-RU" dirty="0" smtClean="0"/>
              <a:t>для взаимодействия с </a:t>
            </a:r>
            <a:r>
              <a:rPr lang="ru-RU" dirty="0" err="1" smtClean="0"/>
              <a:t>бд</a:t>
            </a:r>
            <a:r>
              <a:rPr lang="en-US" dirty="0" smtClean="0"/>
              <a:t>, </a:t>
            </a:r>
            <a:r>
              <a:rPr lang="ru-RU" dirty="0" smtClean="0"/>
              <a:t>интерфейсы </a:t>
            </a:r>
            <a:r>
              <a:rPr lang="en-US" dirty="0" smtClean="0"/>
              <a:t>“</a:t>
            </a:r>
            <a:r>
              <a:rPr lang="en-US" dirty="0" err="1" smtClean="0"/>
              <a:t>IRepository</a:t>
            </a:r>
            <a:r>
              <a:rPr lang="en-US" dirty="0" smtClean="0"/>
              <a:t>” </a:t>
            </a:r>
            <a:r>
              <a:rPr lang="ru-RU" dirty="0" smtClean="0"/>
              <a:t>и </a:t>
            </a:r>
            <a:r>
              <a:rPr lang="en-US" dirty="0" smtClean="0"/>
              <a:t>“</a:t>
            </a:r>
            <a:r>
              <a:rPr lang="en-US" dirty="0" err="1" smtClean="0"/>
              <a:t>IUnitOfWork</a:t>
            </a:r>
            <a:r>
              <a:rPr lang="en-US" dirty="0" smtClean="0"/>
              <a:t>”, </a:t>
            </a:r>
            <a:r>
              <a:rPr lang="ru-RU" dirty="0" smtClean="0"/>
              <a:t>реализации </a:t>
            </a:r>
            <a:r>
              <a:rPr lang="ru-RU" dirty="0" err="1" smtClean="0"/>
              <a:t>репозитория</a:t>
            </a:r>
            <a:r>
              <a:rPr lang="ru-RU" dirty="0" smtClean="0"/>
              <a:t> для каждой модели</a:t>
            </a:r>
            <a:r>
              <a:rPr lang="en-US" dirty="0" smtClean="0"/>
              <a:t> </a:t>
            </a:r>
            <a:r>
              <a:rPr lang="ru-RU" dirty="0" smtClean="0"/>
              <a:t>и реализация </a:t>
            </a:r>
            <a:r>
              <a:rPr lang="en-US" dirty="0" smtClean="0"/>
              <a:t>Unit </a:t>
            </a:r>
            <a:r>
              <a:rPr lang="en-US" dirty="0" smtClean="0"/>
              <a:t>O</a:t>
            </a:r>
            <a:r>
              <a:rPr lang="en-US" dirty="0" smtClean="0"/>
              <a:t>f Work.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0"/>
            <a:ext cx="4327758" cy="67621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3"/>
            <a:ext cx="9144000" cy="5661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переходе на сайт пользователю автоматически присваивается статус гостя.</a:t>
            </a:r>
          </a:p>
          <a:p>
            <a:pPr>
              <a:buNone/>
            </a:pPr>
            <a:r>
              <a:rPr lang="ru-RU" dirty="0" smtClean="0"/>
              <a:t>Отображается начальная страница с адресом поликлиники и контактными данными. </a:t>
            </a:r>
          </a:p>
          <a:p>
            <a:pPr>
              <a:buNone/>
            </a:pPr>
            <a:r>
              <a:rPr lang="ru-RU" dirty="0" smtClean="0"/>
              <a:t>В верху располагается заголовок сайта с </a:t>
            </a:r>
            <a:r>
              <a:rPr lang="ru-RU" dirty="0" smtClean="0"/>
              <a:t>ссылками </a:t>
            </a:r>
            <a:r>
              <a:rPr lang="ru-RU" dirty="0" smtClean="0"/>
              <a:t>на другие разделы сайта и текущим статусом </a:t>
            </a:r>
            <a:r>
              <a:rPr lang="ru-RU" dirty="0" smtClean="0"/>
              <a:t>пользователя</a:t>
            </a:r>
            <a:r>
              <a:rPr lang="ru-RU" dirty="0" smtClean="0"/>
              <a:t>. При нажатии на пункты заголовка осуществляется переход в соответствующие разделы сайта.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Этот уровень также является библиотекой классов. Главной задачей этого уровня является передача данных, полученных с уровня доступа к данным, на уровень представления и передача данных, введенных пользователем на уровне представления на уровень доступа к данным. На этом уровне хранятся модели </a:t>
            </a:r>
            <a:r>
              <a:rPr lang="en-US" dirty="0" smtClean="0"/>
              <a:t>DTO, </a:t>
            </a:r>
            <a:r>
              <a:rPr lang="ru-RU" dirty="0" smtClean="0"/>
              <a:t>интерфейсы классов, используемых для передачи данных между двумя крайними уровнями, реализации этих классов, пользовательский класс </a:t>
            </a:r>
            <a:r>
              <a:rPr lang="en-US" dirty="0" err="1" smtClean="0"/>
              <a:t>ValidationException</a:t>
            </a:r>
            <a:r>
              <a:rPr lang="ru-RU" dirty="0" smtClean="0"/>
              <a:t>, используемый при </a:t>
            </a:r>
            <a:r>
              <a:rPr lang="ru-RU" dirty="0" err="1" smtClean="0"/>
              <a:t>валидации</a:t>
            </a:r>
            <a:r>
              <a:rPr lang="ru-RU" dirty="0" smtClean="0"/>
              <a:t> введенных пользователем данных, реализация </a:t>
            </a:r>
            <a:r>
              <a:rPr lang="en-US" dirty="0" err="1" smtClean="0"/>
              <a:t>NinjectModule</a:t>
            </a:r>
            <a:r>
              <a:rPr lang="en-US" dirty="0" smtClean="0"/>
              <a:t>, </a:t>
            </a:r>
            <a:r>
              <a:rPr lang="ru-RU" dirty="0" smtClean="0"/>
              <a:t>в котором переопределяется метод </a:t>
            </a:r>
            <a:r>
              <a:rPr lang="en-US" dirty="0" smtClean="0"/>
              <a:t>Load</a:t>
            </a:r>
            <a:r>
              <a:rPr lang="ru-RU" dirty="0" smtClean="0"/>
              <a:t>, позволяющий абстрагироваться от реализации </a:t>
            </a:r>
            <a:r>
              <a:rPr lang="en-US" dirty="0" err="1" smtClean="0"/>
              <a:t>IUnitOfWork</a:t>
            </a:r>
            <a:r>
              <a:rPr lang="en-US" dirty="0" smtClean="0"/>
              <a:t> </a:t>
            </a:r>
            <a:r>
              <a:rPr lang="ru-RU" dirty="0" smtClean="0"/>
              <a:t>и использовать интерфейс. 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0"/>
            <a:ext cx="3536707" cy="6793143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r>
              <a:rPr lang="en-US" b="0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На этом уровне происходит вывод данных в браузере пользователя, полученных с уровня доступа к данным через уровень бизнес логики,  и ввод данных через представления. На этом уровне находятся модели, используемые для ввода и вывода данных, контроллеры для взаимодействия с уровнем бизнес логики, реализации </a:t>
            </a:r>
            <a:r>
              <a:rPr lang="en-US" dirty="0" err="1" smtClean="0"/>
              <a:t>NinjectModule</a:t>
            </a:r>
            <a:r>
              <a:rPr lang="ru-RU" dirty="0" smtClean="0"/>
              <a:t>, позволяющие абстрагироваться от реализаций классов, расположенных на уровне бизнес логики, и использовать их интерфейсы, представления, используемые для ввода и выводы данных.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0"/>
            <a:ext cx="3744416" cy="678540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7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переходе на страницу входа на экране отображается форма для ввода данных, необходимых для авторизации пользователя.</a:t>
            </a:r>
          </a:p>
          <a:p>
            <a:pPr>
              <a:buNone/>
            </a:pPr>
            <a:r>
              <a:rPr lang="ru-RU" dirty="0" smtClean="0"/>
              <a:t>Так же на странице входа находится ссылки, по которой пользователь может восстановить данные.</a:t>
            </a:r>
          </a:p>
          <a:p>
            <a:pPr>
              <a:buNone/>
            </a:pPr>
            <a:r>
              <a:rPr lang="ru-RU" dirty="0" smtClean="0"/>
              <a:t> Если по какой-то причине некоторые поля формы не будут заполнены, будут отображены сообщения об ошибке около каждого поля.</a:t>
            </a:r>
          </a:p>
          <a:p>
            <a:pPr>
              <a:buNone/>
            </a:pPr>
            <a:r>
              <a:rPr lang="ru-RU" dirty="0" smtClean="0"/>
              <a:t>Если пользователь с введенным логином не зарегистрирован, или  введенный пароль является </a:t>
            </a:r>
            <a:r>
              <a:rPr lang="ru-RU" dirty="0" smtClean="0"/>
              <a:t>неверным, также </a:t>
            </a:r>
            <a:r>
              <a:rPr lang="ru-RU" dirty="0" smtClean="0"/>
              <a:t>будут отображены соответствующие сообщения об ошибках.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7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8229600" cy="39972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194</TotalTime>
  <Words>854</Words>
  <Application>Microsoft Office PowerPoint</Application>
  <PresentationFormat>Экран (4:3)</PresentationFormat>
  <Paragraphs>65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Апекс</vt:lpstr>
      <vt:lpstr>Слайд 1</vt:lpstr>
      <vt:lpstr>Описание</vt:lpstr>
      <vt:lpstr>Роли</vt:lpstr>
      <vt:lpstr>Функции</vt:lpstr>
      <vt:lpstr>Сценарий</vt:lpstr>
      <vt:lpstr> </vt:lpstr>
      <vt:lpstr>Вход</vt:lpstr>
      <vt:lpstr> 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Регистрация</vt:lpstr>
      <vt:lpstr>Слайд 17</vt:lpstr>
      <vt:lpstr>Слайд 18</vt:lpstr>
      <vt:lpstr>Слайд 19</vt:lpstr>
      <vt:lpstr>Восстановление доступа</vt:lpstr>
      <vt:lpstr>Слайд 21</vt:lpstr>
      <vt:lpstr>Слайд 22</vt:lpstr>
      <vt:lpstr>Слайд 23</vt:lpstr>
      <vt:lpstr>Заказ талона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Мои заявки</vt:lpstr>
      <vt:lpstr>Слайд 34</vt:lpstr>
      <vt:lpstr>Текущие заявки</vt:lpstr>
      <vt:lpstr>Слайд 36</vt:lpstr>
      <vt:lpstr>Панель управления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Реализация</vt:lpstr>
      <vt:lpstr>Data Access layer</vt:lpstr>
      <vt:lpstr>Слайд 49</vt:lpstr>
      <vt:lpstr>Business layer</vt:lpstr>
      <vt:lpstr>Слайд 51</vt:lpstr>
      <vt:lpstr>Presentation layer </vt:lpstr>
      <vt:lpstr>Слайд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Davin</dc:creator>
  <cp:lastModifiedBy>Davin</cp:lastModifiedBy>
  <cp:revision>20</cp:revision>
  <dcterms:created xsi:type="dcterms:W3CDTF">2018-07-18T23:28:29Z</dcterms:created>
  <dcterms:modified xsi:type="dcterms:W3CDTF">2018-07-19T13:18:36Z</dcterms:modified>
</cp:coreProperties>
</file>