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9.xml" ContentType="application/vnd.openxmlformats-officedocument.presentationml.notesSlide+xml"/>
  <Override PartName="/ppt/charts/chartEx1.xml" ContentType="application/vnd.ms-office.chartex+xml"/>
  <Override PartName="/ppt/charts/style3.xml" ContentType="application/vnd.ms-office.chartstyle+xml"/>
  <Override PartName="/ppt/charts/colors3.xml" ContentType="application/vnd.ms-office.chartcolorstyle+xml"/>
  <Override PartName="/ppt/charts/chart3.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lear Sans Regular Bold" panose="020B0604020202020204"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mil Roby" initials="ER" lastIdx="1" clrIdx="0">
    <p:extLst>
      <p:ext uri="{19B8F6BF-5375-455C-9EA6-DF929625EA0E}">
        <p15:presenceInfo xmlns:p15="http://schemas.microsoft.com/office/powerpoint/2012/main" userId="0d998ca104b4326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2E44D8"/>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279" autoAdjust="0"/>
    <p:restoredTop sz="73146" autoAdjust="0"/>
  </p:normalViewPr>
  <p:slideViewPr>
    <p:cSldViewPr>
      <p:cViewPr varScale="1">
        <p:scale>
          <a:sx n="42" d="100"/>
          <a:sy n="42" d="100"/>
        </p:scale>
        <p:origin x="754" y="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charts/_rels/chart1.xml.rels><?xml version="1.0" encoding="UTF-8" standalone="yes"?>
<Relationships xmlns="http://schemas.openxmlformats.org/package/2006/relationships"><Relationship Id="rId3" Type="http://schemas.openxmlformats.org/officeDocument/2006/relationships/oleObject" Target="file:///C:\Users\HP\Downloads\Task%202%20-%20Answer.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HP\Downloads\Task%202%20-%20Answer.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HP\Downloads\Task%202%20-%20Answer.xlsx" TargetMode="External"/><Relationship Id="rId2" Type="http://schemas.microsoft.com/office/2011/relationships/chartColorStyle" Target="colors4.xml"/><Relationship Id="rId1" Type="http://schemas.microsoft.com/office/2011/relationships/chartStyle" Target="style4.xml"/></Relationships>
</file>

<file path=ppt/charts/_rels/chartEx1.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oleObject" Target="file:///C:\Users\HP\Downloads\Task%202%20-%20Answer.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Top 5 Content Categories</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bar"/>
        <c:grouping val="clustered"/>
        <c:varyColors val="0"/>
        <c:ser>
          <c:idx val="0"/>
          <c:order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'Task 2 - Answe'!$J$2:$J$6</c:f>
              <c:strCache>
                <c:ptCount val="5"/>
                <c:pt idx="0">
                  <c:v>Animals</c:v>
                </c:pt>
                <c:pt idx="1">
                  <c:v>science</c:v>
                </c:pt>
                <c:pt idx="2">
                  <c:v>healthy eating</c:v>
                </c:pt>
                <c:pt idx="3">
                  <c:v>technology</c:v>
                </c:pt>
                <c:pt idx="4">
                  <c:v>food</c:v>
                </c:pt>
              </c:strCache>
            </c:strRef>
          </c:cat>
          <c:val>
            <c:numRef>
              <c:f>'Task 2 - Answe'!$K$2:$K$6</c:f>
              <c:numCache>
                <c:formatCode>General</c:formatCode>
                <c:ptCount val="5"/>
                <c:pt idx="0">
                  <c:v>74965</c:v>
                </c:pt>
                <c:pt idx="1">
                  <c:v>71168</c:v>
                </c:pt>
                <c:pt idx="2">
                  <c:v>69339</c:v>
                </c:pt>
                <c:pt idx="3">
                  <c:v>68738</c:v>
                </c:pt>
                <c:pt idx="4">
                  <c:v>66676</c:v>
                </c:pt>
              </c:numCache>
            </c:numRef>
          </c:val>
          <c:extLst>
            <c:ext xmlns:c16="http://schemas.microsoft.com/office/drawing/2014/chart" uri="{C3380CC4-5D6E-409C-BE32-E72D297353CC}">
              <c16:uniqueId val="{00000000-9D24-418D-B0BA-0828511FC0BE}"/>
            </c:ext>
          </c:extLst>
        </c:ser>
        <c:dLbls>
          <c:showLegendKey val="0"/>
          <c:showVal val="0"/>
          <c:showCatName val="0"/>
          <c:showSerName val="0"/>
          <c:showPercent val="0"/>
          <c:showBubbleSize val="0"/>
        </c:dLbls>
        <c:gapWidth val="115"/>
        <c:overlap val="-20"/>
        <c:axId val="193057840"/>
        <c:axId val="193053520"/>
      </c:barChart>
      <c:catAx>
        <c:axId val="193057840"/>
        <c:scaling>
          <c:orientation val="minMax"/>
        </c:scaling>
        <c:delete val="0"/>
        <c:axPos val="l"/>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Category</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93053520"/>
        <c:crosses val="autoZero"/>
        <c:auto val="1"/>
        <c:lblAlgn val="ctr"/>
        <c:lblOffset val="100"/>
        <c:noMultiLvlLbl val="0"/>
      </c:catAx>
      <c:valAx>
        <c:axId val="193053520"/>
        <c:scaling>
          <c:orientation val="minMax"/>
        </c:scaling>
        <c:delete val="0"/>
        <c:axPos val="b"/>
        <c:majorGridlines>
          <c:spPr>
            <a:ln w="9525" cap="flat" cmpd="sng" algn="ctr">
              <a:solidFill>
                <a:schemeClr val="lt1">
                  <a:lumMod val="95000"/>
                  <a:alpha val="10000"/>
                </a:schemeClr>
              </a:solidFill>
              <a:round/>
            </a:ln>
            <a:effectLst/>
          </c:spPr>
        </c:majorGridlines>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Score</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930578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r>
              <a:rPr lang="en-IN"/>
              <a:t>Category</a:t>
            </a:r>
            <a:r>
              <a:rPr lang="en-IN" baseline="0"/>
              <a:t> wise score</a:t>
            </a:r>
            <a:endParaRPr lang="en-IN"/>
          </a:p>
        </c:rich>
      </c:tx>
      <c:overlay val="0"/>
      <c:spPr>
        <a:noFill/>
        <a:ln>
          <a:noFill/>
        </a:ln>
        <a:effectLst/>
      </c:spPr>
      <c:txPr>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dPt>
            <c:idx val="0"/>
            <c:bubble3D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1-6459-4877-8F0D-EFE634DEBF9A}"/>
              </c:ext>
            </c:extLst>
          </c:dPt>
          <c:dPt>
            <c:idx val="1"/>
            <c:bubble3D val="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3-6459-4877-8F0D-EFE634DEBF9A}"/>
              </c:ext>
            </c:extLst>
          </c:dPt>
          <c:dPt>
            <c:idx val="2"/>
            <c:bubble3D val="0"/>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5-6459-4877-8F0D-EFE634DEBF9A}"/>
              </c:ext>
            </c:extLst>
          </c:dPt>
          <c:dPt>
            <c:idx val="3"/>
            <c:bubble3D val="0"/>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7-6459-4877-8F0D-EFE634DEBF9A}"/>
              </c:ext>
            </c:extLst>
          </c:dPt>
          <c:dPt>
            <c:idx val="4"/>
            <c:bubble3D val="0"/>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9-6459-4877-8F0D-EFE634DEBF9A}"/>
              </c:ext>
            </c:extLst>
          </c:dPt>
          <c:dPt>
            <c:idx val="5"/>
            <c:bubble3D val="0"/>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B-6459-4877-8F0D-EFE634DEBF9A}"/>
              </c:ext>
            </c:extLst>
          </c:dPt>
          <c:dPt>
            <c:idx val="6"/>
            <c:bubble3D val="0"/>
            <c:spPr>
              <a:solidFill>
                <a:schemeClr val="accent1">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D-6459-4877-8F0D-EFE634DEBF9A}"/>
              </c:ext>
            </c:extLst>
          </c:dPt>
          <c:dPt>
            <c:idx val="7"/>
            <c:bubble3D val="0"/>
            <c:spPr>
              <a:solidFill>
                <a:schemeClr val="accent2">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F-6459-4877-8F0D-EFE634DEBF9A}"/>
              </c:ext>
            </c:extLst>
          </c:dPt>
          <c:dPt>
            <c:idx val="8"/>
            <c:bubble3D val="0"/>
            <c:spPr>
              <a:solidFill>
                <a:schemeClr val="accent3">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11-6459-4877-8F0D-EFE634DEBF9A}"/>
              </c:ext>
            </c:extLst>
          </c:dPt>
          <c:dPt>
            <c:idx val="9"/>
            <c:bubble3D val="0"/>
            <c:spPr>
              <a:solidFill>
                <a:schemeClr val="accent4">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13-6459-4877-8F0D-EFE634DEBF9A}"/>
              </c:ext>
            </c:extLst>
          </c:dPt>
          <c:dPt>
            <c:idx val="10"/>
            <c:bubble3D val="0"/>
            <c:spPr>
              <a:solidFill>
                <a:schemeClr val="accent5">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15-6459-4877-8F0D-EFE634DEBF9A}"/>
              </c:ext>
            </c:extLst>
          </c:dPt>
          <c:dPt>
            <c:idx val="11"/>
            <c:bubble3D val="0"/>
            <c:spPr>
              <a:solidFill>
                <a:schemeClr val="accent6">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17-6459-4877-8F0D-EFE634DEBF9A}"/>
              </c:ext>
            </c:extLst>
          </c:dPt>
          <c:dPt>
            <c:idx val="12"/>
            <c:bubble3D val="0"/>
            <c:spPr>
              <a:solidFill>
                <a:schemeClr val="accent1">
                  <a:lumMod val="80000"/>
                  <a:lumOff val="2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19-6459-4877-8F0D-EFE634DEBF9A}"/>
              </c:ext>
            </c:extLst>
          </c:dPt>
          <c:dPt>
            <c:idx val="13"/>
            <c:bubble3D val="0"/>
            <c:spPr>
              <a:solidFill>
                <a:schemeClr val="accent2">
                  <a:lumMod val="80000"/>
                  <a:lumOff val="2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1B-6459-4877-8F0D-EFE634DEBF9A}"/>
              </c:ext>
            </c:extLst>
          </c:dPt>
          <c:dPt>
            <c:idx val="14"/>
            <c:bubble3D val="0"/>
            <c:spPr>
              <a:solidFill>
                <a:schemeClr val="accent3">
                  <a:lumMod val="80000"/>
                  <a:lumOff val="2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1D-6459-4877-8F0D-EFE634DEBF9A}"/>
              </c:ext>
            </c:extLst>
          </c:dPt>
          <c:dPt>
            <c:idx val="15"/>
            <c:bubble3D val="0"/>
            <c:spPr>
              <a:solidFill>
                <a:schemeClr val="accent4">
                  <a:lumMod val="80000"/>
                  <a:lumOff val="2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1F-6459-4877-8F0D-EFE634DEBF9A}"/>
              </c:ext>
            </c:extLst>
          </c:dPt>
          <c:dLbls>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1-6459-4877-8F0D-EFE634DEBF9A}"/>
                </c:ext>
              </c:extLst>
            </c:dLbl>
            <c:dLbl>
              <c:idx val="1"/>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3-6459-4877-8F0D-EFE634DEBF9A}"/>
                </c:ext>
              </c:extLst>
            </c:dLbl>
            <c:dLbl>
              <c:idx val="2"/>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5-6459-4877-8F0D-EFE634DEBF9A}"/>
                </c:ext>
              </c:extLst>
            </c:dLbl>
            <c:dLbl>
              <c:idx val="3"/>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7-6459-4877-8F0D-EFE634DEBF9A}"/>
                </c:ext>
              </c:extLst>
            </c:dLbl>
            <c:dLbl>
              <c:idx val="4"/>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5"/>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9-6459-4877-8F0D-EFE634DEBF9A}"/>
                </c:ext>
              </c:extLst>
            </c:dLbl>
            <c:dLbl>
              <c:idx val="5"/>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6"/>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B-6459-4877-8F0D-EFE634DEBF9A}"/>
                </c:ext>
              </c:extLst>
            </c:dLbl>
            <c:dLbl>
              <c:idx val="6"/>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lumMod val="60000"/>
                        </a:schemeClr>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D-6459-4877-8F0D-EFE634DEBF9A}"/>
                </c:ext>
              </c:extLst>
            </c:dLbl>
            <c:dLbl>
              <c:idx val="7"/>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lumMod val="60000"/>
                        </a:schemeClr>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F-6459-4877-8F0D-EFE634DEBF9A}"/>
                </c:ext>
              </c:extLst>
            </c:dLbl>
            <c:dLbl>
              <c:idx val="8"/>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lumMod val="60000"/>
                        </a:schemeClr>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11-6459-4877-8F0D-EFE634DEBF9A}"/>
                </c:ext>
              </c:extLst>
            </c:dLbl>
            <c:dLbl>
              <c:idx val="9"/>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lumMod val="60000"/>
                        </a:schemeClr>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13-6459-4877-8F0D-EFE634DEBF9A}"/>
                </c:ext>
              </c:extLst>
            </c:dLbl>
            <c:dLbl>
              <c:idx val="1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5">
                          <a:lumMod val="60000"/>
                        </a:schemeClr>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15-6459-4877-8F0D-EFE634DEBF9A}"/>
                </c:ext>
              </c:extLst>
            </c:dLbl>
            <c:dLbl>
              <c:idx val="11"/>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6">
                          <a:lumMod val="60000"/>
                        </a:schemeClr>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17-6459-4877-8F0D-EFE634DEBF9A}"/>
                </c:ext>
              </c:extLst>
            </c:dLbl>
            <c:dLbl>
              <c:idx val="12"/>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lumMod val="80000"/>
                          <a:lumOff val="20000"/>
                        </a:schemeClr>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19-6459-4877-8F0D-EFE634DEBF9A}"/>
                </c:ext>
              </c:extLst>
            </c:dLbl>
            <c:dLbl>
              <c:idx val="13"/>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lumMod val="80000"/>
                          <a:lumOff val="20000"/>
                        </a:schemeClr>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1B-6459-4877-8F0D-EFE634DEBF9A}"/>
                </c:ext>
              </c:extLst>
            </c:dLbl>
            <c:dLbl>
              <c:idx val="14"/>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lumMod val="80000"/>
                          <a:lumOff val="20000"/>
                        </a:schemeClr>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1D-6459-4877-8F0D-EFE634DEBF9A}"/>
                </c:ext>
              </c:extLst>
            </c:dLbl>
            <c:dLbl>
              <c:idx val="15"/>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lumMod val="80000"/>
                          <a:lumOff val="20000"/>
                        </a:schemeClr>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1F-6459-4877-8F0D-EFE634DEBF9A}"/>
                </c:ext>
              </c:extLst>
            </c:dLbl>
            <c:spPr>
              <a:noFill/>
              <a:ln>
                <a:noFill/>
              </a:ln>
              <a:effectLst/>
            </c:sp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'Task 2 - Answe'!$J$2:$J$17</c:f>
              <c:strCache>
                <c:ptCount val="16"/>
                <c:pt idx="0">
                  <c:v>Animals</c:v>
                </c:pt>
                <c:pt idx="1">
                  <c:v>science</c:v>
                </c:pt>
                <c:pt idx="2">
                  <c:v>healthy eating</c:v>
                </c:pt>
                <c:pt idx="3">
                  <c:v>technology</c:v>
                </c:pt>
                <c:pt idx="4">
                  <c:v>food</c:v>
                </c:pt>
                <c:pt idx="5">
                  <c:v>culture</c:v>
                </c:pt>
                <c:pt idx="6">
                  <c:v>travel</c:v>
                </c:pt>
                <c:pt idx="7">
                  <c:v>cooking</c:v>
                </c:pt>
                <c:pt idx="8">
                  <c:v>soccer</c:v>
                </c:pt>
                <c:pt idx="9">
                  <c:v>education</c:v>
                </c:pt>
                <c:pt idx="10">
                  <c:v>fitness</c:v>
                </c:pt>
                <c:pt idx="11">
                  <c:v>Studying</c:v>
                </c:pt>
                <c:pt idx="12">
                  <c:v>dogs</c:v>
                </c:pt>
                <c:pt idx="13">
                  <c:v>tennis</c:v>
                </c:pt>
                <c:pt idx="14">
                  <c:v>veganism</c:v>
                </c:pt>
                <c:pt idx="15">
                  <c:v>public speaking</c:v>
                </c:pt>
              </c:strCache>
            </c:strRef>
          </c:cat>
          <c:val>
            <c:numRef>
              <c:f>'Task 2 - Answe'!$K$2:$K$17</c:f>
              <c:numCache>
                <c:formatCode>General</c:formatCode>
                <c:ptCount val="16"/>
                <c:pt idx="0">
                  <c:v>74965</c:v>
                </c:pt>
                <c:pt idx="1">
                  <c:v>71168</c:v>
                </c:pt>
                <c:pt idx="2">
                  <c:v>69339</c:v>
                </c:pt>
                <c:pt idx="3">
                  <c:v>68738</c:v>
                </c:pt>
                <c:pt idx="4">
                  <c:v>66676</c:v>
                </c:pt>
                <c:pt idx="5">
                  <c:v>66579</c:v>
                </c:pt>
                <c:pt idx="6">
                  <c:v>64880</c:v>
                </c:pt>
                <c:pt idx="7">
                  <c:v>64756</c:v>
                </c:pt>
                <c:pt idx="8">
                  <c:v>57783</c:v>
                </c:pt>
                <c:pt idx="9">
                  <c:v>57436</c:v>
                </c:pt>
                <c:pt idx="10">
                  <c:v>55323</c:v>
                </c:pt>
                <c:pt idx="11">
                  <c:v>54269</c:v>
                </c:pt>
                <c:pt idx="12">
                  <c:v>52511</c:v>
                </c:pt>
                <c:pt idx="13">
                  <c:v>50339</c:v>
                </c:pt>
                <c:pt idx="14">
                  <c:v>49619</c:v>
                </c:pt>
                <c:pt idx="15">
                  <c:v>49264</c:v>
                </c:pt>
              </c:numCache>
            </c:numRef>
          </c:val>
          <c:extLst>
            <c:ext xmlns:c16="http://schemas.microsoft.com/office/drawing/2014/chart" uri="{C3380CC4-5D6E-409C-BE32-E72D297353CC}">
              <c16:uniqueId val="{00000020-6459-4877-8F0D-EFE634DEBF9A}"/>
            </c:ext>
          </c:extLst>
        </c:ser>
        <c:dLbls>
          <c:dLblPos val="outEnd"/>
          <c:showLegendKey val="0"/>
          <c:showVal val="0"/>
          <c:showCatName val="0"/>
          <c:showSerName val="0"/>
          <c:showPercent val="1"/>
          <c:showBubbleSize val="0"/>
          <c:showLeaderLines val="1"/>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REACTION TYPE</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'Task 2 - Answe'!$L$2:$L$17</c:f>
              <c:strCache>
                <c:ptCount val="16"/>
                <c:pt idx="0">
                  <c:v>heart</c:v>
                </c:pt>
                <c:pt idx="1">
                  <c:v>scared</c:v>
                </c:pt>
                <c:pt idx="2">
                  <c:v>peeking</c:v>
                </c:pt>
                <c:pt idx="3">
                  <c:v>hate</c:v>
                </c:pt>
                <c:pt idx="4">
                  <c:v>interested</c:v>
                </c:pt>
                <c:pt idx="5">
                  <c:v>dislike</c:v>
                </c:pt>
                <c:pt idx="6">
                  <c:v>adore</c:v>
                </c:pt>
                <c:pt idx="7">
                  <c:v>want</c:v>
                </c:pt>
                <c:pt idx="8">
                  <c:v>love</c:v>
                </c:pt>
                <c:pt idx="9">
                  <c:v>disgust</c:v>
                </c:pt>
                <c:pt idx="10">
                  <c:v>like</c:v>
                </c:pt>
                <c:pt idx="11">
                  <c:v>super love</c:v>
                </c:pt>
                <c:pt idx="12">
                  <c:v>indifferent</c:v>
                </c:pt>
                <c:pt idx="13">
                  <c:v>cherish</c:v>
                </c:pt>
                <c:pt idx="14">
                  <c:v>worried</c:v>
                </c:pt>
                <c:pt idx="15">
                  <c:v>intrigued</c:v>
                </c:pt>
              </c:strCache>
            </c:strRef>
          </c:cat>
          <c:val>
            <c:numRef>
              <c:f>'Task 2 - Answe'!$M$2:$M$17</c:f>
              <c:numCache>
                <c:formatCode>General</c:formatCode>
                <c:ptCount val="16"/>
                <c:pt idx="0">
                  <c:v>1622</c:v>
                </c:pt>
                <c:pt idx="1">
                  <c:v>1572</c:v>
                </c:pt>
                <c:pt idx="2">
                  <c:v>1559</c:v>
                </c:pt>
                <c:pt idx="3">
                  <c:v>1552</c:v>
                </c:pt>
                <c:pt idx="4">
                  <c:v>1549</c:v>
                </c:pt>
                <c:pt idx="5">
                  <c:v>1548</c:v>
                </c:pt>
                <c:pt idx="6">
                  <c:v>1548</c:v>
                </c:pt>
                <c:pt idx="7">
                  <c:v>1539</c:v>
                </c:pt>
                <c:pt idx="8">
                  <c:v>1534</c:v>
                </c:pt>
                <c:pt idx="9">
                  <c:v>1526</c:v>
                </c:pt>
                <c:pt idx="10">
                  <c:v>1520</c:v>
                </c:pt>
                <c:pt idx="11">
                  <c:v>1519</c:v>
                </c:pt>
                <c:pt idx="12">
                  <c:v>1512</c:v>
                </c:pt>
                <c:pt idx="13">
                  <c:v>1501</c:v>
                </c:pt>
                <c:pt idx="14">
                  <c:v>1497</c:v>
                </c:pt>
                <c:pt idx="15">
                  <c:v>1475</c:v>
                </c:pt>
              </c:numCache>
            </c:numRef>
          </c:val>
          <c:extLst>
            <c:ext xmlns:c16="http://schemas.microsoft.com/office/drawing/2014/chart" uri="{C3380CC4-5D6E-409C-BE32-E72D297353CC}">
              <c16:uniqueId val="{00000000-317B-4039-860C-6C85F9E8E7B2}"/>
            </c:ext>
          </c:extLst>
        </c:ser>
        <c:dLbls>
          <c:dLblPos val="outEnd"/>
          <c:showLegendKey val="0"/>
          <c:showVal val="1"/>
          <c:showCatName val="0"/>
          <c:showSerName val="0"/>
          <c:showPercent val="0"/>
          <c:showBubbleSize val="0"/>
        </c:dLbls>
        <c:gapWidth val="100"/>
        <c:overlap val="-24"/>
        <c:axId val="492526656"/>
        <c:axId val="492527136"/>
      </c:barChart>
      <c:catAx>
        <c:axId val="492526656"/>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REACTION</a:t>
                </a:r>
                <a:r>
                  <a:rPr lang="en-US" baseline="0"/>
                  <a:t> TYPE</a:t>
                </a:r>
                <a:endParaRPr lang="en-US"/>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92527136"/>
        <c:crosses val="autoZero"/>
        <c:auto val="1"/>
        <c:lblAlgn val="ctr"/>
        <c:lblOffset val="100"/>
        <c:noMultiLvlLbl val="0"/>
      </c:catAx>
      <c:valAx>
        <c:axId val="492527136"/>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NUMBER</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925266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'Task 2 - Answe'!$H$2:$H$5</cx:f>
        <cx:lvl ptCount="4">
          <cx:pt idx="0">photo</cx:pt>
          <cx:pt idx="1">video</cx:pt>
          <cx:pt idx="2">GIF</cx:pt>
          <cx:pt idx="3">audio</cx:pt>
        </cx:lvl>
      </cx:strDim>
      <cx:numDim type="val">
        <cx:f>'Task 2 - Answe'!$I$2:$I$5</cx:f>
        <cx:lvl ptCount="4" formatCode="General">
          <cx:pt idx="0">6589</cx:pt>
          <cx:pt idx="1">6245</cx:pt>
          <cx:pt idx="2">6079</cx:pt>
          <cx:pt idx="3">5660</cx:pt>
        </cx:lvl>
      </cx:numDim>
    </cx:data>
  </cx:chartData>
  <cx:chart>
    <cx:title pos="t" align="ctr" overlay="0">
      <cx:tx>
        <cx:rich>
          <a:bodyPr rot="0" spcFirstLastPara="1" vertOverflow="ellipsis" vert="horz" wrap="square" lIns="38100" tIns="19050" rIns="38100" bIns="19050" anchor="ctr" anchorCtr="1" compatLnSpc="0"/>
          <a:lstStyle/>
          <a:p>
            <a:pPr algn="ctr" rtl="0">
              <a:defRPr sz="1800" b="1" i="0" u="none" strike="noStrike" kern="1200" baseline="0">
                <a:solidFill>
                  <a:sysClr val="windowText" lastClr="000000">
                    <a:lumMod val="75000"/>
                    <a:lumOff val="25000"/>
                  </a:sysClr>
                </a:solidFill>
                <a:latin typeface="+mn-lt"/>
                <a:ea typeface="+mn-ea"/>
                <a:cs typeface="+mn-cs"/>
              </a:defRPr>
            </a:pPr>
            <a:r>
              <a:rPr kumimoji="0" lang="en-IN" sz="1800" b="1" i="0" u="none" strike="noStrike" kern="1200" cap="none" spc="0" normalizeH="0" baseline="0" noProof="0">
                <a:ln>
                  <a:noFill/>
                </a:ln>
                <a:solidFill>
                  <a:srgbClr val="FF0000"/>
                </a:solidFill>
                <a:effectLst/>
                <a:uLnTx/>
                <a:uFillTx/>
                <a:latin typeface="Calibri" panose="020F0502020204030204"/>
              </a:rPr>
              <a:t>Content Type</a:t>
            </a:r>
            <a:endParaRPr lang="en-IN">
              <a:solidFill>
                <a:srgbClr val="FF0000"/>
              </a:solidFill>
            </a:endParaRPr>
          </a:p>
        </cx:rich>
      </cx:tx>
    </cx:title>
    <cx:plotArea>
      <cx:plotAreaRegion>
        <cx:series layoutId="funnel" uniqueId="{5C2E855A-8785-4F38-B153-509E2D577E65}">
          <cx:dataLabels>
            <cx:visibility seriesName="0" categoryName="0" value="1"/>
          </cx:dataLabels>
          <cx:dataId val="0"/>
        </cx:series>
      </cx:plotAreaRegion>
      <cx:axis id="0">
        <cx:catScaling gapWidth="0.5"/>
        <cx:tickLabels/>
      </cx:axis>
    </cx:plotArea>
    <cx:legend pos="t" align="ctr" overlay="0"/>
  </cx:chart>
</cx:chartSpace>
</file>

<file path=ppt/charts/colors1.xml><?xml version="1.0" encoding="utf-8"?>
<cs:colorStyle xmlns:cs="http://schemas.microsoft.com/office/drawing/2012/chartStyle" xmlns:a="http://schemas.openxmlformats.org/drawingml/2006/main" meth="withinLinear" id="14">
  <a:schemeClr val="accent1"/>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427">
  <cs:axisTitle>
    <cs:lnRef idx="0"/>
    <cs:fillRef idx="0"/>
    <cs:effectRef idx="0"/>
    <cs:fontRef idx="minor">
      <a:schemeClr val="lt1">
        <a:lumMod val="95000"/>
      </a:schemeClr>
    </cs:fontRef>
    <cs:defRPr sz="900"/>
  </cs:axisTitle>
  <cs:categoryAxis>
    <cs:lnRef idx="0"/>
    <cs:fillRef idx="0"/>
    <cs:effectRef idx="0"/>
    <cs:fontRef idx="minor">
      <a:schemeClr val="lt1">
        <a:lumMod val="95000"/>
      </a:schemeClr>
    </cs:fontRef>
    <cs:spPr>
      <a:ln w="12700" cap="flat" cmpd="sng" algn="ctr">
        <a:solidFill>
          <a:schemeClr val="lt1">
            <a:lumMod val="95000"/>
            <a:alpha val="54000"/>
          </a:schemeClr>
        </a:solidFill>
        <a:round/>
      </a:ln>
    </cs:spPr>
    <cs:defRPr sz="9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cs:chartArea>
  <cs:dataLabel>
    <cs:lnRef idx="0"/>
    <cs:fillRef idx="0"/>
    <cs:effectRef idx="0"/>
    <cs:fontRef idx="minor">
      <a:schemeClr val="lt1">
        <a:lumMod val="9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lt1"/>
    </cs:fontRef>
    <cs:spPr>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ln>
        <a:solidFill>
          <a:schemeClr val="tx1"/>
        </a:solidFill>
      </a:ln>
    </cs:spPr>
  </cs:dataPoint>
  <cs:dataPoint3D>
    <cs:lnRef idx="0"/>
    <cs:fillRef idx="0">
      <cs:styleClr val="auto"/>
    </cs:fillRef>
    <cs:effectRef idx="0"/>
    <cs:fontRef idx="minor">
      <a:schemeClr val="lt1"/>
    </cs:fontRef>
    <cs:spPr>
      <a:solidFill>
        <a:schemeClr val="phClr"/>
      </a:solidFill>
    </cs:spPr>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fillRef idx="0">
      <cs:styleClr val="auto"/>
    </cs:fillRef>
    <cs:effectRef idx="0"/>
    <cs:fontRef idx="minor">
      <a:schemeClr val="lt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lt1"/>
    </cs:fontRef>
    <cs:spPr>
      <a:ln w="28575" cap="rnd">
        <a:solidFill>
          <a:schemeClr val="phClr"/>
        </a:solidFill>
        <a:round/>
      </a:ln>
    </cs:spPr>
  </cs:dataPointWireframe>
  <cs:dataTable>
    <cs:lnRef idx="0"/>
    <cs:fillRef idx="0"/>
    <cs:effectRef idx="0"/>
    <cs:fontRef idx="minor">
      <a:schemeClr val="lt1">
        <a:lumMod val="95000"/>
      </a:schemeClr>
    </cs:fontRef>
    <cs:spPr>
      <a:ln w="9525">
        <a:solidFill>
          <a:schemeClr val="lt1">
            <a:lumMod val="95000"/>
            <a:alpha val="54000"/>
          </a:schemeClr>
        </a:solidFill>
      </a:ln>
    </cs:spPr>
    <cs:defRPr sz="9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10000"/>
            <a:lumOff val="1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95000"/>
      </a:schemeClr>
    </cs:fontRef>
    <cs:defRPr sz="9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95000"/>
      </a:schemeClr>
    </cs:fontRef>
    <cs:spPr>
      <a:ln w="12700" cap="flat" cmpd="sng" algn="ctr">
        <a:solidFill>
          <a:schemeClr val="lt1">
            <a:lumMod val="95000"/>
            <a:alpha val="54000"/>
          </a:schemeClr>
        </a:solidFill>
        <a:round/>
      </a:ln>
    </cs:spPr>
    <cs:defRPr sz="900"/>
  </cs:seriesAxis>
  <cs:seriesLine>
    <cs:lnRef idx="0"/>
    <cs:fillRef idx="0"/>
    <cs:effectRef idx="0"/>
    <cs:fontRef idx="minor">
      <a:schemeClr val="lt1"/>
    </cs:fontRef>
    <cs:spPr>
      <a:ln w="9525" cap="flat">
        <a:solidFill>
          <a:srgbClr val="D9D9D9"/>
        </a:solidFill>
        <a:round/>
      </a:ln>
    </cs:spPr>
  </cs:seriesLine>
  <cs:title>
    <cs:lnRef idx="0"/>
    <cs:fillRef idx="0"/>
    <cs:effectRef idx="0"/>
    <cs:fontRef idx="minor">
      <a:schemeClr val="lt1">
        <a:lumMod val="95000"/>
      </a:schemeClr>
    </cs:fontRef>
    <cs:defRPr sz="1600" b="1" spc="10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prstDash val="sysDash"/>
      </a:ln>
    </cs:spPr>
  </cs:trendline>
  <cs:trendlineLabel>
    <cs:lnRef idx="0"/>
    <cs:fillRef idx="0"/>
    <cs:effectRef idx="0"/>
    <cs:fontRef idx="minor">
      <a:schemeClr val="lt1">
        <a:lumMod val="95000"/>
      </a:schemeClr>
    </cs:fontRef>
    <cs:defRPr sz="9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95000"/>
      </a:schemeClr>
    </cs:fontRef>
    <cs:defRPr sz="9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01.06.2024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01.06.2024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01.06.2024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01.06.2024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01.06.2024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01.06.2024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01.06.2024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01.06.2024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01.06.2024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01.06.2024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01.06.2024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01.06.2024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9.jpeg"/><Relationship Id="rId4" Type="http://schemas.openxmlformats.org/officeDocument/2006/relationships/image" Target="../media/image17.sv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0.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8" Type="http://schemas.openxmlformats.org/officeDocument/2006/relationships/chart" Target="../charts/chart2.xml"/><Relationship Id="rId3" Type="http://schemas.openxmlformats.org/officeDocument/2006/relationships/image" Target="../media/image7.png"/><Relationship Id="rId7"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7.png"/><Relationship Id="rId7" Type="http://schemas.microsoft.com/office/2014/relationships/chartEx" Target="../charts/chartEx1.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 Id="rId9" Type="http://schemas.openxmlformats.org/officeDocument/2006/relationships/chart" Target="../charts/char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1559453" y="2700919"/>
            <a:ext cx="6987069" cy="4124719"/>
          </a:xfrm>
          <a:prstGeom prst="rect">
            <a:avLst/>
          </a:prstGeom>
        </p:spPr>
        <p:txBody>
          <a:bodyPr wrap="square" lIns="0" tIns="0" rIns="0" bIns="0" rtlCol="0" anchor="t">
            <a:spAutoFit/>
          </a:bodyPr>
          <a:lstStyle/>
          <a:p>
            <a:pPr algn="ctr">
              <a:lnSpc>
                <a:spcPts val="11059"/>
              </a:lnSpc>
            </a:pPr>
            <a:r>
              <a:rPr lang="en-US" sz="7200" spc="-105" dirty="0">
                <a:solidFill>
                  <a:srgbClr val="FFFFFF"/>
                </a:solidFill>
                <a:latin typeface="Arial" panose="020B0604020202020204" pitchFamily="34" charset="0"/>
                <a:cs typeface="Arial" panose="020B0604020202020204" pitchFamily="34" charset="0"/>
              </a:rPr>
              <a:t>Social Buzz’s content category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Arial" panose="020B0604020202020204" pitchFamily="34" charset="0"/>
                <a:cs typeface="Arial" panose="020B0604020202020204"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17" name="TextBox 16">
            <a:extLst>
              <a:ext uri="{FF2B5EF4-FFF2-40B4-BE49-F238E27FC236}">
                <a16:creationId xmlns:a16="http://schemas.microsoft.com/office/drawing/2014/main" id="{EBA1CCDE-C598-AA50-0BEB-87775A3909FA}"/>
              </a:ext>
            </a:extLst>
          </p:cNvPr>
          <p:cNvSpPr txBox="1"/>
          <p:nvPr/>
        </p:nvSpPr>
        <p:spPr>
          <a:xfrm>
            <a:off x="10896600" y="837474"/>
            <a:ext cx="6934200" cy="6524863"/>
          </a:xfrm>
          <a:prstGeom prst="rect">
            <a:avLst/>
          </a:prstGeom>
          <a:noFill/>
        </p:spPr>
        <p:txBody>
          <a:bodyPr wrap="square" rtlCol="0">
            <a:spAutoFit/>
          </a:bodyPr>
          <a:lstStyle/>
          <a:p>
            <a:pPr marL="342900" indent="-342900">
              <a:buFont typeface="Arial" panose="020B0604020202020204" pitchFamily="34" charset="0"/>
              <a:buChar char="•"/>
            </a:pPr>
            <a:r>
              <a:rPr lang="en-US" sz="2200" dirty="0">
                <a:latin typeface="Arial" panose="020B0604020202020204" pitchFamily="34" charset="0"/>
                <a:cs typeface="Arial" panose="020B0604020202020204" pitchFamily="34" charset="0"/>
              </a:rPr>
              <a:t>Animals and science are the two most popular content categories indicating an innate tendency to seek connections with nature and facts.</a:t>
            </a:r>
          </a:p>
          <a:p>
            <a:pPr marL="342900" indent="-342900">
              <a:buFont typeface="Arial" panose="020B0604020202020204" pitchFamily="34" charset="0"/>
              <a:buChar char="•"/>
            </a:pPr>
            <a:endParaRPr lang="en-US" sz="2200" dirty="0">
              <a:latin typeface="Arial" panose="020B0604020202020204" pitchFamily="34" charset="0"/>
              <a:cs typeface="Arial" panose="020B0604020202020204" pitchFamily="34" charset="0"/>
            </a:endParaRPr>
          </a:p>
          <a:p>
            <a:endParaRPr lang="en-US" sz="22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200" dirty="0">
                <a:latin typeface="Arial" panose="020B0604020202020204" pitchFamily="34" charset="0"/>
                <a:cs typeface="Arial" panose="020B0604020202020204" pitchFamily="34" charset="0"/>
              </a:rPr>
              <a:t>Healthy eating and food fall in the top five categories with healthy eating outperforming food by 0.76%. This is a broad indication of an audience within Social Buzz’s user base. Creating campaigns, and working with influencers and brands that support healthy eating and healthy lifestyle can help to boost growth in these 2 categories.</a:t>
            </a:r>
          </a:p>
          <a:p>
            <a:pPr marL="342900" indent="-342900">
              <a:buFont typeface="Arial" panose="020B0604020202020204" pitchFamily="34" charset="0"/>
              <a:buChar char="•"/>
            </a:pPr>
            <a:endParaRPr lang="en-US" sz="22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2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200" dirty="0">
                <a:latin typeface="Arial" panose="020B0604020202020204" pitchFamily="34" charset="0"/>
                <a:cs typeface="Arial" panose="020B0604020202020204" pitchFamily="34" charset="0"/>
              </a:rPr>
              <a:t>Social Buzz can leverage holiday seasons to boost growth and user engagement within the food content category via relevant social media strategies.</a:t>
            </a:r>
            <a:endParaRPr lang="en-IN" sz="2200" dirty="0">
              <a:latin typeface="Arial" panose="020B0604020202020204" pitchFamily="34" charset="0"/>
              <a:cs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22167"/>
          </a:xfrm>
          <a:prstGeom prst="rect">
            <a:avLst/>
          </a:prstGeom>
        </p:spPr>
        <p:txBody>
          <a:bodyPr lIns="0" tIns="0" rIns="0" bIns="0" rtlCol="0" anchor="t">
            <a:spAutoFit/>
          </a:bodyPr>
          <a:lstStyle/>
          <a:p>
            <a:pPr>
              <a:lnSpc>
                <a:spcPts val="3640"/>
              </a:lnSpc>
            </a:pPr>
            <a:r>
              <a:rPr lang="en-US" sz="2600" spc="-26" dirty="0">
                <a:solidFill>
                  <a:srgbClr val="FFFFFF"/>
                </a:solidFill>
                <a:latin typeface="Arial" panose="020B0604020202020204" pitchFamily="34" charset="0"/>
                <a:cs typeface="Arial" panose="020B0604020202020204"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Arial" panose="020B0604020202020204" pitchFamily="34" charset="0"/>
                <a:cs typeface="Arial" panose="020B0604020202020204"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4979132"/>
            <a:chOff x="0" y="0"/>
            <a:chExt cx="11564591" cy="6638841"/>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Arial" panose="020B0604020202020204" pitchFamily="34" charset="0"/>
                  <a:cs typeface="Arial" panose="020B0604020202020204" pitchFamily="34" charset="0"/>
                </a:rPr>
                <a:t>Today's agenda</a:t>
              </a:r>
            </a:p>
          </p:txBody>
        </p:sp>
        <p:sp>
          <p:nvSpPr>
            <p:cNvPr id="4" name="TextBox 4"/>
            <p:cNvSpPr txBox="1"/>
            <p:nvPr/>
          </p:nvSpPr>
          <p:spPr>
            <a:xfrm>
              <a:off x="0" y="2298166"/>
              <a:ext cx="11564591" cy="4340675"/>
            </a:xfrm>
            <a:prstGeom prst="rect">
              <a:avLst/>
            </a:prstGeom>
          </p:spPr>
          <p:txBody>
            <a:bodyPr lIns="0" tIns="0" rIns="0" bIns="0" rtlCol="0" anchor="t">
              <a:spAutoFit/>
            </a:bodyPr>
            <a:lstStyle/>
            <a:p>
              <a:pPr>
                <a:lnSpc>
                  <a:spcPct val="150000"/>
                </a:lnSpc>
              </a:pPr>
              <a:r>
                <a:rPr lang="en-US" sz="2400" spc="-19" dirty="0">
                  <a:solidFill>
                    <a:srgbClr val="000000"/>
                  </a:solidFill>
                  <a:latin typeface="Arial" panose="020B0604020202020204" pitchFamily="34" charset="0"/>
                  <a:cs typeface="Arial" panose="020B0604020202020204" pitchFamily="34" charset="0"/>
                </a:rPr>
                <a:t>Project recap</a:t>
              </a:r>
            </a:p>
            <a:p>
              <a:pPr>
                <a:lnSpc>
                  <a:spcPct val="150000"/>
                </a:lnSpc>
              </a:pPr>
              <a:r>
                <a:rPr lang="en-US" sz="2400" spc="-19" dirty="0">
                  <a:solidFill>
                    <a:srgbClr val="000000"/>
                  </a:solidFill>
                  <a:latin typeface="Arial" panose="020B0604020202020204" pitchFamily="34" charset="0"/>
                  <a:cs typeface="Arial" panose="020B0604020202020204" pitchFamily="34" charset="0"/>
                </a:rPr>
                <a:t>Problem</a:t>
              </a:r>
            </a:p>
            <a:p>
              <a:pPr>
                <a:lnSpc>
                  <a:spcPct val="150000"/>
                </a:lnSpc>
              </a:pPr>
              <a:r>
                <a:rPr lang="en-US" sz="2400" spc="-19" dirty="0">
                  <a:solidFill>
                    <a:srgbClr val="000000"/>
                  </a:solidFill>
                  <a:latin typeface="Arial" panose="020B0604020202020204" pitchFamily="34" charset="0"/>
                  <a:cs typeface="Arial" panose="020B0604020202020204" pitchFamily="34" charset="0"/>
                </a:rPr>
                <a:t>The Analytics team</a:t>
              </a:r>
            </a:p>
            <a:p>
              <a:pPr>
                <a:lnSpc>
                  <a:spcPct val="150000"/>
                </a:lnSpc>
              </a:pPr>
              <a:r>
                <a:rPr lang="en-US" sz="2400" spc="-19" dirty="0">
                  <a:solidFill>
                    <a:srgbClr val="000000"/>
                  </a:solidFill>
                  <a:latin typeface="Arial" panose="020B0604020202020204" pitchFamily="34" charset="0"/>
                  <a:cs typeface="Arial" panose="020B0604020202020204" pitchFamily="34" charset="0"/>
                </a:rPr>
                <a:t>Process</a:t>
              </a:r>
            </a:p>
            <a:p>
              <a:pPr>
                <a:lnSpc>
                  <a:spcPct val="150000"/>
                </a:lnSpc>
              </a:pPr>
              <a:r>
                <a:rPr lang="en-US" sz="2400" spc="-19" dirty="0">
                  <a:solidFill>
                    <a:srgbClr val="000000"/>
                  </a:solidFill>
                  <a:latin typeface="Arial" panose="020B0604020202020204" pitchFamily="34" charset="0"/>
                  <a:cs typeface="Arial" panose="020B0604020202020204" pitchFamily="34" charset="0"/>
                </a:rPr>
                <a:t>Insights</a:t>
              </a:r>
            </a:p>
            <a:p>
              <a:pPr>
                <a:lnSpc>
                  <a:spcPct val="150000"/>
                </a:lnSpc>
              </a:pPr>
              <a:r>
                <a:rPr lang="en-US" sz="2400" spc="-19" dirty="0">
                  <a:solidFill>
                    <a:srgbClr val="000000"/>
                  </a:solidFill>
                  <a:latin typeface="Arial" panose="020B0604020202020204" pitchFamily="34" charset="0"/>
                  <a:cs typeface="Arial" panose="020B0604020202020204"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solidFill>
            <a:schemeClr val="bg1"/>
          </a:solidFill>
        </p:spPr>
        <p:txBody>
          <a:bodyPr/>
          <a:lstStyle/>
          <a:p>
            <a:r>
              <a:rPr lang="en-US" dirty="0"/>
              <a:t>S</a:t>
            </a:r>
            <a:endParaRPr lang="en-IN" dirty="0"/>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Arial" panose="020B0604020202020204" pitchFamily="34" charset="0"/>
                <a:cs typeface="Arial" panose="020B0604020202020204" pitchFamily="34" charset="0"/>
              </a:rPr>
              <a:t>Project Recap</a:t>
            </a:r>
          </a:p>
        </p:txBody>
      </p:sp>
      <p:sp>
        <p:nvSpPr>
          <p:cNvPr id="34" name="TextBox 33">
            <a:extLst>
              <a:ext uri="{FF2B5EF4-FFF2-40B4-BE49-F238E27FC236}">
                <a16:creationId xmlns:a16="http://schemas.microsoft.com/office/drawing/2014/main" id="{A9A2B6CF-D0D3-B4A6-3F07-8FCA1038C3C9}"/>
              </a:ext>
            </a:extLst>
          </p:cNvPr>
          <p:cNvSpPr txBox="1"/>
          <p:nvPr/>
        </p:nvSpPr>
        <p:spPr>
          <a:xfrm>
            <a:off x="8436952" y="3303386"/>
            <a:ext cx="8018650" cy="3330399"/>
          </a:xfrm>
          <a:prstGeom prst="rect">
            <a:avLst/>
          </a:prstGeom>
          <a:noFill/>
        </p:spPr>
        <p:txBody>
          <a:bodyPr wrap="square" rtlCol="0">
            <a:spAutoFit/>
          </a:bodyPr>
          <a:lstStyle/>
          <a:p>
            <a:pPr>
              <a:lnSpc>
                <a:spcPct val="200000"/>
              </a:lnSpc>
            </a:pPr>
            <a:r>
              <a:rPr lang="en-US" dirty="0">
                <a:latin typeface="Arial" panose="020B0604020202020204" pitchFamily="34" charset="0"/>
                <a:cs typeface="Arial" panose="020B0604020202020204" pitchFamily="34" charset="0"/>
              </a:rPr>
              <a:t>Social Bizz is a fast-growing technology unicorn that needs to adapt to a global scale.</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Accenture has begun a 3 month POC focusing on these tasks:</a:t>
            </a:r>
          </a:p>
          <a:p>
            <a:pPr marL="285750" indent="-285750" algn="just">
              <a:lnSpc>
                <a:spcPct val="200000"/>
              </a:lnSpc>
              <a:buFont typeface="Arial" panose="020B0604020202020204" pitchFamily="34" charset="0"/>
              <a:buChar char="•"/>
            </a:pPr>
            <a:r>
              <a:rPr lang="en-US" dirty="0">
                <a:latin typeface="Arial" panose="020B0604020202020204" pitchFamily="34" charset="0"/>
                <a:cs typeface="Arial" panose="020B0604020202020204" pitchFamily="34" charset="0"/>
              </a:rPr>
              <a:t>An audit of Social Buzz’s big data practice</a:t>
            </a:r>
          </a:p>
          <a:p>
            <a:pPr marL="285750" indent="-285750" algn="just">
              <a:lnSpc>
                <a:spcPct val="200000"/>
              </a:lnSpc>
              <a:buFont typeface="Arial" panose="020B0604020202020204" pitchFamily="34" charset="0"/>
              <a:buChar char="•"/>
            </a:pPr>
            <a:r>
              <a:rPr lang="en-US" dirty="0">
                <a:latin typeface="Arial" panose="020B0604020202020204" pitchFamily="34" charset="0"/>
                <a:cs typeface="Arial" panose="020B0604020202020204" pitchFamily="34" charset="0"/>
              </a:rPr>
              <a:t>Recommendations for successful IPO</a:t>
            </a:r>
          </a:p>
          <a:p>
            <a:pPr marL="285750" indent="-285750" algn="just">
              <a:lnSpc>
                <a:spcPct val="200000"/>
              </a:lnSpc>
              <a:buFont typeface="Arial" panose="020B0604020202020204" pitchFamily="34" charset="0"/>
              <a:buChar char="•"/>
            </a:pPr>
            <a:r>
              <a:rPr lang="en-US" dirty="0">
                <a:latin typeface="Arial" panose="020B0604020202020204" pitchFamily="34" charset="0"/>
                <a:cs typeface="Arial" panose="020B0604020202020204" pitchFamily="34" charset="0"/>
              </a:rPr>
              <a:t> Analysis to find Social Buzz’s top 5 most popular categories of content</a:t>
            </a:r>
            <a:endParaRPr lang="en-IN"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Arial" panose="020B0604020202020204" pitchFamily="34" charset="0"/>
                <a:cs typeface="Arial" panose="020B0604020202020204" pitchFamily="34" charset="0"/>
              </a:rPr>
              <a:t>Problem</a:t>
            </a:r>
          </a:p>
        </p:txBody>
      </p:sp>
      <p:sp>
        <p:nvSpPr>
          <p:cNvPr id="22" name="TextBox 21">
            <a:extLst>
              <a:ext uri="{FF2B5EF4-FFF2-40B4-BE49-F238E27FC236}">
                <a16:creationId xmlns:a16="http://schemas.microsoft.com/office/drawing/2014/main" id="{EB8860DE-B6D1-7FD1-834D-DDEAF883006E}"/>
              </a:ext>
            </a:extLst>
          </p:cNvPr>
          <p:cNvSpPr txBox="1"/>
          <p:nvPr/>
        </p:nvSpPr>
        <p:spPr>
          <a:xfrm>
            <a:off x="2286000" y="4961740"/>
            <a:ext cx="7543800" cy="5262979"/>
          </a:xfrm>
          <a:prstGeom prst="rect">
            <a:avLst/>
          </a:prstGeom>
          <a:solidFill>
            <a:schemeClr val="accent2">
              <a:lumMod val="20000"/>
              <a:lumOff val="80000"/>
            </a:schemeClr>
          </a:solidFill>
        </p:spPr>
        <p:txBody>
          <a:bodyPr wrap="square" rtlCol="0">
            <a:spAutoFit/>
          </a:bodyPr>
          <a:lstStyle/>
          <a:p>
            <a:r>
              <a:rPr lang="en-US" sz="2800" dirty="0">
                <a:latin typeface="Arial" panose="020B0604020202020204" pitchFamily="34" charset="0"/>
                <a:cs typeface="Arial" panose="020B0604020202020204" pitchFamily="34" charset="0"/>
              </a:rPr>
              <a:t>Due to the rapid growth and digital nature of Social Buzz’s core product, the amount of data they create, collect, and analyze is huge. Every day over 100,000 pieces of content, including text, images, videos, and GIFs are posted. All of those constitute highly unstructured data that requires expertise in handling. Social Buzz’s biggest challenge is how to capitalize on this data to gain a deeper understanding of its audience and therefore provide a more personalized and enjoyable experience.</a:t>
            </a:r>
            <a:endParaRPr lang="en-IN" sz="2800" dirty="0">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6"/>
          <p:cNvGrpSpPr>
            <a:grpSpLocks noChangeAspect="1"/>
          </p:cNvGrpSpPr>
          <p:nvPr/>
        </p:nvGrpSpPr>
        <p:grpSpPr>
          <a:xfrm>
            <a:off x="11959105" y="7258204"/>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760522" y="1965329"/>
            <a:ext cx="6750815" cy="6635945"/>
          </a:xfrm>
          <a:prstGeom prst="rect">
            <a:avLst/>
          </a:prstGeom>
          <a:solidFill>
            <a:srgbClr val="FFFFFF"/>
          </a:solidFill>
        </p:spPr>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474225" y="4221761"/>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a:stretch>
                <a:fillRect l="-162891" t="-16684" r="-160683" b="-166629"/>
              </a:stretch>
            </a:blipFill>
            <a:ln>
              <a:solidFill>
                <a:srgbClr val="00BAFF"/>
              </a:solidFill>
            </a:ln>
          </p:spPr>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8" name="Group 28"/>
          <p:cNvGrpSpPr>
            <a:grpSpLocks noChangeAspect="1"/>
          </p:cNvGrpSpPr>
          <p:nvPr/>
        </p:nvGrpSpPr>
        <p:grpSpPr>
          <a:xfrm>
            <a:off x="11474225" y="1253695"/>
            <a:ext cx="2187334" cy="2123082"/>
            <a:chOff x="-23043" y="66269"/>
            <a:chExt cx="6542158" cy="6349988"/>
          </a:xfrm>
        </p:grpSpPr>
        <p:sp>
          <p:nvSpPr>
            <p:cNvPr id="29" name="Freeform 29"/>
            <p:cNvSpPr/>
            <p:nvPr/>
          </p:nvSpPr>
          <p:spPr>
            <a:xfrm>
              <a:off x="-23043" y="119188"/>
              <a:ext cx="6542158" cy="6244244"/>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a:stretch>
                <a:fillRect l="-164266" t="1917" r="-22903" b="-93994"/>
              </a:stretch>
            </a:blipFill>
            <a:ln>
              <a:solidFill>
                <a:srgbClr val="00BAFF"/>
              </a:solidFill>
            </a:ln>
          </p:spPr>
          <p:txBody>
            <a:bodyPr/>
            <a:lstStyle/>
            <a:p>
              <a:endParaRPr lang="en-AU" dirty="0"/>
            </a:p>
          </p:txBody>
        </p:sp>
        <p:sp>
          <p:nvSpPr>
            <p:cNvPr id="30" name="Freeform 30"/>
            <p:cNvSpPr/>
            <p:nvPr/>
          </p:nvSpPr>
          <p:spPr>
            <a:xfrm>
              <a:off x="73038" y="66269"/>
              <a:ext cx="6350000" cy="6349988"/>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sp>
        <p:nvSpPr>
          <p:cNvPr id="31" name="TextBox 31"/>
          <p:cNvSpPr txBox="1"/>
          <p:nvPr/>
        </p:nvSpPr>
        <p:spPr>
          <a:xfrm>
            <a:off x="3439158" y="4061362"/>
            <a:ext cx="6104303" cy="2462213"/>
          </a:xfrm>
          <a:prstGeom prst="rect">
            <a:avLst/>
          </a:prstGeom>
        </p:spPr>
        <p:txBody>
          <a:bodyPr wrap="square" lIns="0" tIns="0" rIns="0" bIns="0" rtlCol="0" anchor="t">
            <a:spAutoFit/>
          </a:bodyPr>
          <a:lstStyle/>
          <a:p>
            <a:pPr algn="ctr">
              <a:lnSpc>
                <a:spcPts val="9600"/>
              </a:lnSpc>
            </a:pPr>
            <a:r>
              <a:rPr lang="en-US" sz="8000" spc="-80" dirty="0">
                <a:solidFill>
                  <a:srgbClr val="000000"/>
                </a:solidFill>
                <a:latin typeface="Arial" panose="020B0604020202020204" pitchFamily="34" charset="0"/>
                <a:cs typeface="Arial" panose="020B0604020202020204" pitchFamily="34" charset="0"/>
              </a:rPr>
              <a:t>The Analytics team</a:t>
            </a:r>
          </a:p>
        </p:txBody>
      </p:sp>
      <p:sp>
        <p:nvSpPr>
          <p:cNvPr id="32" name="TextBox 31">
            <a:extLst>
              <a:ext uri="{FF2B5EF4-FFF2-40B4-BE49-F238E27FC236}">
                <a16:creationId xmlns:a16="http://schemas.microsoft.com/office/drawing/2014/main" id="{02EEE2C7-A8F8-D4DF-281B-7D2F49B3A076}"/>
              </a:ext>
            </a:extLst>
          </p:cNvPr>
          <p:cNvSpPr txBox="1"/>
          <p:nvPr/>
        </p:nvSpPr>
        <p:spPr>
          <a:xfrm>
            <a:off x="14249400" y="1454169"/>
            <a:ext cx="3657600" cy="830997"/>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Andrew Fleming</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Chief Technical Architect</a:t>
            </a:r>
            <a:endParaRPr lang="en-IN" sz="2400" dirty="0">
              <a:latin typeface="Arial" panose="020B0604020202020204" pitchFamily="34" charset="0"/>
              <a:cs typeface="Arial" panose="020B0604020202020204" pitchFamily="34" charset="0"/>
            </a:endParaRPr>
          </a:p>
        </p:txBody>
      </p:sp>
      <p:sp>
        <p:nvSpPr>
          <p:cNvPr id="33" name="TextBox 32">
            <a:extLst>
              <a:ext uri="{FF2B5EF4-FFF2-40B4-BE49-F238E27FC236}">
                <a16:creationId xmlns:a16="http://schemas.microsoft.com/office/drawing/2014/main" id="{384D9BC1-4BDE-679C-1BEC-9521DA8D4C2D}"/>
              </a:ext>
            </a:extLst>
          </p:cNvPr>
          <p:cNvSpPr txBox="1"/>
          <p:nvPr/>
        </p:nvSpPr>
        <p:spPr>
          <a:xfrm>
            <a:off x="14293806" y="4700693"/>
            <a:ext cx="3657600" cy="830997"/>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Marcus </a:t>
            </a:r>
            <a:r>
              <a:rPr lang="en-US" sz="2400" b="1" dirty="0" err="1">
                <a:latin typeface="Arial" panose="020B0604020202020204" pitchFamily="34" charset="0"/>
                <a:cs typeface="Arial" panose="020B0604020202020204" pitchFamily="34" charset="0"/>
              </a:rPr>
              <a:t>Rompton</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Senior Principle</a:t>
            </a:r>
            <a:endParaRPr lang="en-IN" sz="2400" dirty="0">
              <a:latin typeface="Arial" panose="020B0604020202020204" pitchFamily="34" charset="0"/>
              <a:cs typeface="Arial" panose="020B0604020202020204" pitchFamily="34" charset="0"/>
            </a:endParaRPr>
          </a:p>
        </p:txBody>
      </p:sp>
      <p:sp>
        <p:nvSpPr>
          <p:cNvPr id="34" name="TextBox 33">
            <a:extLst>
              <a:ext uri="{FF2B5EF4-FFF2-40B4-BE49-F238E27FC236}">
                <a16:creationId xmlns:a16="http://schemas.microsoft.com/office/drawing/2014/main" id="{4BAF8264-D226-5ECD-B58B-6E265B638C01}"/>
              </a:ext>
            </a:extLst>
          </p:cNvPr>
          <p:cNvSpPr txBox="1"/>
          <p:nvPr/>
        </p:nvSpPr>
        <p:spPr>
          <a:xfrm>
            <a:off x="14247317" y="7531300"/>
            <a:ext cx="3657600" cy="830997"/>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Emil Roby</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Data Analyst</a:t>
            </a:r>
            <a:endParaRPr lang="en-IN" sz="2400" dirty="0">
              <a:latin typeface="Arial" panose="020B0604020202020204" pitchFamily="34" charset="0"/>
              <a:cs typeface="Arial" panose="020B0604020202020204" pitchFamily="34" charset="0"/>
            </a:endParaRPr>
          </a:p>
        </p:txBody>
      </p:sp>
      <p:pic>
        <p:nvPicPr>
          <p:cNvPr id="36" name="Picture 35">
            <a:extLst>
              <a:ext uri="{FF2B5EF4-FFF2-40B4-BE49-F238E27FC236}">
                <a16:creationId xmlns:a16="http://schemas.microsoft.com/office/drawing/2014/main" id="{5B8E85BB-59DC-F3AD-A33D-15ED87C7B66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474225" y="7264095"/>
            <a:ext cx="2253800" cy="2152151"/>
          </a:xfrm>
          <a:prstGeom prst="ellipse">
            <a:avLst/>
          </a:prstGeom>
          <a:ln w="28575" cap="rnd">
            <a:solidFill>
              <a:srgbClr val="2E44D8"/>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Arial" panose="020B0604020202020204" pitchFamily="34" charset="0"/>
                <a:cs typeface="Arial" panose="020B0604020202020204"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11CE8437-9820-06AB-9CBB-011C8E927C6D}"/>
              </a:ext>
            </a:extLst>
          </p:cNvPr>
          <p:cNvSpPr txBox="1"/>
          <p:nvPr/>
        </p:nvSpPr>
        <p:spPr>
          <a:xfrm>
            <a:off x="3965347" y="1324261"/>
            <a:ext cx="2892653" cy="430887"/>
          </a:xfrm>
          <a:prstGeom prst="rect">
            <a:avLst/>
          </a:prstGeom>
          <a:noFill/>
        </p:spPr>
        <p:txBody>
          <a:bodyPr wrap="square" rtlCol="0">
            <a:spAutoFit/>
          </a:bodyPr>
          <a:lstStyle/>
          <a:p>
            <a:r>
              <a:rPr lang="en-US" sz="2200" dirty="0">
                <a:solidFill>
                  <a:schemeClr val="bg1"/>
                </a:solidFill>
                <a:latin typeface="Arial" panose="020B0604020202020204" pitchFamily="34" charset="0"/>
                <a:cs typeface="Arial" panose="020B0604020202020204" pitchFamily="34" charset="0"/>
              </a:rPr>
              <a:t>Data Understanding</a:t>
            </a:r>
            <a:endParaRPr lang="en-IN" sz="2200" dirty="0">
              <a:solidFill>
                <a:schemeClr val="bg1"/>
              </a:solidFill>
              <a:latin typeface="Arial" panose="020B0604020202020204" pitchFamily="34" charset="0"/>
              <a:cs typeface="Arial" panose="020B0604020202020204" pitchFamily="34" charset="0"/>
            </a:endParaRPr>
          </a:p>
        </p:txBody>
      </p:sp>
      <p:sp>
        <p:nvSpPr>
          <p:cNvPr id="40" name="TextBox 39">
            <a:extLst>
              <a:ext uri="{FF2B5EF4-FFF2-40B4-BE49-F238E27FC236}">
                <a16:creationId xmlns:a16="http://schemas.microsoft.com/office/drawing/2014/main" id="{E54BF131-A7CC-386E-8723-2370922424A4}"/>
              </a:ext>
            </a:extLst>
          </p:cNvPr>
          <p:cNvSpPr txBox="1"/>
          <p:nvPr/>
        </p:nvSpPr>
        <p:spPr>
          <a:xfrm>
            <a:off x="11522163" y="7933491"/>
            <a:ext cx="2892653" cy="430887"/>
          </a:xfrm>
          <a:prstGeom prst="rect">
            <a:avLst/>
          </a:prstGeom>
          <a:noFill/>
        </p:spPr>
        <p:txBody>
          <a:bodyPr wrap="square" rtlCol="0">
            <a:spAutoFit/>
          </a:bodyPr>
          <a:lstStyle/>
          <a:p>
            <a:r>
              <a:rPr lang="en-US" sz="2200" dirty="0">
                <a:solidFill>
                  <a:schemeClr val="bg1"/>
                </a:solidFill>
                <a:latin typeface="Arial" panose="020B0604020202020204" pitchFamily="34" charset="0"/>
                <a:cs typeface="Arial" panose="020B0604020202020204" pitchFamily="34" charset="0"/>
              </a:rPr>
              <a:t>Uncover Insights</a:t>
            </a:r>
            <a:endParaRPr lang="en-IN" sz="2200" dirty="0">
              <a:solidFill>
                <a:schemeClr val="bg1"/>
              </a:solidFill>
              <a:latin typeface="Arial" panose="020B0604020202020204" pitchFamily="34" charset="0"/>
              <a:cs typeface="Arial" panose="020B0604020202020204" pitchFamily="34" charset="0"/>
            </a:endParaRPr>
          </a:p>
        </p:txBody>
      </p:sp>
      <p:sp>
        <p:nvSpPr>
          <p:cNvPr id="41" name="TextBox 40">
            <a:extLst>
              <a:ext uri="{FF2B5EF4-FFF2-40B4-BE49-F238E27FC236}">
                <a16:creationId xmlns:a16="http://schemas.microsoft.com/office/drawing/2014/main" id="{FC89F041-43BF-FB04-24F2-E72F6E8A3080}"/>
              </a:ext>
            </a:extLst>
          </p:cNvPr>
          <p:cNvSpPr txBox="1"/>
          <p:nvPr/>
        </p:nvSpPr>
        <p:spPr>
          <a:xfrm>
            <a:off x="9560501" y="6204766"/>
            <a:ext cx="2892653" cy="430887"/>
          </a:xfrm>
          <a:prstGeom prst="rect">
            <a:avLst/>
          </a:prstGeom>
          <a:noFill/>
        </p:spPr>
        <p:txBody>
          <a:bodyPr wrap="square" rtlCol="0">
            <a:spAutoFit/>
          </a:bodyPr>
          <a:lstStyle/>
          <a:p>
            <a:r>
              <a:rPr lang="en-US" sz="2200" dirty="0">
                <a:solidFill>
                  <a:schemeClr val="bg1"/>
                </a:solidFill>
                <a:latin typeface="Arial" panose="020B0604020202020204" pitchFamily="34" charset="0"/>
                <a:cs typeface="Arial" panose="020B0604020202020204" pitchFamily="34" charset="0"/>
              </a:rPr>
              <a:t>Data Analysis</a:t>
            </a:r>
            <a:endParaRPr lang="en-IN" sz="2200" dirty="0">
              <a:solidFill>
                <a:schemeClr val="bg1"/>
              </a:solidFill>
              <a:latin typeface="Arial" panose="020B0604020202020204" pitchFamily="34" charset="0"/>
              <a:cs typeface="Arial" panose="020B0604020202020204" pitchFamily="34" charset="0"/>
            </a:endParaRPr>
          </a:p>
        </p:txBody>
      </p:sp>
      <p:sp>
        <p:nvSpPr>
          <p:cNvPr id="42" name="TextBox 41">
            <a:extLst>
              <a:ext uri="{FF2B5EF4-FFF2-40B4-BE49-F238E27FC236}">
                <a16:creationId xmlns:a16="http://schemas.microsoft.com/office/drawing/2014/main" id="{A3FF2609-B526-B5D1-99AB-C101977991C3}"/>
              </a:ext>
            </a:extLst>
          </p:cNvPr>
          <p:cNvSpPr txBox="1"/>
          <p:nvPr/>
        </p:nvSpPr>
        <p:spPr>
          <a:xfrm>
            <a:off x="7732769" y="4644605"/>
            <a:ext cx="2892653" cy="430887"/>
          </a:xfrm>
          <a:prstGeom prst="rect">
            <a:avLst/>
          </a:prstGeom>
          <a:noFill/>
        </p:spPr>
        <p:txBody>
          <a:bodyPr wrap="square" rtlCol="0">
            <a:spAutoFit/>
          </a:bodyPr>
          <a:lstStyle/>
          <a:p>
            <a:r>
              <a:rPr lang="en-US" sz="2200" dirty="0">
                <a:solidFill>
                  <a:schemeClr val="bg1"/>
                </a:solidFill>
                <a:latin typeface="Arial" panose="020B0604020202020204" pitchFamily="34" charset="0"/>
                <a:cs typeface="Arial" panose="020B0604020202020204" pitchFamily="34" charset="0"/>
              </a:rPr>
              <a:t>Data Modelling</a:t>
            </a:r>
            <a:endParaRPr lang="en-IN" sz="2200" dirty="0">
              <a:solidFill>
                <a:schemeClr val="bg1"/>
              </a:solidFill>
              <a:latin typeface="Arial" panose="020B0604020202020204" pitchFamily="34" charset="0"/>
              <a:cs typeface="Arial" panose="020B0604020202020204" pitchFamily="34" charset="0"/>
            </a:endParaRPr>
          </a:p>
        </p:txBody>
      </p:sp>
      <p:sp>
        <p:nvSpPr>
          <p:cNvPr id="43" name="TextBox 42">
            <a:extLst>
              <a:ext uri="{FF2B5EF4-FFF2-40B4-BE49-F238E27FC236}">
                <a16:creationId xmlns:a16="http://schemas.microsoft.com/office/drawing/2014/main" id="{7279C67D-2A9D-8C8D-EC67-CE8CEEA7E985}"/>
              </a:ext>
            </a:extLst>
          </p:cNvPr>
          <p:cNvSpPr txBox="1"/>
          <p:nvPr/>
        </p:nvSpPr>
        <p:spPr>
          <a:xfrm>
            <a:off x="5771969" y="2786544"/>
            <a:ext cx="2892653" cy="430887"/>
          </a:xfrm>
          <a:prstGeom prst="rect">
            <a:avLst/>
          </a:prstGeom>
          <a:noFill/>
        </p:spPr>
        <p:txBody>
          <a:bodyPr wrap="square" rtlCol="0">
            <a:spAutoFit/>
          </a:bodyPr>
          <a:lstStyle/>
          <a:p>
            <a:r>
              <a:rPr lang="en-US" sz="2200" dirty="0">
                <a:solidFill>
                  <a:schemeClr val="bg1"/>
                </a:solidFill>
                <a:latin typeface="Arial" panose="020B0604020202020204" pitchFamily="34" charset="0"/>
                <a:cs typeface="Arial" panose="020B0604020202020204" pitchFamily="34" charset="0"/>
              </a:rPr>
              <a:t>Data Cleaning</a:t>
            </a:r>
            <a:endParaRPr lang="en-IN" sz="2200" dirty="0">
              <a:solidFill>
                <a:schemeClr val="bg1"/>
              </a:solidFill>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Arial" panose="020B0604020202020204" pitchFamily="34" charset="0"/>
                <a:cs typeface="Arial" panose="020B0604020202020204"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4" name="TextBox 13">
            <a:extLst>
              <a:ext uri="{FF2B5EF4-FFF2-40B4-BE49-F238E27FC236}">
                <a16:creationId xmlns:a16="http://schemas.microsoft.com/office/drawing/2014/main" id="{10FD6953-7DDD-35D0-D8FB-8A3EDFCD2422}"/>
              </a:ext>
            </a:extLst>
          </p:cNvPr>
          <p:cNvSpPr txBox="1"/>
          <p:nvPr/>
        </p:nvSpPr>
        <p:spPr>
          <a:xfrm>
            <a:off x="2127159" y="2309773"/>
            <a:ext cx="2972218" cy="3970318"/>
          </a:xfrm>
          <a:prstGeom prst="rect">
            <a:avLst/>
          </a:prstGeom>
          <a:noFill/>
        </p:spPr>
        <p:txBody>
          <a:bodyPr wrap="square" rtlCol="0">
            <a:spAutoFit/>
          </a:bodyPr>
          <a:lstStyle/>
          <a:p>
            <a:pPr algn="ctr"/>
            <a:r>
              <a:rPr lang="en-US" sz="7200" b="1" dirty="0">
                <a:solidFill>
                  <a:srgbClr val="FF0000"/>
                </a:solidFill>
                <a:latin typeface="Arial" panose="020B0604020202020204" pitchFamily="34" charset="0"/>
                <a:cs typeface="Arial" panose="020B0604020202020204" pitchFamily="34" charset="0"/>
              </a:rPr>
              <a:t>6589</a:t>
            </a:r>
          </a:p>
          <a:p>
            <a:pPr algn="ctr"/>
            <a:r>
              <a:rPr lang="en-US" sz="3600" b="1" dirty="0">
                <a:solidFill>
                  <a:srgbClr val="FF0000"/>
                </a:solidFill>
                <a:latin typeface="Arial" panose="020B0604020202020204" pitchFamily="34" charset="0"/>
                <a:cs typeface="Arial" panose="020B0604020202020204" pitchFamily="34" charset="0"/>
              </a:rPr>
              <a:t>25.4%</a:t>
            </a:r>
          </a:p>
          <a:p>
            <a:pPr algn="ctr"/>
            <a:endParaRPr lang="en-US" sz="3600" b="1" dirty="0">
              <a:solidFill>
                <a:srgbClr val="FF0000"/>
              </a:solidFill>
              <a:latin typeface="Arial" panose="020B0604020202020204" pitchFamily="34" charset="0"/>
              <a:cs typeface="Arial" panose="020B0604020202020204" pitchFamily="34" charset="0"/>
            </a:endParaRPr>
          </a:p>
          <a:p>
            <a:pPr algn="ctr"/>
            <a:endParaRPr lang="en-US" sz="3600" b="1" dirty="0">
              <a:solidFill>
                <a:srgbClr val="A100FF"/>
              </a:solidFill>
              <a:latin typeface="Arial" panose="020B0604020202020204" pitchFamily="34" charset="0"/>
              <a:cs typeface="Arial" panose="020B0604020202020204" pitchFamily="34" charset="0"/>
            </a:endParaRPr>
          </a:p>
          <a:p>
            <a:pPr algn="ctr"/>
            <a:r>
              <a:rPr lang="en-US" sz="3200" i="1" u="sng" dirty="0">
                <a:solidFill>
                  <a:srgbClr val="A100FF"/>
                </a:solidFill>
                <a:latin typeface="Arial" panose="020B0604020202020204" pitchFamily="34" charset="0"/>
                <a:cs typeface="Arial" panose="020B0604020202020204" pitchFamily="34" charset="0"/>
              </a:rPr>
              <a:t>PHOTO</a:t>
            </a:r>
          </a:p>
          <a:p>
            <a:pPr algn="ctr"/>
            <a:r>
              <a:rPr lang="en-US" sz="2000" dirty="0">
                <a:solidFill>
                  <a:srgbClr val="A100FF"/>
                </a:solidFill>
                <a:latin typeface="Arial" panose="020B0604020202020204" pitchFamily="34" charset="0"/>
                <a:cs typeface="Arial" panose="020B0604020202020204" pitchFamily="34" charset="0"/>
              </a:rPr>
              <a:t>HIGHEST IN CONTENT TYPE</a:t>
            </a:r>
            <a:endParaRPr lang="en-IN" sz="2000" dirty="0">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0BCBC5A0-69A0-BA35-68C4-C912A6DE68AD}"/>
              </a:ext>
            </a:extLst>
          </p:cNvPr>
          <p:cNvSpPr txBox="1"/>
          <p:nvPr/>
        </p:nvSpPr>
        <p:spPr>
          <a:xfrm>
            <a:off x="7256943" y="2309773"/>
            <a:ext cx="3203448" cy="3970318"/>
          </a:xfrm>
          <a:prstGeom prst="rect">
            <a:avLst/>
          </a:prstGeom>
          <a:noFill/>
        </p:spPr>
        <p:txBody>
          <a:bodyPr wrap="square" rtlCol="0">
            <a:spAutoFit/>
          </a:bodyPr>
          <a:lstStyle/>
          <a:p>
            <a:pPr algn="ctr"/>
            <a:r>
              <a:rPr lang="en-US" sz="7200" b="1" dirty="0">
                <a:solidFill>
                  <a:srgbClr val="FF0000"/>
                </a:solidFill>
                <a:latin typeface="Arial" panose="020B0604020202020204" pitchFamily="34" charset="0"/>
                <a:cs typeface="Arial" panose="020B0604020202020204" pitchFamily="34" charset="0"/>
              </a:rPr>
              <a:t>1897</a:t>
            </a:r>
          </a:p>
          <a:p>
            <a:pPr algn="ctr"/>
            <a:r>
              <a:rPr lang="en-US" sz="3600" b="1" dirty="0">
                <a:solidFill>
                  <a:srgbClr val="FF0000"/>
                </a:solidFill>
                <a:latin typeface="Arial" panose="020B0604020202020204" pitchFamily="34" charset="0"/>
                <a:cs typeface="Arial" panose="020B0604020202020204" pitchFamily="34" charset="0"/>
              </a:rPr>
              <a:t>7.72%</a:t>
            </a:r>
          </a:p>
          <a:p>
            <a:pPr algn="ctr"/>
            <a:endParaRPr lang="en-US" sz="3600" b="1" dirty="0">
              <a:solidFill>
                <a:srgbClr val="A100FF"/>
              </a:solidFill>
              <a:latin typeface="Arial" panose="020B0604020202020204" pitchFamily="34" charset="0"/>
              <a:cs typeface="Arial" panose="020B0604020202020204" pitchFamily="34" charset="0"/>
            </a:endParaRPr>
          </a:p>
          <a:p>
            <a:pPr algn="ctr"/>
            <a:endParaRPr lang="en-US" sz="3600" b="1" dirty="0">
              <a:solidFill>
                <a:srgbClr val="A100FF"/>
              </a:solidFill>
              <a:latin typeface="Arial" panose="020B0604020202020204" pitchFamily="34" charset="0"/>
              <a:cs typeface="Arial" panose="020B0604020202020204" pitchFamily="34" charset="0"/>
            </a:endParaRPr>
          </a:p>
          <a:p>
            <a:pPr algn="ctr"/>
            <a:r>
              <a:rPr lang="en-US" sz="3200" dirty="0">
                <a:solidFill>
                  <a:srgbClr val="A100FF"/>
                </a:solidFill>
                <a:latin typeface="Arial" panose="020B0604020202020204" pitchFamily="34" charset="0"/>
                <a:cs typeface="Arial" panose="020B0604020202020204" pitchFamily="34" charset="0"/>
              </a:rPr>
              <a:t> </a:t>
            </a:r>
            <a:r>
              <a:rPr lang="en-US" sz="3200" i="1" u="sng" dirty="0">
                <a:solidFill>
                  <a:srgbClr val="A100FF"/>
                </a:solidFill>
                <a:latin typeface="Arial" panose="020B0604020202020204" pitchFamily="34" charset="0"/>
                <a:cs typeface="Arial" panose="020B0604020202020204" pitchFamily="34" charset="0"/>
              </a:rPr>
              <a:t>ANIMAL</a:t>
            </a:r>
          </a:p>
          <a:p>
            <a:pPr algn="ctr"/>
            <a:r>
              <a:rPr lang="en-US" sz="2000" dirty="0">
                <a:solidFill>
                  <a:srgbClr val="A100FF"/>
                </a:solidFill>
                <a:latin typeface="Arial" panose="020B0604020202020204" pitchFamily="34" charset="0"/>
                <a:cs typeface="Arial" panose="020B0604020202020204" pitchFamily="34" charset="0"/>
              </a:rPr>
              <a:t>HIGHEST IN CATEGORY TYPE</a:t>
            </a:r>
            <a:endParaRPr lang="en-IN" sz="2000" dirty="0">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BA23B357-7AC9-79B1-D484-FAD6E076C689}"/>
              </a:ext>
            </a:extLst>
          </p:cNvPr>
          <p:cNvSpPr txBox="1"/>
          <p:nvPr/>
        </p:nvSpPr>
        <p:spPr>
          <a:xfrm>
            <a:off x="12377582" y="2202215"/>
            <a:ext cx="3255835" cy="3970318"/>
          </a:xfrm>
          <a:prstGeom prst="rect">
            <a:avLst/>
          </a:prstGeom>
          <a:noFill/>
        </p:spPr>
        <p:txBody>
          <a:bodyPr wrap="square" rtlCol="0">
            <a:spAutoFit/>
          </a:bodyPr>
          <a:lstStyle/>
          <a:p>
            <a:pPr algn="ctr"/>
            <a:r>
              <a:rPr lang="en-US" sz="7200" b="1" dirty="0">
                <a:solidFill>
                  <a:srgbClr val="FF0000"/>
                </a:solidFill>
                <a:latin typeface="Arial" panose="020B0604020202020204" pitchFamily="34" charset="0"/>
                <a:cs typeface="Arial" panose="020B0604020202020204" pitchFamily="34" charset="0"/>
              </a:rPr>
              <a:t>1622</a:t>
            </a:r>
          </a:p>
          <a:p>
            <a:pPr algn="ctr"/>
            <a:r>
              <a:rPr lang="en-US" sz="3600" b="1" dirty="0">
                <a:solidFill>
                  <a:srgbClr val="FF0000"/>
                </a:solidFill>
                <a:latin typeface="Arial" panose="020B0604020202020204" pitchFamily="34" charset="0"/>
                <a:cs typeface="Arial" panose="020B0604020202020204" pitchFamily="34" charset="0"/>
              </a:rPr>
              <a:t>6.6%</a:t>
            </a:r>
          </a:p>
          <a:p>
            <a:pPr algn="ctr"/>
            <a:endParaRPr lang="en-US" sz="3600" b="1" dirty="0">
              <a:solidFill>
                <a:srgbClr val="A100FF"/>
              </a:solidFill>
              <a:latin typeface="Arial" panose="020B0604020202020204" pitchFamily="34" charset="0"/>
              <a:cs typeface="Arial" panose="020B0604020202020204" pitchFamily="34" charset="0"/>
            </a:endParaRPr>
          </a:p>
          <a:p>
            <a:pPr algn="ctr"/>
            <a:endParaRPr lang="en-US" sz="3600" b="1" dirty="0">
              <a:solidFill>
                <a:srgbClr val="A100FF"/>
              </a:solidFill>
              <a:latin typeface="Arial" panose="020B0604020202020204" pitchFamily="34" charset="0"/>
              <a:cs typeface="Arial" panose="020B0604020202020204" pitchFamily="34" charset="0"/>
            </a:endParaRPr>
          </a:p>
          <a:p>
            <a:pPr algn="ctr"/>
            <a:r>
              <a:rPr lang="en-US" sz="3200" i="1" u="sng" dirty="0">
                <a:solidFill>
                  <a:srgbClr val="A100FF"/>
                </a:solidFill>
                <a:latin typeface="Arial" panose="020B0604020202020204" pitchFamily="34" charset="0"/>
                <a:cs typeface="Arial" panose="020B0604020202020204" pitchFamily="34" charset="0"/>
              </a:rPr>
              <a:t>HEART</a:t>
            </a:r>
          </a:p>
          <a:p>
            <a:pPr algn="ctr"/>
            <a:r>
              <a:rPr lang="en-IN" sz="2000" dirty="0">
                <a:solidFill>
                  <a:srgbClr val="A100FF"/>
                </a:solidFill>
                <a:latin typeface="Arial" panose="020B0604020202020204" pitchFamily="34" charset="0"/>
                <a:cs typeface="Arial" panose="020B0604020202020204" pitchFamily="34" charset="0"/>
              </a:rPr>
              <a:t>HIGHEST IN REACTION TYPE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7" name="Chart 26">
            <a:extLst>
              <a:ext uri="{FF2B5EF4-FFF2-40B4-BE49-F238E27FC236}">
                <a16:creationId xmlns:a16="http://schemas.microsoft.com/office/drawing/2014/main" id="{7A422E05-42A7-A055-9D2D-C1A967CE48C2}"/>
              </a:ext>
            </a:extLst>
          </p:cNvPr>
          <p:cNvGraphicFramePr>
            <a:graphicFrameLocks/>
          </p:cNvGraphicFramePr>
          <p:nvPr>
            <p:extLst>
              <p:ext uri="{D42A27DB-BD31-4B8C-83A1-F6EECF244321}">
                <p14:modId xmlns:p14="http://schemas.microsoft.com/office/powerpoint/2010/main" val="4095899752"/>
              </p:ext>
            </p:extLst>
          </p:nvPr>
        </p:nvGraphicFramePr>
        <p:xfrm>
          <a:off x="10948091" y="2660064"/>
          <a:ext cx="7023065" cy="4076924"/>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28" name="Chart 27">
            <a:extLst>
              <a:ext uri="{FF2B5EF4-FFF2-40B4-BE49-F238E27FC236}">
                <a16:creationId xmlns:a16="http://schemas.microsoft.com/office/drawing/2014/main" id="{93F1BD1D-C541-89D5-A910-A7EC47AD215D}"/>
              </a:ext>
            </a:extLst>
          </p:cNvPr>
          <p:cNvGraphicFramePr>
            <a:graphicFrameLocks/>
          </p:cNvGraphicFramePr>
          <p:nvPr>
            <p:extLst>
              <p:ext uri="{D42A27DB-BD31-4B8C-83A1-F6EECF244321}">
                <p14:modId xmlns:p14="http://schemas.microsoft.com/office/powerpoint/2010/main" val="2437382408"/>
              </p:ext>
            </p:extLst>
          </p:nvPr>
        </p:nvGraphicFramePr>
        <p:xfrm>
          <a:off x="2573769" y="1435617"/>
          <a:ext cx="6647860" cy="5371157"/>
        </p:xfrm>
        <a:graphic>
          <a:graphicData uri="http://schemas.openxmlformats.org/drawingml/2006/chart">
            <c:chart xmlns:c="http://schemas.openxmlformats.org/drawingml/2006/chart" xmlns:r="http://schemas.openxmlformats.org/officeDocument/2006/relationships" r:id="rId8"/>
          </a:graphicData>
        </a:graphic>
      </p:graphicFrame>
      <p:sp>
        <p:nvSpPr>
          <p:cNvPr id="29" name="TextBox 28">
            <a:extLst>
              <a:ext uri="{FF2B5EF4-FFF2-40B4-BE49-F238E27FC236}">
                <a16:creationId xmlns:a16="http://schemas.microsoft.com/office/drawing/2014/main" id="{81F54F5B-8B88-D7D7-1931-C7F84A363CFE}"/>
              </a:ext>
            </a:extLst>
          </p:cNvPr>
          <p:cNvSpPr txBox="1"/>
          <p:nvPr/>
        </p:nvSpPr>
        <p:spPr>
          <a:xfrm>
            <a:off x="6055837" y="7564183"/>
            <a:ext cx="7782759" cy="1200329"/>
          </a:xfrm>
          <a:prstGeom prst="rect">
            <a:avLst/>
          </a:prstGeom>
          <a:solidFill>
            <a:schemeClr val="accent3">
              <a:lumMod val="40000"/>
              <a:lumOff val="60000"/>
            </a:schemeClr>
          </a:solidFill>
        </p:spPr>
        <p:txBody>
          <a:bodyPr wrap="square" rtlCol="0">
            <a:spAutoFit/>
          </a:bodyPr>
          <a:lstStyle/>
          <a:p>
            <a:r>
              <a:rPr lang="en-US" sz="2400" dirty="0">
                <a:latin typeface="Arial" panose="020B0604020202020204" pitchFamily="34" charset="0"/>
                <a:cs typeface="Arial" panose="020B0604020202020204" pitchFamily="34" charset="0"/>
              </a:rPr>
              <a:t>From the charts, we understood that the top 5 categories based on the score are Animal, Science, Healthy eating, Technology and Food</a:t>
            </a:r>
            <a:endParaRPr lang="en-IN" sz="2400" dirty="0">
              <a:latin typeface="Arial" panose="020B0604020202020204" pitchFamily="34" charset="0"/>
              <a:cs typeface="Arial" panose="020B0604020202020204" pitchFamily="34" charset="0"/>
            </a:endParaRPr>
          </a:p>
        </p:txBody>
      </p:sp>
      <p:sp>
        <p:nvSpPr>
          <p:cNvPr id="30" name="Arrow: Right 29">
            <a:extLst>
              <a:ext uri="{FF2B5EF4-FFF2-40B4-BE49-F238E27FC236}">
                <a16:creationId xmlns:a16="http://schemas.microsoft.com/office/drawing/2014/main" id="{B5C8C186-3F70-3BDB-F711-873CF63D6878}"/>
              </a:ext>
            </a:extLst>
          </p:cNvPr>
          <p:cNvSpPr/>
          <p:nvPr/>
        </p:nvSpPr>
        <p:spPr>
          <a:xfrm rot="607302">
            <a:off x="9282639" y="4533900"/>
            <a:ext cx="1329156" cy="762000"/>
          </a:xfrm>
          <a:prstGeom prst="rightArrow">
            <a:avLst/>
          </a:prstGeom>
          <a:solidFill>
            <a:srgbClr val="A100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mc:AlternateContent xmlns:mc="http://schemas.openxmlformats.org/markup-compatibility/2006">
        <mc:Choice xmlns:cx2="http://schemas.microsoft.com/office/drawing/2015/10/21/chartex" Requires="cx2">
          <p:graphicFrame>
            <p:nvGraphicFramePr>
              <p:cNvPr id="30" name="Chart 29">
                <a:extLst>
                  <a:ext uri="{FF2B5EF4-FFF2-40B4-BE49-F238E27FC236}">
                    <a16:creationId xmlns:a16="http://schemas.microsoft.com/office/drawing/2014/main" id="{91A6EBC1-FA9E-1358-73E6-DE49A65ADA7B}"/>
                  </a:ext>
                </a:extLst>
              </p:cNvPr>
              <p:cNvGraphicFramePr/>
              <p:nvPr>
                <p:extLst>
                  <p:ext uri="{D42A27DB-BD31-4B8C-83A1-F6EECF244321}">
                    <p14:modId xmlns:p14="http://schemas.microsoft.com/office/powerpoint/2010/main" val="106754395"/>
                  </p:ext>
                </p:extLst>
              </p:nvPr>
            </p:nvGraphicFramePr>
            <p:xfrm>
              <a:off x="2472757" y="1166278"/>
              <a:ext cx="7655984" cy="4891622"/>
            </p:xfrm>
            <a:graphic>
              <a:graphicData uri="http://schemas.microsoft.com/office/drawing/2014/chartex">
                <cx:chart xmlns:cx="http://schemas.microsoft.com/office/drawing/2014/chartex" xmlns:r="http://schemas.openxmlformats.org/officeDocument/2006/relationships" r:id="rId7"/>
              </a:graphicData>
            </a:graphic>
          </p:graphicFrame>
        </mc:Choice>
        <mc:Fallback>
          <p:pic>
            <p:nvPicPr>
              <p:cNvPr id="30" name="Chart 29">
                <a:extLst>
                  <a:ext uri="{FF2B5EF4-FFF2-40B4-BE49-F238E27FC236}">
                    <a16:creationId xmlns:a16="http://schemas.microsoft.com/office/drawing/2014/main" id="{91A6EBC1-FA9E-1358-73E6-DE49A65ADA7B}"/>
                  </a:ext>
                </a:extLst>
              </p:cNvPr>
              <p:cNvPicPr>
                <a:picLocks noGrp="1" noRot="1" noChangeAspect="1" noMove="1" noResize="1" noEditPoints="1" noAdjustHandles="1" noChangeArrowheads="1" noChangeShapeType="1"/>
              </p:cNvPicPr>
              <p:nvPr/>
            </p:nvPicPr>
            <p:blipFill>
              <a:blip r:embed="rId8"/>
              <a:stretch>
                <a:fillRect/>
              </a:stretch>
            </p:blipFill>
            <p:spPr>
              <a:xfrm>
                <a:off x="2472757" y="1166278"/>
                <a:ext cx="7655984" cy="4891622"/>
              </a:xfrm>
              <a:prstGeom prst="rect">
                <a:avLst/>
              </a:prstGeom>
            </p:spPr>
          </p:pic>
        </mc:Fallback>
      </mc:AlternateContent>
      <p:sp>
        <p:nvSpPr>
          <p:cNvPr id="31" name="TextBox 30">
            <a:extLst>
              <a:ext uri="{FF2B5EF4-FFF2-40B4-BE49-F238E27FC236}">
                <a16:creationId xmlns:a16="http://schemas.microsoft.com/office/drawing/2014/main" id="{D9049AA0-6AA8-2832-DC49-551071F2092F}"/>
              </a:ext>
            </a:extLst>
          </p:cNvPr>
          <p:cNvSpPr txBox="1"/>
          <p:nvPr/>
        </p:nvSpPr>
        <p:spPr>
          <a:xfrm>
            <a:off x="2475805" y="7107286"/>
            <a:ext cx="7536556" cy="1200329"/>
          </a:xfrm>
          <a:prstGeom prst="rect">
            <a:avLst/>
          </a:prstGeom>
          <a:solidFill>
            <a:schemeClr val="accent4">
              <a:lumMod val="40000"/>
              <a:lumOff val="60000"/>
            </a:schemeClr>
          </a:solidFill>
        </p:spPr>
        <p:txBody>
          <a:bodyPr wrap="square" rtlCol="0">
            <a:spAutoFit/>
          </a:bodyPr>
          <a:lstStyle/>
          <a:p>
            <a:r>
              <a:rPr lang="en-US" sz="2400" dirty="0">
                <a:latin typeface="Arial" panose="020B0604020202020204" pitchFamily="34" charset="0"/>
                <a:cs typeface="Arial" panose="020B0604020202020204" pitchFamily="34" charset="0"/>
              </a:rPr>
              <a:t>From the charts, we understood that the highest-used content is Photo and the maximum number of reactions from customers was Heart.</a:t>
            </a:r>
            <a:endParaRPr lang="en-IN" sz="2400" dirty="0">
              <a:latin typeface="Arial" panose="020B0604020202020204" pitchFamily="34" charset="0"/>
              <a:cs typeface="Arial" panose="020B0604020202020204" pitchFamily="34" charset="0"/>
            </a:endParaRPr>
          </a:p>
        </p:txBody>
      </p:sp>
      <p:graphicFrame>
        <p:nvGraphicFramePr>
          <p:cNvPr id="32" name="Chart 31">
            <a:extLst>
              <a:ext uri="{FF2B5EF4-FFF2-40B4-BE49-F238E27FC236}">
                <a16:creationId xmlns:a16="http://schemas.microsoft.com/office/drawing/2014/main" id="{3EFCC5E1-68AB-F369-BD74-935060665794}"/>
              </a:ext>
            </a:extLst>
          </p:cNvPr>
          <p:cNvGraphicFramePr>
            <a:graphicFrameLocks/>
          </p:cNvGraphicFramePr>
          <p:nvPr>
            <p:extLst>
              <p:ext uri="{D42A27DB-BD31-4B8C-83A1-F6EECF244321}">
                <p14:modId xmlns:p14="http://schemas.microsoft.com/office/powerpoint/2010/main" val="668797040"/>
              </p:ext>
            </p:extLst>
          </p:nvPr>
        </p:nvGraphicFramePr>
        <p:xfrm>
          <a:off x="10367091" y="4305300"/>
          <a:ext cx="7655983" cy="4884366"/>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182</TotalTime>
  <Words>470</Words>
  <Application>Microsoft Office PowerPoint</Application>
  <PresentationFormat>Custom</PresentationFormat>
  <Paragraphs>108</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Clear Sans Regular Bold</vt:lpstr>
      <vt:lpstr>Graphik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Emil Roby</cp:lastModifiedBy>
  <cp:revision>9</cp:revision>
  <dcterms:created xsi:type="dcterms:W3CDTF">2006-08-16T00:00:00Z</dcterms:created>
  <dcterms:modified xsi:type="dcterms:W3CDTF">2024-06-01T05:49:48Z</dcterms:modified>
  <dc:identifier>DAEhDyfaYKE</dc:identifier>
</cp:coreProperties>
</file>