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8" r:id="rId3"/>
    <p:sldId id="259" r:id="rId4"/>
    <p:sldId id="262" r:id="rId5"/>
    <p:sldId id="263" r:id="rId6"/>
    <p:sldId id="260" r:id="rId7"/>
    <p:sldId id="261" r:id="rId8"/>
    <p:sldId id="264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4B"/>
    <a:srgbClr val="01754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5403E0-DBA2-472D-B42A-28A8DA74AA83}">
  <a:tblStyle styleId="{BB5403E0-DBA2-472D-B42A-28A8DA74AA8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24"/>
  </p:normalViewPr>
  <p:slideViewPr>
    <p:cSldViewPr snapToGrid="0">
      <p:cViewPr varScale="1">
        <p:scale>
          <a:sx n="107" d="100"/>
          <a:sy n="107" d="100"/>
        </p:scale>
        <p:origin x="754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Task%201_Pilot%20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Task%201_Pilot%20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Task%201_Pilot%20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Task%201_Pilot%20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dirty="0">
                <a:solidFill>
                  <a:schemeClr val="tx1"/>
                </a:solidFill>
              </a:rPr>
              <a:t>Comparison of 3 existing strategies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Sheet1!$D$34</c:f>
              <c:strCache>
                <c:ptCount val="1"/>
                <c:pt idx="0">
                  <c:v>Strategy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Sheet1!$C$35:$C$39</c:f>
              <c:strCache>
                <c:ptCount val="5"/>
                <c:pt idx="0">
                  <c:v>Emission improvement</c:v>
                </c:pt>
                <c:pt idx="1">
                  <c:v>Cost impact</c:v>
                </c:pt>
                <c:pt idx="2">
                  <c:v>Customer experience impact</c:v>
                </c:pt>
                <c:pt idx="3">
                  <c:v>Impact from Reduction</c:v>
                </c:pt>
                <c:pt idx="4">
                  <c:v>Impact from Removal</c:v>
                </c:pt>
              </c:strCache>
            </c:strRef>
          </c:cat>
          <c:val>
            <c:numRef>
              <c:f>Sheet1!$D$35:$D$39</c:f>
              <c:numCache>
                <c:formatCode>General</c:formatCode>
                <c:ptCount val="5"/>
                <c:pt idx="0">
                  <c:v>23</c:v>
                </c:pt>
                <c:pt idx="1">
                  <c:v>20</c:v>
                </c:pt>
                <c:pt idx="2">
                  <c:v>9</c:v>
                </c:pt>
                <c:pt idx="3">
                  <c:v>19</c:v>
                </c:pt>
                <c:pt idx="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23-430A-A48C-54C3E697E384}"/>
            </c:ext>
          </c:extLst>
        </c:ser>
        <c:ser>
          <c:idx val="1"/>
          <c:order val="1"/>
          <c:tx>
            <c:strRef>
              <c:f>Sheet1!$E$34</c:f>
              <c:strCache>
                <c:ptCount val="1"/>
                <c:pt idx="0">
                  <c:v>Strategy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Sheet1!$C$35:$C$39</c:f>
              <c:strCache>
                <c:ptCount val="5"/>
                <c:pt idx="0">
                  <c:v>Emission improvement</c:v>
                </c:pt>
                <c:pt idx="1">
                  <c:v>Cost impact</c:v>
                </c:pt>
                <c:pt idx="2">
                  <c:v>Customer experience impact</c:v>
                </c:pt>
                <c:pt idx="3">
                  <c:v>Impact from Reduction</c:v>
                </c:pt>
                <c:pt idx="4">
                  <c:v>Impact from Removal</c:v>
                </c:pt>
              </c:strCache>
            </c:strRef>
          </c:cat>
          <c:val>
            <c:numRef>
              <c:f>Sheet1!$E$35:$E$39</c:f>
              <c:numCache>
                <c:formatCode>General</c:formatCode>
                <c:ptCount val="5"/>
                <c:pt idx="0">
                  <c:v>25</c:v>
                </c:pt>
                <c:pt idx="1">
                  <c:v>20</c:v>
                </c:pt>
                <c:pt idx="2">
                  <c:v>-1</c:v>
                </c:pt>
                <c:pt idx="3">
                  <c:v>14</c:v>
                </c:pt>
                <c:pt idx="4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423-430A-A48C-54C3E697E384}"/>
            </c:ext>
          </c:extLst>
        </c:ser>
        <c:ser>
          <c:idx val="2"/>
          <c:order val="2"/>
          <c:tx>
            <c:strRef>
              <c:f>Sheet1!$F$34</c:f>
              <c:strCache>
                <c:ptCount val="1"/>
                <c:pt idx="0">
                  <c:v>Strategy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Sheet1!$C$35:$C$39</c:f>
              <c:strCache>
                <c:ptCount val="5"/>
                <c:pt idx="0">
                  <c:v>Emission improvement</c:v>
                </c:pt>
                <c:pt idx="1">
                  <c:v>Cost impact</c:v>
                </c:pt>
                <c:pt idx="2">
                  <c:v>Customer experience impact</c:v>
                </c:pt>
                <c:pt idx="3">
                  <c:v>Impact from Reduction</c:v>
                </c:pt>
                <c:pt idx="4">
                  <c:v>Impact from Removal</c:v>
                </c:pt>
              </c:strCache>
            </c:strRef>
          </c:cat>
          <c:val>
            <c:numRef>
              <c:f>Sheet1!$F$35:$F$39</c:f>
              <c:numCache>
                <c:formatCode>General</c:formatCode>
                <c:ptCount val="5"/>
                <c:pt idx="0">
                  <c:v>22</c:v>
                </c:pt>
                <c:pt idx="1">
                  <c:v>21</c:v>
                </c:pt>
                <c:pt idx="2">
                  <c:v>2</c:v>
                </c:pt>
                <c:pt idx="3">
                  <c:v>12</c:v>
                </c:pt>
                <c:pt idx="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423-430A-A48C-54C3E697E384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984833968"/>
        <c:axId val="984834928"/>
      </c:barChart>
      <c:catAx>
        <c:axId val="984833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4834928"/>
        <c:crosses val="autoZero"/>
        <c:auto val="1"/>
        <c:lblAlgn val="ctr"/>
        <c:lblOffset val="100"/>
        <c:noMultiLvlLbl val="0"/>
      </c:catAx>
      <c:valAx>
        <c:axId val="984834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4833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38100">
      <a:solidFill>
        <a:srgbClr val="01754A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5.3743006099850429E-2"/>
          <c:y val="0.274320931507048"/>
          <c:w val="0.5355854102164801"/>
          <c:h val="0.65989467244809641"/>
        </c:manualLayout>
      </c:layout>
      <c:pie3DChart>
        <c:varyColors val="1"/>
        <c:ser>
          <c:idx val="0"/>
          <c:order val="0"/>
          <c:tx>
            <c:strRef>
              <c:f>Sheet1!$D$40</c:f>
              <c:strCache>
                <c:ptCount val="1"/>
                <c:pt idx="0">
                  <c:v>Strategy 4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552F-4E8A-8B7C-507EB2D7371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552F-4E8A-8B7C-507EB2D7371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552F-4E8A-8B7C-507EB2D73713}"/>
              </c:ext>
            </c:extLst>
          </c:dPt>
          <c:dLbls>
            <c:spPr>
              <a:solidFill>
                <a:srgbClr val="FFFFFF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Sheet1!$C$41:$C$43</c:f>
              <c:strCache>
                <c:ptCount val="3"/>
                <c:pt idx="0">
                  <c:v>Emission improvement</c:v>
                </c:pt>
                <c:pt idx="1">
                  <c:v>Cost impact</c:v>
                </c:pt>
                <c:pt idx="2">
                  <c:v>Customer experience impact</c:v>
                </c:pt>
              </c:strCache>
            </c:strRef>
          </c:cat>
          <c:val>
            <c:numRef>
              <c:f>Sheet1!$D$41:$D$43</c:f>
              <c:numCache>
                <c:formatCode>General</c:formatCode>
                <c:ptCount val="3"/>
                <c:pt idx="0">
                  <c:v>35</c:v>
                </c:pt>
                <c:pt idx="1">
                  <c:v>19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52F-4E8A-8B7C-507EB2D73713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8575" cap="flat" cmpd="sng" algn="ctr">
      <a:solidFill>
        <a:srgbClr val="00754B"/>
      </a:solidFill>
      <a:round/>
    </a:ln>
    <a:effectLst/>
  </c:spPr>
  <c:txPr>
    <a:bodyPr/>
    <a:lstStyle/>
    <a:p>
      <a:pPr>
        <a:defRPr>
          <a:solidFill>
            <a:schemeClr val="dk1"/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/>
                </a:solidFill>
              </a:rPr>
              <a:t>Comparison</a:t>
            </a:r>
            <a:r>
              <a:rPr lang="en-US" baseline="0" dirty="0">
                <a:solidFill>
                  <a:schemeClr val="tx1"/>
                </a:solidFill>
              </a:rPr>
              <a:t> of Strategies </a:t>
            </a:r>
            <a:endParaRPr lang="en-IN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10170431142559307"/>
          <c:y val="4.102986032499154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Sheet1!$C$36</c:f>
              <c:strCache>
                <c:ptCount val="1"/>
                <c:pt idx="0">
                  <c:v>Cost impact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Sheet1!$D$34:$G$34</c:f>
              <c:strCache>
                <c:ptCount val="4"/>
                <c:pt idx="0">
                  <c:v>Strategy 1</c:v>
                </c:pt>
                <c:pt idx="1">
                  <c:v>Strategy 2</c:v>
                </c:pt>
                <c:pt idx="2">
                  <c:v>Strategy 3</c:v>
                </c:pt>
                <c:pt idx="3">
                  <c:v>Strategy 4</c:v>
                </c:pt>
              </c:strCache>
            </c:strRef>
          </c:cat>
          <c:val>
            <c:numRef>
              <c:f>Sheet1!$D$36:$G$36</c:f>
              <c:numCache>
                <c:formatCode>General</c:formatCode>
                <c:ptCount val="4"/>
                <c:pt idx="0">
                  <c:v>20</c:v>
                </c:pt>
                <c:pt idx="1">
                  <c:v>20</c:v>
                </c:pt>
                <c:pt idx="2">
                  <c:v>21</c:v>
                </c:pt>
                <c:pt idx="3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3F-4329-896B-D7AF3D399FC5}"/>
            </c:ext>
          </c:extLst>
        </c:ser>
        <c:ser>
          <c:idx val="2"/>
          <c:order val="2"/>
          <c:tx>
            <c:strRef>
              <c:f>Sheet1!$C$37</c:f>
              <c:strCache>
                <c:ptCount val="1"/>
                <c:pt idx="0">
                  <c:v>Customer experience impact</c:v>
                </c:pt>
              </c:strCache>
            </c:strRef>
          </c:tx>
          <c:spPr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Sheet1!$D$34:$G$34</c:f>
              <c:strCache>
                <c:ptCount val="4"/>
                <c:pt idx="0">
                  <c:v>Strategy 1</c:v>
                </c:pt>
                <c:pt idx="1">
                  <c:v>Strategy 2</c:v>
                </c:pt>
                <c:pt idx="2">
                  <c:v>Strategy 3</c:v>
                </c:pt>
                <c:pt idx="3">
                  <c:v>Strategy 4</c:v>
                </c:pt>
              </c:strCache>
            </c:strRef>
          </c:cat>
          <c:val>
            <c:numRef>
              <c:f>Sheet1!$D$37:$G$37</c:f>
              <c:numCache>
                <c:formatCode>General</c:formatCode>
                <c:ptCount val="4"/>
                <c:pt idx="0">
                  <c:v>9</c:v>
                </c:pt>
                <c:pt idx="1">
                  <c:v>-1</c:v>
                </c:pt>
                <c:pt idx="2">
                  <c:v>2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53F-4329-896B-D7AF3D399F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150748656"/>
        <c:axId val="1150749136"/>
      </c:barChart>
      <c:lineChart>
        <c:grouping val="standard"/>
        <c:varyColors val="0"/>
        <c:ser>
          <c:idx val="0"/>
          <c:order val="0"/>
          <c:tx>
            <c:strRef>
              <c:f>Sheet1!$C$35</c:f>
              <c:strCache>
                <c:ptCount val="1"/>
                <c:pt idx="0">
                  <c:v>Emission improvement</c:v>
                </c:pt>
              </c:strCache>
            </c:strRef>
          </c:tx>
          <c:spPr>
            <a:ln w="34925" cap="rnd">
              <a:solidFill>
                <a:srgbClr val="FF000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Sheet1!$D$34:$G$34</c:f>
              <c:strCache>
                <c:ptCount val="4"/>
                <c:pt idx="0">
                  <c:v>Strategy 1</c:v>
                </c:pt>
                <c:pt idx="1">
                  <c:v>Strategy 2</c:v>
                </c:pt>
                <c:pt idx="2">
                  <c:v>Strategy 3</c:v>
                </c:pt>
                <c:pt idx="3">
                  <c:v>Strategy 4</c:v>
                </c:pt>
              </c:strCache>
            </c:strRef>
          </c:cat>
          <c:val>
            <c:numRef>
              <c:f>Sheet1!$D$35:$G$35</c:f>
              <c:numCache>
                <c:formatCode>General</c:formatCode>
                <c:ptCount val="4"/>
                <c:pt idx="0">
                  <c:v>23</c:v>
                </c:pt>
                <c:pt idx="1">
                  <c:v>25</c:v>
                </c:pt>
                <c:pt idx="2">
                  <c:v>22</c:v>
                </c:pt>
                <c:pt idx="3">
                  <c:v>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53F-4329-896B-D7AF3D399F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50747216"/>
        <c:axId val="1150734256"/>
      </c:lineChart>
      <c:catAx>
        <c:axId val="1150748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0749136"/>
        <c:crosses val="autoZero"/>
        <c:auto val="1"/>
        <c:lblAlgn val="ctr"/>
        <c:lblOffset val="100"/>
        <c:noMultiLvlLbl val="0"/>
      </c:catAx>
      <c:valAx>
        <c:axId val="1150749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0748656"/>
        <c:crosses val="autoZero"/>
        <c:crossBetween val="between"/>
      </c:valAx>
      <c:valAx>
        <c:axId val="1150734256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0747216"/>
        <c:crosses val="max"/>
        <c:crossBetween val="between"/>
      </c:valAx>
      <c:catAx>
        <c:axId val="115074721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5073425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8575">
      <a:solidFill>
        <a:srgbClr val="01754A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Competitor Performance Comparison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Sheet2!$E$5</c:f>
              <c:strCache>
                <c:ptCount val="1"/>
                <c:pt idx="0">
                  <c:v>Net Carbon Emissions per Location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Sheet2!$D$6:$D$10</c:f>
              <c:strCache>
                <c:ptCount val="5"/>
                <c:pt idx="0">
                  <c:v>Modest Co</c:v>
                </c:pt>
                <c:pt idx="1">
                  <c:v>Super Co</c:v>
                </c:pt>
                <c:pt idx="2">
                  <c:v>Mega Mart</c:v>
                </c:pt>
                <c:pt idx="3">
                  <c:v>ABC Mart</c:v>
                </c:pt>
                <c:pt idx="4">
                  <c:v>Bubble Co</c:v>
                </c:pt>
              </c:strCache>
            </c:strRef>
          </c:cat>
          <c:val>
            <c:numRef>
              <c:f>Sheet2!$E$6:$E$10</c:f>
              <c:numCache>
                <c:formatCode>General</c:formatCode>
                <c:ptCount val="5"/>
                <c:pt idx="0">
                  <c:v>42</c:v>
                </c:pt>
                <c:pt idx="1">
                  <c:v>61</c:v>
                </c:pt>
                <c:pt idx="2">
                  <c:v>64</c:v>
                </c:pt>
                <c:pt idx="3">
                  <c:v>83</c:v>
                </c:pt>
                <c:pt idx="4">
                  <c:v>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DD-438A-97FC-085FF692C7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67718655"/>
        <c:axId val="367719135"/>
      </c:barChart>
      <c:lineChart>
        <c:grouping val="standard"/>
        <c:varyColors val="0"/>
        <c:ser>
          <c:idx val="1"/>
          <c:order val="1"/>
          <c:tx>
            <c:strRef>
              <c:f>Sheet2!$F$5</c:f>
              <c:strCache>
                <c:ptCount val="1"/>
                <c:pt idx="0">
                  <c:v>Average Customer Satisfaction Score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Sheet2!$D$6:$D$10</c:f>
              <c:strCache>
                <c:ptCount val="5"/>
                <c:pt idx="0">
                  <c:v>Modest Co</c:v>
                </c:pt>
                <c:pt idx="1">
                  <c:v>Super Co</c:v>
                </c:pt>
                <c:pt idx="2">
                  <c:v>Mega Mart</c:v>
                </c:pt>
                <c:pt idx="3">
                  <c:v>ABC Mart</c:v>
                </c:pt>
                <c:pt idx="4">
                  <c:v>Bubble Co</c:v>
                </c:pt>
              </c:strCache>
            </c:strRef>
          </c:cat>
          <c:val>
            <c:numRef>
              <c:f>Sheet2!$F$6:$F$10</c:f>
              <c:numCache>
                <c:formatCode>General</c:formatCode>
                <c:ptCount val="5"/>
                <c:pt idx="0">
                  <c:v>67</c:v>
                </c:pt>
                <c:pt idx="1">
                  <c:v>48</c:v>
                </c:pt>
                <c:pt idx="2">
                  <c:v>38</c:v>
                </c:pt>
                <c:pt idx="3">
                  <c:v>22</c:v>
                </c:pt>
                <c:pt idx="4">
                  <c:v>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0DD-438A-97FC-085FF692C7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93471424"/>
        <c:axId val="793470944"/>
      </c:lineChart>
      <c:catAx>
        <c:axId val="3677186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7719135"/>
        <c:crosses val="autoZero"/>
        <c:auto val="1"/>
        <c:lblAlgn val="ctr"/>
        <c:lblOffset val="100"/>
        <c:noMultiLvlLbl val="0"/>
      </c:catAx>
      <c:valAx>
        <c:axId val="367719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7718655"/>
        <c:crosses val="autoZero"/>
        <c:crossBetween val="between"/>
      </c:valAx>
      <c:valAx>
        <c:axId val="79347094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3471424"/>
        <c:crosses val="max"/>
        <c:crossBetween val="between"/>
      </c:valAx>
      <c:catAx>
        <c:axId val="79347142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9347094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8575">
      <a:solidFill>
        <a:srgbClr val="01754A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33C488-6B5E-418A-9350-79EA0CFA8954}" type="doc">
      <dgm:prSet loTypeId="urn:microsoft.com/office/officeart/2005/8/layout/hierarchy6" loCatId="hierarchy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F29FECA0-86E3-4F62-A807-356002DE0477}">
      <dgm:prSet phldrT="[Text]"/>
      <dgm:spPr>
        <a:noFill/>
        <a:ln>
          <a:solidFill>
            <a:srgbClr val="01754A"/>
          </a:solidFill>
        </a:ln>
      </dgm:spPr>
      <dgm:t>
        <a:bodyPr/>
        <a:lstStyle/>
        <a:p>
          <a:r>
            <a:rPr lang="en-US" dirty="0">
              <a:latin typeface="Georgia" panose="02040502050405020303" pitchFamily="18" charset="0"/>
            </a:rPr>
            <a:t>Categories for mitigating carbon</a:t>
          </a:r>
          <a:endParaRPr lang="en-IN" dirty="0">
            <a:latin typeface="Georgia" panose="02040502050405020303" pitchFamily="18" charset="0"/>
          </a:endParaRPr>
        </a:p>
      </dgm:t>
    </dgm:pt>
    <dgm:pt modelId="{2E4943DE-0628-489A-AC39-04357658BBAE}" type="parTrans" cxnId="{544522E7-9225-4AD3-90BA-872387F0FFDE}">
      <dgm:prSet/>
      <dgm:spPr/>
      <dgm:t>
        <a:bodyPr/>
        <a:lstStyle/>
        <a:p>
          <a:endParaRPr lang="en-IN"/>
        </a:p>
      </dgm:t>
    </dgm:pt>
    <dgm:pt modelId="{59DA61DE-2B1B-4E13-BEFC-4A663C7700A3}" type="sibTrans" cxnId="{544522E7-9225-4AD3-90BA-872387F0FFDE}">
      <dgm:prSet/>
      <dgm:spPr/>
      <dgm:t>
        <a:bodyPr/>
        <a:lstStyle/>
        <a:p>
          <a:endParaRPr lang="en-IN"/>
        </a:p>
      </dgm:t>
    </dgm:pt>
    <dgm:pt modelId="{98E126B8-4F3C-49F0-82A5-B7F67536D5F0}">
      <dgm:prSet phldrT="[Text]"/>
      <dgm:spPr>
        <a:noFill/>
        <a:ln>
          <a:solidFill>
            <a:srgbClr val="00754B"/>
          </a:solidFill>
        </a:ln>
      </dgm:spPr>
      <dgm:t>
        <a:bodyPr/>
        <a:lstStyle/>
        <a:p>
          <a:r>
            <a:rPr lang="en-US" dirty="0">
              <a:latin typeface="Georgia" panose="02040502050405020303" pitchFamily="18" charset="0"/>
            </a:rPr>
            <a:t>Reduce Emission</a:t>
          </a:r>
          <a:endParaRPr lang="en-IN" dirty="0">
            <a:latin typeface="Georgia" panose="02040502050405020303" pitchFamily="18" charset="0"/>
          </a:endParaRPr>
        </a:p>
      </dgm:t>
    </dgm:pt>
    <dgm:pt modelId="{88E7B50D-37BF-4994-B967-63ECF7AC3666}" type="parTrans" cxnId="{0C19E894-3855-4A14-AF52-E42999768588}">
      <dgm:prSet/>
      <dgm:spPr/>
      <dgm:t>
        <a:bodyPr/>
        <a:lstStyle/>
        <a:p>
          <a:endParaRPr lang="en-IN"/>
        </a:p>
      </dgm:t>
    </dgm:pt>
    <dgm:pt modelId="{43D3740A-8C95-46B9-9EBE-35EF3C3F8E70}" type="sibTrans" cxnId="{0C19E894-3855-4A14-AF52-E42999768588}">
      <dgm:prSet/>
      <dgm:spPr/>
      <dgm:t>
        <a:bodyPr/>
        <a:lstStyle/>
        <a:p>
          <a:endParaRPr lang="en-IN"/>
        </a:p>
      </dgm:t>
    </dgm:pt>
    <dgm:pt modelId="{E2EEF433-0144-47B9-9484-61C8783C7028}">
      <dgm:prSet phldrT="[Text]"/>
      <dgm:spPr>
        <a:noFill/>
        <a:ln>
          <a:solidFill>
            <a:srgbClr val="00754B"/>
          </a:solidFill>
        </a:ln>
      </dgm:spPr>
      <dgm:t>
        <a:bodyPr/>
        <a:lstStyle/>
        <a:p>
          <a:r>
            <a:rPr lang="en-US" dirty="0">
              <a:latin typeface="Georgia" panose="02040502050405020303" pitchFamily="18" charset="0"/>
            </a:rPr>
            <a:t>Remove Emission</a:t>
          </a:r>
          <a:endParaRPr lang="en-IN" dirty="0">
            <a:latin typeface="Georgia" panose="02040502050405020303" pitchFamily="18" charset="0"/>
          </a:endParaRPr>
        </a:p>
      </dgm:t>
    </dgm:pt>
    <dgm:pt modelId="{6BB48015-D0F5-4349-9C08-3DF5270A6B42}" type="parTrans" cxnId="{2C0B70D0-BBA7-45E1-9B6E-EC4B4E31C8B6}">
      <dgm:prSet/>
      <dgm:spPr/>
      <dgm:t>
        <a:bodyPr/>
        <a:lstStyle/>
        <a:p>
          <a:endParaRPr lang="en-IN"/>
        </a:p>
      </dgm:t>
    </dgm:pt>
    <dgm:pt modelId="{67272C40-0B5D-4F13-8F4C-BF59A0FE8283}" type="sibTrans" cxnId="{2C0B70D0-BBA7-45E1-9B6E-EC4B4E31C8B6}">
      <dgm:prSet/>
      <dgm:spPr/>
      <dgm:t>
        <a:bodyPr/>
        <a:lstStyle/>
        <a:p>
          <a:endParaRPr lang="en-IN"/>
        </a:p>
      </dgm:t>
    </dgm:pt>
    <dgm:pt modelId="{91BB69A0-E2B5-4AD5-A791-C445F024B59F}" type="pres">
      <dgm:prSet presAssocID="{7E33C488-6B5E-418A-9350-79EA0CFA8954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EBD9B18-2FB2-44AC-BB57-7CA5BF20E2C2}" type="pres">
      <dgm:prSet presAssocID="{7E33C488-6B5E-418A-9350-79EA0CFA8954}" presName="hierFlow" presStyleCnt="0"/>
      <dgm:spPr/>
    </dgm:pt>
    <dgm:pt modelId="{A8426A4A-1EB6-46A3-A97D-2238F6096D82}" type="pres">
      <dgm:prSet presAssocID="{7E33C488-6B5E-418A-9350-79EA0CFA8954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F926734-3C13-438B-A2C2-6DF06468EC7B}" type="pres">
      <dgm:prSet presAssocID="{F29FECA0-86E3-4F62-A807-356002DE0477}" presName="Name14" presStyleCnt="0"/>
      <dgm:spPr/>
    </dgm:pt>
    <dgm:pt modelId="{8693E728-BE5C-462B-8B39-F0CE43A435CC}" type="pres">
      <dgm:prSet presAssocID="{F29FECA0-86E3-4F62-A807-356002DE0477}" presName="level1Shape" presStyleLbl="node0" presStyleIdx="0" presStyleCnt="1">
        <dgm:presLayoutVars>
          <dgm:chPref val="3"/>
        </dgm:presLayoutVars>
      </dgm:prSet>
      <dgm:spPr/>
    </dgm:pt>
    <dgm:pt modelId="{1EE4946D-8904-4D77-831F-D8C9A5EECD3E}" type="pres">
      <dgm:prSet presAssocID="{F29FECA0-86E3-4F62-A807-356002DE0477}" presName="hierChild2" presStyleCnt="0"/>
      <dgm:spPr/>
    </dgm:pt>
    <dgm:pt modelId="{3A557830-9EE5-4DAD-BE1C-99FAC2366E59}" type="pres">
      <dgm:prSet presAssocID="{88E7B50D-37BF-4994-B967-63ECF7AC3666}" presName="Name19" presStyleLbl="parChTrans1D2" presStyleIdx="0" presStyleCnt="2"/>
      <dgm:spPr/>
    </dgm:pt>
    <dgm:pt modelId="{DBD0094B-C007-4D11-90E5-0E8782CF9803}" type="pres">
      <dgm:prSet presAssocID="{98E126B8-4F3C-49F0-82A5-B7F67536D5F0}" presName="Name21" presStyleCnt="0"/>
      <dgm:spPr/>
    </dgm:pt>
    <dgm:pt modelId="{0EFED5FE-0583-468A-B687-7478C11E1B54}" type="pres">
      <dgm:prSet presAssocID="{98E126B8-4F3C-49F0-82A5-B7F67536D5F0}" presName="level2Shape" presStyleLbl="node2" presStyleIdx="0" presStyleCnt="2"/>
      <dgm:spPr/>
    </dgm:pt>
    <dgm:pt modelId="{8CD1D9B5-E3C5-4F0A-9F8F-0D6081350F57}" type="pres">
      <dgm:prSet presAssocID="{98E126B8-4F3C-49F0-82A5-B7F67536D5F0}" presName="hierChild3" presStyleCnt="0"/>
      <dgm:spPr/>
    </dgm:pt>
    <dgm:pt modelId="{31070211-C85F-41C9-ADCB-5585165E5EF0}" type="pres">
      <dgm:prSet presAssocID="{6BB48015-D0F5-4349-9C08-3DF5270A6B42}" presName="Name19" presStyleLbl="parChTrans1D2" presStyleIdx="1" presStyleCnt="2"/>
      <dgm:spPr/>
    </dgm:pt>
    <dgm:pt modelId="{F4397514-1710-41B8-915B-9B04FC23674E}" type="pres">
      <dgm:prSet presAssocID="{E2EEF433-0144-47B9-9484-61C8783C7028}" presName="Name21" presStyleCnt="0"/>
      <dgm:spPr/>
    </dgm:pt>
    <dgm:pt modelId="{BA1007A2-CA3E-43C9-948B-4AF44715DCEC}" type="pres">
      <dgm:prSet presAssocID="{E2EEF433-0144-47B9-9484-61C8783C7028}" presName="level2Shape" presStyleLbl="node2" presStyleIdx="1" presStyleCnt="2"/>
      <dgm:spPr/>
    </dgm:pt>
    <dgm:pt modelId="{062A9EF7-35D2-4987-9195-6B6BBC8D0AD4}" type="pres">
      <dgm:prSet presAssocID="{E2EEF433-0144-47B9-9484-61C8783C7028}" presName="hierChild3" presStyleCnt="0"/>
      <dgm:spPr/>
    </dgm:pt>
    <dgm:pt modelId="{7C7E48D0-FC55-4060-9452-635D48C6A16F}" type="pres">
      <dgm:prSet presAssocID="{7E33C488-6B5E-418A-9350-79EA0CFA8954}" presName="bgShapesFlow" presStyleCnt="0"/>
      <dgm:spPr/>
    </dgm:pt>
  </dgm:ptLst>
  <dgm:cxnLst>
    <dgm:cxn modelId="{91DDC31D-FB43-4EBE-8A25-0DEC3E2DF853}" type="presOf" srcId="{E2EEF433-0144-47B9-9484-61C8783C7028}" destId="{BA1007A2-CA3E-43C9-948B-4AF44715DCEC}" srcOrd="0" destOrd="0" presId="urn:microsoft.com/office/officeart/2005/8/layout/hierarchy6"/>
    <dgm:cxn modelId="{54C2E542-2920-4B97-9BB1-9201DE669FE5}" type="presOf" srcId="{6BB48015-D0F5-4349-9C08-3DF5270A6B42}" destId="{31070211-C85F-41C9-ADCB-5585165E5EF0}" srcOrd="0" destOrd="0" presId="urn:microsoft.com/office/officeart/2005/8/layout/hierarchy6"/>
    <dgm:cxn modelId="{5468196D-5AF0-4BBD-8A56-184CC564F754}" type="presOf" srcId="{F29FECA0-86E3-4F62-A807-356002DE0477}" destId="{8693E728-BE5C-462B-8B39-F0CE43A435CC}" srcOrd="0" destOrd="0" presId="urn:microsoft.com/office/officeart/2005/8/layout/hierarchy6"/>
    <dgm:cxn modelId="{2F1EB678-4688-47EE-BF1F-27819557A2F9}" type="presOf" srcId="{7E33C488-6B5E-418A-9350-79EA0CFA8954}" destId="{91BB69A0-E2B5-4AD5-A791-C445F024B59F}" srcOrd="0" destOrd="0" presId="urn:microsoft.com/office/officeart/2005/8/layout/hierarchy6"/>
    <dgm:cxn modelId="{0C19E894-3855-4A14-AF52-E42999768588}" srcId="{F29FECA0-86E3-4F62-A807-356002DE0477}" destId="{98E126B8-4F3C-49F0-82A5-B7F67536D5F0}" srcOrd="0" destOrd="0" parTransId="{88E7B50D-37BF-4994-B967-63ECF7AC3666}" sibTransId="{43D3740A-8C95-46B9-9EBE-35EF3C3F8E70}"/>
    <dgm:cxn modelId="{69D8CAA7-3E99-4944-8E5E-E7E89156ED4A}" type="presOf" srcId="{88E7B50D-37BF-4994-B967-63ECF7AC3666}" destId="{3A557830-9EE5-4DAD-BE1C-99FAC2366E59}" srcOrd="0" destOrd="0" presId="urn:microsoft.com/office/officeart/2005/8/layout/hierarchy6"/>
    <dgm:cxn modelId="{F800ADAD-384D-4724-82DE-19E875368E1F}" type="presOf" srcId="{98E126B8-4F3C-49F0-82A5-B7F67536D5F0}" destId="{0EFED5FE-0583-468A-B687-7478C11E1B54}" srcOrd="0" destOrd="0" presId="urn:microsoft.com/office/officeart/2005/8/layout/hierarchy6"/>
    <dgm:cxn modelId="{2C0B70D0-BBA7-45E1-9B6E-EC4B4E31C8B6}" srcId="{F29FECA0-86E3-4F62-A807-356002DE0477}" destId="{E2EEF433-0144-47B9-9484-61C8783C7028}" srcOrd="1" destOrd="0" parTransId="{6BB48015-D0F5-4349-9C08-3DF5270A6B42}" sibTransId="{67272C40-0B5D-4F13-8F4C-BF59A0FE8283}"/>
    <dgm:cxn modelId="{544522E7-9225-4AD3-90BA-872387F0FFDE}" srcId="{7E33C488-6B5E-418A-9350-79EA0CFA8954}" destId="{F29FECA0-86E3-4F62-A807-356002DE0477}" srcOrd="0" destOrd="0" parTransId="{2E4943DE-0628-489A-AC39-04357658BBAE}" sibTransId="{59DA61DE-2B1B-4E13-BEFC-4A663C7700A3}"/>
    <dgm:cxn modelId="{1732B504-5819-4496-A356-D3923175646D}" type="presParOf" srcId="{91BB69A0-E2B5-4AD5-A791-C445F024B59F}" destId="{1EBD9B18-2FB2-44AC-BB57-7CA5BF20E2C2}" srcOrd="0" destOrd="0" presId="urn:microsoft.com/office/officeart/2005/8/layout/hierarchy6"/>
    <dgm:cxn modelId="{AB695419-261A-4CFA-AFCA-BEEFAA94BD5D}" type="presParOf" srcId="{1EBD9B18-2FB2-44AC-BB57-7CA5BF20E2C2}" destId="{A8426A4A-1EB6-46A3-A97D-2238F6096D82}" srcOrd="0" destOrd="0" presId="urn:microsoft.com/office/officeart/2005/8/layout/hierarchy6"/>
    <dgm:cxn modelId="{2AAFBC55-7023-45D1-A5A8-621988A7C6E5}" type="presParOf" srcId="{A8426A4A-1EB6-46A3-A97D-2238F6096D82}" destId="{DF926734-3C13-438B-A2C2-6DF06468EC7B}" srcOrd="0" destOrd="0" presId="urn:microsoft.com/office/officeart/2005/8/layout/hierarchy6"/>
    <dgm:cxn modelId="{C0AF6D08-BEA6-4870-8F6A-26E929A3F056}" type="presParOf" srcId="{DF926734-3C13-438B-A2C2-6DF06468EC7B}" destId="{8693E728-BE5C-462B-8B39-F0CE43A435CC}" srcOrd="0" destOrd="0" presId="urn:microsoft.com/office/officeart/2005/8/layout/hierarchy6"/>
    <dgm:cxn modelId="{4F4CD1E5-68C8-479B-8877-8F19C9B47BA3}" type="presParOf" srcId="{DF926734-3C13-438B-A2C2-6DF06468EC7B}" destId="{1EE4946D-8904-4D77-831F-D8C9A5EECD3E}" srcOrd="1" destOrd="0" presId="urn:microsoft.com/office/officeart/2005/8/layout/hierarchy6"/>
    <dgm:cxn modelId="{86DEF316-DE5D-4BBA-A0CB-23AC742C1F12}" type="presParOf" srcId="{1EE4946D-8904-4D77-831F-D8C9A5EECD3E}" destId="{3A557830-9EE5-4DAD-BE1C-99FAC2366E59}" srcOrd="0" destOrd="0" presId="urn:microsoft.com/office/officeart/2005/8/layout/hierarchy6"/>
    <dgm:cxn modelId="{4C49D78A-5824-4420-A7AB-45D8D16CC6CB}" type="presParOf" srcId="{1EE4946D-8904-4D77-831F-D8C9A5EECD3E}" destId="{DBD0094B-C007-4D11-90E5-0E8782CF9803}" srcOrd="1" destOrd="0" presId="urn:microsoft.com/office/officeart/2005/8/layout/hierarchy6"/>
    <dgm:cxn modelId="{664F268C-3C5D-4456-ACA8-3C08D0208A62}" type="presParOf" srcId="{DBD0094B-C007-4D11-90E5-0E8782CF9803}" destId="{0EFED5FE-0583-468A-B687-7478C11E1B54}" srcOrd="0" destOrd="0" presId="urn:microsoft.com/office/officeart/2005/8/layout/hierarchy6"/>
    <dgm:cxn modelId="{B3A26E14-BC35-4245-92F3-A92A9280612E}" type="presParOf" srcId="{DBD0094B-C007-4D11-90E5-0E8782CF9803}" destId="{8CD1D9B5-E3C5-4F0A-9F8F-0D6081350F57}" srcOrd="1" destOrd="0" presId="urn:microsoft.com/office/officeart/2005/8/layout/hierarchy6"/>
    <dgm:cxn modelId="{923446FC-5D92-4FF0-817A-F31E48B2E6EF}" type="presParOf" srcId="{1EE4946D-8904-4D77-831F-D8C9A5EECD3E}" destId="{31070211-C85F-41C9-ADCB-5585165E5EF0}" srcOrd="2" destOrd="0" presId="urn:microsoft.com/office/officeart/2005/8/layout/hierarchy6"/>
    <dgm:cxn modelId="{45534ACD-A6C0-4534-9912-1872E17A14E3}" type="presParOf" srcId="{1EE4946D-8904-4D77-831F-D8C9A5EECD3E}" destId="{F4397514-1710-41B8-915B-9B04FC23674E}" srcOrd="3" destOrd="0" presId="urn:microsoft.com/office/officeart/2005/8/layout/hierarchy6"/>
    <dgm:cxn modelId="{3DB03954-0A0D-4B23-AEEE-76B8F7C27987}" type="presParOf" srcId="{F4397514-1710-41B8-915B-9B04FC23674E}" destId="{BA1007A2-CA3E-43C9-948B-4AF44715DCEC}" srcOrd="0" destOrd="0" presId="urn:microsoft.com/office/officeart/2005/8/layout/hierarchy6"/>
    <dgm:cxn modelId="{4645A778-4BFF-4420-880A-0BE859C049D9}" type="presParOf" srcId="{F4397514-1710-41B8-915B-9B04FC23674E}" destId="{062A9EF7-35D2-4987-9195-6B6BBC8D0AD4}" srcOrd="1" destOrd="0" presId="urn:microsoft.com/office/officeart/2005/8/layout/hierarchy6"/>
    <dgm:cxn modelId="{34CBC1FD-4831-461D-8C1A-E495512CBF58}" type="presParOf" srcId="{91BB69A0-E2B5-4AD5-A791-C445F024B59F}" destId="{7C7E48D0-FC55-4060-9452-635D48C6A16F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290988-FA34-49DD-88C3-71E76AF6E530}" type="doc">
      <dgm:prSet loTypeId="urn:microsoft.com/office/officeart/2009/3/layout/OpposingIdeas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DB06350-2534-431E-8F8E-0E0D339B3029}">
      <dgm:prSet phldrT="[Text]"/>
      <dgm:spPr>
        <a:solidFill>
          <a:srgbClr val="92D050"/>
        </a:solidFill>
        <a:ln>
          <a:solidFill>
            <a:srgbClr val="00754B"/>
          </a:solidFill>
        </a:ln>
      </dgm:spPr>
      <dgm:t>
        <a:bodyPr/>
        <a:lstStyle/>
        <a:p>
          <a:pPr algn="ctr"/>
          <a:r>
            <a:rPr lang="en-US" dirty="0">
              <a:latin typeface="Georgia" panose="02040502050405020303" pitchFamily="18" charset="0"/>
            </a:rPr>
            <a:t>Target</a:t>
          </a:r>
          <a:endParaRPr lang="en-IN" dirty="0">
            <a:latin typeface="Georgia" panose="02040502050405020303" pitchFamily="18" charset="0"/>
          </a:endParaRPr>
        </a:p>
      </dgm:t>
    </dgm:pt>
    <dgm:pt modelId="{4A968F5F-39DE-4949-9489-2B194A6307D2}" type="parTrans" cxnId="{EBC5FDDF-937F-4B1A-A311-31FC42B13522}">
      <dgm:prSet/>
      <dgm:spPr/>
      <dgm:t>
        <a:bodyPr/>
        <a:lstStyle/>
        <a:p>
          <a:endParaRPr lang="en-IN"/>
        </a:p>
      </dgm:t>
    </dgm:pt>
    <dgm:pt modelId="{3BB933E0-2C16-4111-8177-34D40E29E5C6}" type="sibTrans" cxnId="{EBC5FDDF-937F-4B1A-A311-31FC42B13522}">
      <dgm:prSet/>
      <dgm:spPr/>
      <dgm:t>
        <a:bodyPr/>
        <a:lstStyle/>
        <a:p>
          <a:endParaRPr lang="en-IN"/>
        </a:p>
      </dgm:t>
    </dgm:pt>
    <dgm:pt modelId="{9577371C-C635-4F79-8759-911F3C3E5A77}">
      <dgm:prSet phldrT="[Text]" custT="1"/>
      <dgm:spPr/>
      <dgm:t>
        <a:bodyPr/>
        <a:lstStyle/>
        <a:p>
          <a:pPr algn="ctr"/>
          <a:endParaRPr lang="en-US" sz="1200" dirty="0">
            <a:latin typeface="Georgia" panose="02040502050405020303" pitchFamily="18" charset="0"/>
          </a:endParaRPr>
        </a:p>
        <a:p>
          <a:pPr algn="ctr"/>
          <a:r>
            <a:rPr lang="en-US" sz="1200" dirty="0">
              <a:latin typeface="Georgia" panose="02040502050405020303" pitchFamily="18" charset="0"/>
            </a:rPr>
            <a:t>Lower net carbon emissions as much as possible, within the constraints</a:t>
          </a:r>
          <a:endParaRPr lang="en-IN" sz="1200" dirty="0">
            <a:latin typeface="Georgia" panose="02040502050405020303" pitchFamily="18" charset="0"/>
          </a:endParaRPr>
        </a:p>
      </dgm:t>
    </dgm:pt>
    <dgm:pt modelId="{E6AEAF28-752C-45A6-B90C-FACEA416F450}" type="parTrans" cxnId="{64C6A199-407D-4D18-A02B-4695D3D7C515}">
      <dgm:prSet/>
      <dgm:spPr/>
      <dgm:t>
        <a:bodyPr/>
        <a:lstStyle/>
        <a:p>
          <a:endParaRPr lang="en-IN"/>
        </a:p>
      </dgm:t>
    </dgm:pt>
    <dgm:pt modelId="{FD4C6E16-4364-4A7C-8713-B74735031FE3}" type="sibTrans" cxnId="{64C6A199-407D-4D18-A02B-4695D3D7C515}">
      <dgm:prSet/>
      <dgm:spPr/>
      <dgm:t>
        <a:bodyPr/>
        <a:lstStyle/>
        <a:p>
          <a:endParaRPr lang="en-IN"/>
        </a:p>
      </dgm:t>
    </dgm:pt>
    <dgm:pt modelId="{792709E8-3E36-4C10-B1E6-942461436A78}">
      <dgm:prSet phldrT="[Text]"/>
      <dgm:spPr>
        <a:solidFill>
          <a:srgbClr val="FF0000"/>
        </a:solidFill>
        <a:ln>
          <a:solidFill>
            <a:srgbClr val="00754B"/>
          </a:solidFill>
        </a:ln>
      </dgm:spPr>
      <dgm:t>
        <a:bodyPr/>
        <a:lstStyle/>
        <a:p>
          <a:pPr algn="ctr"/>
          <a:r>
            <a:rPr lang="en-US" dirty="0">
              <a:latin typeface="Georgia" panose="02040502050405020303" pitchFamily="18" charset="0"/>
            </a:rPr>
            <a:t>Constraints</a:t>
          </a:r>
          <a:endParaRPr lang="en-IN" dirty="0">
            <a:latin typeface="Georgia" panose="02040502050405020303" pitchFamily="18" charset="0"/>
          </a:endParaRPr>
        </a:p>
      </dgm:t>
    </dgm:pt>
    <dgm:pt modelId="{A2FAA2F1-5CBD-4425-A287-AF75CA551748}" type="parTrans" cxnId="{898504F9-9CC8-4529-AAEE-7C63A84E5509}">
      <dgm:prSet/>
      <dgm:spPr/>
      <dgm:t>
        <a:bodyPr/>
        <a:lstStyle/>
        <a:p>
          <a:endParaRPr lang="en-IN"/>
        </a:p>
      </dgm:t>
    </dgm:pt>
    <dgm:pt modelId="{B3559B25-C2F1-4E1D-A64B-DB0232F62AF2}" type="sibTrans" cxnId="{898504F9-9CC8-4529-AAEE-7C63A84E5509}">
      <dgm:prSet/>
      <dgm:spPr/>
      <dgm:t>
        <a:bodyPr/>
        <a:lstStyle/>
        <a:p>
          <a:endParaRPr lang="en-IN"/>
        </a:p>
      </dgm:t>
    </dgm:pt>
    <dgm:pt modelId="{842C3A5E-68BB-43AE-B511-73A56C97F3DD}">
      <dgm:prSet phldrT="[Text]" custT="1"/>
      <dgm:spPr/>
      <dgm:t>
        <a:bodyPr/>
        <a:lstStyle/>
        <a:p>
          <a:pPr algn="ctr">
            <a:buFont typeface="Arial" panose="020B0604020202020204" pitchFamily="34" charset="0"/>
            <a:buNone/>
          </a:pPr>
          <a:endParaRPr lang="en-US" sz="1000" dirty="0">
            <a:latin typeface="Georgia" panose="02040502050405020303" pitchFamily="18" charset="0"/>
          </a:endParaRPr>
        </a:p>
        <a:p>
          <a:pPr algn="ctr">
            <a:buFont typeface="Arial" panose="020B0604020202020204" pitchFamily="34" charset="0"/>
            <a:buNone/>
          </a:pPr>
          <a:r>
            <a:rPr lang="en-US" sz="1000" dirty="0">
              <a:latin typeface="Georgia" panose="02040502050405020303" pitchFamily="18" charset="0"/>
            </a:rPr>
            <a:t>1. Can allow only a maximum cost impact of 20</a:t>
          </a:r>
        </a:p>
        <a:p>
          <a:pPr algn="ctr">
            <a:buFont typeface="Arial" panose="020B0604020202020204" pitchFamily="34" charset="0"/>
            <a:buNone/>
          </a:pPr>
          <a:r>
            <a:rPr lang="en-US" sz="1000" dirty="0">
              <a:latin typeface="Georgia" panose="02040502050405020303" pitchFamily="18" charset="0"/>
            </a:rPr>
            <a:t>2. Does not want to harm the customer experience to improve net emissions</a:t>
          </a:r>
          <a:endParaRPr lang="en-IN" sz="1000" dirty="0">
            <a:latin typeface="Georgia" panose="02040502050405020303" pitchFamily="18" charset="0"/>
          </a:endParaRPr>
        </a:p>
      </dgm:t>
    </dgm:pt>
    <dgm:pt modelId="{815B3026-3172-44EC-8EED-8828069D5052}" type="parTrans" cxnId="{0993F528-B97F-4673-9CCA-B12EF61128DB}">
      <dgm:prSet/>
      <dgm:spPr/>
      <dgm:t>
        <a:bodyPr/>
        <a:lstStyle/>
        <a:p>
          <a:endParaRPr lang="en-IN"/>
        </a:p>
      </dgm:t>
    </dgm:pt>
    <dgm:pt modelId="{8689AEBB-D618-4396-BA63-A3A13BBFF740}" type="sibTrans" cxnId="{0993F528-B97F-4673-9CCA-B12EF61128DB}">
      <dgm:prSet/>
      <dgm:spPr/>
      <dgm:t>
        <a:bodyPr/>
        <a:lstStyle/>
        <a:p>
          <a:endParaRPr lang="en-IN"/>
        </a:p>
      </dgm:t>
    </dgm:pt>
    <dgm:pt modelId="{F497A712-580E-4C06-91AF-A5DDBC9F6807}" type="pres">
      <dgm:prSet presAssocID="{20290988-FA34-49DD-88C3-71E76AF6E530}" presName="Name0" presStyleCnt="0">
        <dgm:presLayoutVars>
          <dgm:chMax val="2"/>
          <dgm:dir/>
          <dgm:animOne val="branch"/>
          <dgm:animLvl val="lvl"/>
          <dgm:resizeHandles val="exact"/>
        </dgm:presLayoutVars>
      </dgm:prSet>
      <dgm:spPr/>
    </dgm:pt>
    <dgm:pt modelId="{80CA3232-FACF-4436-A03C-433261AEDBD4}" type="pres">
      <dgm:prSet presAssocID="{20290988-FA34-49DD-88C3-71E76AF6E530}" presName="Background" presStyleLbl="node1" presStyleIdx="0" presStyleCnt="1"/>
      <dgm:spPr>
        <a:noFill/>
        <a:ln>
          <a:solidFill>
            <a:srgbClr val="00754B"/>
          </a:solidFill>
        </a:ln>
      </dgm:spPr>
    </dgm:pt>
    <dgm:pt modelId="{2B2D4B72-A8CE-4A86-A2E9-0C0BBD865655}" type="pres">
      <dgm:prSet presAssocID="{20290988-FA34-49DD-88C3-71E76AF6E530}" presName="Divider" presStyleLbl="callout" presStyleIdx="0" presStyleCnt="1"/>
      <dgm:spPr>
        <a:ln>
          <a:solidFill>
            <a:srgbClr val="00754B"/>
          </a:solidFill>
        </a:ln>
      </dgm:spPr>
    </dgm:pt>
    <dgm:pt modelId="{440CDD8D-24E7-4A7D-B879-77000F6DB51C}" type="pres">
      <dgm:prSet presAssocID="{20290988-FA34-49DD-88C3-71E76AF6E530}" presName="ChildText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F96B2AA-8C2B-4DDA-AE2B-B1D38FEB5949}" type="pres">
      <dgm:prSet presAssocID="{20290988-FA34-49DD-88C3-71E76AF6E530}" presName="ChildText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F9B7CEC-6BE8-4429-AD91-FE1FB75FDA6E}" type="pres">
      <dgm:prSet presAssocID="{20290988-FA34-49DD-88C3-71E76AF6E530}" presName="ParentText1" presStyleLbl="revTx" presStyleIdx="0" presStyleCnt="0">
        <dgm:presLayoutVars>
          <dgm:chMax val="1"/>
          <dgm:chPref val="1"/>
        </dgm:presLayoutVars>
      </dgm:prSet>
      <dgm:spPr/>
    </dgm:pt>
    <dgm:pt modelId="{E518B5B7-6920-496B-98D4-711A67E64C27}" type="pres">
      <dgm:prSet presAssocID="{20290988-FA34-49DD-88C3-71E76AF6E530}" presName="ParentShape1" presStyleLbl="alignImgPlace1" presStyleIdx="0" presStyleCnt="2">
        <dgm:presLayoutVars/>
      </dgm:prSet>
      <dgm:spPr/>
    </dgm:pt>
    <dgm:pt modelId="{2AAEFA01-0F0B-44A4-95B6-C99F4278F21A}" type="pres">
      <dgm:prSet presAssocID="{20290988-FA34-49DD-88C3-71E76AF6E530}" presName="ParentText2" presStyleLbl="revTx" presStyleIdx="0" presStyleCnt="0">
        <dgm:presLayoutVars>
          <dgm:chMax val="1"/>
          <dgm:chPref val="1"/>
        </dgm:presLayoutVars>
      </dgm:prSet>
      <dgm:spPr/>
    </dgm:pt>
    <dgm:pt modelId="{A214BE05-BAAC-4BC7-981C-01D233B9ABBD}" type="pres">
      <dgm:prSet presAssocID="{20290988-FA34-49DD-88C3-71E76AF6E530}" presName="ParentShape2" presStyleLbl="alignImgPlace1" presStyleIdx="1" presStyleCnt="2">
        <dgm:presLayoutVars/>
      </dgm:prSet>
      <dgm:spPr/>
    </dgm:pt>
  </dgm:ptLst>
  <dgm:cxnLst>
    <dgm:cxn modelId="{C3B7DD03-A65F-42C3-A9D9-6D61C983D3B1}" type="presOf" srcId="{1DB06350-2534-431E-8F8E-0E0D339B3029}" destId="{1F9B7CEC-6BE8-4429-AD91-FE1FB75FDA6E}" srcOrd="0" destOrd="0" presId="urn:microsoft.com/office/officeart/2009/3/layout/OpposingIdeas"/>
    <dgm:cxn modelId="{0993F528-B97F-4673-9CCA-B12EF61128DB}" srcId="{792709E8-3E36-4C10-B1E6-942461436A78}" destId="{842C3A5E-68BB-43AE-B511-73A56C97F3DD}" srcOrd="0" destOrd="0" parTransId="{815B3026-3172-44EC-8EED-8828069D5052}" sibTransId="{8689AEBB-D618-4396-BA63-A3A13BBFF740}"/>
    <dgm:cxn modelId="{8E0B4444-2623-405E-AF7B-8C1D4FCF99E6}" type="presOf" srcId="{842C3A5E-68BB-43AE-B511-73A56C97F3DD}" destId="{8F96B2AA-8C2B-4DDA-AE2B-B1D38FEB5949}" srcOrd="0" destOrd="0" presId="urn:microsoft.com/office/officeart/2009/3/layout/OpposingIdeas"/>
    <dgm:cxn modelId="{60E9DA6B-19D4-4160-9FB7-B79A03A72CEA}" type="presOf" srcId="{792709E8-3E36-4C10-B1E6-942461436A78}" destId="{2AAEFA01-0F0B-44A4-95B6-C99F4278F21A}" srcOrd="0" destOrd="0" presId="urn:microsoft.com/office/officeart/2009/3/layout/OpposingIdeas"/>
    <dgm:cxn modelId="{A812E76C-D401-4210-B3C8-64FDCA56BC56}" type="presOf" srcId="{792709E8-3E36-4C10-B1E6-942461436A78}" destId="{A214BE05-BAAC-4BC7-981C-01D233B9ABBD}" srcOrd="1" destOrd="0" presId="urn:microsoft.com/office/officeart/2009/3/layout/OpposingIdeas"/>
    <dgm:cxn modelId="{0FBB4374-C319-424F-8852-CA50F803A676}" type="presOf" srcId="{1DB06350-2534-431E-8F8E-0E0D339B3029}" destId="{E518B5B7-6920-496B-98D4-711A67E64C27}" srcOrd="1" destOrd="0" presId="urn:microsoft.com/office/officeart/2009/3/layout/OpposingIdeas"/>
    <dgm:cxn modelId="{64C6A199-407D-4D18-A02B-4695D3D7C515}" srcId="{1DB06350-2534-431E-8F8E-0E0D339B3029}" destId="{9577371C-C635-4F79-8759-911F3C3E5A77}" srcOrd="0" destOrd="0" parTransId="{E6AEAF28-752C-45A6-B90C-FACEA416F450}" sibTransId="{FD4C6E16-4364-4A7C-8713-B74735031FE3}"/>
    <dgm:cxn modelId="{318E2CBC-3BE7-4C2C-BEDC-E9D710124967}" type="presOf" srcId="{20290988-FA34-49DD-88C3-71E76AF6E530}" destId="{F497A712-580E-4C06-91AF-A5DDBC9F6807}" srcOrd="0" destOrd="0" presId="urn:microsoft.com/office/officeart/2009/3/layout/OpposingIdeas"/>
    <dgm:cxn modelId="{EBC5FDDF-937F-4B1A-A311-31FC42B13522}" srcId="{20290988-FA34-49DD-88C3-71E76AF6E530}" destId="{1DB06350-2534-431E-8F8E-0E0D339B3029}" srcOrd="0" destOrd="0" parTransId="{4A968F5F-39DE-4949-9489-2B194A6307D2}" sibTransId="{3BB933E0-2C16-4111-8177-34D40E29E5C6}"/>
    <dgm:cxn modelId="{0E31CDE6-AC5B-4506-BB1A-838D4141A209}" type="presOf" srcId="{9577371C-C635-4F79-8759-911F3C3E5A77}" destId="{440CDD8D-24E7-4A7D-B879-77000F6DB51C}" srcOrd="0" destOrd="0" presId="urn:microsoft.com/office/officeart/2009/3/layout/OpposingIdeas"/>
    <dgm:cxn modelId="{898504F9-9CC8-4529-AAEE-7C63A84E5509}" srcId="{20290988-FA34-49DD-88C3-71E76AF6E530}" destId="{792709E8-3E36-4C10-B1E6-942461436A78}" srcOrd="1" destOrd="0" parTransId="{A2FAA2F1-5CBD-4425-A287-AF75CA551748}" sibTransId="{B3559B25-C2F1-4E1D-A64B-DB0232F62AF2}"/>
    <dgm:cxn modelId="{83BFC648-E979-41FB-8856-F8133CCE3A5A}" type="presParOf" srcId="{F497A712-580E-4C06-91AF-A5DDBC9F6807}" destId="{80CA3232-FACF-4436-A03C-433261AEDBD4}" srcOrd="0" destOrd="0" presId="urn:microsoft.com/office/officeart/2009/3/layout/OpposingIdeas"/>
    <dgm:cxn modelId="{9E628857-E01C-48A7-9313-2BE6483AC2FD}" type="presParOf" srcId="{F497A712-580E-4C06-91AF-A5DDBC9F6807}" destId="{2B2D4B72-A8CE-4A86-A2E9-0C0BBD865655}" srcOrd="1" destOrd="0" presId="urn:microsoft.com/office/officeart/2009/3/layout/OpposingIdeas"/>
    <dgm:cxn modelId="{FFE17A84-90D1-481B-9AA5-59EEB3E9D473}" type="presParOf" srcId="{F497A712-580E-4C06-91AF-A5DDBC9F6807}" destId="{440CDD8D-24E7-4A7D-B879-77000F6DB51C}" srcOrd="2" destOrd="0" presId="urn:microsoft.com/office/officeart/2009/3/layout/OpposingIdeas"/>
    <dgm:cxn modelId="{87D002E6-6C52-45B5-92EC-2DC1F64E8640}" type="presParOf" srcId="{F497A712-580E-4C06-91AF-A5DDBC9F6807}" destId="{8F96B2AA-8C2B-4DDA-AE2B-B1D38FEB5949}" srcOrd="3" destOrd="0" presId="urn:microsoft.com/office/officeart/2009/3/layout/OpposingIdeas"/>
    <dgm:cxn modelId="{3958FD25-7446-46E1-A61B-61C687C7A3C1}" type="presParOf" srcId="{F497A712-580E-4C06-91AF-A5DDBC9F6807}" destId="{1F9B7CEC-6BE8-4429-AD91-FE1FB75FDA6E}" srcOrd="4" destOrd="0" presId="urn:microsoft.com/office/officeart/2009/3/layout/OpposingIdeas"/>
    <dgm:cxn modelId="{01025E4C-BECB-4C97-BB04-BBC107ADD2E9}" type="presParOf" srcId="{F497A712-580E-4C06-91AF-A5DDBC9F6807}" destId="{E518B5B7-6920-496B-98D4-711A67E64C27}" srcOrd="5" destOrd="0" presId="urn:microsoft.com/office/officeart/2009/3/layout/OpposingIdeas"/>
    <dgm:cxn modelId="{30A22824-8EAD-4F13-83BF-26542D29C496}" type="presParOf" srcId="{F497A712-580E-4C06-91AF-A5DDBC9F6807}" destId="{2AAEFA01-0F0B-44A4-95B6-C99F4278F21A}" srcOrd="6" destOrd="0" presId="urn:microsoft.com/office/officeart/2009/3/layout/OpposingIdeas"/>
    <dgm:cxn modelId="{AB850836-25F8-420D-A1E5-8441718A9905}" type="presParOf" srcId="{F497A712-580E-4C06-91AF-A5DDBC9F6807}" destId="{A214BE05-BAAC-4BC7-981C-01D233B9ABBD}" srcOrd="7" destOrd="0" presId="urn:microsoft.com/office/officeart/2009/3/layout/OpposingIdea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93E728-BE5C-462B-8B39-F0CE43A435CC}">
      <dsp:nvSpPr>
        <dsp:cNvPr id="0" name=""/>
        <dsp:cNvSpPr/>
      </dsp:nvSpPr>
      <dsp:spPr>
        <a:xfrm>
          <a:off x="893151" y="64"/>
          <a:ext cx="1275075" cy="850050"/>
        </a:xfrm>
        <a:prstGeom prst="roundRect">
          <a:avLst>
            <a:gd name="adj" fmla="val 10000"/>
          </a:avLst>
        </a:prstGeom>
        <a:noFill/>
        <a:ln w="38100" cap="flat" cmpd="sng" algn="ctr">
          <a:solidFill>
            <a:srgbClr val="01754A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Georgia" panose="02040502050405020303" pitchFamily="18" charset="0"/>
            </a:rPr>
            <a:t>Categories for mitigating carbon</a:t>
          </a:r>
          <a:endParaRPr lang="en-IN" sz="1400" kern="1200" dirty="0">
            <a:latin typeface="Georgia" panose="02040502050405020303" pitchFamily="18" charset="0"/>
          </a:endParaRPr>
        </a:p>
      </dsp:txBody>
      <dsp:txXfrm>
        <a:off x="918048" y="24961"/>
        <a:ext cx="1225281" cy="800256"/>
      </dsp:txXfrm>
    </dsp:sp>
    <dsp:sp modelId="{3A557830-9EE5-4DAD-BE1C-99FAC2366E59}">
      <dsp:nvSpPr>
        <dsp:cNvPr id="0" name=""/>
        <dsp:cNvSpPr/>
      </dsp:nvSpPr>
      <dsp:spPr>
        <a:xfrm>
          <a:off x="701889" y="850115"/>
          <a:ext cx="828799" cy="340020"/>
        </a:xfrm>
        <a:custGeom>
          <a:avLst/>
          <a:gdLst/>
          <a:ahLst/>
          <a:cxnLst/>
          <a:rect l="0" t="0" r="0" b="0"/>
          <a:pathLst>
            <a:path>
              <a:moveTo>
                <a:pt x="828799" y="0"/>
              </a:moveTo>
              <a:lnTo>
                <a:pt x="828799" y="170010"/>
              </a:lnTo>
              <a:lnTo>
                <a:pt x="0" y="170010"/>
              </a:lnTo>
              <a:lnTo>
                <a:pt x="0" y="34002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FED5FE-0583-468A-B687-7478C11E1B54}">
      <dsp:nvSpPr>
        <dsp:cNvPr id="0" name=""/>
        <dsp:cNvSpPr/>
      </dsp:nvSpPr>
      <dsp:spPr>
        <a:xfrm>
          <a:off x="64351" y="1190135"/>
          <a:ext cx="1275075" cy="850050"/>
        </a:xfrm>
        <a:prstGeom prst="roundRect">
          <a:avLst>
            <a:gd name="adj" fmla="val 10000"/>
          </a:avLst>
        </a:prstGeom>
        <a:noFill/>
        <a:ln w="38100" cap="flat" cmpd="sng" algn="ctr">
          <a:solidFill>
            <a:srgbClr val="00754B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Georgia" panose="02040502050405020303" pitchFamily="18" charset="0"/>
            </a:rPr>
            <a:t>Reduce Emission</a:t>
          </a:r>
          <a:endParaRPr lang="en-IN" sz="1400" kern="1200" dirty="0">
            <a:latin typeface="Georgia" panose="02040502050405020303" pitchFamily="18" charset="0"/>
          </a:endParaRPr>
        </a:p>
      </dsp:txBody>
      <dsp:txXfrm>
        <a:off x="89248" y="1215032"/>
        <a:ext cx="1225281" cy="800256"/>
      </dsp:txXfrm>
    </dsp:sp>
    <dsp:sp modelId="{31070211-C85F-41C9-ADCB-5585165E5EF0}">
      <dsp:nvSpPr>
        <dsp:cNvPr id="0" name=""/>
        <dsp:cNvSpPr/>
      </dsp:nvSpPr>
      <dsp:spPr>
        <a:xfrm>
          <a:off x="1530689" y="850115"/>
          <a:ext cx="828799" cy="3400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010"/>
              </a:lnTo>
              <a:lnTo>
                <a:pt x="828799" y="170010"/>
              </a:lnTo>
              <a:lnTo>
                <a:pt x="828799" y="34002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1007A2-CA3E-43C9-948B-4AF44715DCEC}">
      <dsp:nvSpPr>
        <dsp:cNvPr id="0" name=""/>
        <dsp:cNvSpPr/>
      </dsp:nvSpPr>
      <dsp:spPr>
        <a:xfrm>
          <a:off x="1721950" y="1190135"/>
          <a:ext cx="1275075" cy="850050"/>
        </a:xfrm>
        <a:prstGeom prst="roundRect">
          <a:avLst>
            <a:gd name="adj" fmla="val 10000"/>
          </a:avLst>
        </a:prstGeom>
        <a:noFill/>
        <a:ln w="38100" cap="flat" cmpd="sng" algn="ctr">
          <a:solidFill>
            <a:srgbClr val="00754B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Georgia" panose="02040502050405020303" pitchFamily="18" charset="0"/>
            </a:rPr>
            <a:t>Remove Emission</a:t>
          </a:r>
          <a:endParaRPr lang="en-IN" sz="1400" kern="1200" dirty="0">
            <a:latin typeface="Georgia" panose="02040502050405020303" pitchFamily="18" charset="0"/>
          </a:endParaRPr>
        </a:p>
      </dsp:txBody>
      <dsp:txXfrm>
        <a:off x="1746847" y="1215032"/>
        <a:ext cx="1225281" cy="8002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CA3232-FACF-4436-A03C-433261AEDBD4}">
      <dsp:nvSpPr>
        <dsp:cNvPr id="0" name=""/>
        <dsp:cNvSpPr/>
      </dsp:nvSpPr>
      <dsp:spPr>
        <a:xfrm>
          <a:off x="525065" y="657488"/>
          <a:ext cx="3150393" cy="1694174"/>
        </a:xfrm>
        <a:prstGeom prst="round2DiagRect">
          <a:avLst>
            <a:gd name="adj1" fmla="val 0"/>
            <a:gd name="adj2" fmla="val 16670"/>
          </a:avLst>
        </a:prstGeom>
        <a:noFill/>
        <a:ln w="25400" cap="flat" cmpd="sng" algn="ctr">
          <a:solidFill>
            <a:srgbClr val="00754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2D4B72-A8CE-4A86-A2E9-0C0BBD865655}">
      <dsp:nvSpPr>
        <dsp:cNvPr id="0" name=""/>
        <dsp:cNvSpPr/>
      </dsp:nvSpPr>
      <dsp:spPr>
        <a:xfrm>
          <a:off x="2100262" y="837173"/>
          <a:ext cx="420" cy="1334803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754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0CDD8D-24E7-4A7D-B879-77000F6DB51C}">
      <dsp:nvSpPr>
        <dsp:cNvPr id="0" name=""/>
        <dsp:cNvSpPr/>
      </dsp:nvSpPr>
      <dsp:spPr>
        <a:xfrm>
          <a:off x="630078" y="785834"/>
          <a:ext cx="1365170" cy="143748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latin typeface="Georgia" panose="02040502050405020303" pitchFamily="18" charset="0"/>
          </a:endParaRP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Georgia" panose="02040502050405020303" pitchFamily="18" charset="0"/>
            </a:rPr>
            <a:t>Lower net carbon emissions as much as possible, within the constraints</a:t>
          </a:r>
          <a:endParaRPr lang="en-IN" sz="1200" kern="1200" dirty="0">
            <a:latin typeface="Georgia" panose="02040502050405020303" pitchFamily="18" charset="0"/>
          </a:endParaRPr>
        </a:p>
      </dsp:txBody>
      <dsp:txXfrm>
        <a:off x="630078" y="785834"/>
        <a:ext cx="1365170" cy="1437481"/>
      </dsp:txXfrm>
    </dsp:sp>
    <dsp:sp modelId="{8F96B2AA-8C2B-4DDA-AE2B-B1D38FEB5949}">
      <dsp:nvSpPr>
        <dsp:cNvPr id="0" name=""/>
        <dsp:cNvSpPr/>
      </dsp:nvSpPr>
      <dsp:spPr>
        <a:xfrm>
          <a:off x="2205275" y="785834"/>
          <a:ext cx="1365170" cy="143748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US" sz="1000" kern="1200" dirty="0">
            <a:latin typeface="Georgia" panose="02040502050405020303" pitchFamily="18" charset="0"/>
          </a:endParaRP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000" kern="1200" dirty="0">
              <a:latin typeface="Georgia" panose="02040502050405020303" pitchFamily="18" charset="0"/>
            </a:rPr>
            <a:t>1. Can allow only a maximum cost impact of 20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000" kern="1200" dirty="0">
              <a:latin typeface="Georgia" panose="02040502050405020303" pitchFamily="18" charset="0"/>
            </a:rPr>
            <a:t>2. Does not want to harm the customer experience to improve net emissions</a:t>
          </a:r>
          <a:endParaRPr lang="en-IN" sz="1000" kern="1200" dirty="0">
            <a:latin typeface="Georgia" panose="02040502050405020303" pitchFamily="18" charset="0"/>
          </a:endParaRPr>
        </a:p>
      </dsp:txBody>
      <dsp:txXfrm>
        <a:off x="2205275" y="785834"/>
        <a:ext cx="1365170" cy="1437481"/>
      </dsp:txXfrm>
    </dsp:sp>
    <dsp:sp modelId="{E518B5B7-6920-496B-98D4-711A67E64C27}">
      <dsp:nvSpPr>
        <dsp:cNvPr id="0" name=""/>
        <dsp:cNvSpPr/>
      </dsp:nvSpPr>
      <dsp:spPr>
        <a:xfrm rot="16200000">
          <a:off x="-661562" y="882672"/>
          <a:ext cx="1848189" cy="525065"/>
        </a:xfrm>
        <a:prstGeom prst="rightArrow">
          <a:avLst>
            <a:gd name="adj1" fmla="val 49830"/>
            <a:gd name="adj2" fmla="val 60660"/>
          </a:avLst>
        </a:prstGeom>
        <a:solidFill>
          <a:srgbClr val="92D050"/>
        </a:solidFill>
        <a:ln w="25400" cap="flat" cmpd="sng" algn="ctr">
          <a:solidFill>
            <a:srgbClr val="00754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Georgia" panose="02040502050405020303" pitchFamily="18" charset="0"/>
            </a:rPr>
            <a:t>Target</a:t>
          </a:r>
          <a:endParaRPr lang="en-IN" sz="1200" kern="1200" dirty="0">
            <a:latin typeface="Georgia" panose="02040502050405020303" pitchFamily="18" charset="0"/>
          </a:endParaRPr>
        </a:p>
      </dsp:txBody>
      <dsp:txXfrm>
        <a:off x="-582207" y="1093741"/>
        <a:ext cx="1689478" cy="261639"/>
      </dsp:txXfrm>
    </dsp:sp>
    <dsp:sp modelId="{A214BE05-BAAC-4BC7-981C-01D233B9ABBD}">
      <dsp:nvSpPr>
        <dsp:cNvPr id="0" name=""/>
        <dsp:cNvSpPr/>
      </dsp:nvSpPr>
      <dsp:spPr>
        <a:xfrm rot="5400000">
          <a:off x="3013897" y="1601412"/>
          <a:ext cx="1848189" cy="525065"/>
        </a:xfrm>
        <a:prstGeom prst="rightArrow">
          <a:avLst>
            <a:gd name="adj1" fmla="val 49830"/>
            <a:gd name="adj2" fmla="val 60660"/>
          </a:avLst>
        </a:prstGeom>
        <a:solidFill>
          <a:srgbClr val="FF0000"/>
        </a:solidFill>
        <a:ln w="25400" cap="flat" cmpd="sng" algn="ctr">
          <a:solidFill>
            <a:srgbClr val="00754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Georgia" panose="02040502050405020303" pitchFamily="18" charset="0"/>
            </a:rPr>
            <a:t>Constraints</a:t>
          </a:r>
          <a:endParaRPr lang="en-IN" sz="1200" kern="1200" dirty="0">
            <a:latin typeface="Georgia" panose="02040502050405020303" pitchFamily="18" charset="0"/>
          </a:endParaRPr>
        </a:p>
      </dsp:txBody>
      <dsp:txXfrm>
        <a:off x="3093253" y="1653770"/>
        <a:ext cx="1689478" cy="2616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OpposingIdeas">
  <dgm:title val=""/>
  <dgm:desc val=""/>
  <dgm:catLst>
    <dgm:cat type="relationship" pri="34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clrData>
  <dgm:layoutNode name="Name0">
    <dgm:varLst>
      <dgm:chMax val="2"/>
      <dgm:dir/>
      <dgm:animOne val="branch"/>
      <dgm:animLvl val="lvl"/>
      <dgm:resizeHandles val="exact"/>
    </dgm:varLst>
    <dgm:choose name="Name1">
      <dgm:if name="Name2" axis="ch" ptType="node" func="cnt" op="lte" val="1">
        <dgm:alg type="composite">
          <dgm:param type="ar" val="0.9928"/>
        </dgm:alg>
      </dgm:if>
      <dgm:else name="Name3">
        <dgm:alg type="composite">
          <dgm:param type="ar" val="1.6364"/>
        </dgm:alg>
      </dgm:else>
    </dgm:choose>
    <dgm:shape xmlns:r="http://schemas.openxmlformats.org/officeDocument/2006/relationships" r:blip="">
      <dgm:adjLst/>
    </dgm:shape>
    <dgm:choose name="Name4">
      <dgm:if name="Name5" func="var" arg="dir" op="equ" val="norm">
        <dgm:choose name="Name6">
          <dgm:if name="Name7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2963"/>
              <dgm:constr type="t" for="ch" forName="ChildText1" refType="h" fact="0.2722"/>
              <dgm:constr type="w" for="ch" forName="ChildText1" refType="w" fact="0.6534"/>
              <dgm:constr type="h" for="ch" forName="ChildText1" refType="h" fact="0.6682"/>
              <dgm:constr type="l" for="ch" forName="Background" refType="w" fact="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l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l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8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l" for="ch" forName="ChildText2" refType="w" fact="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l" for="ch" forName="Background" refType="w" fact="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l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l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l" for="ch" forName="ParentText2" refType="w" fact="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l" for="ch" forName="ParentShape2" refType="w" fact="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l" for="ch" forName="Divider" refType="w" fact="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if>
      <dgm:else name="Name9">
        <dgm:choose name="Name10">
          <dgm:if name="Name11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2455"/>
              <dgm:constr type="t" for="ch" forName="ChildText1" refType="h" fact="0.2651"/>
              <dgm:constr type="w" for="ch" forName="ChildText1" refType="w" fact="0.5351"/>
              <dgm:constr type="h" for="ch" forName="ChildText1" refType="h" fact="0.56"/>
              <dgm:constr type="r" for="ch" forName="Background" refType="w" fact="-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r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r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12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r" for="ch" forName="ChildText2" refType="w" fact="-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r" for="ch" forName="Background" refType="w" fact="-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r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r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r" for="ch" forName="ParentText2" refType="w" fact="-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r" for="ch" forName="ParentShape2" refType="w" fact="-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r" for="ch" forName="Divider" refType="w" fact="-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else>
    </dgm:choose>
    <dgm:choose name="Name13">
      <dgm:if name="Name14" axis="ch" ptType="node" func="cnt" op="gte" val="1">
        <dgm:layoutNode name="Background" styleLbl="node1">
          <dgm:alg type="sp"/>
          <dgm:choose name="Name15">
            <dgm:if name="Name16" func="var" arg="dir" op="equ" val="norm">
              <dgm:shape xmlns:r="http://schemas.openxmlformats.org/officeDocument/2006/relationships" type="round2DiagRect" r:blip="">
                <dgm:adjLst>
                  <dgm:adj idx="1" val="0"/>
                  <dgm:adj idx="2" val="0.1667"/>
                </dgm:adjLst>
              </dgm:shape>
            </dgm:if>
            <dgm:else name="Name17">
              <dgm:shape xmlns:r="http://schemas.openxmlformats.org/officeDocument/2006/relationships" type="round2DiagRect" r:blip="">
                <dgm:adjLst>
                  <dgm:adj idx="1" val="0.1667"/>
                  <dgm:adj idx="2" val="0"/>
                </dgm:adjLst>
              </dgm:shape>
            </dgm:else>
          </dgm:choose>
          <dgm:presOf/>
        </dgm:layoutNode>
        <dgm:choose name="Name18">
          <dgm:if name="Name19" axis="ch" ptType="node" func="cnt" op="gte" val="2">
            <dgm:layoutNode name="Divider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</dgm:if>
          <dgm:else name="Name20"/>
        </dgm:choose>
        <dgm:layoutNode name="ChildText1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hideGeom="1">
            <dgm:adjLst/>
          </dgm:shape>
          <dgm:presOf axis="ch des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21">
          <dgm:if name="Name22" axis="ch" ptType="node" func="cnt" op="gte" val="2">
            <dgm:layoutNode name="ChildText2" styleLbl="revTx">
              <dgm:varLst>
                <dgm:chMax val="0"/>
                <dgm:chPref val="0"/>
                <dgm:bulletEnabled val="1"/>
              </dgm:varLst>
              <dgm:alg type="tx">
                <dgm:param type="parTxLTRAlign" val="l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ch des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23"/>
        </dgm:choose>
        <dgm:layoutNode name="ParentText1" styleLbl="revTx">
          <dgm:varLst>
            <dgm:chMax val="1"/>
            <dgm:chPref val="1"/>
          </dgm:varLst>
          <dgm:choose name="Name24">
            <dgm:if name="Name25" func="var" arg="dir" op="equ" val="norm">
              <dgm:alg type="tx">
                <dgm:param type="parTxLTRAlign" val="r"/>
                <dgm:param type="shpTxLTRAlignCh" val="r"/>
                <dgm:param type="txAnchorVertCh" val="mid"/>
                <dgm:param type="autoTxRot" val="grav"/>
              </dgm:alg>
            </dgm:if>
            <dgm:else name="Name26">
              <dgm:alg type="tx">
                <dgm:param type="parTxLTRAlign" val="l"/>
                <dgm:param type="shpTxLTRAlignCh" val="r"/>
                <dgm:param type="txAnchorVertCh" val="mid"/>
                <dgm:param type="autoTxRot" val="grav"/>
              </dgm:alg>
            </dgm:else>
          </dgm:choose>
          <dgm:choose name="Name27">
            <dgm:if name="Name28" func="var" arg="dir" op="equ" val="norm">
              <dgm:shape xmlns:r="http://schemas.openxmlformats.org/officeDocument/2006/relationships" rot="-90" type="rightArrow" r:blip="" hideGeom="1">
                <dgm:adjLst>
                  <dgm:adj idx="1" val="0.4983"/>
                  <dgm:adj idx="2" val="0.6066"/>
                </dgm:adjLst>
              </dgm:shape>
            </dgm:if>
            <dgm:else name="Name29">
              <dgm:shape xmlns:r="http://schemas.openxmlformats.org/officeDocument/2006/relationships" rot="90" type="leftArrow" r:blip="" hideGeom="1">
                <dgm:adjLst>
                  <dgm:adj idx="1" val="0.4983"/>
                  <dgm:adj idx="2" val="0.6066"/>
                </dgm:adjLst>
              </dgm:shape>
            </dgm:else>
          </dgm:choose>
          <dgm:presOf axis="ch 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ParentShape1" styleLbl="alignImgPlace1">
          <dgm:varLst/>
          <dgm:alg type="sp"/>
          <dgm:presOf axis="ch self" ptType="node node" st="1 1" cnt="1 0"/>
          <dgm:choose name="Name30">
            <dgm:if name="Name31" func="var" arg="dir" op="equ" val="norm">
              <dgm:shape xmlns:r="http://schemas.openxmlformats.org/officeDocument/2006/relationships" rot="-90" type="rightArrow" r:blip="">
                <dgm:adjLst>
                  <dgm:adj idx="1" val="0.4983"/>
                  <dgm:adj idx="2" val="0.6066"/>
                </dgm:adjLst>
              </dgm:shape>
            </dgm:if>
            <dgm:else name="Name32">
              <dgm:shape xmlns:r="http://schemas.openxmlformats.org/officeDocument/2006/relationships" rot="90" type="leftArrow" r:blip="">
                <dgm:adjLst>
                  <dgm:adj idx="1" val="0.4983"/>
                  <dgm:adj idx="2" val="0.6066"/>
                </dgm:adjLst>
              </dgm:shape>
            </dgm:else>
          </dgm:choose>
        </dgm:layoutNode>
        <dgm:choose name="Name33">
          <dgm:if name="Name34" axis="ch" ptType="node" func="cnt" op="gte" val="2">
            <dgm:layoutNode name="ParentText2" styleLbl="revTx">
              <dgm:varLst>
                <dgm:chMax val="1"/>
                <dgm:chPref val="1"/>
              </dgm:varLst>
              <dgm:choose name="Name35">
                <dgm:if name="Name36" func="var" arg="dir" op="equ" val="norm">
                  <dgm:alg type="tx">
                    <dgm:param type="parTxLTRAlign" val="r"/>
                    <dgm:param type="shpTxLTRAlignCh" val="r"/>
                    <dgm:param type="txAnchorVertCh" val="mid"/>
                    <dgm:param type="autoTxRot" val="grav"/>
                  </dgm:alg>
                </dgm:if>
                <dgm:else name="Name37">
                  <dgm:alg type="tx">
                    <dgm:param type="parTxLTRAlign" val="l"/>
                    <dgm:param type="shpTxLTRAlignCh" val="r"/>
                    <dgm:param type="txAnchorVertCh" val="mid"/>
                    <dgm:param type="autoTxRot" val="grav"/>
                  </dgm:alg>
                </dgm:else>
              </dgm:choose>
              <dgm:choose name="Name38">
                <dgm:if name="Name39" func="var" arg="dir" op="equ" val="norm">
                  <dgm:shape xmlns:r="http://schemas.openxmlformats.org/officeDocument/2006/relationships" rot="90" type="rightArrow" r:blip="" hideGeom="1">
                    <dgm:adjLst>
                      <dgm:adj idx="1" val="0.4983"/>
                      <dgm:adj idx="2" val="0.6066"/>
                    </dgm:adjLst>
                  </dgm:shape>
                </dgm:if>
                <dgm:else name="Name40">
                  <dgm:shape xmlns:r="http://schemas.openxmlformats.org/officeDocument/2006/relationships" rot="-90" type="leftArrow" r:blip="" hideGeom="1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ParentShape2" styleLbl="alignImgPlace1">
              <dgm:varLst/>
              <dgm:alg type="sp"/>
              <dgm:choose name="Name41">
                <dgm:if name="Name42" func="var" arg="dir" op="equ" val="norm">
                  <dgm:shape xmlns:r="http://schemas.openxmlformats.org/officeDocument/2006/relationships" rot="90" type="rightArrow" r:blip="">
                    <dgm:adjLst>
                      <dgm:adj idx="1" val="0.4983"/>
                      <dgm:adj idx="2" val="0.6066"/>
                    </dgm:adjLst>
                  </dgm:shape>
                </dgm:if>
                <dgm:else name="Name43">
                  <dgm:shape xmlns:r="http://schemas.openxmlformats.org/officeDocument/2006/relationships" rot="-90" type="leftArrow" r:blip="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</dgm:layoutNode>
          </dgm:if>
          <dgm:else name="Name44"/>
        </dgm:choose>
      </dgm:if>
      <dgm:else name="Name4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E55BA9B-3965-856E-B061-27E9DB29289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6D19C1-1B25-D971-691A-A90873FD61F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024378-8E01-4712-BFA1-A77DF806272A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8E9033-2CA3-5B29-0FE6-6E4BFB2ADE0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BCG ANALYSIS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1BD01F-4E33-A84E-6BA1-D09C4D1E466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DF883A-3F0B-4F95-9F92-4151A0D9A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543423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49e542a77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49e542a77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12779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754B"/>
              </a:buClr>
              <a:buSzPts val="5200"/>
              <a:buNone/>
              <a:defRPr sz="5200" b="1">
                <a:solidFill>
                  <a:srgbClr val="00754B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3675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75" y="4172200"/>
            <a:ext cx="9144000" cy="971400"/>
          </a:xfrm>
          <a:prstGeom prst="rect">
            <a:avLst/>
          </a:prstGeom>
          <a:solidFill>
            <a:srgbClr val="00754B"/>
          </a:solidFill>
          <a:ln w="9525" cap="flat" cmpd="sng">
            <a:solidFill>
              <a:srgbClr val="0075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02675" y="4338418"/>
            <a:ext cx="1618475" cy="66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1_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-75" y="0"/>
            <a:ext cx="9144000" cy="5143600"/>
          </a:xfrm>
          <a:prstGeom prst="rect">
            <a:avLst/>
          </a:prstGeom>
          <a:solidFill>
            <a:srgbClr val="00754B"/>
          </a:solidFill>
          <a:ln w="9525" cap="flat" cmpd="sng">
            <a:solidFill>
              <a:srgbClr val="0075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1277975"/>
            <a:ext cx="5191317" cy="6672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54B"/>
              </a:buClr>
              <a:buSzPts val="5200"/>
              <a:buNone/>
              <a:defRPr sz="4000" b="1">
                <a:solidFill>
                  <a:schemeClr val="bg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96596" y="4621692"/>
            <a:ext cx="924554" cy="377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9615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1" name="Google Shape;2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3075" y="4838625"/>
            <a:ext cx="501600" cy="20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pattFill prst="pct5">
          <a:fgClr>
            <a:srgbClr val="F1F1F1"/>
          </a:fgClr>
          <a:bgClr>
            <a:schemeClr val="bg1"/>
          </a:bgClr>
        </a:patt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754B"/>
              </a:buClr>
              <a:buSzPts val="2800"/>
              <a:buFont typeface="Georgia"/>
              <a:buNone/>
              <a:defRPr sz="2800" b="1">
                <a:solidFill>
                  <a:srgbClr val="00754B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○"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■"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○"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■"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○"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■"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0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66469" y="1648721"/>
            <a:ext cx="6425276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800" dirty="0">
                <a:solidFill>
                  <a:srgbClr val="1A7A5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Knowledge Team Recommendation:</a:t>
            </a:r>
            <a:br>
              <a:rPr lang="en-GB" sz="2400" dirty="0">
                <a:solidFill>
                  <a:srgbClr val="1A7A5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4800" dirty="0">
                <a:solidFill>
                  <a:srgbClr val="1A7A5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SuperCo Carbon Mitigation Strategy</a:t>
            </a:r>
            <a:endParaRPr sz="2400" dirty="0">
              <a:solidFill>
                <a:srgbClr val="1A7A5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EFDC521-169E-DF95-C739-2F4EE524755F}"/>
              </a:ext>
            </a:extLst>
          </p:cNvPr>
          <p:cNvSpPr txBox="1">
            <a:spLocks/>
          </p:cNvSpPr>
          <p:nvPr/>
        </p:nvSpPr>
        <p:spPr>
          <a:xfrm>
            <a:off x="311700" y="28827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54B"/>
              </a:buClr>
              <a:buSzPts val="2800"/>
              <a:buFont typeface="Georgia"/>
              <a:buNone/>
              <a:defRPr sz="2800" b="1" i="0" u="none" strike="noStrike" cap="none">
                <a:solidFill>
                  <a:srgbClr val="00754B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r>
              <a:rPr lang="en-US" dirty="0"/>
              <a:t>Executive summary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3DB8D5-3887-1FB9-942E-A480C2617557}"/>
              </a:ext>
            </a:extLst>
          </p:cNvPr>
          <p:cNvSpPr txBox="1"/>
          <p:nvPr/>
        </p:nvSpPr>
        <p:spPr>
          <a:xfrm>
            <a:off x="478631" y="860976"/>
            <a:ext cx="4543425" cy="2534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Georgia" panose="02040502050405020303" pitchFamily="18" charset="0"/>
              </a:rPr>
              <a:t>Recap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Georgia" panose="02040502050405020303" pitchFamily="18" charset="0"/>
              </a:rPr>
              <a:t>Where we stand in the industry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Georgia" panose="02040502050405020303" pitchFamily="18" charset="0"/>
              </a:rPr>
              <a:t>Overview of carbon mitigation strategies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Georgia" panose="02040502050405020303" pitchFamily="18" charset="0"/>
              </a:rPr>
              <a:t>The Next Level: Strategy 4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Georgia" panose="02040502050405020303" pitchFamily="18" charset="0"/>
              </a:rPr>
              <a:t>Appendix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79E1B74-5292-C7E6-4658-52B8A66684C2}"/>
              </a:ext>
            </a:extLst>
          </p:cNvPr>
          <p:cNvSpPr txBox="1">
            <a:spLocks/>
          </p:cNvSpPr>
          <p:nvPr/>
        </p:nvSpPr>
        <p:spPr>
          <a:xfrm>
            <a:off x="311700" y="28827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54B"/>
              </a:buClr>
              <a:buSzPts val="2800"/>
              <a:buFont typeface="Georgia"/>
              <a:buNone/>
              <a:defRPr sz="2800" b="1" i="0" u="none" strike="noStrike" cap="none">
                <a:solidFill>
                  <a:srgbClr val="00754B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r>
              <a:rPr lang="en-US" dirty="0"/>
              <a:t>Recap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7DFC246-B324-0EF6-A204-540B8AC5C253}"/>
              </a:ext>
            </a:extLst>
          </p:cNvPr>
          <p:cNvGrpSpPr/>
          <p:nvPr/>
        </p:nvGrpSpPr>
        <p:grpSpPr>
          <a:xfrm>
            <a:off x="207169" y="1078412"/>
            <a:ext cx="3378994" cy="3648224"/>
            <a:chOff x="2632472" y="975045"/>
            <a:chExt cx="3353991" cy="330897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38E4927-FE5B-7159-45A0-D4B8939ABA11}"/>
                </a:ext>
              </a:extLst>
            </p:cNvPr>
            <p:cNvGrpSpPr/>
            <p:nvPr/>
          </p:nvGrpSpPr>
          <p:grpSpPr>
            <a:xfrm>
              <a:off x="2632472" y="975045"/>
              <a:ext cx="3353991" cy="3308973"/>
              <a:chOff x="400051" y="942974"/>
              <a:chExt cx="3153965" cy="3880475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6B20BF43-9F46-8901-FDD9-0AE133FD676E}"/>
                  </a:ext>
                </a:extLst>
              </p:cNvPr>
              <p:cNvGrpSpPr/>
              <p:nvPr/>
            </p:nvGrpSpPr>
            <p:grpSpPr>
              <a:xfrm>
                <a:off x="400051" y="942974"/>
                <a:ext cx="3028951" cy="2536032"/>
                <a:chOff x="521494" y="914399"/>
                <a:chExt cx="3028951" cy="2536032"/>
              </a:xfrm>
            </p:grpSpPr>
            <p:graphicFrame>
              <p:nvGraphicFramePr>
                <p:cNvPr id="5" name="Diagram 4">
                  <a:extLst>
                    <a:ext uri="{FF2B5EF4-FFF2-40B4-BE49-F238E27FC236}">
                      <a16:creationId xmlns:a16="http://schemas.microsoft.com/office/drawing/2014/main" id="{D2DB424C-1D66-004A-8A0F-67214647FE60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2173057477"/>
                    </p:ext>
                  </p:extLst>
                </p:nvPr>
              </p:nvGraphicFramePr>
              <p:xfrm>
                <a:off x="692944" y="914399"/>
                <a:ext cx="2857501" cy="2170137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2" r:lo="rId3" r:qs="rId4" r:cs="rId5"/>
                </a:graphicData>
              </a:graphic>
            </p:graphicFrame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BEEB8F8A-D032-439D-2BC9-9A5F26E73D3E}"/>
                    </a:ext>
                  </a:extLst>
                </p:cNvPr>
                <p:cNvSpPr/>
                <p:nvPr/>
              </p:nvSpPr>
              <p:spPr>
                <a:xfrm>
                  <a:off x="521494" y="1885950"/>
                  <a:ext cx="1621631" cy="1564481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" name="Arrow: Right 7">
                <a:extLst>
                  <a:ext uri="{FF2B5EF4-FFF2-40B4-BE49-F238E27FC236}">
                    <a16:creationId xmlns:a16="http://schemas.microsoft.com/office/drawing/2014/main" id="{3DEEC4E8-D016-536D-3DC4-441F8BA381BB}"/>
                  </a:ext>
                </a:extLst>
              </p:cNvPr>
              <p:cNvSpPr/>
              <p:nvPr/>
            </p:nvSpPr>
            <p:spPr>
              <a:xfrm rot="5400000">
                <a:off x="945284" y="3651669"/>
                <a:ext cx="564430" cy="301556"/>
              </a:xfrm>
              <a:prstGeom prst="rightArrow">
                <a:avLst/>
              </a:prstGeom>
              <a:noFill/>
              <a:ln>
                <a:solidFill>
                  <a:srgbClr val="00754B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B7F0EAA-0A17-A17A-63AB-BA5C07AA5C0F}"/>
                  </a:ext>
                </a:extLst>
              </p:cNvPr>
              <p:cNvSpPr/>
              <p:nvPr/>
            </p:nvSpPr>
            <p:spPr>
              <a:xfrm>
                <a:off x="489348" y="4125888"/>
                <a:ext cx="3064668" cy="697561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754B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CB38BFD-5CDC-2F77-30A2-78D63A561C16}"/>
                </a:ext>
              </a:extLst>
            </p:cNvPr>
            <p:cNvSpPr txBox="1"/>
            <p:nvPr/>
          </p:nvSpPr>
          <p:spPr>
            <a:xfrm>
              <a:off x="2814795" y="3770365"/>
              <a:ext cx="2982515" cy="418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  <a:latin typeface="Georgia" panose="02040502050405020303" pitchFamily="18" charset="0"/>
                </a:rPr>
                <a:t>The major focus is to </a:t>
              </a:r>
              <a:r>
                <a:rPr lang="en-US" sz="1200" b="1" dirty="0">
                  <a:solidFill>
                    <a:schemeClr val="tx1"/>
                  </a:solidFill>
                  <a:latin typeface="Georgia" panose="02040502050405020303" pitchFamily="18" charset="0"/>
                </a:rPr>
                <a:t>Reduce Emission </a:t>
              </a:r>
              <a:r>
                <a:rPr lang="en-US" sz="1200" dirty="0">
                  <a:solidFill>
                    <a:schemeClr val="tx1"/>
                  </a:solidFill>
                  <a:latin typeface="Georgia" panose="02040502050405020303" pitchFamily="18" charset="0"/>
                </a:rPr>
                <a:t>to avoid GHG escaping to the atmosphere </a:t>
              </a:r>
              <a:endParaRPr lang="en-IN" sz="1200" dirty="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</p:grp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057F97A8-B251-DE76-078B-3AED727AC0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3637272"/>
              </p:ext>
            </p:extLst>
          </p:nvPr>
        </p:nvGraphicFramePr>
        <p:xfrm>
          <a:off x="4803890" y="1151170"/>
          <a:ext cx="4200525" cy="30091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AC3CDFE0-DE27-B8AB-D9D4-181D129280A0}"/>
              </a:ext>
            </a:extLst>
          </p:cNvPr>
          <p:cNvSpPr/>
          <p:nvPr/>
        </p:nvSpPr>
        <p:spPr>
          <a:xfrm>
            <a:off x="3714750" y="2300288"/>
            <a:ext cx="955207" cy="378618"/>
          </a:xfrm>
          <a:prstGeom prst="leftRightArrow">
            <a:avLst/>
          </a:prstGeom>
          <a:noFill/>
          <a:ln>
            <a:solidFill>
              <a:srgbClr val="01754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1FA246-D434-38C2-2FFF-3AD15F264108}"/>
              </a:ext>
            </a:extLst>
          </p:cNvPr>
          <p:cNvSpPr txBox="1"/>
          <p:nvPr/>
        </p:nvSpPr>
        <p:spPr>
          <a:xfrm>
            <a:off x="5653996" y="4855224"/>
            <a:ext cx="30289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2">
                    <a:lumMod val="75000"/>
                  </a:schemeClr>
                </a:solidFill>
                <a:latin typeface="Georgia" panose="02040502050405020303" pitchFamily="18" charset="0"/>
              </a:rPr>
              <a:t>UN PARIS AGREEMENT, BCG ANALYSIS</a:t>
            </a:r>
            <a:endParaRPr lang="en-IN" sz="900" dirty="0">
              <a:solidFill>
                <a:schemeClr val="bg2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088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4EB7A-F81B-8182-C850-167476341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830" y="126554"/>
            <a:ext cx="8520600" cy="572700"/>
          </a:xfrm>
        </p:spPr>
        <p:txBody>
          <a:bodyPr>
            <a:noAutofit/>
          </a:bodyPr>
          <a:lstStyle/>
          <a:p>
            <a:pPr algn="ctr"/>
            <a:r>
              <a:rPr lang="en-US" sz="2700" dirty="0"/>
              <a:t>Overview of carbon mitigation strategies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A9B4B3F-AB92-B24E-BD09-8C2786C249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6760407"/>
              </p:ext>
            </p:extLst>
          </p:nvPr>
        </p:nvGraphicFramePr>
        <p:xfrm>
          <a:off x="351188" y="899084"/>
          <a:ext cx="3957638" cy="27146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58C94253-6CCD-888B-825B-BCE9208D68BE}"/>
              </a:ext>
            </a:extLst>
          </p:cNvPr>
          <p:cNvSpPr/>
          <p:nvPr/>
        </p:nvSpPr>
        <p:spPr>
          <a:xfrm>
            <a:off x="7281774" y="2933033"/>
            <a:ext cx="740759" cy="1802011"/>
          </a:xfrm>
          <a:prstGeom prst="rect">
            <a:avLst/>
          </a:prstGeom>
          <a:noFill/>
          <a:ln>
            <a:solidFill>
              <a:srgbClr val="00754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BD278DD-2F54-EC6E-8CF0-B795492B14E9}"/>
              </a:ext>
            </a:extLst>
          </p:cNvPr>
          <p:cNvSpPr/>
          <p:nvPr/>
        </p:nvSpPr>
        <p:spPr>
          <a:xfrm>
            <a:off x="364331" y="4057651"/>
            <a:ext cx="4029076" cy="726308"/>
          </a:xfrm>
          <a:prstGeom prst="rect">
            <a:avLst/>
          </a:prstGeom>
          <a:solidFill>
            <a:srgbClr val="FFFF00"/>
          </a:solidFill>
          <a:ln>
            <a:solidFill>
              <a:srgbClr val="00754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049B93-DAF8-6411-7EB9-E28811BDC3B0}"/>
              </a:ext>
            </a:extLst>
          </p:cNvPr>
          <p:cNvSpPr txBox="1"/>
          <p:nvPr/>
        </p:nvSpPr>
        <p:spPr>
          <a:xfrm>
            <a:off x="478631" y="4160027"/>
            <a:ext cx="3843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Georgia" panose="02040502050405020303" pitchFamily="18" charset="0"/>
              </a:rPr>
              <a:t>Focused on Reduction Strategy, so easier to implement</a:t>
            </a:r>
            <a:endParaRPr lang="en-IN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446B4F3-51CA-68F9-20FA-7B6AE346E7F4}"/>
              </a:ext>
            </a:extLst>
          </p:cNvPr>
          <p:cNvCxnSpPr/>
          <p:nvPr/>
        </p:nvCxnSpPr>
        <p:spPr>
          <a:xfrm>
            <a:off x="4393407" y="2000250"/>
            <a:ext cx="127873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F3A5F29-AFBD-C190-8B84-02396B461094}"/>
              </a:ext>
            </a:extLst>
          </p:cNvPr>
          <p:cNvGrpSpPr/>
          <p:nvPr/>
        </p:nvGrpSpPr>
        <p:grpSpPr>
          <a:xfrm>
            <a:off x="5200650" y="813565"/>
            <a:ext cx="2920365" cy="3921480"/>
            <a:chOff x="5207794" y="964845"/>
            <a:chExt cx="2920365" cy="392148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B684DA6-1624-D53F-F051-E517880688E9}"/>
                </a:ext>
              </a:extLst>
            </p:cNvPr>
            <p:cNvSpPr/>
            <p:nvPr/>
          </p:nvSpPr>
          <p:spPr>
            <a:xfrm>
              <a:off x="5841301" y="964845"/>
              <a:ext cx="1593056" cy="1585913"/>
            </a:xfrm>
            <a:prstGeom prst="ellipse">
              <a:avLst/>
            </a:prstGeom>
            <a:noFill/>
            <a:ln>
              <a:solidFill>
                <a:srgbClr val="00754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6CF9ED1-FC2E-5CD7-9935-A50994386CB3}"/>
                </a:ext>
              </a:extLst>
            </p:cNvPr>
            <p:cNvSpPr txBox="1"/>
            <p:nvPr/>
          </p:nvSpPr>
          <p:spPr>
            <a:xfrm>
              <a:off x="5898451" y="1289839"/>
              <a:ext cx="153590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Georgia" panose="02040502050405020303" pitchFamily="18" charset="0"/>
                </a:rPr>
                <a:t>Recommended Strategy:</a:t>
              </a:r>
              <a:br>
                <a:rPr lang="en-US" dirty="0">
                  <a:latin typeface="Georgia" panose="02040502050405020303" pitchFamily="18" charset="0"/>
                </a:rPr>
              </a:br>
              <a:br>
                <a:rPr lang="en-US" dirty="0">
                  <a:latin typeface="Georgia" panose="02040502050405020303" pitchFamily="18" charset="0"/>
                </a:rPr>
              </a:br>
              <a:r>
                <a:rPr lang="en-US" b="1" dirty="0">
                  <a:solidFill>
                    <a:srgbClr val="FF0000"/>
                  </a:solidFill>
                  <a:latin typeface="Georgia" panose="02040502050405020303" pitchFamily="18" charset="0"/>
                </a:rPr>
                <a:t>Strategy 1</a:t>
              </a:r>
              <a:endParaRPr lang="en-IN" dirty="0">
                <a:solidFill>
                  <a:srgbClr val="FF0000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6667227A-AA6E-B18E-1591-B63A7B46C3F8}"/>
                </a:ext>
              </a:extLst>
            </p:cNvPr>
            <p:cNvSpPr/>
            <p:nvPr/>
          </p:nvSpPr>
          <p:spPr>
            <a:xfrm rot="7370467">
              <a:off x="5592509" y="2422838"/>
              <a:ext cx="497583" cy="290431"/>
            </a:xfrm>
            <a:prstGeom prst="rightArrow">
              <a:avLst>
                <a:gd name="adj1" fmla="val 52410"/>
                <a:gd name="adj2" fmla="val 48040"/>
              </a:avLst>
            </a:prstGeom>
            <a:noFill/>
            <a:ln>
              <a:solidFill>
                <a:srgbClr val="00754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F51698B2-03A5-8EC7-B126-20156EE97A89}"/>
                </a:ext>
              </a:extLst>
            </p:cNvPr>
            <p:cNvSpPr/>
            <p:nvPr/>
          </p:nvSpPr>
          <p:spPr>
            <a:xfrm rot="2797509">
              <a:off x="7357119" y="2391751"/>
              <a:ext cx="497583" cy="290431"/>
            </a:xfrm>
            <a:prstGeom prst="rightArrow">
              <a:avLst/>
            </a:prstGeom>
            <a:noFill/>
            <a:ln>
              <a:solidFill>
                <a:srgbClr val="00754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83F1B06A-2285-89C5-2BA2-33DBDBDF0C52}"/>
                </a:ext>
              </a:extLst>
            </p:cNvPr>
            <p:cNvSpPr/>
            <p:nvPr/>
          </p:nvSpPr>
          <p:spPr>
            <a:xfrm rot="5400000">
              <a:off x="6417612" y="2738269"/>
              <a:ext cx="497583" cy="290431"/>
            </a:xfrm>
            <a:prstGeom prst="rightArrow">
              <a:avLst/>
            </a:prstGeom>
            <a:noFill/>
            <a:ln>
              <a:solidFill>
                <a:srgbClr val="00754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2FE2EF4-316E-1503-CAF1-AE97FBE8E895}"/>
                </a:ext>
              </a:extLst>
            </p:cNvPr>
            <p:cNvSpPr/>
            <p:nvPr/>
          </p:nvSpPr>
          <p:spPr>
            <a:xfrm>
              <a:off x="5207794" y="3084314"/>
              <a:ext cx="740759" cy="1802011"/>
            </a:xfrm>
            <a:prstGeom prst="rect">
              <a:avLst/>
            </a:prstGeom>
            <a:noFill/>
            <a:ln>
              <a:solidFill>
                <a:srgbClr val="00754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9EB184A-C743-FF60-9593-1C6D47019751}"/>
                </a:ext>
              </a:extLst>
            </p:cNvPr>
            <p:cNvSpPr/>
            <p:nvPr/>
          </p:nvSpPr>
          <p:spPr>
            <a:xfrm>
              <a:off x="6267450" y="3433730"/>
              <a:ext cx="740759" cy="1452595"/>
            </a:xfrm>
            <a:prstGeom prst="rect">
              <a:avLst/>
            </a:prstGeom>
            <a:noFill/>
            <a:ln>
              <a:solidFill>
                <a:srgbClr val="00754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B952EBC-29F3-9866-00E3-DDC8D8E9E1F5}"/>
                </a:ext>
              </a:extLst>
            </p:cNvPr>
            <p:cNvSpPr txBox="1"/>
            <p:nvPr/>
          </p:nvSpPr>
          <p:spPr>
            <a:xfrm>
              <a:off x="5207794" y="3445339"/>
              <a:ext cx="74075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latin typeface="Georgia" panose="02040502050405020303" pitchFamily="18" charset="0"/>
                </a:rPr>
                <a:t>Cost impact within the limit </a:t>
              </a:r>
              <a:br>
                <a:rPr lang="en-US" sz="1100" b="1" dirty="0">
                  <a:latin typeface="Georgia" panose="02040502050405020303" pitchFamily="18" charset="0"/>
                </a:rPr>
              </a:br>
              <a:r>
                <a:rPr lang="en-US" sz="1100" b="1" dirty="0">
                  <a:latin typeface="Georgia" panose="02040502050405020303" pitchFamily="18" charset="0"/>
                </a:rPr>
                <a:t>-  20</a:t>
              </a:r>
              <a:endParaRPr lang="en-IN" sz="1100" b="1" dirty="0">
                <a:latin typeface="Georgia" panose="02040502050405020303" pitchFamily="18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D58D1B9-172D-9A55-3AD4-8CC9A95567F1}"/>
                </a:ext>
              </a:extLst>
            </p:cNvPr>
            <p:cNvSpPr txBox="1"/>
            <p:nvPr/>
          </p:nvSpPr>
          <p:spPr>
            <a:xfrm>
              <a:off x="6234207" y="3583630"/>
              <a:ext cx="80724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Georgia" panose="02040502050405020303" pitchFamily="18" charset="0"/>
                </a:rPr>
                <a:t>2</a:t>
              </a:r>
              <a:r>
                <a:rPr lang="en-US" sz="1200" b="1" baseline="30000" dirty="0">
                  <a:latin typeface="Georgia" panose="02040502050405020303" pitchFamily="18" charset="0"/>
                </a:rPr>
                <a:t>nd</a:t>
              </a:r>
              <a:r>
                <a:rPr lang="en-US" sz="1200" b="1" dirty="0">
                  <a:latin typeface="Georgia" panose="02040502050405020303" pitchFamily="18" charset="0"/>
                </a:rPr>
                <a:t> highest net carbon impact - 23</a:t>
              </a:r>
              <a:endParaRPr lang="en-IN" sz="1200" b="1" dirty="0">
                <a:latin typeface="Georgia" panose="02040502050405020303" pitchFamily="18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75336BC-0A5F-ABAA-63EF-EACF608C0C6C}"/>
                </a:ext>
              </a:extLst>
            </p:cNvPr>
            <p:cNvSpPr txBox="1"/>
            <p:nvPr/>
          </p:nvSpPr>
          <p:spPr>
            <a:xfrm>
              <a:off x="7190438" y="3535497"/>
              <a:ext cx="93772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Georgia" panose="02040502050405020303" pitchFamily="18" charset="0"/>
                </a:rPr>
                <a:t>Positive customer impact </a:t>
              </a:r>
              <a:br>
                <a:rPr lang="en-US" sz="1200" b="1" dirty="0">
                  <a:latin typeface="Georgia" panose="02040502050405020303" pitchFamily="18" charset="0"/>
                </a:rPr>
              </a:br>
              <a:r>
                <a:rPr lang="en-US" sz="1200" b="1" dirty="0">
                  <a:latin typeface="Georgia" panose="02040502050405020303" pitchFamily="18" charset="0"/>
                </a:rPr>
                <a:t>-  9</a:t>
              </a:r>
              <a:endParaRPr lang="en-IN" sz="1200" b="1" dirty="0">
                <a:latin typeface="Georgia" panose="02040502050405020303" pitchFamily="18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F34B66AA-8777-DA89-2EF9-72225234A3B1}"/>
              </a:ext>
            </a:extLst>
          </p:cNvPr>
          <p:cNvSpPr txBox="1"/>
          <p:nvPr/>
        </p:nvSpPr>
        <p:spPr>
          <a:xfrm>
            <a:off x="6515204" y="4849357"/>
            <a:ext cx="30289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tx2">
                    <a:lumMod val="25000"/>
                  </a:schemeClr>
                </a:solidFill>
                <a:latin typeface="Georgia" panose="02040502050405020303" pitchFamily="18" charset="0"/>
              </a:rPr>
              <a:t> BCG ANALYSIS</a:t>
            </a:r>
            <a:endParaRPr lang="en-IN" sz="900" dirty="0">
              <a:solidFill>
                <a:schemeClr val="tx2">
                  <a:lumMod val="25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223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4EB7A-F81B-8182-C850-167476341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803" y="67776"/>
            <a:ext cx="8520600" cy="572700"/>
          </a:xfrm>
        </p:spPr>
        <p:txBody>
          <a:bodyPr>
            <a:noAutofit/>
          </a:bodyPr>
          <a:lstStyle/>
          <a:p>
            <a:r>
              <a:rPr lang="en-US" sz="2700" dirty="0"/>
              <a:t>The Next Level: Strategy 4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C87EC54-469F-AC38-7A78-7BFCB720F8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5120383"/>
              </p:ext>
            </p:extLst>
          </p:nvPr>
        </p:nvGraphicFramePr>
        <p:xfrm>
          <a:off x="348616" y="677347"/>
          <a:ext cx="3279488" cy="23230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A8BDDCC-F141-8599-3006-056C33B581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8664434"/>
              </p:ext>
            </p:extLst>
          </p:nvPr>
        </p:nvGraphicFramePr>
        <p:xfrm>
          <a:off x="4303714" y="624819"/>
          <a:ext cx="4232789" cy="23755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4D35BDC5-6F9B-7369-69D2-5462AD9FFCE8}"/>
              </a:ext>
            </a:extLst>
          </p:cNvPr>
          <p:cNvGrpSpPr/>
          <p:nvPr/>
        </p:nvGrpSpPr>
        <p:grpSpPr>
          <a:xfrm>
            <a:off x="348616" y="3087957"/>
            <a:ext cx="8187887" cy="1659193"/>
            <a:chOff x="348616" y="3166539"/>
            <a:chExt cx="8187887" cy="165919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055F15C-0955-6156-C4DE-C3BB4B30BCD7}"/>
                </a:ext>
              </a:extLst>
            </p:cNvPr>
            <p:cNvSpPr/>
            <p:nvPr/>
          </p:nvSpPr>
          <p:spPr>
            <a:xfrm>
              <a:off x="348616" y="3166539"/>
              <a:ext cx="8187887" cy="1659193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rgbClr val="01754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5E91E3C-8535-A8EA-AAAD-727DCD303AA1}"/>
                </a:ext>
              </a:extLst>
            </p:cNvPr>
            <p:cNvSpPr txBox="1"/>
            <p:nvPr/>
          </p:nvSpPr>
          <p:spPr>
            <a:xfrm>
              <a:off x="427703" y="3303639"/>
              <a:ext cx="81088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Georgia" panose="02040502050405020303" pitchFamily="18" charset="0"/>
                </a:rPr>
                <a:t>20 units of cost could be deployed more efficiently to maximize the emissions impact per unit of cost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Georgia" panose="02040502050405020303" pitchFamily="18" charset="0"/>
                </a:rPr>
                <a:t>Relies on maximizing cost-saving initiatives to allow more investment towards net 20 costs.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FF0000"/>
                  </a:solidFill>
                  <a:latin typeface="Georgia" panose="02040502050405020303" pitchFamily="18" charset="0"/>
                </a:rPr>
                <a:t>Emission impact – 35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FF0000"/>
                  </a:solidFill>
                  <a:latin typeface="Georgia" panose="02040502050405020303" pitchFamily="18" charset="0"/>
                </a:rPr>
                <a:t>Cost Impact – 19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FF0000"/>
                  </a:solidFill>
                  <a:latin typeface="Georgia" panose="02040502050405020303" pitchFamily="18" charset="0"/>
                </a:rPr>
                <a:t>Customer Impact - 1</a:t>
              </a:r>
              <a:endParaRPr lang="en-IN" dirty="0">
                <a:solidFill>
                  <a:srgbClr val="FF0000"/>
                </a:solidFill>
                <a:latin typeface="Georgia" panose="02040502050405020303" pitchFamily="18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2BBD347-ACBE-2A34-FB77-4A957B64C4A0}"/>
              </a:ext>
            </a:extLst>
          </p:cNvPr>
          <p:cNvSpPr txBox="1"/>
          <p:nvPr/>
        </p:nvSpPr>
        <p:spPr>
          <a:xfrm>
            <a:off x="6518390" y="4844892"/>
            <a:ext cx="30289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2">
                    <a:lumMod val="75000"/>
                  </a:schemeClr>
                </a:solidFill>
                <a:latin typeface="Georgia" panose="02040502050405020303" pitchFamily="18" charset="0"/>
              </a:rPr>
              <a:t> BCG ANALYSIS</a:t>
            </a:r>
            <a:endParaRPr lang="en-IN" sz="900" dirty="0">
              <a:solidFill>
                <a:schemeClr val="bg2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50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39C9E-5109-9103-3653-3007097E0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438" y="413544"/>
            <a:ext cx="5191125" cy="666750"/>
          </a:xfrm>
        </p:spPr>
        <p:txBody>
          <a:bodyPr>
            <a:normAutofit fontScale="90000"/>
          </a:bodyPr>
          <a:lstStyle/>
          <a:p>
            <a:r>
              <a:rPr lang="en-US" dirty="0"/>
              <a:t>Appendix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0FB6E6-DA79-4C06-5313-7E86C9B3D6A2}"/>
              </a:ext>
            </a:extLst>
          </p:cNvPr>
          <p:cNvSpPr txBox="1"/>
          <p:nvPr/>
        </p:nvSpPr>
        <p:spPr>
          <a:xfrm>
            <a:off x="396875" y="1237734"/>
            <a:ext cx="3900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Georgia" panose="02040502050405020303" pitchFamily="18" charset="0"/>
              </a:rPr>
              <a:t>Sources</a:t>
            </a:r>
            <a:endParaRPr lang="en-IN" sz="18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66E6DF-E362-A44B-75CD-7CFF8FBB9AA5}"/>
              </a:ext>
            </a:extLst>
          </p:cNvPr>
          <p:cNvSpPr txBox="1"/>
          <p:nvPr/>
        </p:nvSpPr>
        <p:spPr>
          <a:xfrm>
            <a:off x="450056" y="1764506"/>
            <a:ext cx="6893719" cy="1001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Georgia" panose="02040502050405020303" pitchFamily="18" charset="0"/>
              </a:rPr>
              <a:t>UN Paris Agreement 2015 (COP 21)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Georgia" panose="02040502050405020303" pitchFamily="18" charset="0"/>
              </a:rPr>
              <a:t>BCG Analysis</a:t>
            </a:r>
            <a:endParaRPr lang="en-IN" sz="16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509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4333-74BC-55BA-DA6E-27B2F5740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256" y="150755"/>
            <a:ext cx="8520600" cy="572700"/>
          </a:xfrm>
        </p:spPr>
        <p:txBody>
          <a:bodyPr>
            <a:noAutofit/>
          </a:bodyPr>
          <a:lstStyle/>
          <a:p>
            <a:r>
              <a:rPr lang="en-US" sz="2700" dirty="0"/>
              <a:t>Where we stand in the Industry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2F5A6E9-B5F0-D9D0-08AE-A2D21EC3C1C2}"/>
              </a:ext>
            </a:extLst>
          </p:cNvPr>
          <p:cNvGrpSpPr/>
          <p:nvPr/>
        </p:nvGrpSpPr>
        <p:grpSpPr>
          <a:xfrm>
            <a:off x="1785938" y="730408"/>
            <a:ext cx="5464969" cy="3247604"/>
            <a:chOff x="500062" y="1035843"/>
            <a:chExt cx="4572000" cy="2771775"/>
          </a:xfrm>
        </p:grpSpPr>
        <p:graphicFrame>
          <p:nvGraphicFramePr>
            <p:cNvPr id="6" name="Chart 5">
              <a:extLst>
                <a:ext uri="{FF2B5EF4-FFF2-40B4-BE49-F238E27FC236}">
                  <a16:creationId xmlns:a16="http://schemas.microsoft.com/office/drawing/2014/main" id="{FB9FBA22-A1E1-DF7F-66B3-EAAD84EDAE8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440702753"/>
                </p:ext>
              </p:extLst>
            </p:nvPr>
          </p:nvGraphicFramePr>
          <p:xfrm>
            <a:off x="500062" y="1035843"/>
            <a:ext cx="4572000" cy="277177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BA28E8-FDBE-AB6B-C37D-E2097F90D4E5}"/>
                </a:ext>
              </a:extLst>
            </p:cNvPr>
            <p:cNvSpPr/>
            <p:nvPr/>
          </p:nvSpPr>
          <p:spPr>
            <a:xfrm>
              <a:off x="1492904" y="1774306"/>
              <a:ext cx="1021556" cy="182165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2441A14-B141-7FCE-7734-1DEAA4EAD557}"/>
              </a:ext>
            </a:extLst>
          </p:cNvPr>
          <p:cNvGrpSpPr/>
          <p:nvPr/>
        </p:nvGrpSpPr>
        <p:grpSpPr>
          <a:xfrm>
            <a:off x="2407443" y="4151953"/>
            <a:ext cx="4572000" cy="747567"/>
            <a:chOff x="500060" y="4107657"/>
            <a:chExt cx="4572000" cy="74756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730D9C2-C4BF-5C6C-23A1-1286640626A1}"/>
                </a:ext>
              </a:extLst>
            </p:cNvPr>
            <p:cNvSpPr/>
            <p:nvPr/>
          </p:nvSpPr>
          <p:spPr>
            <a:xfrm>
              <a:off x="500061" y="4107657"/>
              <a:ext cx="4571999" cy="74756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754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D09AFCF-BA06-C08A-F077-3D0C05FD352F}"/>
                </a:ext>
              </a:extLst>
            </p:cNvPr>
            <p:cNvSpPr txBox="1"/>
            <p:nvPr/>
          </p:nvSpPr>
          <p:spPr>
            <a:xfrm>
              <a:off x="500060" y="4219830"/>
              <a:ext cx="45719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  <a:latin typeface="Georgia" panose="02040502050405020303" pitchFamily="18" charset="0"/>
                </a:rPr>
                <a:t>Super Co is in the middle ground compared to competitors</a:t>
              </a:r>
              <a:endParaRPr lang="en-IN" dirty="0">
                <a:solidFill>
                  <a:srgbClr val="C00000"/>
                </a:solidFill>
                <a:latin typeface="Georgia" panose="02040502050405020303" pitchFamily="18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11F9724-1A4E-FB1C-FA00-538DEA83D251}"/>
              </a:ext>
            </a:extLst>
          </p:cNvPr>
          <p:cNvSpPr txBox="1"/>
          <p:nvPr/>
        </p:nvSpPr>
        <p:spPr>
          <a:xfrm>
            <a:off x="6496958" y="4842628"/>
            <a:ext cx="30289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tx2">
                    <a:lumMod val="25000"/>
                  </a:schemeClr>
                </a:solidFill>
                <a:latin typeface="Georgia" panose="02040502050405020303" pitchFamily="18" charset="0"/>
              </a:rPr>
              <a:t> BCG ANALYSIS</a:t>
            </a:r>
            <a:endParaRPr lang="en-IN" sz="900" dirty="0">
              <a:solidFill>
                <a:schemeClr val="tx2">
                  <a:lumMod val="25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450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D853F5-E527-D6B0-5DBF-AA1F308A9E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700" y="899356"/>
            <a:ext cx="8520600" cy="2052600"/>
          </a:xfrm>
        </p:spPr>
        <p:txBody>
          <a:bodyPr>
            <a:normAutofit/>
          </a:bodyPr>
          <a:lstStyle/>
          <a:p>
            <a:r>
              <a:rPr lang="en-US" sz="8800" dirty="0"/>
              <a:t>THANK YOU</a:t>
            </a:r>
            <a:endParaRPr lang="en-IN" sz="8800" dirty="0"/>
          </a:p>
        </p:txBody>
      </p:sp>
    </p:spTree>
    <p:extLst>
      <p:ext uri="{BB962C8B-B14F-4D97-AF65-F5344CB8AC3E}">
        <p14:creationId xmlns:p14="http://schemas.microsoft.com/office/powerpoint/2010/main" val="288803149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242</Words>
  <Application>Microsoft Office PowerPoint</Application>
  <PresentationFormat>On-screen Show (16:9)</PresentationFormat>
  <Paragraphs>46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Georgia</vt:lpstr>
      <vt:lpstr>Times New Roman</vt:lpstr>
      <vt:lpstr>Simple Light</vt:lpstr>
      <vt:lpstr>Knowledge Team Recommendation: SuperCo Carbon Mitigation Strategy</vt:lpstr>
      <vt:lpstr>PowerPoint Presentation</vt:lpstr>
      <vt:lpstr>PowerPoint Presentation</vt:lpstr>
      <vt:lpstr>Overview of carbon mitigation strategies</vt:lpstr>
      <vt:lpstr>The Next Level: Strategy 4</vt:lpstr>
      <vt:lpstr>Appendix</vt:lpstr>
      <vt:lpstr>Where we stand in the Industry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Knowledge Team Recommendation: SuperCo Carbon Mitigation Strategy</dc:title>
  <dc:creator>HP</dc:creator>
  <cp:lastModifiedBy>Emil Roby</cp:lastModifiedBy>
  <cp:revision>5</cp:revision>
  <dcterms:modified xsi:type="dcterms:W3CDTF">2024-06-05T08:11:02Z</dcterms:modified>
</cp:coreProperties>
</file>