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7" r:id="rId12"/>
  </p:sldIdLst>
  <p:sldSz cx="18288000" cy="10287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old" panose="020F0502020204030203" charset="0"/>
      <p:regular r:id="rId17"/>
    </p:embeddedFont>
    <p:embeddedFont>
      <p:font typeface="Montserrat Classic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TextBox 3"/>
          <p:cNvSpPr txBox="1"/>
          <p:nvPr/>
        </p:nvSpPr>
        <p:spPr>
          <a:xfrm>
            <a:off x="2070993" y="2542598"/>
            <a:ext cx="9442596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Montserrat Classic Bold"/>
              </a:rPr>
              <a:t>WATER QUALITY AND POTABILITY ANALYSIS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5" name="TextBox 5"/>
          <p:cNvSpPr txBox="1"/>
          <p:nvPr/>
        </p:nvSpPr>
        <p:spPr>
          <a:xfrm>
            <a:off x="2070993" y="6112244"/>
            <a:ext cx="2629495" cy="38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 Bold"/>
              </a:rPr>
              <a:t>April 1, 2024.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70993" y="4402824"/>
            <a:ext cx="8591157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Lato"/>
              </a:rPr>
              <a:t>An in-depth machine learning analysis to predict water safety.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828800" y="1205681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Results and 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7874" y="2119953"/>
            <a:ext cx="7829703" cy="627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model's performance demonstrates a strong capability to classify water samples based on potability 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accurately.</a:t>
            </a:r>
            <a:br>
              <a:rPr lang="en-US" sz="24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2400" b="0" i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 balanced model outperforms the imbalanced model with higher overall accuracy (90.80% vs. 88.39%) and balanced accuracy (89.43% vs. 86.26%). 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models exhibit consistent precision (~91%), but the balanced model shows improved recall for class 1 (84% vs. 77%). 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Additionally, the F1-scores for both classes are higher in the balanced model, indicating better balance between precision and recall.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53F54-2971-33AD-CEB4-4AC9D438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6057900"/>
            <a:ext cx="4542023" cy="3973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124D6-5224-A883-93AB-AE9E558D4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9800" y="6175323"/>
            <a:ext cx="4377685" cy="3824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673E16-5A8A-9EB3-3AD5-1CF2624F9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3300072"/>
            <a:ext cx="6386405" cy="22527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B13841-F0F7-2B29-6E1A-02E4FD33E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631384"/>
            <a:ext cx="5638800" cy="21670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740885" y="1108220"/>
            <a:ext cx="6670580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Conclusion and Recommendations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4061" y="2476500"/>
            <a:ext cx="15223195" cy="695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encountered challenges such as data imbalances and missing values, which were mitigated through data cleaning.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project underscored the importance of comprehensive dataset and the impact of feature selection on model outcomes.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Our findings confirm the feasibility of using machine learning to predict water potability with high accuracy.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recommend ongoing monitoring and analysis of water quality parameters to preemptively address potability concerns.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Further research should explore the integration of additional predictive variables and the deployment of real-time water quality monitoring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737374" y="1409700"/>
            <a:ext cx="3846698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Project 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28800" y="3164522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Our primary objective is to conduct a comprehensive analysis of water quality, focusing on its potability status.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aim to develop a predictive model using machine learning to accurately classify water samples as potable or not based on their chemical properties.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insights gained will aid in improving water purification processes and ensuring public health potability.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4519051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Dataset Description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sourced our dataset from Kaggle, which contains detailed measurements related to water quality and potability.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Key features include pH level, hardness, solids concentration, and other chemical properties critical for assessing water potability.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Each sample in the dataset is labeled for potability, allowing for a clear binary classification task in our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485900"/>
            <a:ext cx="4519051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2476500"/>
            <a:ext cx="15223195" cy="695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Our analytical approach encompasses several key phases: exploratory analysis, database creation, data preprocessing, model training, and evaluation.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Through exploratory data analysis, we delved deeper into our dataset, cleaning and removing null values to ensure a good quality dataset.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utilized SQLite as an integrated database for its ease of use and python functionality 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emphasize data integrity and reliability in our preprocessing steps to ensure accurate model training.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Using our preprocessed data, we trained and tested various supervised machine learning models, to evaluate the one that best fit our dataset.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8C296339-DDE5-AFEC-A823-9E73B55C73A2}"/>
              </a:ext>
            </a:extLst>
          </p:cNvPr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3BEB7-8E1F-090F-280E-103D5697114F}"/>
              </a:ext>
            </a:extLst>
          </p:cNvPr>
          <p:cNvSpPr txBox="1"/>
          <p:nvPr/>
        </p:nvSpPr>
        <p:spPr>
          <a:xfrm>
            <a:off x="1730748" y="1231919"/>
            <a:ext cx="9144000" cy="671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Data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4B2AC-CE7C-D445-1715-8635B01BD4A4}"/>
              </a:ext>
            </a:extLst>
          </p:cNvPr>
          <p:cNvSpPr txBox="1"/>
          <p:nvPr/>
        </p:nvSpPr>
        <p:spPr>
          <a:xfrm>
            <a:off x="1028700" y="2019300"/>
            <a:ext cx="7240974" cy="754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Lato"/>
              </a:rPr>
              <a:t>To store our cleaned dataset, we utilized SQLite as it is ideal for small-scale projects</a:t>
            </a:r>
          </a:p>
          <a:p>
            <a:pPr>
              <a:lnSpc>
                <a:spcPts val="3919"/>
              </a:lnSpc>
            </a:pPr>
            <a:endParaRPr lang="en-US" sz="28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ts val="3919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leveraging SQLite, we were able to quickly set up a database without the need for complex server configurations</a:t>
            </a:r>
          </a:p>
          <a:p>
            <a:pPr>
              <a:lnSpc>
                <a:spcPts val="3919"/>
              </a:lnSpc>
            </a:pPr>
            <a:endParaRPr lang="en-US" sz="2800" dirty="0">
              <a:solidFill>
                <a:srgbClr val="0D0D0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ts val="3919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SQLite's support for standard SQL syntax enabled seamless querying and manipulation of data, facilitating efficient data retrieval and processing within our project. Overall, SQLite proved to be a reliable and efficient choice for our project's database needs.</a:t>
            </a:r>
            <a:endParaRPr lang="en-US" sz="28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ts val="3919"/>
              </a:lnSpc>
            </a:pPr>
            <a:endParaRPr lang="en-US" sz="2800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endParaRPr lang="en-US" sz="2800" dirty="0">
              <a:latin typeface="La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B7E154-3594-6B18-EE50-A96876285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69" r="16140" b="669"/>
          <a:stretch/>
        </p:blipFill>
        <p:spPr>
          <a:xfrm>
            <a:off x="15602840" y="144201"/>
            <a:ext cx="2587998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EFBF82-4CC8-1366-4340-F0178D891C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62" t="778"/>
          <a:stretch/>
        </p:blipFill>
        <p:spPr>
          <a:xfrm>
            <a:off x="9462590" y="3924300"/>
            <a:ext cx="8526936" cy="451989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94CB14-B088-44F9-4780-3DDC4C56E4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5951" r="4867" b="-1"/>
          <a:stretch/>
        </p:blipFill>
        <p:spPr>
          <a:xfrm>
            <a:off x="9469216" y="2628900"/>
            <a:ext cx="8526937" cy="67159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42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905000" y="1205681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Data Cleaning and Preparation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4435" y="2186314"/>
            <a:ext cx="7459198" cy="5953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Data cleaning involved removing or imputing missing values to maintain dataset consistency and reliability.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performed feature selection to identify the most relevant variables for predicting water portability.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Normalization and scaling techniques were applied to standardize the range of our data features, optimizing them for machine learning algorithms.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26BB1-655A-EE3A-960B-33FEC835D3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3" r="1793"/>
          <a:stretch/>
        </p:blipFill>
        <p:spPr>
          <a:xfrm>
            <a:off x="8937908" y="1555475"/>
            <a:ext cx="8855682" cy="25146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4029D-D0CB-27FF-5022-3A7149FC1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892" y="5524500"/>
            <a:ext cx="9187715" cy="2362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BD3158-8803-759F-00CD-05F2A707E0ED}"/>
              </a:ext>
            </a:extLst>
          </p:cNvPr>
          <p:cNvSpPr txBox="1"/>
          <p:nvPr/>
        </p:nvSpPr>
        <p:spPr>
          <a:xfrm>
            <a:off x="11785979" y="43931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Original CSV as a </a:t>
            </a:r>
            <a:r>
              <a:rPr lang="en-IE" dirty="0" err="1"/>
              <a:t>DataFrame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9A715-EB29-DD44-1E4D-7B04CCDD8C7A}"/>
              </a:ext>
            </a:extLst>
          </p:cNvPr>
          <p:cNvSpPr txBox="1"/>
          <p:nvPr/>
        </p:nvSpPr>
        <p:spPr>
          <a:xfrm>
            <a:off x="11785979" y="8137648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Final cleaned dataset as a </a:t>
            </a:r>
            <a:r>
              <a:rPr lang="en-IE" dirty="0" err="1"/>
              <a:t>DataFrame</a:t>
            </a: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286000" y="1205681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Exploratory Data Analysis (EDA)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In our EDA phase, we meticulously examined the distribution and correlation of water quality parameters.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Statistical analyses were conducted to understand the underlying structures of the data and to identify any outliers or anomalies.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Visualization tools like histograms, scatter plots, and box plots were employed to provide a clear graphical representation of our findings.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155290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Machine Learning Models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" y="2300785"/>
            <a:ext cx="7331365" cy="6453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evaluated several machine learning models, including Decision Trees, SVM, and Random Forest, for their efficacy in predicting potability.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Hyperparameter tuning was performed to find the optimal settings for each model, enhancing their predictive accuracy.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models were rigorously tested against a validation set to determine their generalization capability in unseen data scenarios.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6A4D4-21B0-2C3F-25FC-2E075A15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666" y="2933700"/>
            <a:ext cx="7539468" cy="31433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E8F82-A009-EBE2-72E6-EDDEA08C68D6}"/>
              </a:ext>
            </a:extLst>
          </p:cNvPr>
          <p:cNvSpPr txBox="1"/>
          <p:nvPr/>
        </p:nvSpPr>
        <p:spPr>
          <a:xfrm>
            <a:off x="11658600" y="64389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classification result of our first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905000" y="1127581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Model Training and Evaluation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0335" y="1943100"/>
            <a:ext cx="7837056" cy="7453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Model training involved dividing the dataset into training and testing subsets to validate the learning and predictive power of our models.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</a:t>
            </a:r>
            <a:r>
              <a:rPr lang="en-US" sz="2799" dirty="0" err="1">
                <a:solidFill>
                  <a:srgbClr val="000000"/>
                </a:solidFill>
                <a:latin typeface="Lato"/>
              </a:rPr>
              <a:t>RandomOverSampler</a:t>
            </a:r>
            <a:r>
              <a:rPr lang="en-US" sz="2799" dirty="0">
                <a:solidFill>
                  <a:srgbClr val="000000"/>
                </a:solidFill>
                <a:latin typeface="Lato"/>
              </a:rPr>
              <a:t> was used to create a second training and test dataset.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utilized cross-validation techniques to ensure that our model performance was robust and not due to overfitting.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Random Forest model showed superior performance, with an 85% accuracy rate, making it our primary model for water potability prediction.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142CF-5138-1E12-C099-E77BC9688A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9"/>
          <a:stretch/>
        </p:blipFill>
        <p:spPr>
          <a:xfrm>
            <a:off x="8839201" y="1750516"/>
            <a:ext cx="8841396" cy="15519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4AE53-DE4F-5126-0A69-7A6E5AE9A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178" y="4939243"/>
            <a:ext cx="3954934" cy="23413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B74F8C-F39F-C3EC-15A7-6F59C0745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5443" y="4939243"/>
            <a:ext cx="4409790" cy="20279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E6DFB6-C2B5-81D7-72C0-77C636BF1215}"/>
              </a:ext>
            </a:extLst>
          </p:cNvPr>
          <p:cNvSpPr txBox="1"/>
          <p:nvPr/>
        </p:nvSpPr>
        <p:spPr>
          <a:xfrm>
            <a:off x="10983645" y="3619500"/>
            <a:ext cx="82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How we split our training and test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F283B-69AE-B492-C85B-A2B4F53FF11C}"/>
              </a:ext>
            </a:extLst>
          </p:cNvPr>
          <p:cNvSpPr txBox="1"/>
          <p:nvPr/>
        </p:nvSpPr>
        <p:spPr>
          <a:xfrm>
            <a:off x="10744200" y="773294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How our value counts changed between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815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 Classic Bold</vt:lpstr>
      <vt:lpstr>Lato Bold</vt:lpstr>
      <vt:lpstr>Lato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Presentation</dc:title>
  <cp:lastModifiedBy>EOGHAN ALTON</cp:lastModifiedBy>
  <cp:revision>8</cp:revision>
  <dcterms:created xsi:type="dcterms:W3CDTF">2006-08-16T00:00:00Z</dcterms:created>
  <dcterms:modified xsi:type="dcterms:W3CDTF">2024-04-03T18:43:08Z</dcterms:modified>
  <dc:identifier>DAGBLFaealI</dc:identifier>
</cp:coreProperties>
</file>