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8288000" cy="10287000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Lato Bold" panose="020F0502020204030203" charset="0"/>
      <p:regular r:id="rId16"/>
    </p:embeddedFont>
    <p:embeddedFont>
      <p:font typeface="Montserrat Classic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48895" y="9682200"/>
            <a:ext cx="651081" cy="4762"/>
          </a:xfrm>
          <a:prstGeom prst="line">
            <a:avLst/>
          </a:prstGeom>
          <a:ln w="19050" cap="flat">
            <a:solidFill>
              <a:srgbClr val="00A79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E"/>
          </a:p>
        </p:txBody>
      </p:sp>
      <p:sp>
        <p:nvSpPr>
          <p:cNvPr id="3" name="TextBox 3"/>
          <p:cNvSpPr txBox="1"/>
          <p:nvPr/>
        </p:nvSpPr>
        <p:spPr>
          <a:xfrm>
            <a:off x="2070993" y="2542598"/>
            <a:ext cx="9442596" cy="1455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000000"/>
                </a:solidFill>
                <a:latin typeface="Montserrat Classic Bold"/>
              </a:rPr>
              <a:t>WATER QUALITY AND POTABILITY ANALYSIS</a:t>
            </a:r>
          </a:p>
        </p:txBody>
      </p:sp>
      <p:sp>
        <p:nvSpPr>
          <p:cNvPr id="4" name="Freeform 4"/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5" name="TextBox 5"/>
          <p:cNvSpPr txBox="1"/>
          <p:nvPr/>
        </p:nvSpPr>
        <p:spPr>
          <a:xfrm>
            <a:off x="2070993" y="6112244"/>
            <a:ext cx="2629495" cy="382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4D4D4D"/>
                </a:solidFill>
                <a:latin typeface="Lato Bold"/>
              </a:rPr>
              <a:t>April 1, 2024.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070993" y="4402824"/>
            <a:ext cx="8591157" cy="110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Lato"/>
              </a:rPr>
              <a:t>An in-depth machine learning analysis to predict water safety.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48895" y="9682200"/>
            <a:ext cx="651081" cy="4762"/>
          </a:xfrm>
          <a:prstGeom prst="line">
            <a:avLst/>
          </a:prstGeom>
          <a:ln w="19050" cap="flat">
            <a:solidFill>
              <a:srgbClr val="00A79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E"/>
          </a:p>
        </p:txBody>
      </p:sp>
      <p:sp>
        <p:nvSpPr>
          <p:cNvPr id="3" name="Freeform 3"/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4" name="TextBox 4"/>
          <p:cNvSpPr txBox="1"/>
          <p:nvPr/>
        </p:nvSpPr>
        <p:spPr>
          <a:xfrm>
            <a:off x="1740885" y="1108220"/>
            <a:ext cx="6670580" cy="1261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dirty="0">
                <a:solidFill>
                  <a:srgbClr val="00A79D"/>
                </a:solidFill>
                <a:latin typeface="Lato Bold"/>
              </a:rPr>
              <a:t>Conclusion and Recommendations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34061" y="2476500"/>
            <a:ext cx="15223195" cy="695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We encountered challenges such as data imbalances and missing values, which were mitigated through data cleaning.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The project underscored the importance of comprehensive dataset and the impact of feature selection on model outcomes.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Our findings confirm the feasibility of using machine learning to predict water potability with high accuracy.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We recommend ongoing monitoring and analysis of water quality parameters to preemptively address potability concerns.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Further research should explore the integration of additional predictive variables and the deployment of real-time water quality monitoring systems.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48895" y="9682200"/>
            <a:ext cx="651081" cy="4762"/>
          </a:xfrm>
          <a:prstGeom prst="line">
            <a:avLst/>
          </a:prstGeom>
          <a:ln w="19050" cap="flat">
            <a:solidFill>
              <a:srgbClr val="00A79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E"/>
          </a:p>
        </p:txBody>
      </p:sp>
      <p:sp>
        <p:nvSpPr>
          <p:cNvPr id="3" name="Freeform 3"/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4" name="TextBox 4"/>
          <p:cNvSpPr txBox="1"/>
          <p:nvPr/>
        </p:nvSpPr>
        <p:spPr>
          <a:xfrm>
            <a:off x="2036105" y="1884515"/>
            <a:ext cx="3846698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A79D"/>
                </a:solidFill>
                <a:latin typeface="Lato Bold"/>
              </a:rPr>
              <a:t>Project Objectives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36105" y="3785644"/>
            <a:ext cx="15223195" cy="395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Our primary objective is to conduct a comprehensive analysis of water quality, focusing on its potability status.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We aim to develop a predictive model using machine learning to accurately classify water samples as potable or not based on their chemical properties.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The insights gained will aid in improving water purification processes and ensuring public health potability.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48895" y="9682200"/>
            <a:ext cx="651081" cy="4762"/>
          </a:xfrm>
          <a:prstGeom prst="line">
            <a:avLst/>
          </a:prstGeom>
          <a:ln w="19050" cap="flat">
            <a:solidFill>
              <a:srgbClr val="00A79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E"/>
          </a:p>
        </p:txBody>
      </p:sp>
      <p:sp>
        <p:nvSpPr>
          <p:cNvPr id="3" name="Freeform 3"/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4" name="TextBox 4"/>
          <p:cNvSpPr txBox="1"/>
          <p:nvPr/>
        </p:nvSpPr>
        <p:spPr>
          <a:xfrm>
            <a:off x="2036105" y="1884515"/>
            <a:ext cx="4519051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A79D"/>
                </a:solidFill>
                <a:latin typeface="Lato Bold"/>
              </a:rPr>
              <a:t>Dataset Description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36105" y="3785644"/>
            <a:ext cx="15223195" cy="395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We sourced our dataset from Kaggle, which contains detailed measurements related to water quality and potability.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Key features include pH level, hardness, solids concentration, and other chemical properties critical for assessing water potability.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Each sample in the dataset is labeled for potability, allowing for a clear binary classification task in our analysis.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48895" y="9682200"/>
            <a:ext cx="651081" cy="4762"/>
          </a:xfrm>
          <a:prstGeom prst="line">
            <a:avLst/>
          </a:prstGeom>
          <a:ln w="19050" cap="flat">
            <a:solidFill>
              <a:srgbClr val="00A79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E"/>
          </a:p>
        </p:txBody>
      </p:sp>
      <p:sp>
        <p:nvSpPr>
          <p:cNvPr id="3" name="Freeform 3"/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4" name="TextBox 4"/>
          <p:cNvSpPr txBox="1"/>
          <p:nvPr/>
        </p:nvSpPr>
        <p:spPr>
          <a:xfrm>
            <a:off x="2036105" y="1485900"/>
            <a:ext cx="4519051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A79D"/>
                </a:solidFill>
                <a:latin typeface="Lato Bold"/>
              </a:rPr>
              <a:t>Methodology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36105" y="2476500"/>
            <a:ext cx="15223195" cy="695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Our analytical approach encompasses several key phases: exploratory analysis, database creation, data preprocessing, model training, and evaluation.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Through exploratory data analysis, we delved deeper into our dataset, cleaning and removing null values to ensure a good quality dataset.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We utilized SQLite as an integrated database for its ease of use and python functionality 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We emphasize data integrity and reliability in our preprocessing steps to ensure accurate model training.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Using our preprocessed data, we trained and tested various supervised machine learning models, to evaluate the one that best fit our dataset.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48895" y="9682200"/>
            <a:ext cx="651081" cy="4762"/>
          </a:xfrm>
          <a:prstGeom prst="line">
            <a:avLst/>
          </a:prstGeom>
          <a:ln w="19050" cap="flat">
            <a:solidFill>
              <a:srgbClr val="00A79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E"/>
          </a:p>
        </p:txBody>
      </p:sp>
      <p:sp>
        <p:nvSpPr>
          <p:cNvPr id="3" name="Freeform 3"/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4" name="TextBox 4"/>
          <p:cNvSpPr txBox="1"/>
          <p:nvPr/>
        </p:nvSpPr>
        <p:spPr>
          <a:xfrm>
            <a:off x="1905000" y="1205681"/>
            <a:ext cx="6670580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dirty="0">
                <a:solidFill>
                  <a:srgbClr val="00A79D"/>
                </a:solidFill>
                <a:latin typeface="Lato Bold"/>
              </a:rPr>
              <a:t>Data Cleaning and Preparation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4435" y="2186314"/>
            <a:ext cx="7459198" cy="5953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Data cleaning involved removing or imputing missing values to maintain dataset consistency and reliability.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We performed feature selection to identify the most relevant variables for predicting water portability.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Normalization and scaling techniques were applied to standardize the range of our data features, optimizing them for machine learning algorithms.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426BB1-655A-EE3A-960B-33FEC835D3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83" r="1793"/>
          <a:stretch/>
        </p:blipFill>
        <p:spPr>
          <a:xfrm>
            <a:off x="8937908" y="1555475"/>
            <a:ext cx="8855682" cy="25146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14029D-D0CB-27FF-5022-3A7149FC1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1892" y="5524500"/>
            <a:ext cx="9187715" cy="23622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BD3158-8803-759F-00CD-05F2A707E0ED}"/>
              </a:ext>
            </a:extLst>
          </p:cNvPr>
          <p:cNvSpPr txBox="1"/>
          <p:nvPr/>
        </p:nvSpPr>
        <p:spPr>
          <a:xfrm>
            <a:off x="11785979" y="43931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Original CSV as a </a:t>
            </a:r>
            <a:r>
              <a:rPr lang="en-IE" dirty="0" err="1"/>
              <a:t>DataFrame</a:t>
            </a:r>
            <a:endParaRPr lang="en-I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9A715-EB29-DD44-1E4D-7B04CCDD8C7A}"/>
              </a:ext>
            </a:extLst>
          </p:cNvPr>
          <p:cNvSpPr txBox="1"/>
          <p:nvPr/>
        </p:nvSpPr>
        <p:spPr>
          <a:xfrm>
            <a:off x="11785979" y="8137648"/>
            <a:ext cx="381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/>
              <a:t>Final cleaned dataset as a </a:t>
            </a:r>
            <a:r>
              <a:rPr lang="en-IE" dirty="0" err="1"/>
              <a:t>DataFrame</a:t>
            </a:r>
            <a:endParaRPr lang="en-I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48895" y="9682200"/>
            <a:ext cx="651081" cy="4762"/>
          </a:xfrm>
          <a:prstGeom prst="line">
            <a:avLst/>
          </a:prstGeom>
          <a:ln w="19050" cap="flat">
            <a:solidFill>
              <a:srgbClr val="00A79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E"/>
          </a:p>
        </p:txBody>
      </p:sp>
      <p:sp>
        <p:nvSpPr>
          <p:cNvPr id="3" name="Freeform 3"/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4" name="TextBox 4"/>
          <p:cNvSpPr txBox="1"/>
          <p:nvPr/>
        </p:nvSpPr>
        <p:spPr>
          <a:xfrm>
            <a:off x="2286000" y="1205681"/>
            <a:ext cx="6670580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dirty="0">
                <a:solidFill>
                  <a:srgbClr val="00A79D"/>
                </a:solidFill>
                <a:latin typeface="Lato Bold"/>
              </a:rPr>
              <a:t>Exploratory Data Analysis (EDA)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36105" y="3785644"/>
            <a:ext cx="15223195" cy="395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In our EDA phase, we meticulously examined the distribution and correlation of water quality parameters.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Statistical analyses were conducted to understand the underlying structures of the data and to identify any outliers or anomalies.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Visualization tools like histograms, scatter plots, and box plots were employed to provide a clear graphical representation of our findings.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48895" y="9682200"/>
            <a:ext cx="651081" cy="4762"/>
          </a:xfrm>
          <a:prstGeom prst="line">
            <a:avLst/>
          </a:prstGeom>
          <a:ln w="19050" cap="flat">
            <a:solidFill>
              <a:srgbClr val="00A79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E"/>
          </a:p>
        </p:txBody>
      </p:sp>
      <p:sp>
        <p:nvSpPr>
          <p:cNvPr id="3" name="Freeform 3"/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4" name="TextBox 4"/>
          <p:cNvSpPr txBox="1"/>
          <p:nvPr/>
        </p:nvSpPr>
        <p:spPr>
          <a:xfrm>
            <a:off x="2036105" y="1155290"/>
            <a:ext cx="6670580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A79D"/>
                </a:solidFill>
                <a:latin typeface="Lato Bold"/>
              </a:rPr>
              <a:t>Machine Learning Models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4400" y="2300785"/>
            <a:ext cx="7331365" cy="64531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We evaluated several machine learning models, including Decision Trees, SVM, and Random Forest, for their efficacy in predicting potability.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Hyperparameter tuning was performed to find the optimal settings for each model, enhancing their predictive accuracy.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The models were rigorously tested against a validation set to determine their generalization capability in unseen data scenarios.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66A4D4-21B0-2C3F-25FC-2E075A15A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8666" y="2933700"/>
            <a:ext cx="7539468" cy="314334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DE8F82-A009-EBE2-72E6-EDDEA08C68D6}"/>
              </a:ext>
            </a:extLst>
          </p:cNvPr>
          <p:cNvSpPr txBox="1"/>
          <p:nvPr/>
        </p:nvSpPr>
        <p:spPr>
          <a:xfrm>
            <a:off x="11658600" y="6438900"/>
            <a:ext cx="441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 classification result of our first model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48895" y="9682200"/>
            <a:ext cx="651081" cy="4762"/>
          </a:xfrm>
          <a:prstGeom prst="line">
            <a:avLst/>
          </a:prstGeom>
          <a:ln w="19050" cap="flat">
            <a:solidFill>
              <a:srgbClr val="00A79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E"/>
          </a:p>
        </p:txBody>
      </p:sp>
      <p:sp>
        <p:nvSpPr>
          <p:cNvPr id="3" name="Freeform 3"/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4" name="TextBox 4"/>
          <p:cNvSpPr txBox="1"/>
          <p:nvPr/>
        </p:nvSpPr>
        <p:spPr>
          <a:xfrm>
            <a:off x="1905000" y="1127581"/>
            <a:ext cx="6670580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dirty="0">
                <a:solidFill>
                  <a:srgbClr val="00A79D"/>
                </a:solidFill>
                <a:latin typeface="Lato Bold"/>
              </a:rPr>
              <a:t>Model Training and Evaluation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70335" y="1943100"/>
            <a:ext cx="7837056" cy="74534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Model training involved dividing the dataset into training and testing subsets to validate the learning and predictive power of our models.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The </a:t>
            </a:r>
            <a:r>
              <a:rPr lang="en-US" sz="2799" dirty="0" err="1">
                <a:solidFill>
                  <a:srgbClr val="000000"/>
                </a:solidFill>
                <a:latin typeface="Lato"/>
              </a:rPr>
              <a:t>RandomOverSampler</a:t>
            </a:r>
            <a:r>
              <a:rPr lang="en-US" sz="2799" dirty="0">
                <a:solidFill>
                  <a:srgbClr val="000000"/>
                </a:solidFill>
                <a:latin typeface="Lato"/>
              </a:rPr>
              <a:t> was used to create a second training and test dataset.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We utilized cross-validation techniques to ensure that our model performance was robust and not due to overfitting.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The Random Forest model showed superior performance, with an 85% accuracy rate, making it our primary model for water potability prediction.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5142CF-5138-1E12-C099-E77BC9688A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69"/>
          <a:stretch/>
        </p:blipFill>
        <p:spPr>
          <a:xfrm>
            <a:off x="8839201" y="1750516"/>
            <a:ext cx="8841396" cy="155196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14AE53-DE4F-5126-0A69-7A6E5AE9A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6178" y="4939243"/>
            <a:ext cx="3954934" cy="234132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B74F8C-F39F-C3EC-15A7-6F59C07451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05443" y="4939243"/>
            <a:ext cx="4409790" cy="202795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E6DFB6-C2B5-81D7-72C0-77C636BF1215}"/>
              </a:ext>
            </a:extLst>
          </p:cNvPr>
          <p:cNvSpPr txBox="1"/>
          <p:nvPr/>
        </p:nvSpPr>
        <p:spPr>
          <a:xfrm>
            <a:off x="10983645" y="3619500"/>
            <a:ext cx="827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How we split our training and test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9F283B-69AE-B492-C85B-A2B4F53FF11C}"/>
              </a:ext>
            </a:extLst>
          </p:cNvPr>
          <p:cNvSpPr txBox="1"/>
          <p:nvPr/>
        </p:nvSpPr>
        <p:spPr>
          <a:xfrm>
            <a:off x="10744200" y="7732947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How our value counts changed between models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48895" y="9682200"/>
            <a:ext cx="651081" cy="4762"/>
          </a:xfrm>
          <a:prstGeom prst="line">
            <a:avLst/>
          </a:prstGeom>
          <a:ln w="19050" cap="flat">
            <a:solidFill>
              <a:srgbClr val="00A79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E"/>
          </a:p>
        </p:txBody>
      </p:sp>
      <p:sp>
        <p:nvSpPr>
          <p:cNvPr id="3" name="Freeform 3"/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4" name="TextBox 4"/>
          <p:cNvSpPr txBox="1"/>
          <p:nvPr/>
        </p:nvSpPr>
        <p:spPr>
          <a:xfrm>
            <a:off x="1828800" y="1205681"/>
            <a:ext cx="6670580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dirty="0">
                <a:solidFill>
                  <a:srgbClr val="00A79D"/>
                </a:solidFill>
                <a:latin typeface="Lato Bold"/>
              </a:rPr>
              <a:t>Results and Insights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87874" y="2119953"/>
            <a:ext cx="7829703" cy="62786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Our model's performance demonstrates a strong capability to classify water samples based on potability </a:t>
            </a:r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accurately.</a:t>
            </a:r>
            <a:br>
              <a:rPr lang="en-US" sz="24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sz="2400" b="0" i="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 balanced model outperforms the imbalanced model with higher overall accuracy (90.80% vs. 88.39%) and balanced accuracy (89.43% vs. 86.26%). </a:t>
            </a:r>
          </a:p>
          <a:p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Both models exhibit consistent precision (~91%), but the balanced model shows improved recall for class 1 (84% vs. 77%). </a:t>
            </a:r>
          </a:p>
          <a:p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Additionally, the F1-scores for both classes are higher in the balanced model, indicating better balance between precision and recall.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653F54-2971-33AD-CEB4-4AC9D4380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600" y="6057900"/>
            <a:ext cx="4542023" cy="3973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7124D6-5224-A883-93AB-AE9E558D4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9800" y="6175323"/>
            <a:ext cx="4377685" cy="38247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673E16-5A8A-9EB3-3AD5-1CF2624F9B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3300072"/>
            <a:ext cx="6386405" cy="22527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B13841-F0F7-2B29-6E1A-02E4FD33E0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0" y="631384"/>
            <a:ext cx="5638800" cy="216702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736</Words>
  <Application>Microsoft Office PowerPoint</Application>
  <PresentationFormat>Custom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Montserrat Classic Bold</vt:lpstr>
      <vt:lpstr>Lato Bold</vt:lpstr>
      <vt:lpstr>Arial</vt:lpstr>
      <vt:lpstr>Calibri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Presentation</dc:title>
  <cp:lastModifiedBy>EOGHAN ALTON</cp:lastModifiedBy>
  <cp:revision>7</cp:revision>
  <dcterms:created xsi:type="dcterms:W3CDTF">2006-08-16T00:00:00Z</dcterms:created>
  <dcterms:modified xsi:type="dcterms:W3CDTF">2024-04-03T18:29:50Z</dcterms:modified>
  <dc:identifier>DAGBLFaealI</dc:identifier>
</cp:coreProperties>
</file>