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62" r:id="rId5"/>
    <p:sldId id="264" r:id="rId6"/>
    <p:sldId id="265" r:id="rId7"/>
    <p:sldId id="267" r:id="rId8"/>
    <p:sldId id="275" r:id="rId9"/>
    <p:sldId id="313" r:id="rId10"/>
    <p:sldId id="314" r:id="rId11"/>
    <p:sldId id="317" r:id="rId12"/>
    <p:sldId id="316" r:id="rId13"/>
    <p:sldId id="318" r:id="rId14"/>
    <p:sldId id="315" r:id="rId15"/>
    <p:sldId id="3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iad" initials="" lastIdx="15" clrIdx="0"/>
  <p:cmAuthor id="1" name="Claudia Lujan" initials="CL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4" autoAdjust="0"/>
    <p:restoredTop sz="71048" autoAdjust="0"/>
  </p:normalViewPr>
  <p:slideViewPr>
    <p:cSldViewPr>
      <p:cViewPr>
        <p:scale>
          <a:sx n="60" d="100"/>
          <a:sy n="60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3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Current</c:v>
          </c:tx>
          <c:invertIfNegative val="0"/>
          <c:cat>
            <c:strRef>
              <c:f>Sheet1!$A$4:$A$5</c:f>
              <c:strCache>
                <c:ptCount val="2"/>
                <c:pt idx="0">
                  <c:v>API</c:v>
                </c:pt>
                <c:pt idx="1">
                  <c:v>Latin@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2"/>
                <c:pt idx="0" formatCode="#,##0">
                  <c:v>571718.0</c:v>
                </c:pt>
                <c:pt idx="1">
                  <c:v>479210.0</c:v>
                </c:pt>
              </c:numCache>
            </c:numRef>
          </c:val>
        </c:ser>
        <c:ser>
          <c:idx val="1"/>
          <c:order val="1"/>
          <c:tx>
            <c:v>2050 Projected</c:v>
          </c:tx>
          <c:invertIfNegative val="0"/>
          <c:cat>
            <c:strRef>
              <c:f>Sheet1!$A$4:$A$5</c:f>
              <c:strCache>
                <c:ptCount val="2"/>
                <c:pt idx="0">
                  <c:v>API</c:v>
                </c:pt>
                <c:pt idx="1">
                  <c:v>Latin@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750965.0</c:v>
                </c:pt>
                <c:pt idx="1">
                  <c:v>948986.0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858440"/>
        <c:axId val="-2095179640"/>
      </c:barChart>
      <c:catAx>
        <c:axId val="21338584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095179640"/>
        <c:crosses val="autoZero"/>
        <c:auto val="1"/>
        <c:lblAlgn val="ctr"/>
        <c:lblOffset val="100"/>
        <c:noMultiLvlLbl val="0"/>
      </c:catAx>
      <c:valAx>
        <c:axId val="-209517964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33858440"/>
        <c:crosses val="autoZero"/>
        <c:crossBetween val="between"/>
        <c:majorUnit val="20000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2"/>
            <c:invertIfNegative val="0"/>
            <c:bubble3D val="0"/>
            <c:spPr>
              <a:solidFill>
                <a:srgbClr val="E3FF6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Sheet1!$A$15:$A$18</c:f>
              <c:strCache>
                <c:ptCount val="4"/>
                <c:pt idx="0">
                  <c:v>White</c:v>
                </c:pt>
                <c:pt idx="1">
                  <c:v>API</c:v>
                </c:pt>
                <c:pt idx="2">
                  <c:v>Latin@</c:v>
                </c:pt>
                <c:pt idx="3">
                  <c:v>Vietnamese </c:v>
                </c:pt>
              </c:strCache>
            </c:str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8.0</c:v>
                </c:pt>
                <c:pt idx="1">
                  <c:v>25.0</c:v>
                </c:pt>
                <c:pt idx="2">
                  <c:v>22.0</c:v>
                </c:pt>
                <c:pt idx="3">
                  <c:v>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476552"/>
        <c:axId val="-2095473544"/>
      </c:barChart>
      <c:catAx>
        <c:axId val="-20954765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095473544"/>
        <c:crosses val="autoZero"/>
        <c:auto val="1"/>
        <c:lblAlgn val="ctr"/>
        <c:lblOffset val="100"/>
        <c:noMultiLvlLbl val="0"/>
      </c:catAx>
      <c:valAx>
        <c:axId val="-2095473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Incidence per 100,000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9547655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2"/>
            <c:invertIfNegative val="0"/>
            <c:bubble3D val="0"/>
            <c:spPr>
              <a:solidFill>
                <a:srgbClr val="E3FF6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(2)'!$A$15:$A$18</c:f>
              <c:strCache>
                <c:ptCount val="4"/>
                <c:pt idx="0">
                  <c:v>White</c:v>
                </c:pt>
                <c:pt idx="1">
                  <c:v>API</c:v>
                </c:pt>
                <c:pt idx="2">
                  <c:v>Latin@</c:v>
                </c:pt>
                <c:pt idx="3">
                  <c:v>Vietnamese </c:v>
                </c:pt>
              </c:strCache>
            </c:strRef>
          </c:cat>
          <c:val>
            <c:numRef>
              <c:f>'Sheet1 (2)'!$B$15:$B$18</c:f>
              <c:numCache>
                <c:formatCode>General</c:formatCode>
                <c:ptCount val="4"/>
                <c:pt idx="0">
                  <c:v>9.0</c:v>
                </c:pt>
                <c:pt idx="1">
                  <c:v>10.0</c:v>
                </c:pt>
                <c:pt idx="2">
                  <c:v>14.0</c:v>
                </c:pt>
                <c:pt idx="3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5631368"/>
        <c:axId val="-2096093800"/>
      </c:barChart>
      <c:catAx>
        <c:axId val="-2095631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96093800"/>
        <c:crosses val="autoZero"/>
        <c:auto val="1"/>
        <c:lblAlgn val="ctr"/>
        <c:lblOffset val="100"/>
        <c:noMultiLvlLbl val="0"/>
      </c:catAx>
      <c:valAx>
        <c:axId val="-2096093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Incidence per 100,000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5631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2"/>
            <c:invertIfNegative val="0"/>
            <c:bubble3D val="0"/>
            <c:spPr>
              <a:solidFill>
                <a:srgbClr val="E3FF6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(3)'!$A$15:$A$18</c:f>
              <c:strCache>
                <c:ptCount val="4"/>
                <c:pt idx="0">
                  <c:v>White</c:v>
                </c:pt>
                <c:pt idx="1">
                  <c:v>API</c:v>
                </c:pt>
                <c:pt idx="2">
                  <c:v>Latin@</c:v>
                </c:pt>
                <c:pt idx="3">
                  <c:v>Vietnamese </c:v>
                </c:pt>
              </c:strCache>
            </c:strRef>
          </c:cat>
          <c:val>
            <c:numRef>
              <c:f>'Sheet1 (3)'!$B$15:$B$18</c:f>
              <c:numCache>
                <c:formatCode>General</c:formatCode>
                <c:ptCount val="4"/>
                <c:pt idx="0">
                  <c:v>9.0</c:v>
                </c:pt>
                <c:pt idx="1">
                  <c:v>15.0</c:v>
                </c:pt>
                <c:pt idx="2">
                  <c:v>14.0</c:v>
                </c:pt>
                <c:pt idx="3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6004568"/>
        <c:axId val="-2095934312"/>
      </c:barChart>
      <c:catAx>
        <c:axId val="-2096004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95934312"/>
        <c:crosses val="autoZero"/>
        <c:auto val="1"/>
        <c:lblAlgn val="ctr"/>
        <c:lblOffset val="100"/>
        <c:noMultiLvlLbl val="0"/>
      </c:catAx>
      <c:valAx>
        <c:axId val="-2095934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Incidence per 100,000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6004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rgbClr val="C0504D"/>
              </a:solidFill>
            </c:spPr>
          </c:dPt>
          <c:dPt>
            <c:idx val="2"/>
            <c:invertIfNegative val="0"/>
            <c:bubble3D val="0"/>
            <c:spPr>
              <a:solidFill>
                <a:srgbClr val="E3FF66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'Sheet1 (4)'!$A$15:$A$17</c:f>
              <c:strCache>
                <c:ptCount val="3"/>
                <c:pt idx="0">
                  <c:v>White</c:v>
                </c:pt>
                <c:pt idx="1">
                  <c:v>API</c:v>
                </c:pt>
                <c:pt idx="2">
                  <c:v>Latin@</c:v>
                </c:pt>
              </c:strCache>
            </c:strRef>
          </c:cat>
          <c:val>
            <c:numRef>
              <c:f>'Sheet1 (4)'!$B$15:$B$17</c:f>
              <c:numCache>
                <c:formatCode>General</c:formatCode>
                <c:ptCount val="3"/>
                <c:pt idx="0">
                  <c:v>32.0</c:v>
                </c:pt>
                <c:pt idx="1">
                  <c:v>76.0</c:v>
                </c:pt>
                <c:pt idx="2">
                  <c:v>67.0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6016648"/>
        <c:axId val="-2095532200"/>
      </c:barChart>
      <c:catAx>
        <c:axId val="-2096016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095532200"/>
        <c:crosses val="autoZero"/>
        <c:auto val="1"/>
        <c:lblAlgn val="ctr"/>
        <c:lblOffset val="100"/>
        <c:noMultiLvlLbl val="0"/>
      </c:catAx>
      <c:valAx>
        <c:axId val="-2095532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% in Poverty by E3 Index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6016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FCB3-03A8-49F4-8E2B-C123BC2C6DAB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9109-EF17-4F57-9674-24382015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Although rates of liver cancer are highest in the Vietnamese community, Latinos and other Asian populations are disproportionately affected.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1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9, 13, and 14</a:t>
            </a:r>
            <a:r>
              <a:rPr lang="en-US" baseline="0" dirty="0" smtClean="0"/>
              <a:t> all stay the same…weird….</a:t>
            </a:r>
            <a:r>
              <a:rPr lang="en-US" baseline="0" dirty="0" err="1" smtClean="0"/>
              <a:t>imporant</a:t>
            </a:r>
            <a:r>
              <a:rPr lang="en-US" baseline="0" dirty="0" smtClean="0"/>
              <a:t> to note that not all cancer types are HDs – white people get more lung and colorectal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the Elder Economic Security Index3 (Elder Index), a measure that provides a county-specific indicator of senior poverty, </a:t>
            </a:r>
            <a:r>
              <a:rPr lang="en-US" b="1" dirty="0" smtClean="0"/>
              <a:t>67 percent of Latino seniors and 76 percent of Asian seniors are living in impoverished conditions, compared with just 32 percent of White (non-Latino) seniors.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the Elder Economic Security Index3 (Elder Index), a measure that provides a county-specific indicator of senior poverty, </a:t>
            </a:r>
            <a:r>
              <a:rPr lang="en-US" b="1" dirty="0" smtClean="0"/>
              <a:t>67 percent of Latino seniors and 76 percent of Asian seniors are living in impoverished conditions, compared with just 32 percent of White (non-Latino) seniors.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-where did you get this info from?</a:t>
            </a:r>
            <a:r>
              <a:rPr lang="en-US" b="1" baseline="0" dirty="0" smtClean="0"/>
              <a:t> if it was just from the community assessment, then chances are is that is all we are going to get. I don’t think we have access to the raw data besides what they have </a:t>
            </a:r>
            <a:r>
              <a:rPr lang="en-US" b="1" baseline="0" smtClean="0"/>
              <a:t>calculated for us. </a:t>
            </a:r>
            <a:endParaRPr lang="en-US" b="1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http://stanfordhospital.org/aboutUs/documents/CHNA-FY13.pdf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SCC’s racial/ethnic composition is 47 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 White, 32 percent Asian, 27 percent Latino and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percent African American.</a:t>
            </a:r>
          </a:p>
          <a:p>
            <a:endParaRPr lang="en-US" dirty="0" smtClean="0"/>
          </a:p>
          <a:p>
            <a:r>
              <a:rPr lang="en-US" dirty="0" smtClean="0"/>
              <a:t>*population</a:t>
            </a:r>
            <a:r>
              <a:rPr lang="en-US" baseline="0" dirty="0" smtClean="0"/>
              <a:t> demographics do not add to 100% due to dual </a:t>
            </a:r>
            <a:r>
              <a:rPr lang="en-US" baseline="0" dirty="0" err="1" smtClean="0"/>
              <a:t>repsonses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more than 100 languages and dialects</a:t>
            </a:r>
            <a:r>
              <a:rPr lang="en-US" baseline="0" dirty="0" smtClean="0"/>
              <a:t> are spoken in SCC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http://stanfordhospital.org/aboutUs/documents/CHNA-FY13.pdf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http://www.sccgov.org/sites/sccphd/en-us/Partners/Data/Documents/Latino%20Health%202012/LHA_Demographics_oct2012.pdf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http://stanfordhospital.org/aboutUs/documents/CHNA-FY13.pdf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en-US" baseline="0" dirty="0" smtClean="0"/>
              <a:t> demographics in </a:t>
            </a:r>
            <a:r>
              <a:rPr lang="en-US" baseline="0" dirty="0" err="1" smtClean="0"/>
              <a:t>santa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clara</a:t>
            </a:r>
            <a:r>
              <a:rPr lang="en-US" baseline="0" dirty="0" smtClean="0"/>
              <a:t> county align with what we know are cancer risks...so how is SCC doing in terms of cancer?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1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surprisingly, the</a:t>
            </a:r>
            <a:r>
              <a:rPr lang="en-US" baseline="0" dirty="0" smtClean="0"/>
              <a:t> facts are not very reassuring.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http://stanfordhospital.org/aboutUs/documents/CHNA-FY13.pdf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 2020 are federal health</a:t>
            </a:r>
            <a:r>
              <a:rPr lang="en-US" baseline="0" dirty="0" smtClean="0"/>
              <a:t> goals for 2020 created by multiple US agencies (FDA, CDC, NIH, Agency for Healthcare Research and Quality, Office of Minority Health,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Although rates of liver cancer are highest in the Vietnamese community, Latinos and other Asian populations are disproportionately affected.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9109-EF17-4F57-9674-24382015F8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BA01-F238-401C-8250-B867D48F1CC0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CBF5-C461-44A1-B8AB-3B14D56A8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4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" y="701040"/>
            <a:ext cx="914400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Disparities - Liver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liver cancer incidence rate per 100,000 </a:t>
            </a:r>
            <a:r>
              <a:rPr lang="en-US" dirty="0" smtClean="0"/>
              <a:t>in </a:t>
            </a:r>
            <a:r>
              <a:rPr lang="en-US" dirty="0"/>
              <a:t>the overall county population is 14</a:t>
            </a:r>
            <a:r>
              <a:rPr lang="en-US" dirty="0" smtClean="0"/>
              <a:t>. BUT: </a:t>
            </a:r>
          </a:p>
        </p:txBody>
      </p:sp>
    </p:spTree>
    <p:extLst>
      <p:ext uri="{BB962C8B-B14F-4D97-AF65-F5344CB8AC3E}">
        <p14:creationId xmlns:p14="http://schemas.microsoft.com/office/powerpoint/2010/main" val="380052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Disparities - Liver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liver cancer incidence rate per 100,000 </a:t>
            </a:r>
            <a:r>
              <a:rPr lang="en-US" dirty="0" smtClean="0"/>
              <a:t>in </a:t>
            </a:r>
            <a:r>
              <a:rPr lang="en-US" dirty="0"/>
              <a:t>the overall county population is 14</a:t>
            </a:r>
            <a:r>
              <a:rPr lang="en-US" dirty="0" smtClean="0"/>
              <a:t>. BUT: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803260"/>
              </p:ext>
            </p:extLst>
          </p:nvPr>
        </p:nvGraphicFramePr>
        <p:xfrm>
          <a:off x="685800" y="2819400"/>
          <a:ext cx="7620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354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Cervical Cancer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657049"/>
              </p:ext>
            </p:extLst>
          </p:nvPr>
        </p:nvGraphicFramePr>
        <p:xfrm>
          <a:off x="914400" y="1676400"/>
          <a:ext cx="7467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6421491"/>
            <a:ext cx="868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www.sccgov.org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/sites/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sccphd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/en-us/Partners/Data/Documents/VHA%20Full%20Report,%202011.pdf</a:t>
            </a:r>
          </a:p>
        </p:txBody>
      </p:sp>
    </p:spTree>
    <p:extLst>
      <p:ext uri="{BB962C8B-B14F-4D97-AF65-F5344CB8AC3E}">
        <p14:creationId xmlns:p14="http://schemas.microsoft.com/office/powerpoint/2010/main" val="33373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Stomach Cancer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21491"/>
            <a:ext cx="868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http://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www.sccgov.org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/sites/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sccphd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/en-us/Partners/Data/Documents/VHA%20Full%20Report,%202011.pdf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483814"/>
              </p:ext>
            </p:extLst>
          </p:nvPr>
        </p:nvGraphicFramePr>
        <p:xfrm>
          <a:off x="685800" y="1676400"/>
          <a:ext cx="7645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948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Disparity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Asian and Latino seniors disproportionately live in impoverished conditions relative to white seniors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018842"/>
              </p:ext>
            </p:extLst>
          </p:nvPr>
        </p:nvGraphicFramePr>
        <p:xfrm>
          <a:off x="685800" y="2657475"/>
          <a:ext cx="7696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613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Disparity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Additionally, female seniors and seniors ages 75 and older (any gender) are more likely to experience poverty compared to male seniors and those between the ages of 65 and 74.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3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ERACE Cancer is a group of students and researchers from Stanford University who are working to Establish Race And Class Equality in Cancer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Our educational campaigns target both campus community members and the residents of towns in the Bay Area</a:t>
            </a:r>
          </a:p>
          <a:p>
            <a:endParaRPr lang="en-US" dirty="0" smtClean="0"/>
          </a:p>
          <a:p>
            <a:r>
              <a:rPr lang="en-US" dirty="0" smtClean="0"/>
              <a:t>Educational efforts consist of forums and discussions on: </a:t>
            </a:r>
          </a:p>
          <a:p>
            <a:pPr marL="0" indent="0">
              <a:buNone/>
            </a:pPr>
            <a:r>
              <a:rPr lang="en-US" dirty="0" smtClean="0"/>
              <a:t>     1.  Social determinants of health  </a:t>
            </a:r>
          </a:p>
          <a:p>
            <a:pPr marL="0" indent="0">
              <a:buNone/>
            </a:pPr>
            <a:r>
              <a:rPr lang="en-US" dirty="0" smtClean="0"/>
              <a:t>     2. Direct dissemination of information on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cancer prevention and early detection to at risk-populations.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6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Community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“Community Health Needs Assessment” for Santa Clara and San Mateo counties has identified </a:t>
            </a:r>
            <a:r>
              <a:rPr lang="en-US" sz="3600" b="1" dirty="0" smtClean="0"/>
              <a:t>cancer disparities </a:t>
            </a:r>
            <a:r>
              <a:rPr lang="en-US" sz="3600" dirty="0" smtClean="0"/>
              <a:t>as a prioritized need</a:t>
            </a:r>
            <a:r>
              <a:rPr lang="en-US" sz="3600" baseline="30000" dirty="0" smtClean="0"/>
              <a:t>1</a:t>
            </a:r>
            <a:r>
              <a:rPr lang="en-US" sz="3600" dirty="0" smtClean="0"/>
              <a:t>. 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THE CHNA is an assessment made via community feedback and collaborative efforts between experts in clinical care, public health, and other organizations. 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</a:rPr>
              <a:t>1.http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://stanfordhospital.org/aboutUs/documents/CHNA-FY13.pdf </a:t>
            </a:r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32670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40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Santa Clara County: Population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91"/>
          <a:stretch/>
        </p:blipFill>
        <p:spPr bwMode="auto">
          <a:xfrm>
            <a:off x="685801" y="1371600"/>
            <a:ext cx="4949890" cy="477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2209800" cy="347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6324600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1.http://stanfordhospital.org/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aboutUs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/documents/CHNA-FY13.pdf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1"/>
            <a:ext cx="8229600" cy="1143000"/>
          </a:xfrm>
        </p:spPr>
        <p:txBody>
          <a:bodyPr/>
          <a:lstStyle/>
          <a:p>
            <a:r>
              <a:rPr lang="en-US" b="1" dirty="0" smtClean="0"/>
              <a:t>Growing Populations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2643"/>
            <a:ext cx="8229600" cy="1758157"/>
          </a:xfrm>
        </p:spPr>
        <p:txBody>
          <a:bodyPr/>
          <a:lstStyle/>
          <a:p>
            <a:r>
              <a:rPr lang="en-US" dirty="0" smtClean="0"/>
              <a:t>Latinos represent the fastest growing population followed by the Vietnamese which represent the largest Vietnamese population in any US city</a:t>
            </a:r>
            <a:r>
              <a:rPr lang="en-US" baseline="30000" dirty="0" smtClean="0"/>
              <a:t>1</a:t>
            </a:r>
            <a:r>
              <a:rPr lang="en-US" dirty="0" smtClean="0"/>
              <a:t>.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0" y="2726843"/>
            <a:ext cx="3505200" cy="265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197" y="2209800"/>
            <a:ext cx="3324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76200" y="2729805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API </a:t>
            </a:r>
          </a:p>
          <a:p>
            <a:pPr algn="ctr"/>
            <a:r>
              <a:rPr lang="en-US" sz="2800" dirty="0" smtClean="0"/>
              <a:t>Population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: 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b="1" dirty="0" smtClean="0"/>
              <a:t>571,718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-152400" y="4267200"/>
            <a:ext cx="266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Latin@ </a:t>
            </a:r>
          </a:p>
          <a:p>
            <a:pPr algn="ctr"/>
            <a:r>
              <a:rPr lang="en-US" sz="2800" dirty="0" smtClean="0"/>
              <a:t>Population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2800" b="1" dirty="0" smtClean="0"/>
              <a:t>479,210</a:t>
            </a:r>
          </a:p>
          <a:p>
            <a:pPr algn="ctr"/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 rot="16200000">
            <a:off x="2812703" y="3359497"/>
            <a:ext cx="304800" cy="90100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3124200"/>
            <a:ext cx="1978372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2050:</a:t>
            </a:r>
          </a:p>
          <a:p>
            <a:pPr algn="ctr"/>
            <a:r>
              <a:rPr lang="en-US" sz="2800" b="1" dirty="0" smtClean="0"/>
              <a:t>750,954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4724400"/>
            <a:ext cx="1636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2050 :</a:t>
            </a:r>
          </a:p>
          <a:p>
            <a:pPr algn="ctr"/>
            <a:r>
              <a:rPr lang="en-US" sz="2800" b="1" dirty="0" smtClean="0"/>
              <a:t>948,986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914" y="6303508"/>
            <a:ext cx="885008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http://stanfordhospital.org/aboutUs/documents/CHNA-FY13.pdf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http://www.sccgov.org/sites/sccphd/en-us/Partners/Data/Documents/Latino%20Health%202012/LHA_Demographics_oct2012.pdf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2736503" y="4731097"/>
            <a:ext cx="304800" cy="90100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729119"/>
              </p:ext>
            </p:extLst>
          </p:nvPr>
        </p:nvGraphicFramePr>
        <p:xfrm>
          <a:off x="4800599" y="2362200"/>
          <a:ext cx="4378325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5652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8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Aging Population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1524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n 2010, 1 in 6 residents were 60+ years and the figure is expected to rise to 1 in 4 by 2030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Though current 60+ year olds are white, demographics are expected to shift to </a:t>
            </a:r>
            <a:r>
              <a:rPr lang="en-US" sz="2000" dirty="0"/>
              <a:t>about </a:t>
            </a:r>
            <a:r>
              <a:rPr lang="en-US" sz="2000" dirty="0" smtClean="0"/>
              <a:t>47 % White</a:t>
            </a:r>
            <a:r>
              <a:rPr lang="en-US" sz="2000" dirty="0"/>
              <a:t>, </a:t>
            </a:r>
            <a:r>
              <a:rPr lang="en-US" sz="2000" dirty="0" smtClean="0"/>
              <a:t>29.5%  Asian,  and 17.8%  </a:t>
            </a:r>
            <a:r>
              <a:rPr lang="en-US" sz="2000" dirty="0"/>
              <a:t>Latino</a:t>
            </a:r>
            <a:r>
              <a:rPr lang="en-US" sz="2000" dirty="0" smtClean="0"/>
              <a:t>.</a:t>
            </a:r>
            <a:r>
              <a:rPr lang="en-US" sz="2000" baseline="30000" dirty="0" smtClean="0"/>
              <a:t> 1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>
                    <a:lumMod val="90000"/>
                  </a:schemeClr>
                </a:solidFill>
              </a:rPr>
              <a:t>http://stanfordhospital.org/aboutUs/documents/CHNA-FY13.pdf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2" y="2368420"/>
            <a:ext cx="898484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1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3886200"/>
          </a:xfrm>
        </p:spPr>
        <p:txBody>
          <a:bodyPr/>
          <a:lstStyle/>
          <a:p>
            <a:r>
              <a:rPr lang="en-US" dirty="0" smtClean="0"/>
              <a:t>Large minority population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Aging population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Low socioeconomic status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05400" y="18288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0" y="30480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05400" y="35052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494002"/>
            <a:ext cx="266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Cancer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0474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Cancer and Santa Clara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Arial Narrow"/>
                <a:ea typeface="Calibri"/>
                <a:cs typeface="Times New Roman"/>
              </a:rPr>
              <a:t>Incidence and mortality of all cancer types in SCC are higher than state averages</a:t>
            </a:r>
            <a:r>
              <a:rPr lang="en-US" sz="1600" b="1" dirty="0" smtClean="0">
                <a:solidFill>
                  <a:srgbClr val="FF0000"/>
                </a:solidFill>
                <a:effectLst/>
                <a:latin typeface="Arial Narrow"/>
                <a:ea typeface="Calibri"/>
                <a:cs typeface="Times New Roman"/>
              </a:rPr>
              <a:t>.</a:t>
            </a:r>
            <a:r>
              <a:rPr lang="en-US" sz="1200" baseline="30000" dirty="0"/>
              <a:t> </a:t>
            </a:r>
            <a:r>
              <a:rPr lang="en-US" sz="3600" baseline="30000" dirty="0"/>
              <a:t>1</a:t>
            </a:r>
            <a:endParaRPr lang="en-US" sz="3600" dirty="0" smtClean="0">
              <a:effectLst/>
              <a:ea typeface="Calibri"/>
              <a:cs typeface="Times New Roman"/>
            </a:endParaRPr>
          </a:p>
          <a:p>
            <a:endParaRPr lang="en-US" dirty="0" smtClean="0"/>
          </a:p>
          <a:p>
            <a:r>
              <a:rPr lang="en-US" dirty="0" smtClean="0"/>
              <a:t>Breast, colorectal, prostate, liver,  lung, and  cervical cancer are of particular concern.</a:t>
            </a:r>
            <a:r>
              <a:rPr lang="en-US" baseline="30000" dirty="0"/>
              <a:t> 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Not only are they high for state averages, rates are disproportionately high when subdivided by race.</a:t>
            </a:r>
            <a:r>
              <a:rPr lang="en-US" baseline="30000" dirty="0"/>
              <a:t> 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marL="0" indent="0">
              <a:buNone/>
            </a:pPr>
            <a:endParaRPr lang="en-US" sz="10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1. http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://stanfordhospital.org/aboutUs/documents/CHNA-FY13.pdf 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2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SCC Screening Inadequacies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</a:t>
            </a:r>
            <a:r>
              <a:rPr lang="en-US" dirty="0"/>
              <a:t>assessment of Santa Clara County’s Vietnamese community found that they lacked health insurance and had higher rates of certain types of cancer.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Incidence </a:t>
            </a:r>
            <a:r>
              <a:rPr lang="en-US" dirty="0"/>
              <a:t>and mortality rates for liver cancer were </a:t>
            </a:r>
            <a:r>
              <a:rPr lang="en-US" b="1" dirty="0" smtClean="0"/>
              <a:t>4x</a:t>
            </a:r>
            <a:r>
              <a:rPr lang="en-US" dirty="0" smtClean="0"/>
              <a:t> </a:t>
            </a:r>
            <a:r>
              <a:rPr lang="en-US" dirty="0"/>
              <a:t>higher among Vietnamese adults than adults in </a:t>
            </a:r>
            <a:r>
              <a:rPr lang="en-US" dirty="0" smtClean="0"/>
              <a:t>SCC </a:t>
            </a:r>
            <a:r>
              <a:rPr lang="en-US" dirty="0"/>
              <a:t>as a whole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ancer </a:t>
            </a:r>
            <a:r>
              <a:rPr lang="en-US" dirty="0"/>
              <a:t>screening rates were well below Healthy People (HP) </a:t>
            </a:r>
            <a:r>
              <a:rPr lang="en-US" dirty="0" smtClean="0"/>
              <a:t>targets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ervical cancer: 73%  vs. HP </a:t>
            </a:r>
            <a:r>
              <a:rPr lang="en-US" dirty="0"/>
              <a:t>2020’s target of </a:t>
            </a:r>
            <a:r>
              <a:rPr lang="en-US" dirty="0" smtClean="0"/>
              <a:t>93%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olon cancer: 56% vs. HP target </a:t>
            </a:r>
            <a:r>
              <a:rPr lang="en-US" dirty="0"/>
              <a:t>of 70.5 percent.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5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entury Gothic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Custom 1">
    <a:majorFont>
      <a:latin typeface="Century Gothic"/>
      <a:ea typeface=""/>
      <a:cs typeface=""/>
    </a:majorFont>
    <a:minorFont>
      <a:latin typeface="Perpetu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7587</TotalTime>
  <Words>1136</Words>
  <Application>Microsoft Macintosh PowerPoint</Application>
  <PresentationFormat>On-screen Show (4:3)</PresentationFormat>
  <Paragraphs>113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About Us</vt:lpstr>
      <vt:lpstr>Community Assessment</vt:lpstr>
      <vt:lpstr>Santa Clara County: Population</vt:lpstr>
      <vt:lpstr>Growing Populations</vt:lpstr>
      <vt:lpstr>Aging Population </vt:lpstr>
      <vt:lpstr>Review</vt:lpstr>
      <vt:lpstr>Cancer and Santa Clara</vt:lpstr>
      <vt:lpstr>SCC Screening Inadequacies</vt:lpstr>
      <vt:lpstr>Health Disparities - Liver Cancer</vt:lpstr>
      <vt:lpstr>Health Disparities - Liver Cancer</vt:lpstr>
      <vt:lpstr>Cervical Cancer</vt:lpstr>
      <vt:lpstr>Stomach Cancer</vt:lpstr>
      <vt:lpstr>Economic Disparity</vt:lpstr>
      <vt:lpstr>Economic Disparity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Lujan</dc:creator>
  <cp:lastModifiedBy>Cariad</cp:lastModifiedBy>
  <cp:revision>246</cp:revision>
  <dcterms:created xsi:type="dcterms:W3CDTF">2014-06-10T21:05:24Z</dcterms:created>
  <dcterms:modified xsi:type="dcterms:W3CDTF">2014-08-27T23:28:42Z</dcterms:modified>
</cp:coreProperties>
</file>