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9" r:id="rId3"/>
    <p:sldId id="280" r:id="rId4"/>
    <p:sldId id="278" r:id="rId5"/>
    <p:sldId id="286" r:id="rId6"/>
    <p:sldId id="298" r:id="rId7"/>
    <p:sldId id="312" r:id="rId8"/>
    <p:sldId id="287" r:id="rId9"/>
    <p:sldId id="274" r:id="rId10"/>
    <p:sldId id="288" r:id="rId11"/>
    <p:sldId id="299" r:id="rId12"/>
    <p:sldId id="308" r:id="rId13"/>
    <p:sldId id="289" r:id="rId14"/>
    <p:sldId id="281" r:id="rId15"/>
    <p:sldId id="290" r:id="rId16"/>
    <p:sldId id="307" r:id="rId17"/>
    <p:sldId id="291" r:id="rId18"/>
    <p:sldId id="306" r:id="rId19"/>
    <p:sldId id="283" r:id="rId20"/>
    <p:sldId id="292" r:id="rId21"/>
    <p:sldId id="309" r:id="rId22"/>
    <p:sldId id="293" r:id="rId23"/>
    <p:sldId id="282" r:id="rId24"/>
    <p:sldId id="300" r:id="rId25"/>
    <p:sldId id="301" r:id="rId26"/>
    <p:sldId id="303" r:id="rId27"/>
    <p:sldId id="302" r:id="rId28"/>
    <p:sldId id="285" r:id="rId29"/>
    <p:sldId id="310" r:id="rId30"/>
    <p:sldId id="295" r:id="rId31"/>
    <p:sldId id="279" r:id="rId32"/>
    <p:sldId id="284" r:id="rId33"/>
    <p:sldId id="296" r:id="rId34"/>
    <p:sldId id="311" r:id="rId35"/>
    <p:sldId id="29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iad" initials="" lastIdx="15" clrIdx="0"/>
  <p:cmAuthor id="1" name="Claudia Lujan" initials="CL"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4" autoAdjust="0"/>
    <p:restoredTop sz="71048" autoAdjust="0"/>
  </p:normalViewPr>
  <p:slideViewPr>
    <p:cSldViewPr>
      <p:cViewPr>
        <p:scale>
          <a:sx n="59" d="100"/>
          <a:sy n="59" d="100"/>
        </p:scale>
        <p:origin x="-640" y="-19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6-13T11:51:08.584" idx="12">
    <p:pos x="5464" y="1844"/>
    <p:text>Are these ACS guidelines - need to cite - it would also be good to know USPSTF guidelines - which are different (e.g. no self exams, and mammography isn't recommended until your 50s - check out this nice summary article - do you think it's worth discussing the controversy?</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6-13T11:57:17.393" idx="13">
    <p:pos x="5308" y="527"/>
    <p:text>what is a fetus level?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8FCB3-03A8-49F4-8E2B-C123BC2C6DAB}" type="datetimeFigureOut">
              <a:rPr lang="en-US" smtClean="0"/>
              <a:t>8/27/14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D9109-EF17-4F57-9674-24382015F856}" type="slidenum">
              <a:rPr lang="en-US" smtClean="0"/>
              <a:t>‹#›</a:t>
            </a:fld>
            <a:endParaRPr lang="en-US"/>
          </a:p>
        </p:txBody>
      </p:sp>
    </p:spTree>
    <p:extLst>
      <p:ext uri="{BB962C8B-B14F-4D97-AF65-F5344CB8AC3E}">
        <p14:creationId xmlns:p14="http://schemas.microsoft.com/office/powerpoint/2010/main" val="419982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http://www.cancer.gov/cancertopics/pdq/screening/overview/patient/page1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a:t>
            </a:fld>
            <a:endParaRPr lang="en-US"/>
          </a:p>
        </p:txBody>
      </p:sp>
    </p:spTree>
    <p:extLst>
      <p:ext uri="{BB962C8B-B14F-4D97-AF65-F5344CB8AC3E}">
        <p14:creationId xmlns:p14="http://schemas.microsoft.com/office/powerpoint/2010/main" val="121281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http://www.cancer.org/cancer/livercancer/overviewguide/liver-cancer-overview-diagnosed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11</a:t>
            </a:fld>
            <a:endParaRPr lang="en-US"/>
          </a:p>
        </p:txBody>
      </p:sp>
    </p:spTree>
    <p:extLst>
      <p:ext uri="{BB962C8B-B14F-4D97-AF65-F5344CB8AC3E}">
        <p14:creationId xmlns:p14="http://schemas.microsoft.com/office/powerpoint/2010/main" val="1213810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apparent racial disparities might be attributed to the very low 5-year survival rate (16.6%).</a:t>
            </a:r>
            <a:r>
              <a:rPr lang="en-US" baseline="0" dirty="0" smtClean="0"/>
              <a:t> Its fatality might be an indication that treatments are not very effective for anyone.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12</a:t>
            </a:fld>
            <a:endParaRPr lang="en-US"/>
          </a:p>
        </p:txBody>
      </p:sp>
    </p:spTree>
    <p:extLst>
      <p:ext uri="{BB962C8B-B14F-4D97-AF65-F5344CB8AC3E}">
        <p14:creationId xmlns:p14="http://schemas.microsoft.com/office/powerpoint/2010/main" val="3226168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http://www.mayoclinic.org/diseases-conditions/liver-cancer/basics/prevention/con-20025222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13</a:t>
            </a:fld>
            <a:endParaRPr lang="en-US"/>
          </a:p>
        </p:txBody>
      </p:sp>
    </p:spTree>
    <p:extLst>
      <p:ext uri="{BB962C8B-B14F-4D97-AF65-F5344CB8AC3E}">
        <p14:creationId xmlns:p14="http://schemas.microsoft.com/office/powerpoint/2010/main" val="863461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http://www.cancer.org/healthy/findcancerearly/cancerscreeningguidelines/american-cancer-society-guidelines-for-the-early-detection-of-cancer</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14</a:t>
            </a:fld>
            <a:endParaRPr lang="en-US"/>
          </a:p>
        </p:txBody>
      </p:sp>
    </p:spTree>
    <p:extLst>
      <p:ext uri="{BB962C8B-B14F-4D97-AF65-F5344CB8AC3E}">
        <p14:creationId xmlns:p14="http://schemas.microsoft.com/office/powerpoint/2010/main" val="260548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http://www.mayoclinic.org/tests-procedures/pap-smear/basics/definition/prc-20013038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15</a:t>
            </a:fld>
            <a:endParaRPr lang="en-US"/>
          </a:p>
        </p:txBody>
      </p:sp>
    </p:spTree>
    <p:extLst>
      <p:ext uri="{BB962C8B-B14F-4D97-AF65-F5344CB8AC3E}">
        <p14:creationId xmlns:p14="http://schemas.microsoft.com/office/powerpoint/2010/main" val="2336687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28% of whites diagnosed</a:t>
            </a:r>
            <a:r>
              <a:rPr lang="en-US" baseline="0" dirty="0" smtClean="0"/>
              <a:t> with cervical cancer die in comparison to 45% of blacks and 46% of American Indians.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16</a:t>
            </a:fld>
            <a:endParaRPr lang="en-US"/>
          </a:p>
        </p:txBody>
      </p:sp>
    </p:spTree>
    <p:extLst>
      <p:ext uri="{BB962C8B-B14F-4D97-AF65-F5344CB8AC3E}">
        <p14:creationId xmlns:p14="http://schemas.microsoft.com/office/powerpoint/2010/main" val="88661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http://www.cancer.org/cancer/cervicalcancer/moreinformation/cervicalcancerpreventionandearlydetection/cervical-cancer-prevention-and-early-detection-can-cervical-cancer-be-prevented</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17</a:t>
            </a:fld>
            <a:endParaRPr lang="en-US"/>
          </a:p>
        </p:txBody>
      </p:sp>
    </p:spTree>
    <p:extLst>
      <p:ext uri="{BB962C8B-B14F-4D97-AF65-F5344CB8AC3E}">
        <p14:creationId xmlns:p14="http://schemas.microsoft.com/office/powerpoint/2010/main" val="1092462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http://www.cdc.gov/hpv/vaccine.html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18</a:t>
            </a:fld>
            <a:endParaRPr lang="en-US"/>
          </a:p>
        </p:txBody>
      </p:sp>
    </p:spTree>
    <p:extLst>
      <p:ext uri="{BB962C8B-B14F-4D97-AF65-F5344CB8AC3E}">
        <p14:creationId xmlns:p14="http://schemas.microsoft.com/office/powerpoint/2010/main" val="124436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a:t>
            </a:r>
            <a:r>
              <a:rPr lang="en-US" dirty="0" smtClean="0"/>
              <a:t>he U.S. Preventive Services Task Force (USPSTF) concludes that there is insufficient evidence either for or against routine oral cancer screening in adults. The USPSTF also says that techniques other than the standard oral exam are being evaluated but are still experimental.  </a:t>
            </a:r>
          </a:p>
          <a:p>
            <a:endParaRPr lang="en-US" dirty="0" smtClean="0"/>
          </a:p>
          <a:p>
            <a:r>
              <a:rPr lang="en-US" dirty="0" smtClean="0"/>
              <a:t>http://www.oralcancerfoundation.org/hpv/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19</a:t>
            </a:fld>
            <a:endParaRPr lang="en-US"/>
          </a:p>
        </p:txBody>
      </p:sp>
    </p:spTree>
    <p:extLst>
      <p:ext uri="{BB962C8B-B14F-4D97-AF65-F5344CB8AC3E}">
        <p14:creationId xmlns:p14="http://schemas.microsoft.com/office/powerpoint/2010/main" val="992862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http://www.mayoclinic.org/diseases-conditions/mouth-cancer/expert-answers/oral-cancer/faq-20058324</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20</a:t>
            </a:fld>
            <a:endParaRPr lang="en-US"/>
          </a:p>
        </p:txBody>
      </p:sp>
    </p:spTree>
    <p:extLst>
      <p:ext uri="{BB962C8B-B14F-4D97-AF65-F5344CB8AC3E}">
        <p14:creationId xmlns:p14="http://schemas.microsoft.com/office/powerpoint/2010/main" val="11851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earlier.....</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3</a:t>
            </a:fld>
            <a:endParaRPr lang="en-US"/>
          </a:p>
        </p:txBody>
      </p:sp>
    </p:spTree>
    <p:extLst>
      <p:ext uri="{BB962C8B-B14F-4D97-AF65-F5344CB8AC3E}">
        <p14:creationId xmlns:p14="http://schemas.microsoft.com/office/powerpoint/2010/main" val="271301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men, whites</a:t>
            </a:r>
            <a:r>
              <a:rPr lang="en-US" baseline="0" dirty="0" smtClean="0"/>
              <a:t> who are diagnosed die at a rate of 21% in comparison to 35% of blacks, 28% Asian/Pacific islanders, and 27% American Indians. American Indian women die at a rate of 34% in comparison to 22% for whites.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21</a:t>
            </a:fld>
            <a:endParaRPr lang="en-US"/>
          </a:p>
        </p:txBody>
      </p:sp>
    </p:spTree>
    <p:extLst>
      <p:ext uri="{BB962C8B-B14F-4D97-AF65-F5344CB8AC3E}">
        <p14:creationId xmlns:p14="http://schemas.microsoft.com/office/powerpoint/2010/main" val="3355970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http://www.mayoclinic.org/diseases-conditions/mouth-cancer/basics/prevention/con-20026516</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22</a:t>
            </a:fld>
            <a:endParaRPr lang="en-US"/>
          </a:p>
        </p:txBody>
      </p:sp>
    </p:spTree>
    <p:extLst>
      <p:ext uri="{BB962C8B-B14F-4D97-AF65-F5344CB8AC3E}">
        <p14:creationId xmlns:p14="http://schemas.microsoft.com/office/powerpoint/2010/main" val="3023294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 If the test is positive, a colonoscopy should be done.</a:t>
            </a:r>
          </a:p>
          <a:p>
            <a:r>
              <a:rPr lang="en-US" dirty="0" smtClean="0">
                <a:effectLst/>
              </a:rPr>
              <a:t>** The multiple stool take-home test should be used. One test done by the doctor in the office is not adequate for testing. A colonoscopy should be done if the test is positive.</a:t>
            </a:r>
          </a:p>
          <a:p>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23</a:t>
            </a:fld>
            <a:endParaRPr lang="en-US"/>
          </a:p>
        </p:txBody>
      </p:sp>
    </p:spTree>
    <p:extLst>
      <p:ext uri="{BB962C8B-B14F-4D97-AF65-F5344CB8AC3E}">
        <p14:creationId xmlns:p14="http://schemas.microsoft.com/office/powerpoint/2010/main" val="319033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http://digestive.niddk.nih.gov/ddiseases/pubs/sigmoidoscopy/</a:t>
            </a:r>
          </a:p>
          <a:p>
            <a:endParaRPr lang="en-US" dirty="0" smtClean="0"/>
          </a:p>
          <a:p>
            <a:r>
              <a:rPr lang="en-US" dirty="0" smtClean="0"/>
              <a:t>http://www.webmd.com/colorectal-cancer/colonoscopy-16695</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24</a:t>
            </a:fld>
            <a:endParaRPr lang="en-US"/>
          </a:p>
        </p:txBody>
      </p:sp>
    </p:spTree>
    <p:extLst>
      <p:ext uri="{BB962C8B-B14F-4D97-AF65-F5344CB8AC3E}">
        <p14:creationId xmlns:p14="http://schemas.microsoft.com/office/powerpoint/2010/main" val="2566471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http://www.nlm.nih.gov/medlineplus/ency/article/003817.htm </a:t>
            </a:r>
          </a:p>
          <a:p>
            <a:r>
              <a:rPr lang="en-US" dirty="0" smtClean="0"/>
              <a:t>http://www.ccalliance.org/screening/double-contrast-barium-enema.html</a:t>
            </a:r>
          </a:p>
          <a:p>
            <a:r>
              <a:rPr lang="en-US" dirty="0" smtClean="0"/>
              <a:t>http://digestive.niddk.nih.gov/ddiseases/pubs/virtualcolonoscopy/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25</a:t>
            </a:fld>
            <a:endParaRPr lang="en-US"/>
          </a:p>
        </p:txBody>
      </p:sp>
    </p:spTree>
    <p:extLst>
      <p:ext uri="{BB962C8B-B14F-4D97-AF65-F5344CB8AC3E}">
        <p14:creationId xmlns:p14="http://schemas.microsoft.com/office/powerpoint/2010/main" val="1946308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Black males have</a:t>
            </a:r>
            <a:r>
              <a:rPr lang="en-US" baseline="0" dirty="0" smtClean="0"/>
              <a:t> the highest rate of death after diagnosis (46%) in comparison to 39% in whites and 30% in Asian Americans/Pacific Islanders. Indian American women have the highest number of deaths (43%) in comparison to 40% for black women, 36% for white women, and a low 31% for Asian-Americans and 33% for </a:t>
            </a:r>
            <a:r>
              <a:rPr lang="en-US" baseline="0" dirty="0" err="1" smtClean="0"/>
              <a:t>latinas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26</a:t>
            </a:fld>
            <a:endParaRPr lang="en-US"/>
          </a:p>
        </p:txBody>
      </p:sp>
    </p:spTree>
    <p:extLst>
      <p:ext uri="{BB962C8B-B14F-4D97-AF65-F5344CB8AC3E}">
        <p14:creationId xmlns:p14="http://schemas.microsoft.com/office/powerpoint/2010/main" val="1822065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http://www.cancer.org/cancer/colonandrectumcancer/detailedguide/colorectal-cancer-prevention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27</a:t>
            </a:fld>
            <a:endParaRPr lang="en-US"/>
          </a:p>
        </p:txBody>
      </p:sp>
    </p:spTree>
    <p:extLst>
      <p:ext uri="{BB962C8B-B14F-4D97-AF65-F5344CB8AC3E}">
        <p14:creationId xmlns:p14="http://schemas.microsoft.com/office/powerpoint/2010/main" val="1667724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a:t>
            </a:r>
            <a:r>
              <a:rPr lang="en-US" baseline="0" dirty="0" smtClean="0"/>
              <a:t> disparity in diagnosis between blacks and whites. Black men have 23% deaths and Indian Americans die at 29% in comparison to 15% of white males.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29</a:t>
            </a:fld>
            <a:endParaRPr lang="en-US"/>
          </a:p>
        </p:txBody>
      </p:sp>
    </p:spTree>
    <p:extLst>
      <p:ext uri="{BB962C8B-B14F-4D97-AF65-F5344CB8AC3E}">
        <p14:creationId xmlns:p14="http://schemas.microsoft.com/office/powerpoint/2010/main" val="3596748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http://www.mayoclinic.org/diseases-conditions/prostate-cancer/in-depth/prostate-cancer-prevention/art-20045641</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30</a:t>
            </a:fld>
            <a:endParaRPr lang="en-US"/>
          </a:p>
        </p:txBody>
      </p:sp>
    </p:spTree>
    <p:extLst>
      <p:ext uri="{BB962C8B-B14F-4D97-AF65-F5344CB8AC3E}">
        <p14:creationId xmlns:p14="http://schemas.microsoft.com/office/powerpoint/2010/main" val="398591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http://www.cancer.gov/cancertopics/pdq/screening/lung/HealthProfessional</a:t>
            </a:r>
          </a:p>
          <a:p>
            <a:endParaRPr lang="en-US" dirty="0" smtClean="0"/>
          </a:p>
          <a:p>
            <a:r>
              <a:rPr lang="en-US" dirty="0" smtClean="0"/>
              <a:t>*Professional</a:t>
            </a:r>
            <a:r>
              <a:rPr lang="en-US" baseline="0" dirty="0" smtClean="0"/>
              <a:t> medical advice needed for those who need lung cancer screening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32</a:t>
            </a:fld>
            <a:endParaRPr lang="en-US"/>
          </a:p>
        </p:txBody>
      </p:sp>
    </p:spTree>
    <p:extLst>
      <p:ext uri="{BB962C8B-B14F-4D97-AF65-F5344CB8AC3E}">
        <p14:creationId xmlns:p14="http://schemas.microsoft.com/office/powerpoint/2010/main" val="310589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http://www.cancer.org/healthy/findcancerearly/cancerscreeningguidelines/american-cancer-society-guidelines-for-the-early-detection-of-cancer</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4</a:t>
            </a:fld>
            <a:endParaRPr lang="en-US"/>
          </a:p>
        </p:txBody>
      </p:sp>
    </p:spTree>
    <p:extLst>
      <p:ext uri="{BB962C8B-B14F-4D97-AF65-F5344CB8AC3E}">
        <p14:creationId xmlns:p14="http://schemas.microsoft.com/office/powerpoint/2010/main" val="1893666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Black</a:t>
            </a:r>
            <a:r>
              <a:rPr lang="en-US" baseline="0" dirty="0" smtClean="0"/>
              <a:t> men are </a:t>
            </a:r>
            <a:r>
              <a:rPr lang="en-US" baseline="0" dirty="0" err="1" smtClean="0"/>
              <a:t>disproportionatly</a:t>
            </a:r>
            <a:r>
              <a:rPr lang="en-US" baseline="0" dirty="0" smtClean="0"/>
              <a:t> diagnosed compared to whites although their death rates do not differ. American Indian men have a 100% death rate if diagnosed. </a:t>
            </a:r>
          </a:p>
          <a:p>
            <a:r>
              <a:rPr lang="en-US" baseline="0" dirty="0" smtClean="0"/>
              <a:t>American Indian women have a 95% death rate, considerably higher to 75% of whites and 73% of black women.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34</a:t>
            </a:fld>
            <a:endParaRPr lang="en-US"/>
          </a:p>
        </p:txBody>
      </p:sp>
    </p:spTree>
    <p:extLst>
      <p:ext uri="{BB962C8B-B14F-4D97-AF65-F5344CB8AC3E}">
        <p14:creationId xmlns:p14="http://schemas.microsoft.com/office/powerpoint/2010/main" val="667358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http://www.mayoclinic.org/diseases-conditions/lung-cancer/basics/prevention/con-20025531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35</a:t>
            </a:fld>
            <a:endParaRPr lang="en-US"/>
          </a:p>
        </p:txBody>
      </p:sp>
    </p:spTree>
    <p:extLst>
      <p:ext uri="{BB962C8B-B14F-4D97-AF65-F5344CB8AC3E}">
        <p14:creationId xmlns:p14="http://schemas.microsoft.com/office/powerpoint/2010/main" val="296896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http://www.nationalbreastcancer.org/breast-self-exam</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5</a:t>
            </a:fld>
            <a:endParaRPr lang="en-US"/>
          </a:p>
        </p:txBody>
      </p:sp>
    </p:spTree>
    <p:extLst>
      <p:ext uri="{BB962C8B-B14F-4D97-AF65-F5344CB8AC3E}">
        <p14:creationId xmlns:p14="http://schemas.microsoft.com/office/powerpoint/2010/main" val="252121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video goes through SBE, clinical breast exams, and mammograms.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6</a:t>
            </a:fld>
            <a:endParaRPr lang="en-US"/>
          </a:p>
        </p:txBody>
      </p:sp>
    </p:spTree>
    <p:extLst>
      <p:ext uri="{BB962C8B-B14F-4D97-AF65-F5344CB8AC3E}">
        <p14:creationId xmlns:p14="http://schemas.microsoft.com/office/powerpoint/2010/main" val="428039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17% of whites</a:t>
            </a:r>
            <a:r>
              <a:rPr lang="en-US" baseline="0" dirty="0" smtClean="0"/>
              <a:t> diagnosed with breast cancer in comparison to 25% to blacks</a:t>
            </a:r>
          </a:p>
          <a:p>
            <a:r>
              <a:rPr lang="en-US" baseline="0" dirty="0" smtClean="0"/>
              <a:t>*It is important to note that these percentages do not account for the racial inequality of diagnosis. Health Educators should point out that variation among both race and sex could be indicators of social determinates of health.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7</a:t>
            </a:fld>
            <a:endParaRPr lang="en-US"/>
          </a:p>
        </p:txBody>
      </p:sp>
    </p:spTree>
    <p:extLst>
      <p:ext uri="{BB962C8B-B14F-4D97-AF65-F5344CB8AC3E}">
        <p14:creationId xmlns:p14="http://schemas.microsoft.com/office/powerpoint/2010/main" val="76048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http://www.mayoclinic.org/healthy-living/womens-health/in-depth/breast-cancer-prevention/art-20044676</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8</a:t>
            </a:fld>
            <a:endParaRPr lang="en-US"/>
          </a:p>
        </p:txBody>
      </p:sp>
    </p:spTree>
    <p:extLst>
      <p:ext uri="{BB962C8B-B14F-4D97-AF65-F5344CB8AC3E}">
        <p14:creationId xmlns:p14="http://schemas.microsoft.com/office/powerpoint/2010/main" val="242268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http://www.cancer.org/healthy/findcancerearly/cancerscreeningguidelines/american-cancer-society-guidelines-for-the-early-detection-of-cancer</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9</a:t>
            </a:fld>
            <a:endParaRPr lang="en-US"/>
          </a:p>
        </p:txBody>
      </p:sp>
    </p:spTree>
    <p:extLst>
      <p:ext uri="{BB962C8B-B14F-4D97-AF65-F5344CB8AC3E}">
        <p14:creationId xmlns:p14="http://schemas.microsoft.com/office/powerpoint/2010/main" val="761552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http://www.everydayhealth.com/liver-cancer/alpha-fetoprotein-for-liver-cancer-screening.aspx </a:t>
            </a:r>
            <a:endParaRPr lang="en-US" dirty="0"/>
          </a:p>
        </p:txBody>
      </p:sp>
      <p:sp>
        <p:nvSpPr>
          <p:cNvPr id="4" name="Slide Number Placeholder 3"/>
          <p:cNvSpPr>
            <a:spLocks noGrp="1"/>
          </p:cNvSpPr>
          <p:nvPr>
            <p:ph type="sldNum" sz="quarter" idx="10"/>
          </p:nvPr>
        </p:nvSpPr>
        <p:spPr/>
        <p:txBody>
          <a:bodyPr/>
          <a:lstStyle/>
          <a:p>
            <a:fld id="{A65D9109-EF17-4F57-9674-24382015F856}" type="slidenum">
              <a:rPr lang="en-US" smtClean="0"/>
              <a:t>10</a:t>
            </a:fld>
            <a:endParaRPr lang="en-US"/>
          </a:p>
        </p:txBody>
      </p:sp>
    </p:spTree>
    <p:extLst>
      <p:ext uri="{BB962C8B-B14F-4D97-AF65-F5344CB8AC3E}">
        <p14:creationId xmlns:p14="http://schemas.microsoft.com/office/powerpoint/2010/main" val="34136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6BA01-F238-401C-8250-B867D48F1CC0}"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CBF5-C461-44A1-B8AB-3B14D56A837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6BA01-F238-401C-8250-B867D48F1CC0}"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6BA01-F238-401C-8250-B867D48F1CC0}"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6BA01-F238-401C-8250-B867D48F1CC0}"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6BA01-F238-401C-8250-B867D48F1CC0}" type="datetimeFigureOut">
              <a:rPr lang="en-US" smtClean="0"/>
              <a:t>8/27/14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CBF5-C461-44A1-B8AB-3B14D56A837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66BA01-F238-401C-8250-B867D48F1CC0}"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66BA01-F238-401C-8250-B867D48F1CC0}" type="datetimeFigureOut">
              <a:rPr lang="en-US" smtClean="0"/>
              <a:t>8/27/14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BCBF5-C461-44A1-B8AB-3B14D56A837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6BA01-F238-401C-8250-B867D48F1CC0}" type="datetimeFigureOut">
              <a:rPr lang="en-US" smtClean="0"/>
              <a:t>8/27/14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6BA01-F238-401C-8250-B867D48F1CC0}" type="datetimeFigureOut">
              <a:rPr lang="en-US" smtClean="0"/>
              <a:t>8/27/14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6BA01-F238-401C-8250-B867D48F1CC0}"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CBF5-C461-44A1-B8AB-3B14D56A837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6BA01-F238-401C-8250-B867D48F1CC0}" type="datetimeFigureOut">
              <a:rPr lang="en-US" smtClean="0"/>
              <a:t>8/27/14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CBF5-C461-44A1-B8AB-3B14D56A83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266BA01-F238-401C-8250-B867D48F1CC0}" type="datetimeFigureOut">
              <a:rPr lang="en-US" smtClean="0"/>
              <a:t>8/27/14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CBCBF5-C461-44A1-B8AB-3B14D56A83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7.png"/><Relationship Id="rId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7.png"/><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jpeg"/><Relationship Id="rId5"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nationalbreastcancer.org/breast-self-exa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a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 y="701040"/>
            <a:ext cx="9144000" cy="5242560"/>
          </a:xfrm>
          <a:prstGeom prst="rect">
            <a:avLst/>
          </a:prstGeom>
        </p:spPr>
      </p:pic>
    </p:spTree>
    <p:extLst>
      <p:ext uri="{BB962C8B-B14F-4D97-AF65-F5344CB8AC3E}">
        <p14:creationId xmlns:p14="http://schemas.microsoft.com/office/powerpoint/2010/main" val="25845370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lnSpcReduction="10000"/>
          </a:bodyPr>
          <a:lstStyle/>
          <a:p>
            <a:pPr marL="0" indent="0">
              <a:buNone/>
            </a:pPr>
            <a:r>
              <a:rPr lang="en-US" b="1" dirty="0" smtClean="0"/>
              <a:t>AFP Test</a:t>
            </a:r>
          </a:p>
          <a:p>
            <a:r>
              <a:rPr lang="en-US" dirty="0"/>
              <a:t>A</a:t>
            </a:r>
            <a:r>
              <a:rPr lang="en-US" dirty="0" smtClean="0"/>
              <a:t>lpha-</a:t>
            </a:r>
            <a:r>
              <a:rPr lang="en-US" dirty="0" err="1" smtClean="0"/>
              <a:t>feto</a:t>
            </a:r>
            <a:r>
              <a:rPr lang="en-US" dirty="0" smtClean="0"/>
              <a:t> protein is produced by both the level and yolk sac of a developing fetus. Abundance of this protein is extremely low in health adults. </a:t>
            </a:r>
          </a:p>
          <a:p>
            <a:pPr marL="0" indent="0">
              <a:buNone/>
            </a:pPr>
            <a:endParaRPr lang="en-US" dirty="0" smtClean="0"/>
          </a:p>
          <a:p>
            <a:r>
              <a:rPr lang="en-US" dirty="0" smtClean="0"/>
              <a:t>THE AFP test is a blood tests that measures the level of this protein. Amounts higher than the expected 40 micrograms (mg) per liter could be an indication of liver malfunction (the liver accounts for 2/3 of AFP production in adults). </a:t>
            </a:r>
          </a:p>
          <a:p>
            <a:pPr marL="0" indent="0">
              <a:buNone/>
            </a:pPr>
            <a:endParaRPr lang="en-US" dirty="0" smtClean="0"/>
          </a:p>
          <a:p>
            <a:pPr marL="0" indent="0">
              <a:buNone/>
            </a:pPr>
            <a:r>
              <a:rPr lang="en-US" sz="2600" dirty="0" smtClean="0"/>
              <a:t>Note* AFP tests by themselves are not definitive and are recommended to be taken in conjuncture with a liver ultrasound</a:t>
            </a:r>
          </a:p>
          <a:p>
            <a:pPr marL="0" indent="0">
              <a:buNone/>
            </a:pPr>
            <a:endParaRPr lang="en-US" sz="2600" dirty="0" smtClean="0"/>
          </a:p>
          <a:p>
            <a:pPr marL="0" indent="0">
              <a:buNone/>
            </a:pPr>
            <a:r>
              <a:rPr lang="en-US" sz="1300" dirty="0">
                <a:solidFill>
                  <a:schemeClr val="bg1">
                    <a:lumMod val="65000"/>
                  </a:schemeClr>
                </a:solidFill>
              </a:rPr>
              <a:t>http://www.everydayhealth.com/liver-cancer/alpha-fetoprotein-for-liver-cancer-screening.aspx </a:t>
            </a:r>
          </a:p>
          <a:p>
            <a:pPr marL="0" indent="0">
              <a:buNone/>
            </a:pPr>
            <a:endParaRPr lang="en-US" sz="2600" dirty="0"/>
          </a:p>
        </p:txBody>
      </p:sp>
    </p:spTree>
    <p:extLst>
      <p:ext uri="{BB962C8B-B14F-4D97-AF65-F5344CB8AC3E}">
        <p14:creationId xmlns:p14="http://schemas.microsoft.com/office/powerpoint/2010/main" val="42167460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a:bodyPr>
          <a:lstStyle/>
          <a:p>
            <a:pPr marL="0" indent="0">
              <a:buNone/>
            </a:pPr>
            <a:r>
              <a:rPr lang="en-US" b="1" dirty="0" smtClean="0"/>
              <a:t>Liver Ultrasound </a:t>
            </a:r>
          </a:p>
          <a:p>
            <a:r>
              <a:rPr lang="en-US" dirty="0" smtClean="0"/>
              <a:t>Ultrasounds are used to detect any abnormal growth or general structural abnormalities in the liver. </a:t>
            </a:r>
          </a:p>
          <a:p>
            <a:r>
              <a:rPr lang="en-US" dirty="0" smtClean="0"/>
              <a:t>The procedure is painless and involves a technician placing a probe over a patient’s skin while they lie down. </a:t>
            </a:r>
          </a:p>
          <a:p>
            <a:endParaRPr lang="en-US" dirty="0"/>
          </a:p>
          <a:p>
            <a:endParaRPr lang="en-US" dirty="0" smtClean="0"/>
          </a:p>
          <a:p>
            <a:endParaRPr lang="en-US" dirty="0"/>
          </a:p>
          <a:p>
            <a:pPr marL="0" indent="0">
              <a:buNone/>
            </a:pPr>
            <a:endParaRPr lang="en-US" sz="1800" dirty="0" smtClean="0">
              <a:solidFill>
                <a:schemeClr val="bg1">
                  <a:lumMod val="65000"/>
                </a:schemeClr>
              </a:solidFill>
            </a:endParaRPr>
          </a:p>
          <a:p>
            <a:pPr marL="0" indent="0">
              <a:buNone/>
            </a:pPr>
            <a:endParaRPr lang="en-US" sz="1800" dirty="0" smtClean="0">
              <a:solidFill>
                <a:schemeClr val="bg1">
                  <a:lumMod val="65000"/>
                </a:schemeClr>
              </a:solidFill>
            </a:endParaRPr>
          </a:p>
          <a:p>
            <a:pPr marL="0" indent="0">
              <a:buNone/>
            </a:pPr>
            <a:endParaRPr lang="en-US" sz="1800" dirty="0">
              <a:solidFill>
                <a:schemeClr val="bg1">
                  <a:lumMod val="65000"/>
                </a:schemeClr>
              </a:solidFill>
            </a:endParaRPr>
          </a:p>
          <a:p>
            <a:pPr marL="0" indent="0">
              <a:buNone/>
            </a:pPr>
            <a:endParaRPr lang="en-US" sz="1800" dirty="0" smtClean="0">
              <a:solidFill>
                <a:schemeClr val="bg1">
                  <a:lumMod val="65000"/>
                </a:schemeClr>
              </a:solidFill>
            </a:endParaRPr>
          </a:p>
          <a:p>
            <a:pPr marL="0" indent="0">
              <a:buNone/>
            </a:pPr>
            <a:endParaRPr lang="en-US" sz="1800" dirty="0" smtClean="0">
              <a:solidFill>
                <a:schemeClr val="bg1">
                  <a:lumMod val="65000"/>
                </a:schemeClr>
              </a:solidFill>
            </a:endParaRPr>
          </a:p>
          <a:p>
            <a:pPr marL="0" indent="0">
              <a:buNone/>
            </a:pPr>
            <a:endParaRPr lang="en-US" sz="1800" dirty="0">
              <a:solidFill>
                <a:schemeClr val="bg1">
                  <a:lumMod val="65000"/>
                </a:schemeClr>
              </a:solidFill>
            </a:endParaRPr>
          </a:p>
          <a:p>
            <a:pPr marL="0" indent="0">
              <a:buNone/>
            </a:pPr>
            <a:endParaRPr lang="en-US" sz="1800" dirty="0">
              <a:solidFill>
                <a:schemeClr val="bg1">
                  <a:lumMod val="65000"/>
                </a:schemeClr>
              </a:solidFill>
            </a:endParaRPr>
          </a:p>
          <a:p>
            <a:pPr marL="0" indent="0">
              <a:buNone/>
            </a:pPr>
            <a:endParaRPr lang="en-US" sz="1800" dirty="0">
              <a:solidFill>
                <a:schemeClr val="bg1">
                  <a:lumMod val="65000"/>
                </a:schemeClr>
              </a:solidFill>
            </a:endParaRPr>
          </a:p>
          <a:p>
            <a:pPr marL="0" indent="0">
              <a:buNone/>
            </a:pPr>
            <a:r>
              <a:rPr lang="en-US" sz="900" dirty="0" smtClean="0">
                <a:solidFill>
                  <a:schemeClr val="bg1">
                    <a:lumMod val="65000"/>
                  </a:schemeClr>
                </a:solidFill>
              </a:rPr>
              <a:t>http</a:t>
            </a:r>
            <a:r>
              <a:rPr lang="en-US" sz="900" dirty="0">
                <a:solidFill>
                  <a:schemeClr val="bg1">
                    <a:lumMod val="65000"/>
                  </a:schemeClr>
                </a:solidFill>
              </a:rPr>
              <a:t>://www.cancer.org/cancer/livercancer/overviewguide/liver-cancer-overview-diagnosed </a:t>
            </a:r>
          </a:p>
          <a:p>
            <a:pPr marL="0" indent="0">
              <a:buNone/>
            </a:pPr>
            <a:endParaRPr lang="en-US" dirty="0"/>
          </a:p>
        </p:txBody>
      </p:sp>
    </p:spTree>
    <p:extLst>
      <p:ext uri="{BB962C8B-B14F-4D97-AF65-F5344CB8AC3E}">
        <p14:creationId xmlns:p14="http://schemas.microsoft.com/office/powerpoint/2010/main" val="14399296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200" dirty="0" smtClean="0"/>
              <a:t>Liver Cancer Stats</a:t>
            </a:r>
            <a:endParaRPr lang="en-US" sz="3200" dirty="0"/>
          </a:p>
        </p:txBody>
      </p:sp>
      <p:sp>
        <p:nvSpPr>
          <p:cNvPr id="7" name="TextBox 6"/>
          <p:cNvSpPr txBox="1"/>
          <p:nvPr/>
        </p:nvSpPr>
        <p:spPr>
          <a:xfrm>
            <a:off x="4042833" y="6627168"/>
            <a:ext cx="5105400" cy="230832"/>
          </a:xfrm>
          <a:prstGeom prst="rect">
            <a:avLst/>
          </a:prstGeom>
          <a:noFill/>
        </p:spPr>
        <p:txBody>
          <a:bodyPr wrap="square" rtlCol="0">
            <a:spAutoFit/>
          </a:bodyPr>
          <a:lstStyle/>
          <a:p>
            <a:pPr algn="ctr"/>
            <a:r>
              <a:rPr lang="en-US" sz="900" dirty="0">
                <a:solidFill>
                  <a:schemeClr val="bg1">
                    <a:lumMod val="65000"/>
                  </a:schemeClr>
                </a:solidFill>
              </a:rPr>
              <a:t>http://seer.cancer.gov/statfacts/more.html</a:t>
            </a:r>
          </a:p>
        </p:txBody>
      </p:sp>
      <p:grpSp>
        <p:nvGrpSpPr>
          <p:cNvPr id="3" name="Group 2"/>
          <p:cNvGrpSpPr/>
          <p:nvPr/>
        </p:nvGrpSpPr>
        <p:grpSpPr>
          <a:xfrm>
            <a:off x="911642" y="893908"/>
            <a:ext cx="7467600" cy="5887892"/>
            <a:chOff x="911642" y="581847"/>
            <a:chExt cx="7467600" cy="5887892"/>
          </a:xfrm>
        </p:grpSpPr>
        <p:pic>
          <p:nvPicPr>
            <p:cNvPr id="235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4823684" y="4983159"/>
              <a:ext cx="2895600" cy="1137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967534"/>
              <a:ext cx="1777418" cy="1502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642" y="1040469"/>
              <a:ext cx="7467600" cy="376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r="45169"/>
            <a:stretch/>
          </p:blipFill>
          <p:spPr bwMode="auto">
            <a:xfrm>
              <a:off x="2093672" y="581847"/>
              <a:ext cx="5103541" cy="36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499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Prevention </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marL="0" indent="0">
              <a:buNone/>
            </a:pPr>
            <a:r>
              <a:rPr lang="en-US" dirty="0" smtClean="0"/>
              <a:t>Reducing the risk of cirrhosis (scarring of liver tissue) directly reduces the risk of liver cancer. </a:t>
            </a:r>
          </a:p>
          <a:p>
            <a:pPr marL="0" indent="0">
              <a:buNone/>
            </a:pPr>
            <a:endParaRPr lang="en-US" dirty="0" smtClean="0"/>
          </a:p>
          <a:p>
            <a:pPr marL="0" indent="0">
              <a:buNone/>
            </a:pPr>
            <a:r>
              <a:rPr lang="en-US" dirty="0" smtClean="0"/>
              <a:t>Prevention includes:</a:t>
            </a:r>
          </a:p>
          <a:p>
            <a:r>
              <a:rPr lang="en-US" dirty="0" smtClean="0"/>
              <a:t>Minimizing alcohol consumption</a:t>
            </a:r>
          </a:p>
          <a:p>
            <a:r>
              <a:rPr lang="en-US" dirty="0" smtClean="0"/>
              <a:t>Maintaining a healthy weight</a:t>
            </a:r>
          </a:p>
          <a:p>
            <a:r>
              <a:rPr lang="en-US" dirty="0" smtClean="0"/>
              <a:t>Getting vaccinated for hepatitis B (offers 90% protection)</a:t>
            </a:r>
          </a:p>
          <a:p>
            <a:r>
              <a:rPr lang="en-US" dirty="0" smtClean="0"/>
              <a:t>Prevent hepatitis C by knowing the HIV status of your sexual partner, refraining from intravenous drug use, and seeking clean tattoo shops. </a:t>
            </a:r>
          </a:p>
          <a:p>
            <a:pPr marL="0" indent="0">
              <a:buNone/>
            </a:pPr>
            <a:r>
              <a:rPr lang="en-US" sz="1700" dirty="0">
                <a:solidFill>
                  <a:schemeClr val="bg1">
                    <a:lumMod val="65000"/>
                  </a:schemeClr>
                </a:solidFill>
              </a:rPr>
              <a:t>http://www.mayoclinic.org/diseases-conditions/liver-cancer/basics/prevention/con-20025222 </a:t>
            </a:r>
          </a:p>
          <a:p>
            <a:pPr marL="0" indent="0">
              <a:buNone/>
            </a:pPr>
            <a:endParaRPr lang="en-US" dirty="0"/>
          </a:p>
        </p:txBody>
      </p:sp>
    </p:spTree>
    <p:extLst>
      <p:ext uri="{BB962C8B-B14F-4D97-AF65-F5344CB8AC3E}">
        <p14:creationId xmlns:p14="http://schemas.microsoft.com/office/powerpoint/2010/main" val="18719289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dhcakron.com/assets/uploaded/images/all/giwa-cervical-cancer-awareness-ribb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81000"/>
            <a:ext cx="685800" cy="8040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dhcakron.com/assets/uploaded/images/all/giwa-cervical-cancer-awareness-ribb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1267" y="381000"/>
            <a:ext cx="685800" cy="8040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5300" y="0"/>
            <a:ext cx="8229600" cy="1143000"/>
          </a:xfrm>
        </p:spPr>
        <p:txBody>
          <a:bodyPr/>
          <a:lstStyle/>
          <a:p>
            <a:pPr algn="ctr"/>
            <a:r>
              <a:rPr lang="en-US" dirty="0" smtClean="0"/>
              <a:t>Cervical</a:t>
            </a:r>
            <a:endParaRPr lang="en-US" dirty="0"/>
          </a:p>
        </p:txBody>
      </p:sp>
      <p:sp>
        <p:nvSpPr>
          <p:cNvPr id="3" name="Content Placeholder 2"/>
          <p:cNvSpPr>
            <a:spLocks noGrp="1"/>
          </p:cNvSpPr>
          <p:nvPr>
            <p:ph idx="1"/>
          </p:nvPr>
        </p:nvSpPr>
        <p:spPr>
          <a:xfrm>
            <a:off x="495300" y="2209800"/>
            <a:ext cx="8229600" cy="3535363"/>
          </a:xfrm>
        </p:spPr>
        <p:txBody>
          <a:bodyPr>
            <a:normAutofit lnSpcReduction="10000"/>
          </a:bodyPr>
          <a:lstStyle/>
          <a:p>
            <a:pPr marL="0" indent="0">
              <a:buNone/>
            </a:pPr>
            <a:r>
              <a:rPr lang="en-US" b="1" dirty="0" smtClean="0"/>
              <a:t>Recommendations</a:t>
            </a:r>
          </a:p>
          <a:p>
            <a:r>
              <a:rPr lang="en-US" dirty="0" smtClean="0"/>
              <a:t>Women ages 21-29 should be getting a PAP test every 3 years</a:t>
            </a:r>
          </a:p>
          <a:p>
            <a:r>
              <a:rPr lang="en-US" dirty="0" smtClean="0"/>
              <a:t>Women ages 30-65 should have a PAP test and HPV test every 5 years</a:t>
            </a:r>
          </a:p>
          <a:p>
            <a:pPr marL="0" indent="0">
              <a:buNone/>
            </a:pPr>
            <a:r>
              <a:rPr lang="en-US" b="1" dirty="0" smtClean="0"/>
              <a:t>Who shouldn’t be tested</a:t>
            </a:r>
            <a:endParaRPr lang="en-US" dirty="0"/>
          </a:p>
          <a:p>
            <a:r>
              <a:rPr lang="en-US" dirty="0" smtClean="0"/>
              <a:t>women 65+ years of age</a:t>
            </a:r>
          </a:p>
          <a:p>
            <a:r>
              <a:rPr lang="en-US" dirty="0" smtClean="0"/>
              <a:t>women who have had their uterus and cervix removed for cancer un-related reasons</a:t>
            </a:r>
            <a:endParaRPr lang="en-US" dirty="0"/>
          </a:p>
        </p:txBody>
      </p:sp>
      <p:sp>
        <p:nvSpPr>
          <p:cNvPr id="4" name="TextBox 3"/>
          <p:cNvSpPr txBox="1"/>
          <p:nvPr/>
        </p:nvSpPr>
        <p:spPr>
          <a:xfrm>
            <a:off x="381000" y="1143000"/>
            <a:ext cx="8458200" cy="1077218"/>
          </a:xfrm>
          <a:prstGeom prst="rect">
            <a:avLst/>
          </a:prstGeom>
          <a:noFill/>
          <a:ln>
            <a:solidFill>
              <a:schemeClr val="accent5"/>
            </a:solidFill>
          </a:ln>
        </p:spPr>
        <p:txBody>
          <a:bodyPr wrap="square" rtlCol="0">
            <a:spAutoFit/>
          </a:bodyPr>
          <a:lstStyle/>
          <a:p>
            <a:pPr algn="ctr"/>
            <a:r>
              <a:rPr lang="en-US" sz="3200" b="1" dirty="0" smtClean="0"/>
              <a:t>Latinas</a:t>
            </a:r>
            <a:r>
              <a:rPr lang="en-US" sz="3200" dirty="0" smtClean="0"/>
              <a:t>  and </a:t>
            </a:r>
            <a:r>
              <a:rPr lang="en-US" sz="3200" b="1" dirty="0" smtClean="0"/>
              <a:t>Asian/Pacific Islanders</a:t>
            </a:r>
            <a:r>
              <a:rPr lang="en-US" sz="3200" dirty="0" smtClean="0"/>
              <a:t> are disproportionally affected in SCC.  </a:t>
            </a:r>
            <a:endParaRPr lang="en-US" sz="3200" dirty="0"/>
          </a:p>
        </p:txBody>
      </p:sp>
      <p:sp>
        <p:nvSpPr>
          <p:cNvPr id="5" name="TextBox 4"/>
          <p:cNvSpPr txBox="1"/>
          <p:nvPr/>
        </p:nvSpPr>
        <p:spPr>
          <a:xfrm>
            <a:off x="381000" y="5638800"/>
            <a:ext cx="8458200" cy="1523494"/>
          </a:xfrm>
          <a:prstGeom prst="rect">
            <a:avLst/>
          </a:prstGeom>
          <a:noFill/>
        </p:spPr>
        <p:txBody>
          <a:bodyPr wrap="square" rtlCol="0">
            <a:spAutoFit/>
          </a:bodyPr>
          <a:lstStyle/>
          <a:p>
            <a:pPr algn="ctr"/>
            <a:r>
              <a:rPr lang="en-US" sz="2400" b="1" dirty="0" smtClean="0"/>
              <a:t>NOTE: Women who have received the HPV vaccine should  still follow recommendations </a:t>
            </a:r>
            <a:endParaRPr lang="en-US" sz="2400" b="1" dirty="0"/>
          </a:p>
          <a:p>
            <a:pPr algn="ctr"/>
            <a:r>
              <a:rPr lang="en-US" sz="1200" b="1" dirty="0" smtClean="0">
                <a:solidFill>
                  <a:schemeClr val="bg1"/>
                </a:solidFill>
              </a:rPr>
              <a:t>d   </a:t>
            </a:r>
            <a:endParaRPr lang="en-US" sz="1200" b="1" dirty="0" smtClean="0">
              <a:solidFill>
                <a:schemeClr val="bg1"/>
              </a:solidFill>
            </a:endParaRPr>
          </a:p>
          <a:p>
            <a:r>
              <a:rPr lang="en-US" sz="900" dirty="0">
                <a:solidFill>
                  <a:schemeClr val="bg1">
                    <a:lumMod val="65000"/>
                  </a:schemeClr>
                </a:solidFill>
              </a:rPr>
              <a:t>http://www.cancer.org/healthy/findcancerearly/cancerscreeningguidelines/american-cancer-society-guidelines-for-the-early-detection-of-cancer</a:t>
            </a:r>
          </a:p>
          <a:p>
            <a:pPr algn="ctr"/>
            <a:endParaRPr lang="en-US" sz="2400" b="1" dirty="0"/>
          </a:p>
        </p:txBody>
      </p:sp>
    </p:spTree>
    <p:extLst>
      <p:ext uri="{BB962C8B-B14F-4D97-AF65-F5344CB8AC3E}">
        <p14:creationId xmlns:p14="http://schemas.microsoft.com/office/powerpoint/2010/main" val="2415617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334000"/>
          </a:xfrm>
        </p:spPr>
        <p:txBody>
          <a:bodyPr>
            <a:normAutofit/>
          </a:bodyPr>
          <a:lstStyle/>
          <a:p>
            <a:pPr marL="0" indent="0">
              <a:buNone/>
            </a:pPr>
            <a:endParaRPr lang="en-US" b="1" dirty="0" smtClean="0"/>
          </a:p>
          <a:p>
            <a:r>
              <a:rPr lang="en-US" dirty="0" smtClean="0"/>
              <a:t>A PAP tests involves collecting cells from the cervix (the narrow part of the uterus directly above the vagina). </a:t>
            </a:r>
          </a:p>
          <a:p>
            <a:pPr marL="0" indent="0">
              <a:buNone/>
            </a:pPr>
            <a:r>
              <a:rPr lang="en-US" b="1" dirty="0" smtClean="0"/>
              <a:t>HPV </a:t>
            </a:r>
            <a:r>
              <a:rPr lang="en-US" b="1" dirty="0" smtClean="0"/>
              <a:t>Test</a:t>
            </a:r>
          </a:p>
          <a:p>
            <a:pPr marL="0" indent="0">
              <a:buNone/>
            </a:pPr>
            <a:endParaRPr lang="en-US" b="1" dirty="0" smtClean="0"/>
          </a:p>
          <a:p>
            <a:r>
              <a:rPr lang="en-US" dirty="0" smtClean="0"/>
              <a:t>HPV test is done as a follow-up test given abnormal PAP test and women 30 years and </a:t>
            </a:r>
            <a:r>
              <a:rPr lang="en-US" dirty="0" smtClean="0"/>
              <a:t>old</a:t>
            </a:r>
          </a:p>
          <a:p>
            <a:endParaRPr lang="en-US" dirty="0" smtClean="0"/>
          </a:p>
          <a:p>
            <a:r>
              <a:rPr lang="en-US" dirty="0" smtClean="0"/>
              <a:t>The test is used to detect the present of the human papillomavirus which can lead to genital warts, abnormal cervical cells or cervical cancer. </a:t>
            </a:r>
          </a:p>
          <a:p>
            <a:pPr marL="0" indent="0">
              <a:buNone/>
            </a:pPr>
            <a:endParaRPr lang="en-US" dirty="0" smtClean="0"/>
          </a:p>
          <a:p>
            <a:pPr marL="0" indent="0">
              <a:buNone/>
            </a:pPr>
            <a:endParaRPr lang="en-US" dirty="0" smtClean="0"/>
          </a:p>
          <a:p>
            <a:pPr marL="0" indent="0">
              <a:buNone/>
            </a:pPr>
            <a:endParaRPr lang="en-US" dirty="0"/>
          </a:p>
          <a:p>
            <a:endParaRPr lang="en-US" dirty="0"/>
          </a:p>
        </p:txBody>
      </p:sp>
      <p:sp>
        <p:nvSpPr>
          <p:cNvPr id="2" name="TextBox 1"/>
          <p:cNvSpPr txBox="1"/>
          <p:nvPr/>
        </p:nvSpPr>
        <p:spPr>
          <a:xfrm>
            <a:off x="0" y="6564868"/>
            <a:ext cx="9144000" cy="369332"/>
          </a:xfrm>
          <a:prstGeom prst="rect">
            <a:avLst/>
          </a:prstGeom>
          <a:noFill/>
        </p:spPr>
        <p:txBody>
          <a:bodyPr wrap="square" rtlCol="0">
            <a:spAutoFit/>
          </a:bodyPr>
          <a:lstStyle/>
          <a:p>
            <a:r>
              <a:rPr lang="en-US" sz="900" dirty="0">
                <a:solidFill>
                  <a:schemeClr val="bg1">
                    <a:lumMod val="65000"/>
                  </a:schemeClr>
                </a:solidFill>
              </a:rPr>
              <a:t>http://</a:t>
            </a:r>
            <a:r>
              <a:rPr lang="en-US" sz="900" dirty="0" err="1">
                <a:solidFill>
                  <a:schemeClr val="bg1">
                    <a:lumMod val="65000"/>
                  </a:schemeClr>
                </a:solidFill>
              </a:rPr>
              <a:t>www.mayoclinic.org</a:t>
            </a:r>
            <a:r>
              <a:rPr lang="en-US" sz="900" dirty="0">
                <a:solidFill>
                  <a:schemeClr val="bg1">
                    <a:lumMod val="65000"/>
                  </a:schemeClr>
                </a:solidFill>
              </a:rPr>
              <a:t>/tests-procedures/pap-smear/basics/definition/prc-20013038 </a:t>
            </a:r>
          </a:p>
          <a:p>
            <a:endParaRPr lang="en-US" sz="900" dirty="0"/>
          </a:p>
        </p:txBody>
      </p:sp>
      <p:sp>
        <p:nvSpPr>
          <p:cNvPr id="4" name="Title 1"/>
          <p:cNvSpPr>
            <a:spLocks noGrp="1"/>
          </p:cNvSpPr>
          <p:nvPr>
            <p:ph type="title"/>
          </p:nvPr>
        </p:nvSpPr>
        <p:spPr>
          <a:xfrm>
            <a:off x="495300" y="0"/>
            <a:ext cx="8229600" cy="1143000"/>
          </a:xfrm>
        </p:spPr>
        <p:txBody>
          <a:bodyPr/>
          <a:lstStyle/>
          <a:p>
            <a:pPr algn="ctr"/>
            <a:r>
              <a:rPr lang="en-US" dirty="0" smtClean="0"/>
              <a:t>Pap Test</a:t>
            </a:r>
            <a:endParaRPr lang="en-US" dirty="0"/>
          </a:p>
        </p:txBody>
      </p:sp>
    </p:spTree>
    <p:extLst>
      <p:ext uri="{BB962C8B-B14F-4D97-AF65-F5344CB8AC3E}">
        <p14:creationId xmlns:p14="http://schemas.microsoft.com/office/powerpoint/2010/main" val="2027567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27" y="0"/>
            <a:ext cx="8229600" cy="1143000"/>
          </a:xfrm>
        </p:spPr>
        <p:txBody>
          <a:bodyPr/>
          <a:lstStyle/>
          <a:p>
            <a:pPr algn="ctr"/>
            <a:r>
              <a:rPr lang="en-US" b="1" dirty="0" smtClean="0"/>
              <a:t>Cervical Cancer Stats</a:t>
            </a:r>
            <a:endParaRPr lang="en-US" b="1" dirty="0"/>
          </a:p>
        </p:txBody>
      </p:sp>
      <p:pic>
        <p:nvPicPr>
          <p:cNvPr id="225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8995"/>
          <a:stretch/>
        </p:blipFill>
        <p:spPr bwMode="auto">
          <a:xfrm>
            <a:off x="6034776" y="3701624"/>
            <a:ext cx="3109224" cy="121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733800" y="6606001"/>
            <a:ext cx="5105400" cy="230832"/>
          </a:xfrm>
          <a:prstGeom prst="rect">
            <a:avLst/>
          </a:prstGeom>
          <a:noFill/>
        </p:spPr>
        <p:txBody>
          <a:bodyPr wrap="square" rtlCol="0">
            <a:spAutoFit/>
          </a:bodyPr>
          <a:lstStyle/>
          <a:p>
            <a:pPr algn="ctr"/>
            <a:r>
              <a:rPr lang="en-US" sz="900" dirty="0">
                <a:solidFill>
                  <a:schemeClr val="bg1">
                    <a:lumMod val="65000"/>
                  </a:schemeClr>
                </a:solidFill>
              </a:rPr>
              <a:t>http://seer.cancer.gov/statfacts/more.html</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6888" y="1849048"/>
            <a:ext cx="1905000" cy="153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45169"/>
          <a:stretch/>
        </p:blipFill>
        <p:spPr bwMode="auto">
          <a:xfrm>
            <a:off x="385736" y="923984"/>
            <a:ext cx="5477953" cy="38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51" y="1310722"/>
            <a:ext cx="5463066" cy="481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12"/>
          <p:cNvSpPr/>
          <p:nvPr/>
        </p:nvSpPr>
        <p:spPr>
          <a:xfrm>
            <a:off x="609600" y="3380060"/>
            <a:ext cx="4724400" cy="3767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5258" y="4493174"/>
            <a:ext cx="5473541"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94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smtClean="0"/>
              <a:t>Prevention</a:t>
            </a:r>
            <a:r>
              <a:rPr lang="en-US" dirty="0" smtClean="0"/>
              <a:t> </a:t>
            </a:r>
            <a:endParaRPr lang="en-US" dirty="0"/>
          </a:p>
        </p:txBody>
      </p:sp>
      <p:sp>
        <p:nvSpPr>
          <p:cNvPr id="3" name="Content Placeholder 2"/>
          <p:cNvSpPr>
            <a:spLocks noGrp="1"/>
          </p:cNvSpPr>
          <p:nvPr>
            <p:ph idx="1"/>
          </p:nvPr>
        </p:nvSpPr>
        <p:spPr>
          <a:xfrm>
            <a:off x="457200" y="1066800"/>
            <a:ext cx="8229600" cy="6019800"/>
          </a:xfrm>
        </p:spPr>
        <p:txBody>
          <a:bodyPr>
            <a:normAutofit/>
          </a:bodyPr>
          <a:lstStyle/>
          <a:p>
            <a:r>
              <a:rPr lang="en-US" dirty="0" smtClean="0"/>
              <a:t>Limit tobacco consumption</a:t>
            </a:r>
          </a:p>
          <a:p>
            <a:r>
              <a:rPr lang="en-US" dirty="0" smtClean="0"/>
              <a:t>Avoid HPV via vaccination </a:t>
            </a:r>
            <a:endParaRPr lang="en-US" dirty="0" smtClean="0"/>
          </a:p>
          <a:p>
            <a:pPr marL="0" indent="0">
              <a:buNone/>
            </a:pPr>
            <a:endParaRPr lang="en-US" dirty="0" smtClean="0"/>
          </a:p>
          <a:p>
            <a:pPr marL="788670" lvl="1" indent="-514350">
              <a:buAutoNum type="arabicPeriod"/>
            </a:pPr>
            <a:r>
              <a:rPr lang="en-US" dirty="0" smtClean="0"/>
              <a:t>Vaccine:  3 vaccines given over a period of  months are currently available that protect against HPV strains 6,11,16,and 18 (Gardasil) and HPV strains 16 and 18 (</a:t>
            </a:r>
            <a:r>
              <a:rPr lang="en-US" dirty="0" err="1" smtClean="0"/>
              <a:t>Cerverix</a:t>
            </a:r>
            <a:r>
              <a:rPr lang="en-US" dirty="0" smtClean="0"/>
              <a:t>)</a:t>
            </a:r>
          </a:p>
          <a:p>
            <a:pPr marL="788670" lvl="1" indent="-514350">
              <a:buAutoNum type="arabicPeriod"/>
            </a:pPr>
            <a:r>
              <a:rPr lang="en-US" dirty="0" smtClean="0"/>
              <a:t>Reduce your amount of sexual partners, use condoms when possible. </a:t>
            </a:r>
          </a:p>
          <a:p>
            <a:pPr marL="514350" indent="-514350">
              <a:buAutoNum type="arabicPeriod"/>
            </a:pPr>
            <a:endParaRPr lang="en-US" dirty="0" smtClean="0"/>
          </a:p>
          <a:p>
            <a:pPr marL="0" indent="0">
              <a:buNone/>
            </a:pPr>
            <a:r>
              <a:rPr lang="en-US" sz="2400" dirty="0" smtClean="0"/>
              <a:t>*Note: Sex is not necessary for infection. As long as contact occurs </a:t>
            </a:r>
            <a:r>
              <a:rPr lang="en-US" sz="2400" dirty="0" smtClean="0"/>
              <a:t>with an </a:t>
            </a:r>
            <a:r>
              <a:rPr lang="en-US" sz="2400" dirty="0" smtClean="0"/>
              <a:t>infected area, it is possible to contract HPV</a:t>
            </a:r>
            <a:r>
              <a:rPr lang="en-US" sz="2400" dirty="0" smtClean="0"/>
              <a:t>.</a:t>
            </a:r>
          </a:p>
          <a:p>
            <a:pPr marL="0" indent="0">
              <a:buNone/>
            </a:pPr>
            <a:endParaRPr lang="en-US" dirty="0"/>
          </a:p>
          <a:p>
            <a:pPr marL="0" indent="0">
              <a:buNone/>
            </a:pPr>
            <a:endParaRPr lang="en-US" sz="2400" dirty="0" smtClean="0"/>
          </a:p>
          <a:p>
            <a:pPr marL="0" indent="0">
              <a:buNone/>
            </a:pPr>
            <a:endParaRPr lang="en-US" sz="2400" dirty="0" smtClean="0"/>
          </a:p>
          <a:p>
            <a:pPr marL="0" indent="0">
              <a:buNone/>
            </a:pPr>
            <a:r>
              <a:rPr lang="en-US" sz="900" dirty="0">
                <a:solidFill>
                  <a:schemeClr val="bg1">
                    <a:lumMod val="65000"/>
                  </a:schemeClr>
                </a:solidFill>
              </a:rPr>
              <a:t>http://www.cancer.org/cancer/cervicalcancer/moreinformation/cervicalcancerpreventionandearlydetection/cervical-cancer-prevention-and-early-detection-can-cervical-cancer-be-prevented</a:t>
            </a:r>
          </a:p>
          <a:p>
            <a:pPr marL="0" indent="0">
              <a:buNone/>
            </a:pPr>
            <a:endParaRPr lang="en-US" sz="2400" dirty="0"/>
          </a:p>
        </p:txBody>
      </p:sp>
    </p:spTree>
    <p:extLst>
      <p:ext uri="{BB962C8B-B14F-4D97-AF65-F5344CB8AC3E}">
        <p14:creationId xmlns:p14="http://schemas.microsoft.com/office/powerpoint/2010/main" val="343923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algn="ctr"/>
            <a:r>
              <a:rPr lang="en-US" b="1" dirty="0" smtClean="0"/>
              <a:t>HPV Vaccine</a:t>
            </a:r>
            <a:endParaRPr lang="en-US" b="1" dirty="0"/>
          </a:p>
        </p:txBody>
      </p:sp>
      <p:sp>
        <p:nvSpPr>
          <p:cNvPr id="3" name="Content Placeholder 2"/>
          <p:cNvSpPr>
            <a:spLocks noGrp="1"/>
          </p:cNvSpPr>
          <p:nvPr>
            <p:ph idx="1"/>
          </p:nvPr>
        </p:nvSpPr>
        <p:spPr>
          <a:xfrm>
            <a:off x="457200" y="1324367"/>
            <a:ext cx="8229600" cy="5562600"/>
          </a:xfrm>
        </p:spPr>
        <p:txBody>
          <a:bodyPr>
            <a:normAutofit fontScale="70000" lnSpcReduction="20000"/>
          </a:bodyPr>
          <a:lstStyle/>
          <a:p>
            <a:r>
              <a:rPr lang="en-US" sz="3600" dirty="0"/>
              <a:t>Two vaccines (</a:t>
            </a:r>
            <a:r>
              <a:rPr lang="en-US" sz="3600" dirty="0" err="1"/>
              <a:t>Cervarix</a:t>
            </a:r>
            <a:r>
              <a:rPr lang="en-US" sz="3600" dirty="0"/>
              <a:t> and Gardasil) protect against cervical cancers in women. One vaccine (Gardasil) also protects against genital warts and cancers of the anus, vagina and vulva. Both vaccines are available for females. Only Gardasil is available for males</a:t>
            </a:r>
            <a:r>
              <a:rPr lang="en-US" sz="3600" dirty="0" smtClean="0"/>
              <a:t>.</a:t>
            </a:r>
          </a:p>
          <a:p>
            <a:pPr marL="0" indent="0">
              <a:buNone/>
            </a:pPr>
            <a:endParaRPr lang="en-US" sz="3600" dirty="0" smtClean="0"/>
          </a:p>
          <a:p>
            <a:r>
              <a:rPr lang="en-US" sz="3600" dirty="0" smtClean="0"/>
              <a:t>Vaccination is highly recommended for boys and girls starting at the age of 11 (before being sexually active)</a:t>
            </a:r>
            <a:r>
              <a:rPr lang="en-US" sz="3600" dirty="0" smtClean="0"/>
              <a:t>.</a:t>
            </a:r>
          </a:p>
          <a:p>
            <a:pPr marL="0" indent="0">
              <a:buNone/>
            </a:pPr>
            <a:endParaRPr lang="en-US" sz="3600" dirty="0" smtClean="0"/>
          </a:p>
          <a:p>
            <a:r>
              <a:rPr lang="en-US" sz="3600" dirty="0" smtClean="0"/>
              <a:t> Young women can be vaccinated before the age of 26 and men to the age </a:t>
            </a:r>
            <a:r>
              <a:rPr lang="en-US" sz="3600" dirty="0" smtClean="0"/>
              <a:t>of </a:t>
            </a:r>
            <a:r>
              <a:rPr lang="en-US" sz="3600" dirty="0" smtClean="0"/>
              <a:t>21 if they did not receive it when they are </a:t>
            </a:r>
            <a:r>
              <a:rPr lang="en-US" sz="3600" dirty="0" smtClean="0"/>
              <a:t>younger</a:t>
            </a:r>
          </a:p>
          <a:p>
            <a:pPr marL="0" indent="0">
              <a:buNone/>
            </a:pPr>
            <a:endParaRPr lang="en-US" sz="3600" dirty="0" smtClean="0"/>
          </a:p>
          <a:p>
            <a:r>
              <a:rPr lang="en-US" sz="3600" dirty="0" smtClean="0"/>
              <a:t>The vaccine is not licensed to be used for individuals 26 years of age and older. </a:t>
            </a:r>
          </a:p>
          <a:p>
            <a:pPr marL="0" indent="0">
              <a:buNone/>
            </a:pPr>
            <a:endParaRPr lang="en-US" sz="1900" dirty="0" smtClean="0">
              <a:solidFill>
                <a:schemeClr val="bg1">
                  <a:lumMod val="65000"/>
                </a:schemeClr>
              </a:solidFill>
            </a:endParaRPr>
          </a:p>
          <a:p>
            <a:pPr marL="0" indent="0">
              <a:buNone/>
            </a:pPr>
            <a:endParaRPr lang="en-US" sz="1900" dirty="0" smtClean="0">
              <a:solidFill>
                <a:schemeClr val="bg1">
                  <a:lumMod val="65000"/>
                </a:schemeClr>
              </a:solidFill>
            </a:endParaRPr>
          </a:p>
          <a:p>
            <a:pPr marL="0" indent="0">
              <a:buNone/>
            </a:pPr>
            <a:endParaRPr lang="en-US" dirty="0"/>
          </a:p>
        </p:txBody>
      </p:sp>
      <p:sp>
        <p:nvSpPr>
          <p:cNvPr id="4" name="TextBox 3"/>
          <p:cNvSpPr txBox="1"/>
          <p:nvPr/>
        </p:nvSpPr>
        <p:spPr>
          <a:xfrm>
            <a:off x="5638800" y="6641068"/>
            <a:ext cx="3505200" cy="369332"/>
          </a:xfrm>
          <a:prstGeom prst="rect">
            <a:avLst/>
          </a:prstGeom>
          <a:noFill/>
        </p:spPr>
        <p:txBody>
          <a:bodyPr wrap="square" rtlCol="0">
            <a:spAutoFit/>
          </a:bodyPr>
          <a:lstStyle/>
          <a:p>
            <a:pPr algn="r"/>
            <a:r>
              <a:rPr lang="en-US" sz="900" dirty="0">
                <a:solidFill>
                  <a:schemeClr val="bg1">
                    <a:lumMod val="65000"/>
                  </a:schemeClr>
                </a:solidFill>
              </a:rPr>
              <a:t>http://</a:t>
            </a:r>
            <a:r>
              <a:rPr lang="en-US" sz="900" dirty="0" err="1">
                <a:solidFill>
                  <a:schemeClr val="bg1">
                    <a:lumMod val="65000"/>
                  </a:schemeClr>
                </a:solidFill>
              </a:rPr>
              <a:t>www.cdc.gov</a:t>
            </a:r>
            <a:r>
              <a:rPr lang="en-US" sz="900" dirty="0">
                <a:solidFill>
                  <a:schemeClr val="bg1">
                    <a:lumMod val="65000"/>
                  </a:schemeClr>
                </a:solidFill>
              </a:rPr>
              <a:t>/</a:t>
            </a:r>
            <a:r>
              <a:rPr lang="en-US" sz="900" dirty="0" err="1">
                <a:solidFill>
                  <a:schemeClr val="bg1">
                    <a:lumMod val="65000"/>
                  </a:schemeClr>
                </a:solidFill>
              </a:rPr>
              <a:t>hpv</a:t>
            </a:r>
            <a:r>
              <a:rPr lang="en-US" sz="900" dirty="0">
                <a:solidFill>
                  <a:schemeClr val="bg1">
                    <a:lumMod val="65000"/>
                  </a:schemeClr>
                </a:solidFill>
              </a:rPr>
              <a:t>/</a:t>
            </a:r>
            <a:r>
              <a:rPr lang="en-US" sz="900" dirty="0" err="1">
                <a:solidFill>
                  <a:schemeClr val="bg1">
                    <a:lumMod val="65000"/>
                  </a:schemeClr>
                </a:solidFill>
              </a:rPr>
              <a:t>vaccine.html</a:t>
            </a:r>
            <a:r>
              <a:rPr lang="en-US" sz="900" dirty="0"/>
              <a:t> </a:t>
            </a:r>
          </a:p>
          <a:p>
            <a:pPr algn="r"/>
            <a:endParaRPr lang="en-US" sz="900" dirty="0"/>
          </a:p>
        </p:txBody>
      </p:sp>
    </p:spTree>
    <p:extLst>
      <p:ext uri="{BB962C8B-B14F-4D97-AF65-F5344CB8AC3E}">
        <p14:creationId xmlns:p14="http://schemas.microsoft.com/office/powerpoint/2010/main" val="410156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Oral Cancer</a:t>
            </a:r>
            <a:endParaRPr lang="en-US" dirty="0"/>
          </a:p>
        </p:txBody>
      </p:sp>
      <p:sp>
        <p:nvSpPr>
          <p:cNvPr id="3" name="Content Placeholder 2"/>
          <p:cNvSpPr>
            <a:spLocks noGrp="1"/>
          </p:cNvSpPr>
          <p:nvPr>
            <p:ph idx="1"/>
          </p:nvPr>
        </p:nvSpPr>
        <p:spPr>
          <a:xfrm>
            <a:off x="381000" y="2709838"/>
            <a:ext cx="8229600" cy="4114800"/>
          </a:xfrm>
        </p:spPr>
        <p:txBody>
          <a:bodyPr>
            <a:normAutofit/>
          </a:bodyPr>
          <a:lstStyle/>
          <a:p>
            <a:pPr marL="0" indent="0">
              <a:buNone/>
            </a:pPr>
            <a:r>
              <a:rPr lang="en-US" dirty="0" smtClean="0"/>
              <a:t>Risks for developing oral cancer include:</a:t>
            </a:r>
          </a:p>
          <a:p>
            <a:r>
              <a:rPr lang="en-US" dirty="0" smtClean="0"/>
              <a:t>Tobacco use of any kind, including cigarettes, cigars, pipes, chewing tobacco and snuff, among others</a:t>
            </a:r>
          </a:p>
          <a:p>
            <a:r>
              <a:rPr lang="en-US" dirty="0" smtClean="0"/>
              <a:t>Heavy alcohol use</a:t>
            </a:r>
          </a:p>
          <a:p>
            <a:r>
              <a:rPr lang="en-US" dirty="0" smtClean="0"/>
              <a:t>Previous oral cancer diagnosis</a:t>
            </a:r>
          </a:p>
          <a:p>
            <a:pPr marL="0" indent="0">
              <a:buNone/>
            </a:pPr>
            <a:endParaRPr lang="en-US" sz="2000" dirty="0" smtClean="0"/>
          </a:p>
          <a:p>
            <a:pPr marL="0" indent="0">
              <a:buNone/>
            </a:pPr>
            <a:r>
              <a:rPr lang="en-US" sz="2000" dirty="0" smtClean="0">
                <a:solidFill>
                  <a:srgbClr val="FF0000"/>
                </a:solidFill>
              </a:rPr>
              <a:t>Note</a:t>
            </a:r>
            <a:r>
              <a:rPr lang="en-US" sz="2000" dirty="0" smtClean="0">
                <a:solidFill>
                  <a:srgbClr val="FF0000"/>
                </a:solidFill>
              </a:rPr>
              <a:t>* </a:t>
            </a:r>
            <a:r>
              <a:rPr lang="en-US" sz="2000" dirty="0" smtClean="0"/>
              <a:t>A l</a:t>
            </a:r>
            <a:r>
              <a:rPr lang="en-US" sz="2000" dirty="0" smtClean="0"/>
              <a:t>eading </a:t>
            </a:r>
            <a:r>
              <a:rPr lang="en-US" sz="2000" dirty="0" smtClean="0"/>
              <a:t>cause for </a:t>
            </a:r>
            <a:r>
              <a:rPr lang="en-US" sz="2000" dirty="0" err="1" smtClean="0">
                <a:effectLst/>
              </a:rPr>
              <a:t>oropharyngeal</a:t>
            </a:r>
            <a:r>
              <a:rPr lang="en-US" sz="2000" dirty="0" smtClean="0">
                <a:effectLst/>
              </a:rPr>
              <a:t> </a:t>
            </a:r>
            <a:r>
              <a:rPr lang="en-US" sz="2000" dirty="0" smtClean="0">
                <a:effectLst/>
              </a:rPr>
              <a:t>cancer </a:t>
            </a:r>
            <a:r>
              <a:rPr lang="en-US" sz="2000" dirty="0" smtClean="0"/>
              <a:t>is HPV infection.  </a:t>
            </a:r>
            <a:r>
              <a:rPr lang="en-US" sz="2000" dirty="0" smtClean="0"/>
              <a:t>HPV vaccination </a:t>
            </a:r>
            <a:r>
              <a:rPr lang="en-US" sz="2000" dirty="0" smtClean="0"/>
              <a:t>and </a:t>
            </a:r>
            <a:r>
              <a:rPr lang="en-US" sz="2000" dirty="0" smtClean="0"/>
              <a:t>sexual partner history </a:t>
            </a:r>
            <a:r>
              <a:rPr lang="en-US" sz="2000" dirty="0" smtClean="0"/>
              <a:t>are</a:t>
            </a:r>
            <a:r>
              <a:rPr lang="en-US" sz="2000" dirty="0" smtClean="0"/>
              <a:t> </a:t>
            </a:r>
            <a:r>
              <a:rPr lang="en-US" sz="2000" dirty="0" smtClean="0"/>
              <a:t>relevant </a:t>
            </a:r>
            <a:r>
              <a:rPr lang="en-US" sz="2000" dirty="0" smtClean="0"/>
              <a:t>risk factors</a:t>
            </a:r>
            <a:endParaRPr lang="en-US" sz="2000" dirty="0" smtClean="0"/>
          </a:p>
          <a:p>
            <a:pPr marL="0" indent="0">
              <a:buNone/>
            </a:pPr>
            <a:endParaRPr lang="en-US" dirty="0"/>
          </a:p>
        </p:txBody>
      </p:sp>
      <p:sp>
        <p:nvSpPr>
          <p:cNvPr id="4" name="TextBox 3"/>
          <p:cNvSpPr txBox="1"/>
          <p:nvPr/>
        </p:nvSpPr>
        <p:spPr>
          <a:xfrm>
            <a:off x="228600" y="1485122"/>
            <a:ext cx="8610600" cy="830997"/>
          </a:xfrm>
          <a:prstGeom prst="rect">
            <a:avLst/>
          </a:prstGeom>
          <a:noFill/>
          <a:ln>
            <a:solidFill>
              <a:schemeClr val="accent5"/>
            </a:solidFill>
          </a:ln>
        </p:spPr>
        <p:txBody>
          <a:bodyPr wrap="square" rtlCol="0">
            <a:spAutoFit/>
          </a:bodyPr>
          <a:lstStyle/>
          <a:p>
            <a:pPr algn="ctr"/>
            <a:r>
              <a:rPr lang="en-US" sz="2400" dirty="0" smtClean="0"/>
              <a:t>Men 45+ years with history of tobacco use and alcohol consumptions are affected. Median age of diagnosis: 62</a:t>
            </a:r>
            <a:endParaRPr lang="en-US" sz="2400" dirty="0"/>
          </a:p>
        </p:txBody>
      </p:sp>
      <p:pic>
        <p:nvPicPr>
          <p:cNvPr id="6" name="Picture 2" descr="http://drrittenberg.com/blog/wp-content/uploads/2014/04/red_ribb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57200"/>
            <a:ext cx="583163" cy="9251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drrittenberg.com/blog/wp-content/uploads/2014/04/red_ribb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457200"/>
            <a:ext cx="583163" cy="9251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1600" y="6564868"/>
            <a:ext cx="3962400" cy="369332"/>
          </a:xfrm>
          <a:prstGeom prst="rect">
            <a:avLst/>
          </a:prstGeom>
          <a:noFill/>
        </p:spPr>
        <p:txBody>
          <a:bodyPr wrap="square" rtlCol="0">
            <a:spAutoFit/>
          </a:bodyPr>
          <a:lstStyle/>
          <a:p>
            <a:pPr algn="r"/>
            <a:r>
              <a:rPr lang="en-US" sz="900" dirty="0">
                <a:solidFill>
                  <a:schemeClr val="bg1">
                    <a:lumMod val="65000"/>
                  </a:schemeClr>
                </a:solidFill>
              </a:rPr>
              <a:t>http://</a:t>
            </a:r>
            <a:r>
              <a:rPr lang="en-US" sz="900" dirty="0" err="1">
                <a:solidFill>
                  <a:schemeClr val="bg1">
                    <a:lumMod val="65000"/>
                  </a:schemeClr>
                </a:solidFill>
              </a:rPr>
              <a:t>www.oralcancerfoundation.org</a:t>
            </a:r>
            <a:r>
              <a:rPr lang="en-US" sz="900" dirty="0">
                <a:solidFill>
                  <a:schemeClr val="bg1">
                    <a:lumMod val="65000"/>
                  </a:schemeClr>
                </a:solidFill>
              </a:rPr>
              <a:t>/</a:t>
            </a:r>
            <a:r>
              <a:rPr lang="en-US" sz="900" dirty="0" err="1">
                <a:solidFill>
                  <a:schemeClr val="bg1">
                    <a:lumMod val="65000"/>
                  </a:schemeClr>
                </a:solidFill>
              </a:rPr>
              <a:t>hpv</a:t>
            </a:r>
            <a:r>
              <a:rPr lang="en-US" sz="900" dirty="0">
                <a:solidFill>
                  <a:schemeClr val="bg1">
                    <a:lumMod val="65000"/>
                  </a:schemeClr>
                </a:solidFill>
              </a:rPr>
              <a:t>/ </a:t>
            </a:r>
          </a:p>
          <a:p>
            <a:pPr algn="r"/>
            <a:endParaRPr lang="en-US" sz="900" dirty="0"/>
          </a:p>
        </p:txBody>
      </p:sp>
    </p:spTree>
    <p:extLst>
      <p:ext uri="{BB962C8B-B14F-4D97-AF65-F5344CB8AC3E}">
        <p14:creationId xmlns:p14="http://schemas.microsoft.com/office/powerpoint/2010/main" val="8400347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Cancer Screening</a:t>
            </a:r>
            <a:endParaRPr lang="en-US" b="1"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sz="4600" b="1" dirty="0" smtClean="0"/>
              <a:t>Benefits</a:t>
            </a:r>
          </a:p>
          <a:p>
            <a:r>
              <a:rPr lang="en-US" sz="4600" dirty="0" smtClean="0"/>
              <a:t>Prevent development of disease</a:t>
            </a:r>
          </a:p>
          <a:p>
            <a:r>
              <a:rPr lang="en-US" sz="4600" dirty="0" smtClean="0"/>
              <a:t>Early detection can help improve prognosis (treatment at earlier stage + before symptoms appear) </a:t>
            </a:r>
            <a:endParaRPr lang="en-US" sz="4600" dirty="0"/>
          </a:p>
          <a:p>
            <a:pPr marL="0" indent="0">
              <a:buNone/>
            </a:pPr>
            <a:r>
              <a:rPr lang="en-US" sz="4600" b="1" dirty="0" smtClean="0"/>
              <a:t>Considerations</a:t>
            </a:r>
            <a:r>
              <a:rPr lang="en-US" sz="4600" dirty="0" smtClean="0"/>
              <a:t> tests can yield false-positives (or false negatives)</a:t>
            </a:r>
          </a:p>
          <a:p>
            <a:r>
              <a:rPr lang="en-US" sz="4600" dirty="0" smtClean="0"/>
              <a:t>screening procedures can come with risks</a:t>
            </a:r>
          </a:p>
          <a:p>
            <a:r>
              <a:rPr lang="en-US" sz="4600" dirty="0" smtClean="0"/>
              <a:t>early detection might not help prognosis in some cases</a:t>
            </a:r>
          </a:p>
          <a:p>
            <a:pPr marL="0" indent="0">
              <a:buNone/>
            </a:pPr>
            <a:r>
              <a:rPr lang="en-US" sz="1400" dirty="0" smtClean="0">
                <a:solidFill>
                  <a:srgbClr val="DDD9C3"/>
                </a:solidFill>
              </a:rPr>
              <a:t>1. http</a:t>
            </a:r>
            <a:r>
              <a:rPr lang="en-US" sz="1400" dirty="0">
                <a:solidFill>
                  <a:srgbClr val="DDD9C3"/>
                </a:solidFill>
              </a:rPr>
              <a:t>://www.cancer.gov/cancertopics/pdq/screening/overview/patient/page1 </a:t>
            </a:r>
          </a:p>
          <a:p>
            <a:pPr marL="0" indent="0">
              <a:buNone/>
            </a:pPr>
            <a:endParaRPr lang="en-US" sz="4600" dirty="0" smtClean="0"/>
          </a:p>
          <a:p>
            <a:endParaRPr lang="en-US" sz="4600" dirty="0"/>
          </a:p>
        </p:txBody>
      </p:sp>
    </p:spTree>
    <p:extLst>
      <p:ext uri="{BB962C8B-B14F-4D97-AF65-F5344CB8AC3E}">
        <p14:creationId xmlns:p14="http://schemas.microsoft.com/office/powerpoint/2010/main" val="33945290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791200"/>
          </a:xfrm>
        </p:spPr>
        <p:txBody>
          <a:bodyPr>
            <a:normAutofit/>
          </a:bodyPr>
          <a:lstStyle/>
          <a:p>
            <a:r>
              <a:rPr lang="en-US" dirty="0" smtClean="0"/>
              <a:t>A </a:t>
            </a:r>
            <a:r>
              <a:rPr lang="en-US" dirty="0" smtClean="0"/>
              <a:t>dentist will perform an oral exam by checking for lumps, white and/or red patches, sores, and any other abnormalities in the mouth</a:t>
            </a:r>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sz="2000" dirty="0" smtClean="0">
                <a:solidFill>
                  <a:srgbClr val="FF0000"/>
                </a:solidFill>
              </a:rPr>
              <a:t>Note</a:t>
            </a:r>
            <a:r>
              <a:rPr lang="en-US" sz="2000" dirty="0" smtClean="0"/>
              <a:t>*There is insufficient evidence for or against routine oral screening exams. </a:t>
            </a:r>
          </a:p>
          <a:p>
            <a:pPr marL="0" indent="0">
              <a:buNone/>
            </a:pPr>
            <a:endParaRPr lang="en-US" dirty="0"/>
          </a:p>
        </p:txBody>
      </p:sp>
      <p:pic>
        <p:nvPicPr>
          <p:cNvPr id="17410" name="Picture 2" descr="http://westwillowdental.com/wp-content/themes/welcome_inn/images/services_ex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11163"/>
            <a:ext cx="4197350" cy="27942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57200" y="76200"/>
            <a:ext cx="8229600" cy="990600"/>
          </a:xfrm>
        </p:spPr>
        <p:txBody>
          <a:bodyPr/>
          <a:lstStyle/>
          <a:p>
            <a:pPr marL="0" indent="0" algn="ctr"/>
            <a:r>
              <a:rPr lang="en-US" dirty="0"/>
              <a:t>Oral Exam</a:t>
            </a:r>
          </a:p>
        </p:txBody>
      </p:sp>
      <p:sp>
        <p:nvSpPr>
          <p:cNvPr id="2" name="TextBox 1"/>
          <p:cNvSpPr txBox="1"/>
          <p:nvPr/>
        </p:nvSpPr>
        <p:spPr>
          <a:xfrm>
            <a:off x="4876800" y="6502569"/>
            <a:ext cx="4267200" cy="507831"/>
          </a:xfrm>
          <a:prstGeom prst="rect">
            <a:avLst/>
          </a:prstGeom>
          <a:noFill/>
        </p:spPr>
        <p:txBody>
          <a:bodyPr wrap="square" rtlCol="0">
            <a:spAutoFit/>
          </a:bodyPr>
          <a:lstStyle/>
          <a:p>
            <a:pPr algn="r"/>
            <a:r>
              <a:rPr lang="en-US" sz="900" dirty="0">
                <a:solidFill>
                  <a:schemeClr val="bg1">
                    <a:lumMod val="65000"/>
                  </a:schemeClr>
                </a:solidFill>
              </a:rPr>
              <a:t>http://</a:t>
            </a:r>
            <a:r>
              <a:rPr lang="en-US" sz="900" dirty="0" err="1">
                <a:solidFill>
                  <a:schemeClr val="bg1">
                    <a:lumMod val="65000"/>
                  </a:schemeClr>
                </a:solidFill>
              </a:rPr>
              <a:t>www.mayoclinic.org</a:t>
            </a:r>
            <a:r>
              <a:rPr lang="en-US" sz="900" dirty="0">
                <a:solidFill>
                  <a:schemeClr val="bg1">
                    <a:lumMod val="65000"/>
                  </a:schemeClr>
                </a:solidFill>
              </a:rPr>
              <a:t>/diseases-conditions/mouth-cancer/expert-answers/oral-cancer/faq-20058324</a:t>
            </a:r>
          </a:p>
          <a:p>
            <a:pPr algn="r"/>
            <a:endParaRPr lang="en-US" sz="900" dirty="0"/>
          </a:p>
        </p:txBody>
      </p:sp>
    </p:spTree>
    <p:extLst>
      <p:ext uri="{BB962C8B-B14F-4D97-AF65-F5344CB8AC3E}">
        <p14:creationId xmlns:p14="http://schemas.microsoft.com/office/powerpoint/2010/main" val="23246579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pPr algn="ctr"/>
            <a:r>
              <a:rPr lang="en-US" dirty="0" smtClean="0"/>
              <a:t>Oral Cancer Stats</a:t>
            </a:r>
            <a:endParaRPr lang="en-US" dirty="0"/>
          </a:p>
        </p:txBody>
      </p:sp>
      <p:sp>
        <p:nvSpPr>
          <p:cNvPr id="7" name="TextBox 6"/>
          <p:cNvSpPr txBox="1"/>
          <p:nvPr/>
        </p:nvSpPr>
        <p:spPr>
          <a:xfrm>
            <a:off x="4038600" y="6627168"/>
            <a:ext cx="5105400" cy="230832"/>
          </a:xfrm>
          <a:prstGeom prst="rect">
            <a:avLst/>
          </a:prstGeom>
          <a:noFill/>
        </p:spPr>
        <p:txBody>
          <a:bodyPr wrap="square" rtlCol="0">
            <a:spAutoFit/>
          </a:bodyPr>
          <a:lstStyle/>
          <a:p>
            <a:pPr algn="r"/>
            <a:r>
              <a:rPr lang="en-US" sz="900" dirty="0">
                <a:solidFill>
                  <a:schemeClr val="bg1">
                    <a:lumMod val="65000"/>
                  </a:schemeClr>
                </a:solidFill>
              </a:rPr>
              <a:t>http://seer.cancer.gov/statfacts/more.html</a:t>
            </a:r>
          </a:p>
        </p:txBody>
      </p:sp>
      <p:grpSp>
        <p:nvGrpSpPr>
          <p:cNvPr id="3" name="Group 2"/>
          <p:cNvGrpSpPr/>
          <p:nvPr/>
        </p:nvGrpSpPr>
        <p:grpSpPr>
          <a:xfrm>
            <a:off x="798710" y="909400"/>
            <a:ext cx="7727445" cy="5948600"/>
            <a:chOff x="798710" y="685800"/>
            <a:chExt cx="7727445" cy="5948600"/>
          </a:xfrm>
        </p:grpSpPr>
        <p:pic>
          <p:nvPicPr>
            <p:cNvPr id="2457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5243567" y="5031825"/>
              <a:ext cx="3000266"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234" y="4937484"/>
              <a:ext cx="2046282" cy="169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45169"/>
            <a:stretch/>
          </p:blipFill>
          <p:spPr bwMode="auto">
            <a:xfrm>
              <a:off x="2185933" y="685800"/>
              <a:ext cx="4953000" cy="349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710" y="1045987"/>
              <a:ext cx="7727445" cy="3907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val 11"/>
            <p:cNvSpPr/>
            <p:nvPr/>
          </p:nvSpPr>
          <p:spPr>
            <a:xfrm>
              <a:off x="1372095" y="2667000"/>
              <a:ext cx="2705594"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000" y="3505200"/>
              <a:ext cx="8763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372095" y="3124200"/>
              <a:ext cx="289164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91476" y="3581400"/>
              <a:ext cx="289164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879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pPr algn="ctr"/>
            <a:r>
              <a:rPr lang="en-US" dirty="0" smtClean="0"/>
              <a:t>Prevention</a:t>
            </a:r>
            <a:r>
              <a:rPr lang="en-US" b="1" dirty="0" smtClean="0"/>
              <a:t> </a:t>
            </a:r>
            <a:endParaRPr lang="en-US" b="1" dirty="0"/>
          </a:p>
        </p:txBody>
      </p:sp>
      <p:sp>
        <p:nvSpPr>
          <p:cNvPr id="3" name="Content Placeholder 2"/>
          <p:cNvSpPr>
            <a:spLocks noGrp="1"/>
          </p:cNvSpPr>
          <p:nvPr>
            <p:ph idx="1"/>
          </p:nvPr>
        </p:nvSpPr>
        <p:spPr>
          <a:xfrm>
            <a:off x="457200" y="1219200"/>
            <a:ext cx="8229600" cy="5867400"/>
          </a:xfrm>
        </p:spPr>
        <p:txBody>
          <a:bodyPr>
            <a:normAutofit/>
          </a:bodyPr>
          <a:lstStyle/>
          <a:p>
            <a:r>
              <a:rPr lang="en-US" dirty="0" smtClean="0"/>
              <a:t>Limit consumption of alcohol and tobacco</a:t>
            </a:r>
          </a:p>
          <a:p>
            <a:r>
              <a:rPr lang="en-US" dirty="0" smtClean="0"/>
              <a:t>Minimize sun exposure to lip area</a:t>
            </a:r>
          </a:p>
          <a:p>
            <a:r>
              <a:rPr lang="en-US" dirty="0" smtClean="0"/>
              <a:t>Eat the recommended amounts of fruits and vegetables</a:t>
            </a:r>
          </a:p>
          <a:p>
            <a:r>
              <a:rPr lang="en-US" dirty="0" smtClean="0"/>
              <a:t>Visit your dentist regularly.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000" dirty="0" smtClean="0"/>
          </a:p>
          <a:p>
            <a:pPr marL="0" indent="0">
              <a:buNone/>
            </a:pPr>
            <a:r>
              <a:rPr lang="en-US" sz="1000" dirty="0">
                <a:solidFill>
                  <a:schemeClr val="bg1">
                    <a:lumMod val="65000"/>
                  </a:schemeClr>
                </a:solidFill>
              </a:rPr>
              <a:t>http://</a:t>
            </a:r>
            <a:r>
              <a:rPr lang="en-US" sz="1000" dirty="0" err="1" smtClean="0">
                <a:solidFill>
                  <a:schemeClr val="bg1">
                    <a:lumMod val="65000"/>
                  </a:schemeClr>
                </a:solidFill>
              </a:rPr>
              <a:t>www.mayoclinic.org</a:t>
            </a:r>
            <a:r>
              <a:rPr lang="en-US" sz="1000" dirty="0" smtClean="0">
                <a:solidFill>
                  <a:schemeClr val="bg1">
                    <a:lumMod val="65000"/>
                  </a:schemeClr>
                </a:solidFill>
              </a:rPr>
              <a:t>//</a:t>
            </a:r>
            <a:endParaRPr lang="en-US" dirty="0"/>
          </a:p>
        </p:txBody>
      </p:sp>
      <p:pic>
        <p:nvPicPr>
          <p:cNvPr id="18436" name="Picture 4" descr="http://www.fhcrc.org/content/public/en/news/releases/2012/03/smoking-lung-cancer-mortality-nci-moolgavkar/_jcr_content/articletext/textimage/image.img.jpg/13315828256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148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alltreatment.com/uploads/images/no-alcoho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4029075"/>
            <a:ext cx="1633871"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http://intuitiveterrain.com/wp-content/uploads/2014/04/HE_fruits-vegetables-heart-shape_s4x3_le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042488"/>
            <a:ext cx="25146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258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dirty="0" smtClean="0"/>
              <a:t>Colorectal </a:t>
            </a:r>
            <a:endParaRPr lang="en-US" dirty="0"/>
          </a:p>
        </p:txBody>
      </p:sp>
      <p:sp>
        <p:nvSpPr>
          <p:cNvPr id="3" name="Content Placeholder 2"/>
          <p:cNvSpPr>
            <a:spLocks noGrp="1"/>
          </p:cNvSpPr>
          <p:nvPr>
            <p:ph idx="1"/>
          </p:nvPr>
        </p:nvSpPr>
        <p:spPr>
          <a:xfrm>
            <a:off x="415636" y="2895600"/>
            <a:ext cx="8229600" cy="3810000"/>
          </a:xfrm>
        </p:spPr>
        <p:txBody>
          <a:bodyPr>
            <a:normAutofit/>
          </a:bodyPr>
          <a:lstStyle/>
          <a:p>
            <a:r>
              <a:rPr lang="en-US" dirty="0" smtClean="0"/>
              <a:t>Both man and women 50+ years of age are recommended to be screened:</a:t>
            </a:r>
          </a:p>
          <a:p>
            <a:r>
              <a:rPr lang="en-US" dirty="0" smtClean="0">
                <a:effectLst/>
              </a:rPr>
              <a:t>Flexible </a:t>
            </a:r>
            <a:r>
              <a:rPr lang="en-US" dirty="0" err="1" smtClean="0">
                <a:effectLst/>
              </a:rPr>
              <a:t>sigmoidoscopy</a:t>
            </a:r>
            <a:r>
              <a:rPr lang="en-US" dirty="0" smtClean="0">
                <a:effectLst/>
              </a:rPr>
              <a:t> every 5 years*, or</a:t>
            </a:r>
          </a:p>
          <a:p>
            <a:r>
              <a:rPr lang="en-US" dirty="0" smtClean="0">
                <a:effectLst/>
              </a:rPr>
              <a:t>Colonoscopy every 10 years, or</a:t>
            </a:r>
          </a:p>
          <a:p>
            <a:r>
              <a:rPr lang="en-US" dirty="0" smtClean="0">
                <a:effectLst/>
              </a:rPr>
              <a:t>Double-contrast barium enema every 5 years*, or</a:t>
            </a:r>
          </a:p>
          <a:p>
            <a:r>
              <a:rPr lang="en-US" dirty="0" smtClean="0">
                <a:effectLst/>
              </a:rPr>
              <a:t>CT </a:t>
            </a:r>
            <a:r>
              <a:rPr lang="en-US" dirty="0" err="1" smtClean="0">
                <a:effectLst/>
              </a:rPr>
              <a:t>colonography</a:t>
            </a:r>
            <a:r>
              <a:rPr lang="en-US" dirty="0" smtClean="0">
                <a:effectLst/>
              </a:rPr>
              <a:t> (virtual colonoscopy) every 5 years*</a:t>
            </a:r>
          </a:p>
          <a:p>
            <a:pPr marL="0" indent="0">
              <a:buNone/>
            </a:pPr>
            <a:endParaRPr lang="en-US" sz="1100" dirty="0" smtClean="0">
              <a:solidFill>
                <a:schemeClr val="bg1">
                  <a:lumMod val="65000"/>
                </a:schemeClr>
              </a:solidFill>
            </a:endParaRPr>
          </a:p>
          <a:p>
            <a:pPr marL="0" indent="0">
              <a:buNone/>
            </a:pPr>
            <a:endParaRPr lang="en-US" sz="1100" dirty="0">
              <a:solidFill>
                <a:schemeClr val="bg1">
                  <a:lumMod val="65000"/>
                </a:schemeClr>
              </a:solidFill>
            </a:endParaRPr>
          </a:p>
          <a:p>
            <a:pPr marL="0" indent="0">
              <a:buNone/>
            </a:pPr>
            <a:endParaRPr lang="en-US" sz="1100" dirty="0" smtClean="0">
              <a:solidFill>
                <a:schemeClr val="bg1">
                  <a:lumMod val="65000"/>
                </a:schemeClr>
              </a:solidFill>
            </a:endParaRPr>
          </a:p>
          <a:p>
            <a:pPr marL="0" indent="0">
              <a:buNone/>
            </a:pPr>
            <a:endParaRPr lang="en-US" sz="1100" dirty="0" smtClean="0">
              <a:solidFill>
                <a:schemeClr val="bg1">
                  <a:lumMod val="65000"/>
                </a:schemeClr>
              </a:solidFill>
            </a:endParaRPr>
          </a:p>
          <a:p>
            <a:pPr marL="0" indent="0">
              <a:buNone/>
            </a:pPr>
            <a:endParaRPr lang="en-US" sz="1100" dirty="0">
              <a:solidFill>
                <a:schemeClr val="bg1">
                  <a:lumMod val="65000"/>
                </a:schemeClr>
              </a:solidFill>
            </a:endParaRPr>
          </a:p>
          <a:p>
            <a:pPr marL="0" indent="0">
              <a:buNone/>
            </a:pPr>
            <a:r>
              <a:rPr lang="en-US" sz="900" dirty="0" smtClean="0">
                <a:solidFill>
                  <a:schemeClr val="bg1">
                    <a:lumMod val="65000"/>
                  </a:schemeClr>
                </a:solidFill>
              </a:rPr>
              <a:t>http</a:t>
            </a:r>
            <a:r>
              <a:rPr lang="en-US" sz="900" dirty="0">
                <a:solidFill>
                  <a:schemeClr val="bg1">
                    <a:lumMod val="65000"/>
                  </a:schemeClr>
                </a:solidFill>
              </a:rPr>
              <a:t>://www.cancer.org/healthy/findcancerearly/cancerscreeningguidelines/american-cancer-society-guidelines-for-the-early-detection-of-cancer</a:t>
            </a:r>
          </a:p>
          <a:p>
            <a:pPr marL="0" indent="0">
              <a:buNone/>
            </a:pPr>
            <a:endParaRPr lang="en-US" dirty="0" smtClean="0">
              <a:effectLst/>
            </a:endParaRPr>
          </a:p>
          <a:p>
            <a:pPr marL="0" indent="0">
              <a:buNone/>
            </a:pPr>
            <a:endParaRPr lang="en-US" dirty="0"/>
          </a:p>
        </p:txBody>
      </p:sp>
      <p:sp>
        <p:nvSpPr>
          <p:cNvPr id="4" name="TextBox 3"/>
          <p:cNvSpPr txBox="1"/>
          <p:nvPr/>
        </p:nvSpPr>
        <p:spPr>
          <a:xfrm>
            <a:off x="381000" y="1295400"/>
            <a:ext cx="8458200" cy="1077218"/>
          </a:xfrm>
          <a:prstGeom prst="rect">
            <a:avLst/>
          </a:prstGeom>
          <a:noFill/>
          <a:ln>
            <a:solidFill>
              <a:schemeClr val="accent5"/>
            </a:solidFill>
          </a:ln>
        </p:spPr>
        <p:txBody>
          <a:bodyPr wrap="square" rtlCol="0">
            <a:spAutoFit/>
          </a:bodyPr>
          <a:lstStyle/>
          <a:p>
            <a:pPr algn="ctr"/>
            <a:r>
              <a:rPr lang="en-US" sz="3200" dirty="0" smtClean="0"/>
              <a:t>Colorectal cancer disproportionally affects </a:t>
            </a:r>
            <a:r>
              <a:rPr lang="en-US" sz="3200" b="1" dirty="0" err="1" smtClean="0"/>
              <a:t>Latin@s</a:t>
            </a:r>
            <a:r>
              <a:rPr lang="en-US" sz="3200" dirty="0" smtClean="0"/>
              <a:t> and </a:t>
            </a:r>
            <a:r>
              <a:rPr lang="en-US" sz="3200" b="1" dirty="0" smtClean="0"/>
              <a:t>African –Americans </a:t>
            </a:r>
            <a:endParaRPr lang="en-US" sz="3200" b="1" dirty="0"/>
          </a:p>
        </p:txBody>
      </p:sp>
    </p:spTree>
    <p:extLst>
      <p:ext uri="{BB962C8B-B14F-4D97-AF65-F5344CB8AC3E}">
        <p14:creationId xmlns:p14="http://schemas.microsoft.com/office/powerpoint/2010/main" val="29727656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normAutofit/>
          </a:bodyPr>
          <a:lstStyle/>
          <a:p>
            <a:pPr marL="0" indent="0">
              <a:buNone/>
            </a:pPr>
            <a:r>
              <a:rPr lang="en-US" b="1" dirty="0"/>
              <a:t>Flexible </a:t>
            </a:r>
            <a:r>
              <a:rPr lang="en-US" b="1" dirty="0" err="1" smtClean="0"/>
              <a:t>sigmoidoscopy</a:t>
            </a:r>
            <a:endParaRPr lang="en-US" b="1" dirty="0" smtClean="0"/>
          </a:p>
          <a:p>
            <a:pPr marL="0" indent="0">
              <a:buNone/>
            </a:pPr>
            <a:r>
              <a:rPr lang="en-US" b="1" dirty="0" smtClean="0"/>
              <a:t> </a:t>
            </a:r>
            <a:endParaRPr lang="en-US" b="1" dirty="0"/>
          </a:p>
          <a:p>
            <a:pPr lvl="1"/>
            <a:r>
              <a:rPr lang="en-US" dirty="0" smtClean="0"/>
              <a:t>A </a:t>
            </a:r>
            <a:r>
              <a:rPr lang="en-US" dirty="0" smtClean="0"/>
              <a:t>Flexible </a:t>
            </a:r>
            <a:r>
              <a:rPr lang="en-US" dirty="0" err="1" smtClean="0"/>
              <a:t>sigmoidoscopy</a:t>
            </a:r>
            <a:r>
              <a:rPr lang="en-US" dirty="0" smtClean="0"/>
              <a:t> is a test that uses a narrow tube with an attached camera at the end to look into the rectum and lower colon for irritation, swollen tissue, ulcers, and polyps. </a:t>
            </a:r>
            <a:r>
              <a:rPr lang="en-US" baseline="30000" dirty="0" smtClean="0"/>
              <a:t>1</a:t>
            </a:r>
          </a:p>
          <a:p>
            <a:endParaRPr lang="en-US" baseline="30000" dirty="0"/>
          </a:p>
          <a:p>
            <a:endParaRPr lang="en-US" baseline="30000" dirty="0" smtClean="0"/>
          </a:p>
          <a:p>
            <a:pPr marL="0" indent="0">
              <a:buNone/>
            </a:pPr>
            <a:r>
              <a:rPr lang="en-US" b="1" dirty="0" smtClean="0"/>
              <a:t>Colonoscopy</a:t>
            </a:r>
            <a:r>
              <a:rPr lang="en-US" dirty="0" smtClean="0"/>
              <a:t>  </a:t>
            </a:r>
            <a:endParaRPr lang="en-US" dirty="0" smtClean="0"/>
          </a:p>
          <a:p>
            <a:pPr marL="0" indent="0">
              <a:buNone/>
            </a:pPr>
            <a:endParaRPr lang="en-US" dirty="0" smtClean="0"/>
          </a:p>
          <a:p>
            <a:pPr lvl="1"/>
            <a:r>
              <a:rPr lang="en-US" dirty="0" smtClean="0"/>
              <a:t>A colonoscopy  uses a </a:t>
            </a:r>
            <a:r>
              <a:rPr lang="en-US" dirty="0" err="1" smtClean="0"/>
              <a:t>colonoscope</a:t>
            </a:r>
            <a:r>
              <a:rPr lang="en-US" dirty="0" smtClean="0"/>
              <a:t> to look at the entirety of the colon and lower part of the small intestine. Samples can be collected during this procedure. </a:t>
            </a:r>
            <a:r>
              <a:rPr lang="en-US" baseline="30000" dirty="0"/>
              <a:t>2</a:t>
            </a:r>
            <a:endParaRPr lang="en-US" dirty="0" smtClean="0"/>
          </a:p>
          <a:p>
            <a:pPr marL="0" indent="0">
              <a:buNone/>
            </a:pPr>
            <a:endParaRPr lang="en-US" dirty="0"/>
          </a:p>
        </p:txBody>
      </p:sp>
      <p:sp>
        <p:nvSpPr>
          <p:cNvPr id="2" name="TextBox 1"/>
          <p:cNvSpPr txBox="1"/>
          <p:nvPr/>
        </p:nvSpPr>
        <p:spPr>
          <a:xfrm>
            <a:off x="1295400" y="6456402"/>
            <a:ext cx="7848600" cy="553998"/>
          </a:xfrm>
          <a:prstGeom prst="rect">
            <a:avLst/>
          </a:prstGeom>
          <a:noFill/>
        </p:spPr>
        <p:txBody>
          <a:bodyPr wrap="square" rtlCol="0">
            <a:spAutoFit/>
          </a:bodyPr>
          <a:lstStyle/>
          <a:p>
            <a:pPr algn="r"/>
            <a:r>
              <a:rPr lang="en-US" sz="1000" dirty="0">
                <a:solidFill>
                  <a:schemeClr val="bg1">
                    <a:lumMod val="65000"/>
                  </a:schemeClr>
                </a:solidFill>
              </a:rPr>
              <a:t>1.http://</a:t>
            </a:r>
            <a:r>
              <a:rPr lang="en-US" sz="1000" dirty="0" err="1">
                <a:solidFill>
                  <a:schemeClr val="bg1">
                    <a:lumMod val="65000"/>
                  </a:schemeClr>
                </a:solidFill>
              </a:rPr>
              <a:t>digestive.niddk.nih.gov</a:t>
            </a:r>
            <a:r>
              <a:rPr lang="en-US" sz="1000" dirty="0">
                <a:solidFill>
                  <a:schemeClr val="bg1">
                    <a:lumMod val="65000"/>
                  </a:schemeClr>
                </a:solidFill>
              </a:rPr>
              <a:t>/</a:t>
            </a:r>
            <a:r>
              <a:rPr lang="en-US" sz="1000" dirty="0" err="1">
                <a:solidFill>
                  <a:schemeClr val="bg1">
                    <a:lumMod val="65000"/>
                  </a:schemeClr>
                </a:solidFill>
              </a:rPr>
              <a:t>ddiseases</a:t>
            </a:r>
            <a:r>
              <a:rPr lang="en-US" sz="1000" dirty="0">
                <a:solidFill>
                  <a:schemeClr val="bg1">
                    <a:lumMod val="65000"/>
                  </a:schemeClr>
                </a:solidFill>
              </a:rPr>
              <a:t>/pubs/</a:t>
            </a:r>
            <a:r>
              <a:rPr lang="en-US" sz="1000" dirty="0" err="1">
                <a:solidFill>
                  <a:schemeClr val="bg1">
                    <a:lumMod val="65000"/>
                  </a:schemeClr>
                </a:solidFill>
              </a:rPr>
              <a:t>sigmoidoscopy</a:t>
            </a:r>
            <a:r>
              <a:rPr lang="en-US" sz="1000" dirty="0">
                <a:solidFill>
                  <a:schemeClr val="bg1">
                    <a:lumMod val="65000"/>
                  </a:schemeClr>
                </a:solidFill>
              </a:rPr>
              <a:t>/</a:t>
            </a:r>
          </a:p>
          <a:p>
            <a:pPr algn="r"/>
            <a:r>
              <a:rPr lang="en-US" sz="1000" dirty="0">
                <a:solidFill>
                  <a:schemeClr val="bg1">
                    <a:lumMod val="65000"/>
                  </a:schemeClr>
                </a:solidFill>
              </a:rPr>
              <a:t>2. http://</a:t>
            </a:r>
            <a:r>
              <a:rPr lang="en-US" sz="1000" dirty="0" err="1">
                <a:solidFill>
                  <a:schemeClr val="bg1">
                    <a:lumMod val="65000"/>
                  </a:schemeClr>
                </a:solidFill>
              </a:rPr>
              <a:t>www.webmd.com</a:t>
            </a:r>
            <a:r>
              <a:rPr lang="en-US" sz="1000" dirty="0">
                <a:solidFill>
                  <a:schemeClr val="bg1">
                    <a:lumMod val="65000"/>
                  </a:schemeClr>
                </a:solidFill>
              </a:rPr>
              <a:t>/colorectal-cancer/colonoscopy-16695</a:t>
            </a:r>
          </a:p>
          <a:p>
            <a:pPr algn="r"/>
            <a:endParaRPr lang="en-US" sz="1000" dirty="0"/>
          </a:p>
        </p:txBody>
      </p:sp>
    </p:spTree>
    <p:extLst>
      <p:ext uri="{BB962C8B-B14F-4D97-AF65-F5344CB8AC3E}">
        <p14:creationId xmlns:p14="http://schemas.microsoft.com/office/powerpoint/2010/main" val="4075915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10200"/>
          </a:xfrm>
        </p:spPr>
        <p:txBody>
          <a:bodyPr>
            <a:normAutofit/>
          </a:bodyPr>
          <a:lstStyle/>
          <a:p>
            <a:pPr marL="0" indent="0">
              <a:buNone/>
            </a:pPr>
            <a:r>
              <a:rPr lang="en-US" b="1" dirty="0" smtClean="0">
                <a:effectLst/>
              </a:rPr>
              <a:t>Double-contrast barium </a:t>
            </a:r>
            <a:r>
              <a:rPr lang="en-US" b="1" dirty="0" smtClean="0">
                <a:effectLst/>
              </a:rPr>
              <a:t>enema</a:t>
            </a:r>
          </a:p>
          <a:p>
            <a:pPr marL="0" indent="0">
              <a:buNone/>
            </a:pPr>
            <a:endParaRPr lang="en-US" b="1" dirty="0" smtClean="0">
              <a:effectLst/>
            </a:endParaRPr>
          </a:p>
          <a:p>
            <a:r>
              <a:rPr lang="en-US" dirty="0" smtClean="0"/>
              <a:t>This procedure x-rays the large intestine to detect abnormalities. Occasionally, a small amount of air is put into the colon for better imagine. Note* this procedure is safer and cheaper in comparison to the colonoscopy.</a:t>
            </a:r>
            <a:r>
              <a:rPr lang="en-US" baseline="30000" dirty="0"/>
              <a:t> </a:t>
            </a:r>
            <a:r>
              <a:rPr lang="en-US" baseline="30000" dirty="0" smtClean="0"/>
              <a:t>1,2</a:t>
            </a:r>
            <a:r>
              <a:rPr lang="en-US" dirty="0" smtClean="0"/>
              <a:t>  </a:t>
            </a:r>
          </a:p>
          <a:p>
            <a:pPr marL="0" indent="0">
              <a:buNone/>
            </a:pPr>
            <a:endParaRPr lang="en-US" b="1" dirty="0" smtClean="0">
              <a:effectLst/>
            </a:endParaRPr>
          </a:p>
          <a:p>
            <a:pPr marL="0" indent="0">
              <a:buNone/>
            </a:pPr>
            <a:r>
              <a:rPr lang="en-US" b="1" dirty="0" smtClean="0">
                <a:effectLst/>
              </a:rPr>
              <a:t>CT </a:t>
            </a:r>
            <a:r>
              <a:rPr lang="en-US" b="1" dirty="0" err="1" smtClean="0">
                <a:effectLst/>
              </a:rPr>
              <a:t>colonography</a:t>
            </a:r>
            <a:endParaRPr lang="en-US" b="1" dirty="0" smtClean="0">
              <a:effectLst/>
            </a:endParaRPr>
          </a:p>
          <a:p>
            <a:pPr marL="0" indent="0">
              <a:buNone/>
            </a:pPr>
            <a:endParaRPr lang="en-US" b="1" dirty="0" smtClean="0">
              <a:effectLst/>
            </a:endParaRPr>
          </a:p>
          <a:p>
            <a:r>
              <a:rPr lang="en-US" dirty="0" smtClean="0"/>
              <a:t>Also an x-ray procedure that combines X-ray and computer technology data to make images of the entire colon and rectum.</a:t>
            </a:r>
            <a:r>
              <a:rPr lang="en-US" baseline="30000" dirty="0"/>
              <a:t> </a:t>
            </a:r>
            <a:r>
              <a:rPr lang="en-US" baseline="30000" dirty="0" smtClean="0"/>
              <a:t>3</a:t>
            </a:r>
          </a:p>
          <a:p>
            <a:pPr marL="0" indent="0">
              <a:buNone/>
            </a:pPr>
            <a:endParaRPr lang="en-US" sz="1900" dirty="0" smtClean="0">
              <a:solidFill>
                <a:schemeClr val="bg1">
                  <a:lumMod val="65000"/>
                </a:schemeClr>
              </a:solidFill>
            </a:endParaRPr>
          </a:p>
          <a:p>
            <a:pPr marL="0" indent="0">
              <a:buNone/>
            </a:pPr>
            <a:endParaRPr lang="en-US" sz="1900" dirty="0" smtClean="0">
              <a:solidFill>
                <a:schemeClr val="bg1">
                  <a:lumMod val="65000"/>
                </a:schemeClr>
              </a:solidFill>
            </a:endParaRPr>
          </a:p>
          <a:p>
            <a:pPr marL="0" indent="0">
              <a:buNone/>
            </a:pPr>
            <a:endParaRPr lang="en-US" baseline="30000" dirty="0"/>
          </a:p>
        </p:txBody>
      </p:sp>
      <p:sp>
        <p:nvSpPr>
          <p:cNvPr id="2" name="TextBox 1"/>
          <p:cNvSpPr txBox="1"/>
          <p:nvPr/>
        </p:nvSpPr>
        <p:spPr>
          <a:xfrm>
            <a:off x="5288657" y="6019800"/>
            <a:ext cx="3886200" cy="646331"/>
          </a:xfrm>
          <a:prstGeom prst="rect">
            <a:avLst/>
          </a:prstGeom>
          <a:noFill/>
        </p:spPr>
        <p:txBody>
          <a:bodyPr wrap="square" rtlCol="0">
            <a:spAutoFit/>
          </a:bodyPr>
          <a:lstStyle/>
          <a:p>
            <a:pPr algn="r"/>
            <a:r>
              <a:rPr lang="en-US" sz="900" dirty="0">
                <a:solidFill>
                  <a:schemeClr val="bg1">
                    <a:lumMod val="65000"/>
                  </a:schemeClr>
                </a:solidFill>
              </a:rPr>
              <a:t>http://</a:t>
            </a:r>
            <a:r>
              <a:rPr lang="en-US" sz="900" dirty="0" err="1">
                <a:solidFill>
                  <a:schemeClr val="bg1">
                    <a:lumMod val="65000"/>
                  </a:schemeClr>
                </a:solidFill>
              </a:rPr>
              <a:t>www.nlm.nih.gov</a:t>
            </a:r>
            <a:r>
              <a:rPr lang="en-US" sz="900" dirty="0">
                <a:solidFill>
                  <a:schemeClr val="bg1">
                    <a:lumMod val="65000"/>
                  </a:schemeClr>
                </a:solidFill>
              </a:rPr>
              <a:t>/</a:t>
            </a:r>
            <a:r>
              <a:rPr lang="en-US" sz="900" dirty="0" err="1">
                <a:solidFill>
                  <a:schemeClr val="bg1">
                    <a:lumMod val="65000"/>
                  </a:schemeClr>
                </a:solidFill>
              </a:rPr>
              <a:t>medlineplus</a:t>
            </a:r>
            <a:r>
              <a:rPr lang="en-US" sz="900" dirty="0">
                <a:solidFill>
                  <a:schemeClr val="bg1">
                    <a:lumMod val="65000"/>
                  </a:schemeClr>
                </a:solidFill>
              </a:rPr>
              <a:t>/</a:t>
            </a:r>
            <a:r>
              <a:rPr lang="en-US" sz="900" dirty="0" err="1">
                <a:solidFill>
                  <a:schemeClr val="bg1">
                    <a:lumMod val="65000"/>
                  </a:schemeClr>
                </a:solidFill>
              </a:rPr>
              <a:t>ency</a:t>
            </a:r>
            <a:r>
              <a:rPr lang="en-US" sz="900" dirty="0">
                <a:solidFill>
                  <a:schemeClr val="bg1">
                    <a:lumMod val="65000"/>
                  </a:schemeClr>
                </a:solidFill>
              </a:rPr>
              <a:t>/article/003817.htm </a:t>
            </a:r>
          </a:p>
          <a:p>
            <a:pPr algn="r"/>
            <a:r>
              <a:rPr lang="en-US" sz="900" dirty="0">
                <a:solidFill>
                  <a:schemeClr val="bg1">
                    <a:lumMod val="65000"/>
                  </a:schemeClr>
                </a:solidFill>
              </a:rPr>
              <a:t>http://</a:t>
            </a:r>
            <a:r>
              <a:rPr lang="en-US" sz="900" dirty="0" err="1">
                <a:solidFill>
                  <a:schemeClr val="bg1">
                    <a:lumMod val="65000"/>
                  </a:schemeClr>
                </a:solidFill>
              </a:rPr>
              <a:t>www.ccalliance.org</a:t>
            </a:r>
            <a:r>
              <a:rPr lang="en-US" sz="900" dirty="0">
                <a:solidFill>
                  <a:schemeClr val="bg1">
                    <a:lumMod val="65000"/>
                  </a:schemeClr>
                </a:solidFill>
              </a:rPr>
              <a:t>/screening/double-contrast-barium-</a:t>
            </a:r>
            <a:r>
              <a:rPr lang="en-US" sz="900" dirty="0" err="1">
                <a:solidFill>
                  <a:schemeClr val="bg1">
                    <a:lumMod val="65000"/>
                  </a:schemeClr>
                </a:solidFill>
              </a:rPr>
              <a:t>enema.html</a:t>
            </a:r>
            <a:endParaRPr lang="en-US" sz="900" dirty="0">
              <a:solidFill>
                <a:schemeClr val="bg1">
                  <a:lumMod val="65000"/>
                </a:schemeClr>
              </a:solidFill>
            </a:endParaRPr>
          </a:p>
          <a:p>
            <a:pPr algn="r"/>
            <a:r>
              <a:rPr lang="en-US" sz="900" dirty="0">
                <a:solidFill>
                  <a:schemeClr val="bg1">
                    <a:lumMod val="65000"/>
                  </a:schemeClr>
                </a:solidFill>
              </a:rPr>
              <a:t>http://</a:t>
            </a:r>
            <a:r>
              <a:rPr lang="en-US" sz="900" dirty="0" err="1">
                <a:solidFill>
                  <a:schemeClr val="bg1">
                    <a:lumMod val="65000"/>
                  </a:schemeClr>
                </a:solidFill>
              </a:rPr>
              <a:t>digestive.niddk.nih.gov</a:t>
            </a:r>
            <a:r>
              <a:rPr lang="en-US" sz="900" dirty="0">
                <a:solidFill>
                  <a:schemeClr val="bg1">
                    <a:lumMod val="65000"/>
                  </a:schemeClr>
                </a:solidFill>
              </a:rPr>
              <a:t>/</a:t>
            </a:r>
            <a:r>
              <a:rPr lang="en-US" sz="900" dirty="0" err="1">
                <a:solidFill>
                  <a:schemeClr val="bg1">
                    <a:lumMod val="65000"/>
                  </a:schemeClr>
                </a:solidFill>
              </a:rPr>
              <a:t>ddiseases</a:t>
            </a:r>
            <a:r>
              <a:rPr lang="en-US" sz="900" dirty="0">
                <a:solidFill>
                  <a:schemeClr val="bg1">
                    <a:lumMod val="65000"/>
                  </a:schemeClr>
                </a:solidFill>
              </a:rPr>
              <a:t>/pubs/</a:t>
            </a:r>
            <a:r>
              <a:rPr lang="en-US" sz="900" dirty="0" err="1">
                <a:solidFill>
                  <a:schemeClr val="bg1">
                    <a:lumMod val="65000"/>
                  </a:schemeClr>
                </a:solidFill>
              </a:rPr>
              <a:t>virtualcolonoscopy</a:t>
            </a:r>
            <a:r>
              <a:rPr lang="en-US" sz="900" dirty="0">
                <a:solidFill>
                  <a:schemeClr val="bg1">
                    <a:lumMod val="65000"/>
                  </a:schemeClr>
                </a:solidFill>
              </a:rPr>
              <a:t>/ </a:t>
            </a:r>
          </a:p>
          <a:p>
            <a:pPr algn="r"/>
            <a:endParaRPr lang="en-US" sz="900" dirty="0"/>
          </a:p>
        </p:txBody>
      </p:sp>
    </p:spTree>
    <p:extLst>
      <p:ext uri="{BB962C8B-B14F-4D97-AF65-F5344CB8AC3E}">
        <p14:creationId xmlns:p14="http://schemas.microsoft.com/office/powerpoint/2010/main" val="39146463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6"/>
            <a:ext cx="8229600" cy="1143000"/>
          </a:xfrm>
        </p:spPr>
        <p:txBody>
          <a:bodyPr>
            <a:normAutofit/>
          </a:bodyPr>
          <a:lstStyle/>
          <a:p>
            <a:pPr algn="ctr"/>
            <a:r>
              <a:rPr lang="en-US" dirty="0" smtClean="0"/>
              <a:t>Colorectal Cancer Stats</a:t>
            </a:r>
            <a:endParaRPr lang="en-US" dirty="0"/>
          </a:p>
        </p:txBody>
      </p:sp>
      <p:sp>
        <p:nvSpPr>
          <p:cNvPr id="11" name="TextBox 10"/>
          <p:cNvSpPr txBox="1"/>
          <p:nvPr/>
        </p:nvSpPr>
        <p:spPr>
          <a:xfrm>
            <a:off x="3962400" y="6550968"/>
            <a:ext cx="5105400" cy="230832"/>
          </a:xfrm>
          <a:prstGeom prst="rect">
            <a:avLst/>
          </a:prstGeom>
          <a:noFill/>
        </p:spPr>
        <p:txBody>
          <a:bodyPr wrap="square" rtlCol="0">
            <a:spAutoFit/>
          </a:bodyPr>
          <a:lstStyle/>
          <a:p>
            <a:pPr algn="r"/>
            <a:r>
              <a:rPr lang="en-US" sz="900" dirty="0">
                <a:solidFill>
                  <a:schemeClr val="bg1">
                    <a:lumMod val="65000"/>
                  </a:schemeClr>
                </a:solidFill>
              </a:rPr>
              <a:t>http://seer.cancer.gov/statfacts/more.html</a:t>
            </a:r>
          </a:p>
        </p:txBody>
      </p:sp>
      <p:grpSp>
        <p:nvGrpSpPr>
          <p:cNvPr id="3" name="Group 2"/>
          <p:cNvGrpSpPr/>
          <p:nvPr/>
        </p:nvGrpSpPr>
        <p:grpSpPr>
          <a:xfrm>
            <a:off x="1179819" y="914400"/>
            <a:ext cx="7335646" cy="5791199"/>
            <a:chOff x="1179819" y="914400"/>
            <a:chExt cx="7335646" cy="5791199"/>
          </a:xfrm>
        </p:grpSpPr>
        <p:pic>
          <p:nvPicPr>
            <p:cNvPr id="215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4742754" y="5029199"/>
              <a:ext cx="3057459" cy="120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007" y="5176112"/>
              <a:ext cx="1895234" cy="152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45169"/>
            <a:stretch/>
          </p:blipFill>
          <p:spPr bwMode="auto">
            <a:xfrm>
              <a:off x="1600200" y="914400"/>
              <a:ext cx="5957334" cy="420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819" y="1371768"/>
              <a:ext cx="7335646" cy="3657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12"/>
            <p:cNvSpPr/>
            <p:nvPr/>
          </p:nvSpPr>
          <p:spPr>
            <a:xfrm>
              <a:off x="1550309" y="2895684"/>
              <a:ext cx="2891641"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364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Prevention</a:t>
            </a:r>
            <a:r>
              <a:rPr lang="en-US" dirty="0" smtClean="0"/>
              <a:t> </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Regular testing for early detection </a:t>
            </a:r>
          </a:p>
          <a:p>
            <a:r>
              <a:rPr lang="en-US" dirty="0" smtClean="0">
                <a:effectLst/>
              </a:rPr>
              <a:t>Increase the intensity and amount of physical activity.</a:t>
            </a:r>
          </a:p>
          <a:p>
            <a:r>
              <a:rPr lang="en-US" dirty="0" smtClean="0">
                <a:effectLst/>
              </a:rPr>
              <a:t>Limit intake of red and processed meats.</a:t>
            </a:r>
          </a:p>
          <a:p>
            <a:r>
              <a:rPr lang="en-US" dirty="0" smtClean="0">
                <a:effectLst/>
              </a:rPr>
              <a:t>Get the recommended levels of calcium and vitamin D.</a:t>
            </a:r>
          </a:p>
          <a:p>
            <a:r>
              <a:rPr lang="en-US" dirty="0" smtClean="0">
                <a:effectLst/>
              </a:rPr>
              <a:t>Eat recommended amounts of vegetables and fruits.</a:t>
            </a:r>
          </a:p>
          <a:p>
            <a:r>
              <a:rPr lang="en-US" dirty="0" smtClean="0">
                <a:effectLst/>
              </a:rPr>
              <a:t>Avoid obesity and maintain healthy weight</a:t>
            </a:r>
          </a:p>
          <a:p>
            <a:r>
              <a:rPr lang="en-US" dirty="0" smtClean="0">
                <a:effectLst/>
              </a:rPr>
              <a:t>Avoid excessive alcohol consumption </a:t>
            </a:r>
            <a:r>
              <a:rPr lang="en-US" baseline="30000" dirty="0" smtClean="0"/>
              <a:t>1</a:t>
            </a:r>
          </a:p>
          <a:p>
            <a:pPr marL="0" indent="0">
              <a:buNone/>
            </a:pPr>
            <a:endParaRPr lang="en-US" baseline="30000" dirty="0" smtClean="0">
              <a:effectLst/>
            </a:endParaRPr>
          </a:p>
          <a:p>
            <a:pPr marL="0" indent="0">
              <a:buNone/>
            </a:pPr>
            <a:endParaRPr lang="en-US" baseline="30000" dirty="0">
              <a:effectLst/>
            </a:endParaRPr>
          </a:p>
          <a:p>
            <a:pPr marL="0" indent="0">
              <a:buNone/>
            </a:pPr>
            <a:endParaRPr lang="en-US" sz="1100" dirty="0" smtClean="0">
              <a:effectLst/>
            </a:endParaRPr>
          </a:p>
          <a:p>
            <a:pPr marL="0" indent="0">
              <a:buNone/>
            </a:pPr>
            <a:r>
              <a:rPr lang="en-US" sz="1100" dirty="0">
                <a:solidFill>
                  <a:schemeClr val="bg1">
                    <a:lumMod val="65000"/>
                  </a:schemeClr>
                </a:solidFill>
              </a:rPr>
              <a:t>http://www.cancer.org/cancer/colonandrectumcancer/detailedguide/colorectal-cancer-prevention </a:t>
            </a:r>
            <a:endParaRPr lang="en-US" dirty="0" smtClean="0">
              <a:effectLst/>
            </a:endParaRPr>
          </a:p>
          <a:p>
            <a:endParaRPr lang="en-US" dirty="0"/>
          </a:p>
        </p:txBody>
      </p:sp>
    </p:spTree>
    <p:extLst>
      <p:ext uri="{BB962C8B-B14F-4D97-AF65-F5344CB8AC3E}">
        <p14:creationId xmlns:p14="http://schemas.microsoft.com/office/powerpoint/2010/main" val="40521945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Prostate</a:t>
            </a:r>
            <a:endParaRPr lang="en-US" dirty="0"/>
          </a:p>
        </p:txBody>
      </p:sp>
      <p:sp>
        <p:nvSpPr>
          <p:cNvPr id="3" name="Content Placeholder 2"/>
          <p:cNvSpPr>
            <a:spLocks noGrp="1"/>
          </p:cNvSpPr>
          <p:nvPr>
            <p:ph idx="1"/>
          </p:nvPr>
        </p:nvSpPr>
        <p:spPr>
          <a:xfrm>
            <a:off x="495300" y="2708520"/>
            <a:ext cx="8229600" cy="3463680"/>
          </a:xfrm>
        </p:spPr>
        <p:txBody>
          <a:bodyPr>
            <a:normAutofit/>
          </a:bodyPr>
          <a:lstStyle/>
          <a:p>
            <a:r>
              <a:rPr lang="en-US" dirty="0" smtClean="0"/>
              <a:t>Current research has not proven that benefits of screening outweigh risks </a:t>
            </a:r>
          </a:p>
          <a:p>
            <a:r>
              <a:rPr lang="en-US" dirty="0" smtClean="0"/>
              <a:t>Men should talk to their doctors about pros and cons of testing starting age 50.  </a:t>
            </a:r>
          </a:p>
          <a:p>
            <a:r>
              <a:rPr lang="en-US" dirty="0" smtClean="0"/>
              <a:t>African-American men should consider family history and should talk to their doctor starting age 45. </a:t>
            </a:r>
          </a:p>
          <a:p>
            <a:pPr marL="0" indent="0">
              <a:buNone/>
            </a:pPr>
            <a:endParaRPr lang="en-US" dirty="0"/>
          </a:p>
        </p:txBody>
      </p:sp>
      <p:sp>
        <p:nvSpPr>
          <p:cNvPr id="4" name="TextBox 3"/>
          <p:cNvSpPr txBox="1"/>
          <p:nvPr/>
        </p:nvSpPr>
        <p:spPr>
          <a:xfrm>
            <a:off x="381000" y="1295400"/>
            <a:ext cx="8458200" cy="1077218"/>
          </a:xfrm>
          <a:prstGeom prst="rect">
            <a:avLst/>
          </a:prstGeom>
          <a:noFill/>
          <a:ln>
            <a:solidFill>
              <a:schemeClr val="accent5"/>
            </a:solidFill>
          </a:ln>
        </p:spPr>
        <p:txBody>
          <a:bodyPr wrap="square" rtlCol="0">
            <a:spAutoFit/>
          </a:bodyPr>
          <a:lstStyle/>
          <a:p>
            <a:pPr algn="ctr"/>
            <a:r>
              <a:rPr lang="en-US" sz="3200" dirty="0" smtClean="0"/>
              <a:t>Prostate cancer disproportionally affects </a:t>
            </a:r>
            <a:r>
              <a:rPr lang="en-US" sz="3200" b="1" dirty="0" smtClean="0"/>
              <a:t>African –Americans </a:t>
            </a:r>
            <a:r>
              <a:rPr lang="en-US" sz="3200" dirty="0" smtClean="0"/>
              <a:t>and </a:t>
            </a:r>
            <a:r>
              <a:rPr lang="en-US" sz="3200" b="1" dirty="0" smtClean="0"/>
              <a:t>whites. </a:t>
            </a:r>
            <a:endParaRPr lang="en-US" sz="3200" b="1" dirty="0"/>
          </a:p>
        </p:txBody>
      </p:sp>
      <p:pic>
        <p:nvPicPr>
          <p:cNvPr id="6" name="Picture 2" descr="http://prostatecancerc.com/wp-content/uploads/2013/05/ribb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4812"/>
            <a:ext cx="672222" cy="738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rostatecancerc.com/wp-content/uploads/2013/05/ribb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04812"/>
            <a:ext cx="672222" cy="7381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24400" y="6412468"/>
            <a:ext cx="4419600" cy="369332"/>
          </a:xfrm>
          <a:prstGeom prst="rect">
            <a:avLst/>
          </a:prstGeom>
          <a:noFill/>
        </p:spPr>
        <p:txBody>
          <a:bodyPr wrap="square" rtlCol="0">
            <a:spAutoFit/>
          </a:bodyPr>
          <a:lstStyle/>
          <a:p>
            <a:r>
              <a:rPr lang="en-US" sz="900" dirty="0">
                <a:solidFill>
                  <a:schemeClr val="bg1">
                    <a:lumMod val="65000"/>
                  </a:schemeClr>
                </a:solidFill>
              </a:rPr>
              <a:t>http://</a:t>
            </a:r>
            <a:r>
              <a:rPr lang="en-US" sz="900" dirty="0" err="1">
                <a:solidFill>
                  <a:schemeClr val="bg1">
                    <a:lumMod val="65000"/>
                  </a:schemeClr>
                </a:solidFill>
              </a:rPr>
              <a:t>www.cancer.org</a:t>
            </a:r>
            <a:r>
              <a:rPr lang="en-US" sz="900" dirty="0">
                <a:solidFill>
                  <a:schemeClr val="bg1">
                    <a:lumMod val="65000"/>
                  </a:schemeClr>
                </a:solidFill>
              </a:rPr>
              <a:t>/healthy/</a:t>
            </a:r>
            <a:r>
              <a:rPr lang="en-US" sz="900" dirty="0" err="1">
                <a:solidFill>
                  <a:schemeClr val="bg1">
                    <a:lumMod val="65000"/>
                  </a:schemeClr>
                </a:solidFill>
              </a:rPr>
              <a:t>findcancerearly</a:t>
            </a:r>
            <a:r>
              <a:rPr lang="en-US" sz="900" dirty="0">
                <a:solidFill>
                  <a:schemeClr val="bg1">
                    <a:lumMod val="65000"/>
                  </a:schemeClr>
                </a:solidFill>
              </a:rPr>
              <a:t>/</a:t>
            </a:r>
            <a:r>
              <a:rPr lang="en-US" sz="900" dirty="0" err="1">
                <a:solidFill>
                  <a:schemeClr val="bg1">
                    <a:lumMod val="65000"/>
                  </a:schemeClr>
                </a:solidFill>
              </a:rPr>
              <a:t>cancerscreeningguidelines</a:t>
            </a:r>
            <a:r>
              <a:rPr lang="en-US" sz="900" dirty="0">
                <a:solidFill>
                  <a:schemeClr val="bg1">
                    <a:lumMod val="65000"/>
                  </a:schemeClr>
                </a:solidFill>
              </a:rPr>
              <a:t>/american-cancer-society-guidelines-for-the-early-detection-of-</a:t>
            </a:r>
            <a:r>
              <a:rPr lang="en-US" sz="900" dirty="0" smtClean="0">
                <a:solidFill>
                  <a:schemeClr val="bg1">
                    <a:lumMod val="65000"/>
                  </a:schemeClr>
                </a:solidFill>
              </a:rPr>
              <a:t>cancer</a:t>
            </a:r>
            <a:endParaRPr lang="en-US" sz="900" dirty="0">
              <a:solidFill>
                <a:schemeClr val="bg1">
                  <a:lumMod val="65000"/>
                </a:schemeClr>
              </a:solidFill>
            </a:endParaRPr>
          </a:p>
        </p:txBody>
      </p:sp>
    </p:spTree>
    <p:extLst>
      <p:ext uri="{BB962C8B-B14F-4D97-AF65-F5344CB8AC3E}">
        <p14:creationId xmlns:p14="http://schemas.microsoft.com/office/powerpoint/2010/main" val="29414324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769" y="76200"/>
            <a:ext cx="8229600" cy="1143000"/>
          </a:xfrm>
        </p:spPr>
        <p:txBody>
          <a:bodyPr/>
          <a:lstStyle/>
          <a:p>
            <a:pPr algn="ctr"/>
            <a:r>
              <a:rPr lang="en-US" dirty="0" smtClean="0"/>
              <a:t>Prostate Cancer Stats</a:t>
            </a:r>
            <a:endParaRPr lang="en-US" dirty="0"/>
          </a:p>
        </p:txBody>
      </p:sp>
      <p:sp>
        <p:nvSpPr>
          <p:cNvPr id="7" name="TextBox 6"/>
          <p:cNvSpPr txBox="1"/>
          <p:nvPr/>
        </p:nvSpPr>
        <p:spPr>
          <a:xfrm>
            <a:off x="4038600" y="6550968"/>
            <a:ext cx="5105400" cy="230832"/>
          </a:xfrm>
          <a:prstGeom prst="rect">
            <a:avLst/>
          </a:prstGeom>
          <a:noFill/>
        </p:spPr>
        <p:txBody>
          <a:bodyPr wrap="square" rtlCol="0">
            <a:spAutoFit/>
          </a:bodyPr>
          <a:lstStyle/>
          <a:p>
            <a:pPr algn="r"/>
            <a:r>
              <a:rPr lang="en-US" sz="900" dirty="0">
                <a:solidFill>
                  <a:schemeClr val="bg1">
                    <a:lumMod val="65000"/>
                  </a:schemeClr>
                </a:solidFill>
              </a:rPr>
              <a:t>http://seer.cancer.gov/statfacts/more.html</a:t>
            </a:r>
          </a:p>
        </p:txBody>
      </p:sp>
      <p:grpSp>
        <p:nvGrpSpPr>
          <p:cNvPr id="3" name="Group 2"/>
          <p:cNvGrpSpPr/>
          <p:nvPr/>
        </p:nvGrpSpPr>
        <p:grpSpPr>
          <a:xfrm>
            <a:off x="0" y="1192287"/>
            <a:ext cx="9170954" cy="5284713"/>
            <a:chOff x="0" y="721150"/>
            <a:chExt cx="9170954" cy="5284713"/>
          </a:xfrm>
        </p:grpSpPr>
        <p:pic>
          <p:nvPicPr>
            <p:cNvPr id="256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5653"/>
            <a:stretch/>
          </p:blipFill>
          <p:spPr bwMode="auto">
            <a:xfrm>
              <a:off x="6048025" y="4303986"/>
              <a:ext cx="3122929" cy="1285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6462" y="1771718"/>
              <a:ext cx="1946054" cy="1591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45169"/>
            <a:stretch/>
          </p:blipFill>
          <p:spPr bwMode="auto">
            <a:xfrm>
              <a:off x="504769" y="721150"/>
              <a:ext cx="4895917" cy="345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43342"/>
              <a:ext cx="5905457" cy="4862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685800" y="3048000"/>
              <a:ext cx="4953000" cy="600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87884" y="3648636"/>
              <a:ext cx="3483600" cy="6185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684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algn="ctr"/>
            <a:r>
              <a:rPr lang="en-US" dirty="0" smtClean="0"/>
              <a:t>General Screening Considerations</a:t>
            </a:r>
            <a:r>
              <a:rPr lang="en-US" baseline="30000" dirty="0"/>
              <a:t>1</a:t>
            </a:r>
            <a:r>
              <a:rPr lang="en-US" dirty="0"/>
              <a:t/>
            </a:r>
            <a:br>
              <a:rPr lang="en-US" dirty="0"/>
            </a:b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marL="0" indent="0">
              <a:buNone/>
            </a:pPr>
            <a:r>
              <a:rPr lang="en-US" b="1" dirty="0" smtClean="0"/>
              <a:t>Family History</a:t>
            </a:r>
            <a:r>
              <a:rPr lang="en-US" dirty="0" smtClean="0"/>
              <a:t>: family history is of certain cancers can be an indicator of susceptibility. Also consider similar lifestyles which translate to risks.</a:t>
            </a:r>
          </a:p>
          <a:p>
            <a:pPr marL="0" indent="0">
              <a:buNone/>
            </a:pPr>
            <a:endParaRPr lang="en-US" b="1" dirty="0" smtClean="0"/>
          </a:p>
          <a:p>
            <a:pPr marL="0" indent="0">
              <a:buNone/>
            </a:pPr>
            <a:r>
              <a:rPr lang="en-US" b="1" dirty="0" smtClean="0"/>
              <a:t>Age: </a:t>
            </a:r>
            <a:r>
              <a:rPr lang="en-US" dirty="0" smtClean="0"/>
              <a:t>Incidence of cancer directly correlates with age. </a:t>
            </a:r>
            <a:endParaRPr lang="en-US" b="1" dirty="0" smtClean="0"/>
          </a:p>
          <a:p>
            <a:pPr marL="0" indent="0">
              <a:buNone/>
            </a:pPr>
            <a:endParaRPr lang="en-US" b="1" dirty="0" smtClean="0"/>
          </a:p>
          <a:p>
            <a:pPr marL="0" indent="0">
              <a:buNone/>
            </a:pPr>
            <a:r>
              <a:rPr lang="en-US" b="1" dirty="0" smtClean="0"/>
              <a:t>The Big 3</a:t>
            </a:r>
          </a:p>
          <a:p>
            <a:pPr marL="0" indent="0">
              <a:buNone/>
            </a:pPr>
            <a:r>
              <a:rPr lang="en-US" u="sng" dirty="0" smtClean="0"/>
              <a:t>Alcohol</a:t>
            </a:r>
            <a:r>
              <a:rPr lang="en-US" dirty="0" smtClean="0"/>
              <a:t>: </a:t>
            </a:r>
            <a:r>
              <a:rPr lang="en-US" dirty="0" err="1" smtClean="0"/>
              <a:t>recomm</a:t>
            </a:r>
            <a:r>
              <a:rPr lang="en-US" dirty="0" smtClean="0"/>
              <a:t>. no more than 2 drinks for men per day (one drink per day for women)</a:t>
            </a:r>
          </a:p>
          <a:p>
            <a:pPr marL="0" indent="0">
              <a:buNone/>
            </a:pPr>
            <a:r>
              <a:rPr lang="en-US" u="sng" dirty="0" smtClean="0"/>
              <a:t>Tobacco</a:t>
            </a:r>
            <a:r>
              <a:rPr lang="en-US" dirty="0" smtClean="0"/>
              <a:t>: Having a 30 years history of smoking or having quit within the last 15 years. </a:t>
            </a:r>
          </a:p>
          <a:p>
            <a:pPr marL="0" indent="0">
              <a:buNone/>
            </a:pPr>
            <a:r>
              <a:rPr lang="en-US" u="sng" dirty="0" smtClean="0"/>
              <a:t>Weight:</a:t>
            </a:r>
            <a:r>
              <a:rPr lang="en-US" dirty="0" smtClean="0"/>
              <a:t> often indicator of poor nutrition, insufficient exercise, and other complications such as diabetes, high blood pressure, etc. </a:t>
            </a:r>
          </a:p>
          <a:p>
            <a:pPr marL="0" indent="0">
              <a:buNone/>
            </a:pPr>
            <a:endParaRPr lang="en-US" sz="2300" dirty="0" smtClean="0"/>
          </a:p>
        </p:txBody>
      </p:sp>
      <p:sp>
        <p:nvSpPr>
          <p:cNvPr id="4" name="TextBox 3"/>
          <p:cNvSpPr txBox="1"/>
          <p:nvPr/>
        </p:nvSpPr>
        <p:spPr>
          <a:xfrm>
            <a:off x="5562600" y="6629400"/>
            <a:ext cx="3766066" cy="369332"/>
          </a:xfrm>
          <a:prstGeom prst="rect">
            <a:avLst/>
          </a:prstGeom>
          <a:noFill/>
        </p:spPr>
        <p:txBody>
          <a:bodyPr wrap="square" rtlCol="0">
            <a:spAutoFit/>
          </a:bodyPr>
          <a:lstStyle/>
          <a:p>
            <a:r>
              <a:rPr lang="en-US" sz="900" dirty="0">
                <a:solidFill>
                  <a:schemeClr val="bg1">
                    <a:lumMod val="65000"/>
                  </a:schemeClr>
                </a:solidFill>
              </a:rPr>
              <a:t>http://</a:t>
            </a:r>
            <a:r>
              <a:rPr lang="en-US" sz="900" dirty="0" err="1">
                <a:solidFill>
                  <a:schemeClr val="bg1">
                    <a:lumMod val="65000"/>
                  </a:schemeClr>
                </a:solidFill>
              </a:rPr>
              <a:t>www.cancer.gov</a:t>
            </a:r>
            <a:r>
              <a:rPr lang="en-US" sz="900" dirty="0">
                <a:solidFill>
                  <a:schemeClr val="bg1">
                    <a:lumMod val="65000"/>
                  </a:schemeClr>
                </a:solidFill>
              </a:rPr>
              <a:t>/</a:t>
            </a:r>
            <a:r>
              <a:rPr lang="en-US" sz="900" dirty="0" err="1">
                <a:solidFill>
                  <a:schemeClr val="bg1">
                    <a:lumMod val="65000"/>
                  </a:schemeClr>
                </a:solidFill>
              </a:rPr>
              <a:t>cancertopics</a:t>
            </a:r>
            <a:r>
              <a:rPr lang="en-US" sz="900" dirty="0">
                <a:solidFill>
                  <a:schemeClr val="bg1">
                    <a:lumMod val="65000"/>
                  </a:schemeClr>
                </a:solidFill>
              </a:rPr>
              <a:t>/factsheet/Risk/genetic-testing</a:t>
            </a:r>
          </a:p>
          <a:p>
            <a:endParaRPr lang="en-US" sz="900" dirty="0"/>
          </a:p>
        </p:txBody>
      </p:sp>
    </p:spTree>
    <p:extLst>
      <p:ext uri="{BB962C8B-B14F-4D97-AF65-F5344CB8AC3E}">
        <p14:creationId xmlns:p14="http://schemas.microsoft.com/office/powerpoint/2010/main" val="40150614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Prevention</a:t>
            </a:r>
            <a:r>
              <a:rPr lang="en-US" dirty="0" smtClean="0"/>
              <a:t> </a:t>
            </a:r>
            <a:endParaRPr lang="en-US" dirty="0"/>
          </a:p>
        </p:txBody>
      </p:sp>
      <p:sp>
        <p:nvSpPr>
          <p:cNvPr id="3" name="Content Placeholder 2"/>
          <p:cNvSpPr>
            <a:spLocks noGrp="1"/>
          </p:cNvSpPr>
          <p:nvPr>
            <p:ph idx="1"/>
          </p:nvPr>
        </p:nvSpPr>
        <p:spPr>
          <a:xfrm>
            <a:off x="457200" y="1600200"/>
            <a:ext cx="8229600" cy="3962400"/>
          </a:xfrm>
        </p:spPr>
        <p:txBody>
          <a:bodyPr>
            <a:normAutofit/>
          </a:bodyPr>
          <a:lstStyle/>
          <a:p>
            <a:r>
              <a:rPr lang="en-US" dirty="0" smtClean="0"/>
              <a:t>Minimize alcohol consumption </a:t>
            </a:r>
          </a:p>
          <a:p>
            <a:r>
              <a:rPr lang="en-US" dirty="0" smtClean="0"/>
              <a:t>Maintain a healthy weight and lifestyle</a:t>
            </a:r>
          </a:p>
          <a:p>
            <a:r>
              <a:rPr lang="en-US" dirty="0" smtClean="0"/>
              <a:t>Eat recommended amounts of fruits and vegetables. </a:t>
            </a:r>
          </a:p>
          <a:p>
            <a:r>
              <a:rPr lang="en-US" dirty="0" smtClean="0"/>
              <a:t>Eat more fat from plants rather than animals</a:t>
            </a:r>
          </a:p>
          <a:p>
            <a:r>
              <a:rPr lang="en-US" dirty="0" smtClean="0"/>
              <a:t>Increase intake of fish, soy, and green tea</a:t>
            </a:r>
          </a:p>
          <a:p>
            <a:endParaRPr lang="en-US" dirty="0"/>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5791200" y="6502569"/>
            <a:ext cx="3352800" cy="507831"/>
          </a:xfrm>
          <a:prstGeom prst="rect">
            <a:avLst/>
          </a:prstGeom>
          <a:noFill/>
        </p:spPr>
        <p:txBody>
          <a:bodyPr wrap="square" rtlCol="0">
            <a:spAutoFit/>
          </a:bodyPr>
          <a:lstStyle/>
          <a:p>
            <a:pPr algn="r"/>
            <a:r>
              <a:rPr lang="en-US" sz="900" dirty="0">
                <a:solidFill>
                  <a:schemeClr val="bg1">
                    <a:lumMod val="65000"/>
                  </a:schemeClr>
                </a:solidFill>
              </a:rPr>
              <a:t>http://</a:t>
            </a:r>
            <a:r>
              <a:rPr lang="en-US" sz="900" dirty="0" err="1">
                <a:solidFill>
                  <a:schemeClr val="bg1">
                    <a:lumMod val="65000"/>
                  </a:schemeClr>
                </a:solidFill>
              </a:rPr>
              <a:t>www.mayoclinic.org</a:t>
            </a:r>
            <a:r>
              <a:rPr lang="en-US" sz="900" dirty="0">
                <a:solidFill>
                  <a:schemeClr val="bg1">
                    <a:lumMod val="65000"/>
                  </a:schemeClr>
                </a:solidFill>
              </a:rPr>
              <a:t>/diseases-conditions/prostate-cancer/in-depth/prostate-cancer-prevention/art-20045641</a:t>
            </a:r>
          </a:p>
          <a:p>
            <a:pPr algn="r"/>
            <a:endParaRPr lang="en-US" sz="900" dirty="0"/>
          </a:p>
        </p:txBody>
      </p:sp>
    </p:spTree>
    <p:extLst>
      <p:ext uri="{BB962C8B-B14F-4D97-AF65-F5344CB8AC3E}">
        <p14:creationId xmlns:p14="http://schemas.microsoft.com/office/powerpoint/2010/main" val="37628215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smtClean="0"/>
              <a:t>Lung</a:t>
            </a:r>
            <a:endParaRPr lang="en-US" dirty="0"/>
          </a:p>
        </p:txBody>
      </p:sp>
      <p:sp>
        <p:nvSpPr>
          <p:cNvPr id="3" name="Content Placeholder 2"/>
          <p:cNvSpPr>
            <a:spLocks noGrp="1"/>
          </p:cNvSpPr>
          <p:nvPr>
            <p:ph idx="1"/>
          </p:nvPr>
        </p:nvSpPr>
        <p:spPr>
          <a:xfrm>
            <a:off x="415636" y="2667000"/>
            <a:ext cx="8229600" cy="3962400"/>
          </a:xfrm>
        </p:spPr>
        <p:txBody>
          <a:bodyPr>
            <a:normAutofit/>
          </a:bodyPr>
          <a:lstStyle/>
          <a:p>
            <a:pPr marL="0" indent="0">
              <a:buNone/>
            </a:pPr>
            <a:r>
              <a:rPr lang="en-US" dirty="0" smtClean="0"/>
              <a:t>Screening recommended for those:</a:t>
            </a:r>
          </a:p>
          <a:p>
            <a:r>
              <a:rPr lang="en-US" dirty="0" smtClean="0">
                <a:effectLst/>
              </a:rPr>
              <a:t>55 to 74 years of age</a:t>
            </a:r>
          </a:p>
          <a:p>
            <a:r>
              <a:rPr lang="en-US" dirty="0" smtClean="0">
                <a:effectLst/>
              </a:rPr>
              <a:t>In fairly good health</a:t>
            </a:r>
          </a:p>
          <a:p>
            <a:r>
              <a:rPr lang="en-US" dirty="0" smtClean="0">
                <a:effectLst/>
              </a:rPr>
              <a:t>Have at least a 30 pack-year smoking history AND are either still smoking or have quit smoking within the last 15 years</a:t>
            </a:r>
          </a:p>
          <a:p>
            <a:pPr marL="0" indent="0">
              <a:buNone/>
            </a:pPr>
            <a:endParaRPr lang="en-US" dirty="0" smtClean="0">
              <a:effectLst/>
            </a:endParaRPr>
          </a:p>
          <a:p>
            <a:pPr marL="0" indent="0">
              <a:buNone/>
            </a:pPr>
            <a:r>
              <a:rPr lang="en-US" sz="1000" dirty="0">
                <a:solidFill>
                  <a:schemeClr val="bg1">
                    <a:lumMod val="65000"/>
                  </a:schemeClr>
                </a:solidFill>
              </a:rPr>
              <a:t>http://www.cancer.org/healthy/findcancerearly/cancerscreeningguidelines/american-cancer-society-guidelines-for-the-early-detection-of-cancer</a:t>
            </a:r>
            <a:endParaRPr lang="en-US" sz="1000" dirty="0" smtClean="0">
              <a:solidFill>
                <a:schemeClr val="bg1">
                  <a:lumMod val="65000"/>
                </a:schemeClr>
              </a:solidFill>
              <a:effectLst/>
            </a:endParaRPr>
          </a:p>
          <a:p>
            <a:pPr marL="0" indent="0">
              <a:buNone/>
            </a:pPr>
            <a:endParaRPr lang="en-US" dirty="0"/>
          </a:p>
        </p:txBody>
      </p:sp>
      <p:sp>
        <p:nvSpPr>
          <p:cNvPr id="4" name="TextBox 3"/>
          <p:cNvSpPr txBox="1"/>
          <p:nvPr/>
        </p:nvSpPr>
        <p:spPr>
          <a:xfrm>
            <a:off x="381000" y="1273782"/>
            <a:ext cx="8458200" cy="1077218"/>
          </a:xfrm>
          <a:prstGeom prst="rect">
            <a:avLst/>
          </a:prstGeom>
          <a:noFill/>
          <a:ln>
            <a:solidFill>
              <a:schemeClr val="accent5"/>
            </a:solidFill>
          </a:ln>
        </p:spPr>
        <p:txBody>
          <a:bodyPr wrap="square" rtlCol="0">
            <a:spAutoFit/>
          </a:bodyPr>
          <a:lstStyle/>
          <a:p>
            <a:pPr algn="ctr"/>
            <a:r>
              <a:rPr lang="en-US" sz="3200" b="1" dirty="0" smtClean="0"/>
              <a:t>African-Americans</a:t>
            </a:r>
            <a:r>
              <a:rPr lang="en-US" sz="3200" dirty="0" smtClean="0"/>
              <a:t> are disproportionately affected with lung cancer is SCC.</a:t>
            </a:r>
            <a:endParaRPr lang="en-US" sz="3200" dirty="0"/>
          </a:p>
        </p:txBody>
      </p:sp>
      <p:pic>
        <p:nvPicPr>
          <p:cNvPr id="6" name="Picture 2" descr="http://www.sflca.org/images/lung_cancer_awaren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4" y="3810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sflca.org/images/lung_cancer_awarenes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385" y="38100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39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Lung Screening Options</a:t>
            </a:r>
            <a:endParaRPr lang="en-US" dirty="0"/>
          </a:p>
        </p:txBody>
      </p:sp>
      <p:sp>
        <p:nvSpPr>
          <p:cNvPr id="3" name="Content Placeholder 2"/>
          <p:cNvSpPr>
            <a:spLocks noGrp="1"/>
          </p:cNvSpPr>
          <p:nvPr>
            <p:ph idx="1"/>
          </p:nvPr>
        </p:nvSpPr>
        <p:spPr>
          <a:xfrm>
            <a:off x="381000" y="1524000"/>
            <a:ext cx="8229600" cy="3733800"/>
          </a:xfrm>
        </p:spPr>
        <p:txBody>
          <a:bodyPr>
            <a:normAutofit/>
          </a:bodyPr>
          <a:lstStyle/>
          <a:p>
            <a:pPr marL="0" indent="0">
              <a:buNone/>
            </a:pPr>
            <a:r>
              <a:rPr lang="en-US" b="1" dirty="0"/>
              <a:t>L</a:t>
            </a:r>
            <a:r>
              <a:rPr lang="en-US" b="1" dirty="0" smtClean="0"/>
              <a:t>ow-dose helical computed tomography</a:t>
            </a:r>
          </a:p>
          <a:p>
            <a:r>
              <a:rPr lang="en-US" dirty="0" smtClean="0"/>
              <a:t>20% relative reduction in lung cancer–specific mortality and 6.7% reduction of all-cause mortality. </a:t>
            </a:r>
          </a:p>
          <a:p>
            <a:pPr marL="0" indent="0">
              <a:buNone/>
            </a:pPr>
            <a:r>
              <a:rPr lang="en-US" b="1" dirty="0"/>
              <a:t>C</a:t>
            </a:r>
            <a:r>
              <a:rPr lang="en-US" b="1" dirty="0" smtClean="0"/>
              <a:t>hest x-ray and/or sputum cytology </a:t>
            </a:r>
          </a:p>
          <a:p>
            <a:r>
              <a:rPr lang="en-US" dirty="0"/>
              <a:t>D</a:t>
            </a:r>
            <a:r>
              <a:rPr lang="en-US" dirty="0" smtClean="0"/>
              <a:t>oes not reduce mortality from lung cancer in the general population or in ever-smokers.</a:t>
            </a:r>
          </a:p>
          <a:p>
            <a:pPr marL="0" indent="0">
              <a:buNone/>
            </a:pPr>
            <a:endParaRPr lang="en-US" dirty="0" smtClean="0"/>
          </a:p>
          <a:p>
            <a:pPr marL="0" indent="0">
              <a:buNone/>
            </a:pPr>
            <a:endParaRPr lang="en-US" dirty="0"/>
          </a:p>
        </p:txBody>
      </p:sp>
      <p:sp>
        <p:nvSpPr>
          <p:cNvPr id="4" name="TextBox 3"/>
          <p:cNvSpPr txBox="1"/>
          <p:nvPr/>
        </p:nvSpPr>
        <p:spPr>
          <a:xfrm>
            <a:off x="4343400" y="6248400"/>
            <a:ext cx="4800600" cy="507831"/>
          </a:xfrm>
          <a:prstGeom prst="rect">
            <a:avLst/>
          </a:prstGeom>
          <a:noFill/>
        </p:spPr>
        <p:txBody>
          <a:bodyPr wrap="square" rtlCol="0">
            <a:spAutoFit/>
          </a:bodyPr>
          <a:lstStyle/>
          <a:p>
            <a:pPr algn="r"/>
            <a:endParaRPr lang="en-US" sz="900" dirty="0"/>
          </a:p>
          <a:p>
            <a:pPr algn="r"/>
            <a:r>
              <a:rPr lang="en-US" sz="900" dirty="0">
                <a:solidFill>
                  <a:schemeClr val="bg1">
                    <a:lumMod val="65000"/>
                  </a:schemeClr>
                </a:solidFill>
              </a:rPr>
              <a:t>http://</a:t>
            </a:r>
            <a:r>
              <a:rPr lang="en-US" sz="900" dirty="0" err="1">
                <a:solidFill>
                  <a:schemeClr val="bg1">
                    <a:lumMod val="65000"/>
                  </a:schemeClr>
                </a:solidFill>
              </a:rPr>
              <a:t>www.cancer.gov</a:t>
            </a:r>
            <a:r>
              <a:rPr lang="en-US" sz="900" dirty="0">
                <a:solidFill>
                  <a:schemeClr val="bg1">
                    <a:lumMod val="65000"/>
                  </a:schemeClr>
                </a:solidFill>
              </a:rPr>
              <a:t>/</a:t>
            </a:r>
            <a:r>
              <a:rPr lang="en-US" sz="900" dirty="0" err="1">
                <a:solidFill>
                  <a:schemeClr val="bg1">
                    <a:lumMod val="65000"/>
                  </a:schemeClr>
                </a:solidFill>
              </a:rPr>
              <a:t>cancertopics</a:t>
            </a:r>
            <a:r>
              <a:rPr lang="en-US" sz="900" dirty="0">
                <a:solidFill>
                  <a:schemeClr val="bg1">
                    <a:lumMod val="65000"/>
                  </a:schemeClr>
                </a:solidFill>
              </a:rPr>
              <a:t>/pdq/screening/lung/</a:t>
            </a:r>
            <a:r>
              <a:rPr lang="en-US" sz="900" dirty="0" err="1">
                <a:solidFill>
                  <a:schemeClr val="bg1">
                    <a:lumMod val="65000"/>
                  </a:schemeClr>
                </a:solidFill>
              </a:rPr>
              <a:t>HealthProfessional</a:t>
            </a:r>
            <a:endParaRPr lang="en-US" sz="900" dirty="0">
              <a:solidFill>
                <a:schemeClr val="bg1">
                  <a:lumMod val="65000"/>
                </a:schemeClr>
              </a:solidFill>
            </a:endParaRPr>
          </a:p>
          <a:p>
            <a:pPr algn="r"/>
            <a:endParaRPr lang="en-US" sz="900" dirty="0"/>
          </a:p>
        </p:txBody>
      </p:sp>
    </p:spTree>
    <p:extLst>
      <p:ext uri="{BB962C8B-B14F-4D97-AF65-F5344CB8AC3E}">
        <p14:creationId xmlns:p14="http://schemas.microsoft.com/office/powerpoint/2010/main" val="11023823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marL="0" indent="0">
              <a:buNone/>
            </a:pPr>
            <a:r>
              <a:rPr lang="en-US" b="1" dirty="0" smtClean="0"/>
              <a:t>Low-dose helical computed </a:t>
            </a:r>
            <a:r>
              <a:rPr lang="en-US" b="1" dirty="0" smtClean="0"/>
              <a:t>tomography</a:t>
            </a:r>
          </a:p>
          <a:p>
            <a:pPr marL="0" indent="0">
              <a:buNone/>
            </a:pPr>
            <a:endParaRPr lang="en-US" b="1" dirty="0" smtClean="0"/>
          </a:p>
          <a:p>
            <a:r>
              <a:rPr lang="en-US" dirty="0" smtClean="0"/>
              <a:t>The low-dose spiral CT scan continuously rotates in a spiral motion and takes several 3-dimensional X-rays of the lungs. </a:t>
            </a:r>
          </a:p>
          <a:p>
            <a:endParaRPr lang="en-US" b="1" dirty="0"/>
          </a:p>
          <a:p>
            <a:pPr marL="0" indent="0">
              <a:buNone/>
            </a:pPr>
            <a:r>
              <a:rPr lang="en-US" b="1" dirty="0" smtClean="0"/>
              <a:t>Chest X-</a:t>
            </a:r>
            <a:r>
              <a:rPr lang="en-US" b="1" dirty="0" smtClean="0"/>
              <a:t>Ray</a:t>
            </a:r>
          </a:p>
          <a:p>
            <a:pPr marL="0" indent="0">
              <a:buNone/>
            </a:pPr>
            <a:endParaRPr lang="en-US" b="1" dirty="0" smtClean="0"/>
          </a:p>
          <a:p>
            <a:r>
              <a:rPr lang="en-US" dirty="0" smtClean="0"/>
              <a:t>The chest x-ray uses invisible electromagnetic energy beams to produce images of internal tissues, bones, and organs on film. </a:t>
            </a:r>
          </a:p>
          <a:p>
            <a:pPr marL="0" indent="0">
              <a:buNone/>
            </a:pPr>
            <a:endParaRPr lang="en-US" sz="1700" dirty="0"/>
          </a:p>
          <a:p>
            <a:pPr marL="0" indent="0">
              <a:buNone/>
            </a:pPr>
            <a:endParaRPr lang="en-US" sz="1700" dirty="0" smtClean="0">
              <a:solidFill>
                <a:schemeClr val="bg1">
                  <a:lumMod val="65000"/>
                </a:schemeClr>
              </a:solidFill>
            </a:endParaRPr>
          </a:p>
          <a:p>
            <a:pPr marL="0" indent="0">
              <a:buNone/>
            </a:pPr>
            <a:endParaRPr lang="en-US" sz="1700" dirty="0" smtClean="0">
              <a:solidFill>
                <a:schemeClr val="bg1">
                  <a:lumMod val="65000"/>
                </a:schemeClr>
              </a:solidFill>
            </a:endParaRPr>
          </a:p>
          <a:p>
            <a:pPr marL="0" indent="0">
              <a:buNone/>
            </a:pPr>
            <a:endParaRPr lang="en-US" sz="1700" dirty="0" smtClean="0">
              <a:solidFill>
                <a:schemeClr val="bg1">
                  <a:lumMod val="65000"/>
                </a:schemeClr>
              </a:solidFill>
            </a:endParaRPr>
          </a:p>
          <a:p>
            <a:pPr marL="0" indent="0">
              <a:buNone/>
            </a:pPr>
            <a:endParaRPr lang="en-US" sz="1700" dirty="0">
              <a:solidFill>
                <a:schemeClr val="bg1">
                  <a:lumMod val="65000"/>
                </a:schemeClr>
              </a:solidFill>
            </a:endParaRPr>
          </a:p>
          <a:p>
            <a:pPr marL="0" indent="0">
              <a:buNone/>
            </a:pPr>
            <a:r>
              <a:rPr lang="en-US" sz="900" dirty="0" smtClean="0">
                <a:solidFill>
                  <a:schemeClr val="bg1">
                    <a:lumMod val="65000"/>
                  </a:schemeClr>
                </a:solidFill>
              </a:rPr>
              <a:t>http</a:t>
            </a:r>
            <a:r>
              <a:rPr lang="en-US" sz="900" dirty="0">
                <a:solidFill>
                  <a:schemeClr val="bg1">
                    <a:lumMod val="65000"/>
                  </a:schemeClr>
                </a:solidFill>
              </a:rPr>
              <a:t>://www.cancer.gov/cancertopics/pdq/screening/lung/HealthProfessional</a:t>
            </a:r>
          </a:p>
          <a:p>
            <a:pPr marL="0" indent="0">
              <a:buNone/>
            </a:pPr>
            <a:endParaRPr lang="en-US" sz="900" dirty="0"/>
          </a:p>
          <a:p>
            <a:pPr marL="0" indent="0">
              <a:buNone/>
            </a:pPr>
            <a:endParaRPr lang="en-US" dirty="0"/>
          </a:p>
        </p:txBody>
      </p:sp>
    </p:spTree>
    <p:extLst>
      <p:ext uri="{BB962C8B-B14F-4D97-AF65-F5344CB8AC3E}">
        <p14:creationId xmlns:p14="http://schemas.microsoft.com/office/powerpoint/2010/main" val="5334295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pPr algn="ctr"/>
            <a:r>
              <a:rPr lang="en-US" dirty="0" smtClean="0"/>
              <a:t>Lung Cancer Stats</a:t>
            </a:r>
            <a:endParaRPr lang="en-US" dirty="0"/>
          </a:p>
        </p:txBody>
      </p:sp>
      <p:sp>
        <p:nvSpPr>
          <p:cNvPr id="4" name="TextBox 3"/>
          <p:cNvSpPr txBox="1"/>
          <p:nvPr/>
        </p:nvSpPr>
        <p:spPr>
          <a:xfrm>
            <a:off x="4038600" y="6627168"/>
            <a:ext cx="5105400" cy="230832"/>
          </a:xfrm>
          <a:prstGeom prst="rect">
            <a:avLst/>
          </a:prstGeom>
          <a:noFill/>
        </p:spPr>
        <p:txBody>
          <a:bodyPr wrap="square" rtlCol="0">
            <a:spAutoFit/>
          </a:bodyPr>
          <a:lstStyle/>
          <a:p>
            <a:pPr algn="r"/>
            <a:r>
              <a:rPr lang="en-US" sz="900" dirty="0">
                <a:solidFill>
                  <a:schemeClr val="bg1">
                    <a:lumMod val="65000"/>
                  </a:schemeClr>
                </a:solidFill>
              </a:rPr>
              <a:t>http://seer.cancer.gov/statfacts/more.html</a:t>
            </a:r>
          </a:p>
        </p:txBody>
      </p:sp>
      <p:grpSp>
        <p:nvGrpSpPr>
          <p:cNvPr id="3" name="Group 2"/>
          <p:cNvGrpSpPr/>
          <p:nvPr/>
        </p:nvGrpSpPr>
        <p:grpSpPr>
          <a:xfrm>
            <a:off x="1295400" y="933398"/>
            <a:ext cx="7266942" cy="5924602"/>
            <a:chOff x="1295400" y="685800"/>
            <a:chExt cx="7266942" cy="5924602"/>
          </a:xfrm>
        </p:grpSpPr>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4639128" y="5195745"/>
              <a:ext cx="3123654" cy="121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848" y="4991152"/>
              <a:ext cx="1865658"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45169"/>
            <a:stretch/>
          </p:blipFill>
          <p:spPr bwMode="auto">
            <a:xfrm>
              <a:off x="1752600" y="685800"/>
              <a:ext cx="6010182" cy="42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110113"/>
              <a:ext cx="7266942" cy="3690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2004848" y="3415862"/>
              <a:ext cx="3434481" cy="470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5223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Prevention </a:t>
            </a:r>
            <a:endParaRPr lang="en-US" b="1" dirty="0"/>
          </a:p>
        </p:txBody>
      </p:sp>
      <p:sp>
        <p:nvSpPr>
          <p:cNvPr id="3" name="Content Placeholder 2"/>
          <p:cNvSpPr>
            <a:spLocks noGrp="1"/>
          </p:cNvSpPr>
          <p:nvPr>
            <p:ph idx="1"/>
          </p:nvPr>
        </p:nvSpPr>
        <p:spPr>
          <a:xfrm>
            <a:off x="457200" y="1600200"/>
            <a:ext cx="8229600" cy="5715000"/>
          </a:xfrm>
        </p:spPr>
        <p:txBody>
          <a:bodyPr>
            <a:normAutofit/>
          </a:bodyPr>
          <a:lstStyle/>
          <a:p>
            <a:r>
              <a:rPr lang="en-US" dirty="0" smtClean="0"/>
              <a:t>Avoid smoking and second hand smoking</a:t>
            </a:r>
          </a:p>
          <a:p>
            <a:r>
              <a:rPr lang="en-US" dirty="0" smtClean="0"/>
              <a:t>Avoid carcinogens if possible</a:t>
            </a:r>
          </a:p>
          <a:p>
            <a:r>
              <a:rPr lang="en-US" dirty="0" smtClean="0"/>
              <a:t>Maintain a healthy lifestyle complete with exercise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1700" dirty="0" smtClean="0">
                <a:solidFill>
                  <a:schemeClr val="bg1">
                    <a:lumMod val="65000"/>
                  </a:schemeClr>
                </a:solidFill>
              </a:rPr>
              <a:t>http</a:t>
            </a:r>
            <a:r>
              <a:rPr lang="en-US" sz="1700" dirty="0">
                <a:solidFill>
                  <a:schemeClr val="bg1">
                    <a:lumMod val="65000"/>
                  </a:schemeClr>
                </a:solidFill>
              </a:rPr>
              <a:t>://www.mayoclinic.org/diseases-conditions/lung-cancer/basics/prevention/con-20025531 </a:t>
            </a:r>
          </a:p>
          <a:p>
            <a:pPr marL="0" indent="0">
              <a:buNone/>
            </a:pPr>
            <a:r>
              <a:rPr lang="en-US" dirty="0" smtClean="0"/>
              <a:t> </a:t>
            </a:r>
          </a:p>
        </p:txBody>
      </p:sp>
      <p:pic>
        <p:nvPicPr>
          <p:cNvPr id="4" name="Picture 4" descr="http://www.fhcrc.org/content/public/en/news/releases/2012/03/smoking-lung-cancer-mortality-nci-moolgavkar/_jcr_content/articletext/textimage/image.img.jpg/13315828256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44237"/>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www.alltreatment.com/uploads/images/no-alcoho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3958512"/>
            <a:ext cx="1633871" cy="1657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intuitiveterrain.com/wp-content/uploads/2014/04/HE_fruits-vegetables-heart-shape_s4x3_le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971925"/>
            <a:ext cx="25146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7178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18" y="24882"/>
            <a:ext cx="8229600" cy="1143000"/>
          </a:xfrm>
        </p:spPr>
        <p:txBody>
          <a:bodyPr>
            <a:normAutofit/>
          </a:bodyPr>
          <a:lstStyle/>
          <a:p>
            <a:pPr algn="ctr"/>
            <a:r>
              <a:rPr lang="en-US" dirty="0" smtClean="0"/>
              <a:t>Breast</a:t>
            </a:r>
            <a:endParaRPr lang="en-US" dirty="0"/>
          </a:p>
        </p:txBody>
      </p:sp>
      <p:sp>
        <p:nvSpPr>
          <p:cNvPr id="3" name="Content Placeholder 2"/>
          <p:cNvSpPr>
            <a:spLocks noGrp="1"/>
          </p:cNvSpPr>
          <p:nvPr>
            <p:ph idx="1"/>
          </p:nvPr>
        </p:nvSpPr>
        <p:spPr>
          <a:xfrm>
            <a:off x="457200" y="2895600"/>
            <a:ext cx="8229600" cy="3962400"/>
          </a:xfrm>
        </p:spPr>
        <p:txBody>
          <a:bodyPr>
            <a:normAutofit/>
          </a:bodyPr>
          <a:lstStyle/>
          <a:p>
            <a:r>
              <a:rPr lang="en-US" dirty="0" smtClean="0"/>
              <a:t>Encourage self-breast exams starting at age 20</a:t>
            </a:r>
          </a:p>
          <a:p>
            <a:r>
              <a:rPr lang="en-US" dirty="0" smtClean="0"/>
              <a:t>Yearly mammograms for women  40 and older</a:t>
            </a:r>
          </a:p>
          <a:p>
            <a:r>
              <a:rPr lang="en-US" dirty="0" smtClean="0">
                <a:effectLst/>
              </a:rPr>
              <a:t>Clinical breast exam (CBE) about every 3 years for women in their 20s and 30s and every year for women 40 and over </a:t>
            </a:r>
            <a:r>
              <a:rPr lang="en-US" baseline="30000" dirty="0" smtClean="0"/>
              <a:t>1</a:t>
            </a:r>
          </a:p>
          <a:p>
            <a:endParaRPr lang="en-US" baseline="30000" dirty="0">
              <a:effectLst/>
            </a:endParaRPr>
          </a:p>
          <a:p>
            <a:pPr marL="0" indent="0">
              <a:buNone/>
            </a:pPr>
            <a:endParaRPr lang="en-US" dirty="0" smtClean="0">
              <a:effectLst/>
            </a:endParaRPr>
          </a:p>
          <a:p>
            <a:pPr marL="0" indent="0">
              <a:buNone/>
            </a:pPr>
            <a:endParaRPr lang="en-US" dirty="0"/>
          </a:p>
          <a:p>
            <a:pPr marL="0" indent="0">
              <a:buNone/>
            </a:pPr>
            <a:endParaRPr lang="en-US" dirty="0" smtClean="0">
              <a:effectLst/>
            </a:endParaRPr>
          </a:p>
          <a:p>
            <a:pPr marL="0" indent="0">
              <a:buNone/>
            </a:pPr>
            <a:r>
              <a:rPr lang="en-US" sz="1000" dirty="0">
                <a:solidFill>
                  <a:schemeClr val="bg1">
                    <a:lumMod val="65000"/>
                  </a:schemeClr>
                </a:solidFill>
              </a:rPr>
              <a:t>http://www.cancer.org/healthy/findcancerearly/cancerscreeningguidelines/american-cancer-society-guidelines-for-the-early-detection-of-cancer</a:t>
            </a:r>
            <a:endParaRPr lang="en-US" sz="1000" dirty="0" smtClean="0">
              <a:solidFill>
                <a:schemeClr val="bg1">
                  <a:lumMod val="65000"/>
                </a:schemeClr>
              </a:solidFill>
              <a:effectLst/>
            </a:endParaRPr>
          </a:p>
          <a:p>
            <a:endParaRPr lang="en-US" dirty="0"/>
          </a:p>
        </p:txBody>
      </p:sp>
      <p:sp>
        <p:nvSpPr>
          <p:cNvPr id="4" name="TextBox 3"/>
          <p:cNvSpPr txBox="1"/>
          <p:nvPr/>
        </p:nvSpPr>
        <p:spPr>
          <a:xfrm>
            <a:off x="356118" y="1143000"/>
            <a:ext cx="8458200" cy="1692771"/>
          </a:xfrm>
          <a:prstGeom prst="rect">
            <a:avLst/>
          </a:prstGeom>
          <a:noFill/>
          <a:ln>
            <a:solidFill>
              <a:schemeClr val="accent5"/>
            </a:solidFill>
          </a:ln>
        </p:spPr>
        <p:txBody>
          <a:bodyPr wrap="square" rtlCol="0">
            <a:spAutoFit/>
          </a:bodyPr>
          <a:lstStyle/>
          <a:p>
            <a:pPr algn="ctr"/>
            <a:r>
              <a:rPr lang="en-US" sz="2800" dirty="0" smtClean="0"/>
              <a:t>Breast cancer disproportionally affects </a:t>
            </a:r>
            <a:r>
              <a:rPr lang="en-US" sz="2800" b="1" dirty="0" smtClean="0"/>
              <a:t>white women </a:t>
            </a:r>
            <a:r>
              <a:rPr lang="en-US" sz="2800" dirty="0" smtClean="0"/>
              <a:t>in SCC. </a:t>
            </a:r>
          </a:p>
          <a:p>
            <a:pPr algn="ctr"/>
            <a:r>
              <a:rPr lang="en-US" sz="2800" dirty="0"/>
              <a:t>*</a:t>
            </a:r>
            <a:r>
              <a:rPr lang="en-US" sz="2800" dirty="0" smtClean="0"/>
              <a:t>Note-</a:t>
            </a:r>
            <a:r>
              <a:rPr lang="en-US" sz="2800" b="1" dirty="0" smtClean="0"/>
              <a:t>African-American women</a:t>
            </a:r>
            <a:r>
              <a:rPr lang="en-US" sz="2800" dirty="0" smtClean="0"/>
              <a:t> are more likely to die from the disease </a:t>
            </a:r>
          </a:p>
          <a:p>
            <a:endParaRPr lang="en-US" sz="2000" dirty="0"/>
          </a:p>
        </p:txBody>
      </p:sp>
      <p:pic>
        <p:nvPicPr>
          <p:cNvPr id="7" name="Picture 4" descr="http://wkfm.northcoastnow.com/media/wkfm/Breast-cancer/images/11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796" y="381001"/>
            <a:ext cx="404804" cy="6857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kfm.northcoastnow.com/media/wkfm/Breast-cancer/images/11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381001"/>
            <a:ext cx="404804" cy="68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968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Self-Breast Exam </a:t>
            </a:r>
            <a:r>
              <a:rPr lang="en-US" baseline="30000" dirty="0"/>
              <a:t>1</a:t>
            </a:r>
            <a:r>
              <a:rPr lang="en-US" b="1" dirty="0" smtClean="0"/>
              <a:t/>
            </a:r>
            <a:br>
              <a:rPr lang="en-US" b="1" dirty="0" smtClean="0"/>
            </a:br>
            <a:endParaRPr lang="en-US" dirty="0"/>
          </a:p>
        </p:txBody>
      </p:sp>
      <p:sp>
        <p:nvSpPr>
          <p:cNvPr id="3" name="Content Placeholder 2"/>
          <p:cNvSpPr>
            <a:spLocks noGrp="1"/>
          </p:cNvSpPr>
          <p:nvPr>
            <p:ph idx="1"/>
          </p:nvPr>
        </p:nvSpPr>
        <p:spPr>
          <a:xfrm>
            <a:off x="457200" y="1219200"/>
            <a:ext cx="8382000" cy="4906963"/>
          </a:xfrm>
        </p:spPr>
        <p:txBody>
          <a:bodyPr>
            <a:normAutofit/>
          </a:bodyPr>
          <a:lstStyle/>
          <a:p>
            <a:r>
              <a:rPr lang="en-US" dirty="0" smtClean="0"/>
              <a:t>Though an SBE is not a screening method,  40%  of diagnosed breast cancers were found by women who have found irregularities in their breasts. </a:t>
            </a:r>
          </a:p>
          <a:p>
            <a:r>
              <a:rPr lang="en-US" dirty="0" smtClean="0"/>
              <a:t>Women are recommended to perform a SBE at least once a month. Women who are well acquainted with their breasts are more likely to notice changes. </a:t>
            </a:r>
          </a:p>
          <a:p>
            <a:endParaRPr lang="en-US" dirty="0" smtClean="0"/>
          </a:p>
          <a:p>
            <a:endParaRPr lang="en-US" dirty="0"/>
          </a:p>
          <a:p>
            <a:endParaRPr lang="en-US" dirty="0"/>
          </a:p>
          <a:p>
            <a:endParaRPr lang="en-US" sz="1000" dirty="0" smtClean="0">
              <a:solidFill>
                <a:schemeClr val="bg1">
                  <a:lumMod val="65000"/>
                </a:schemeClr>
              </a:solidFill>
            </a:endParaRPr>
          </a:p>
          <a:p>
            <a:pPr marL="0" indent="0">
              <a:buNone/>
            </a:pPr>
            <a:r>
              <a:rPr lang="en-US" sz="1000" dirty="0">
                <a:solidFill>
                  <a:schemeClr val="bg1">
                    <a:lumMod val="65000"/>
                  </a:schemeClr>
                </a:solidFill>
              </a:rPr>
              <a:t>http://www.nationalbreastcancer.org/breast-self-exam</a:t>
            </a:r>
          </a:p>
          <a:p>
            <a:pPr marL="0" indent="0">
              <a:buNone/>
            </a:pPr>
            <a:endParaRPr lang="en-US" dirty="0"/>
          </a:p>
        </p:txBody>
      </p:sp>
    </p:spTree>
    <p:extLst>
      <p:ext uri="{BB962C8B-B14F-4D97-AF65-F5344CB8AC3E}">
        <p14:creationId xmlns:p14="http://schemas.microsoft.com/office/powerpoint/2010/main" val="9930684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Content Placeholder 2"/>
          <p:cNvSpPr>
            <a:spLocks noGrp="1"/>
          </p:cNvSpPr>
          <p:nvPr>
            <p:ph idx="1"/>
          </p:nvPr>
        </p:nvSpPr>
        <p:spPr/>
        <p:txBody>
          <a:bodyPr/>
          <a:lstStyle/>
          <a:p>
            <a:r>
              <a:rPr lang="en-US" dirty="0" smtClean="0">
                <a:hlinkClick r:id="rId3"/>
              </a:rPr>
              <a:t>http://www.nationalbreastcancer.org/breast-self-exam</a:t>
            </a:r>
            <a:r>
              <a:rPr lang="en-US" dirty="0" smtClean="0"/>
              <a:t> </a:t>
            </a:r>
          </a:p>
          <a:p>
            <a:endParaRPr lang="en-US" dirty="0"/>
          </a:p>
          <a:p>
            <a:endParaRPr lang="en-US" dirty="0"/>
          </a:p>
        </p:txBody>
      </p:sp>
    </p:spTree>
    <p:extLst>
      <p:ext uri="{BB962C8B-B14F-4D97-AF65-F5344CB8AC3E}">
        <p14:creationId xmlns:p14="http://schemas.microsoft.com/office/powerpoint/2010/main" val="29359775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t>Breast Cancer Stats</a:t>
            </a:r>
            <a:endParaRPr lang="en-US" dirty="0"/>
          </a:p>
        </p:txBody>
      </p:sp>
      <p:sp>
        <p:nvSpPr>
          <p:cNvPr id="7" name="TextBox 6"/>
          <p:cNvSpPr txBox="1"/>
          <p:nvPr/>
        </p:nvSpPr>
        <p:spPr>
          <a:xfrm>
            <a:off x="5334000" y="6629400"/>
            <a:ext cx="5105400" cy="246221"/>
          </a:xfrm>
          <a:prstGeom prst="rect">
            <a:avLst/>
          </a:prstGeom>
          <a:noFill/>
        </p:spPr>
        <p:txBody>
          <a:bodyPr wrap="square" rtlCol="0">
            <a:spAutoFit/>
          </a:bodyPr>
          <a:lstStyle/>
          <a:p>
            <a:pPr algn="ctr"/>
            <a:r>
              <a:rPr lang="en-US" sz="1000" dirty="0">
                <a:solidFill>
                  <a:schemeClr val="bg1">
                    <a:lumMod val="65000"/>
                  </a:schemeClr>
                </a:solidFill>
              </a:rPr>
              <a:t>http://seer.cancer.gov/statfacts/more.html</a:t>
            </a:r>
          </a:p>
        </p:txBody>
      </p:sp>
      <p:grpSp>
        <p:nvGrpSpPr>
          <p:cNvPr id="4" name="Group 3"/>
          <p:cNvGrpSpPr/>
          <p:nvPr/>
        </p:nvGrpSpPr>
        <p:grpSpPr>
          <a:xfrm>
            <a:off x="161121" y="990600"/>
            <a:ext cx="8558176" cy="5246781"/>
            <a:chOff x="161121" y="990600"/>
            <a:chExt cx="8558176" cy="5246781"/>
          </a:xfrm>
        </p:grpSpPr>
        <p:pic>
          <p:nvPicPr>
            <p:cNvPr id="276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3725711" y="4941981"/>
              <a:ext cx="329061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730" y="4918226"/>
              <a:ext cx="1530538" cy="127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2172" y="1238250"/>
              <a:ext cx="3667125"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r="45169"/>
            <a:stretch/>
          </p:blipFill>
          <p:spPr bwMode="auto">
            <a:xfrm>
              <a:off x="5266733" y="1009650"/>
              <a:ext cx="323800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21" y="1313946"/>
              <a:ext cx="40290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843" y="990600"/>
              <a:ext cx="35337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5133135" y="2595058"/>
              <a:ext cx="3505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678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r>
              <a:rPr lang="en-US" baseline="30000" dirty="0"/>
              <a:t>1</a:t>
            </a:r>
            <a:endParaRPr lang="en-US" dirty="0"/>
          </a:p>
        </p:txBody>
      </p:sp>
      <p:sp>
        <p:nvSpPr>
          <p:cNvPr id="3" name="Content Placeholder 2"/>
          <p:cNvSpPr>
            <a:spLocks noGrp="1"/>
          </p:cNvSpPr>
          <p:nvPr>
            <p:ph idx="1"/>
          </p:nvPr>
        </p:nvSpPr>
        <p:spPr>
          <a:xfrm>
            <a:off x="457200" y="1905000"/>
            <a:ext cx="8229600" cy="5334000"/>
          </a:xfrm>
        </p:spPr>
        <p:txBody>
          <a:bodyPr>
            <a:normAutofit/>
          </a:bodyPr>
          <a:lstStyle/>
          <a:p>
            <a:r>
              <a:rPr lang="en-US" dirty="0" smtClean="0"/>
              <a:t>Limit alcohol and tobacco consumption</a:t>
            </a:r>
          </a:p>
          <a:p>
            <a:r>
              <a:rPr lang="en-US" dirty="0" smtClean="0"/>
              <a:t>Maintain a healthy weight and an active lifestyle</a:t>
            </a:r>
          </a:p>
          <a:p>
            <a:r>
              <a:rPr lang="en-US" dirty="0" smtClean="0"/>
              <a:t>Breastfeed! Women who breastfeed have a lower risk of developing breast cancer</a:t>
            </a:r>
          </a:p>
          <a:p>
            <a:r>
              <a:rPr lang="en-US" dirty="0" smtClean="0"/>
              <a:t>Limit dose and duration of hormone therapy (For example, consider alternative methods if you are taking hormone therapy for menopausal symptoms)</a:t>
            </a:r>
          </a:p>
          <a:p>
            <a:r>
              <a:rPr lang="en-US" dirty="0" smtClean="0"/>
              <a:t>Avoid radiation and environmental pollutants (medical imaging methods use high amounts of radiation. Have these methods done only when necessary). </a:t>
            </a:r>
          </a:p>
          <a:p>
            <a:pPr marL="0" indent="0">
              <a:buNone/>
            </a:pPr>
            <a:endParaRPr lang="en-US" dirty="0" smtClean="0"/>
          </a:p>
          <a:p>
            <a:pPr marL="0" indent="0">
              <a:buNone/>
            </a:pPr>
            <a:endParaRPr lang="en-US" sz="1000" dirty="0"/>
          </a:p>
          <a:p>
            <a:pPr marL="0" indent="0">
              <a:buNone/>
            </a:pPr>
            <a:r>
              <a:rPr lang="en-US" sz="1000" dirty="0">
                <a:solidFill>
                  <a:schemeClr val="bg1">
                    <a:lumMod val="65000"/>
                  </a:schemeClr>
                </a:solidFill>
              </a:rPr>
              <a:t>http://www.mayoclinic.org/healthy-living/womens-health/in-depth/breast-cancer-prevention/art-20044676</a:t>
            </a:r>
          </a:p>
          <a:p>
            <a:pPr marL="0" indent="0">
              <a:buNone/>
            </a:pPr>
            <a:endParaRPr lang="en-US" sz="1700" dirty="0">
              <a:solidFill>
                <a:schemeClr val="bg1">
                  <a:lumMod val="65000"/>
                </a:schemeClr>
              </a:solidFill>
            </a:endParaRPr>
          </a:p>
        </p:txBody>
      </p:sp>
    </p:spTree>
    <p:extLst>
      <p:ext uri="{BB962C8B-B14F-4D97-AF65-F5344CB8AC3E}">
        <p14:creationId xmlns:p14="http://schemas.microsoft.com/office/powerpoint/2010/main" val="32356732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17764"/>
            <a:ext cx="8229600" cy="1143000"/>
          </a:xfrm>
        </p:spPr>
        <p:txBody>
          <a:bodyPr/>
          <a:lstStyle/>
          <a:p>
            <a:pPr algn="ctr"/>
            <a:r>
              <a:rPr lang="en-US" dirty="0" smtClean="0"/>
              <a:t>Liver</a:t>
            </a:r>
            <a:endParaRPr lang="en-US" dirty="0"/>
          </a:p>
        </p:txBody>
      </p:sp>
      <p:sp>
        <p:nvSpPr>
          <p:cNvPr id="3" name="Content Placeholder 2"/>
          <p:cNvSpPr>
            <a:spLocks noGrp="1"/>
          </p:cNvSpPr>
          <p:nvPr>
            <p:ph idx="1"/>
          </p:nvPr>
        </p:nvSpPr>
        <p:spPr>
          <a:xfrm>
            <a:off x="381000" y="2819399"/>
            <a:ext cx="8458200" cy="4343401"/>
          </a:xfrm>
        </p:spPr>
        <p:txBody>
          <a:bodyPr>
            <a:normAutofit/>
          </a:bodyPr>
          <a:lstStyle/>
          <a:p>
            <a:endParaRPr lang="en-US" dirty="0" smtClean="0"/>
          </a:p>
          <a:p>
            <a:r>
              <a:rPr lang="en-US" dirty="0" smtClean="0"/>
              <a:t>Screening </a:t>
            </a:r>
            <a:r>
              <a:rPr lang="en-US" dirty="0" smtClean="0"/>
              <a:t>advised for those at high risk </a:t>
            </a:r>
            <a:r>
              <a:rPr lang="en-US" dirty="0" smtClean="0">
                <a:sym typeface="Wingdings" panose="05000000000000000000" pitchFamily="2" charset="2"/>
              </a:rPr>
              <a:t></a:t>
            </a:r>
          </a:p>
          <a:p>
            <a:pPr marL="0" indent="0">
              <a:buNone/>
            </a:pPr>
            <a:r>
              <a:rPr lang="en-US" dirty="0" smtClean="0"/>
              <a:t>people with cirrhosis and chronic hepatitis B infections</a:t>
            </a:r>
          </a:p>
          <a:p>
            <a:r>
              <a:rPr lang="en-US" dirty="0" smtClean="0"/>
              <a:t>Screening procedures: AFP test and ultrasound of the liver</a:t>
            </a:r>
            <a:endParaRPr lang="en-US" dirty="0"/>
          </a:p>
          <a:p>
            <a:pPr marL="0" indent="0">
              <a:buNone/>
            </a:pPr>
            <a:r>
              <a:rPr lang="en-US" b="1" dirty="0" smtClean="0"/>
              <a:t>Note* </a:t>
            </a:r>
            <a:r>
              <a:rPr lang="en-US" dirty="0" smtClean="0"/>
              <a:t>Screening not advised for those  at average risk</a:t>
            </a:r>
          </a:p>
          <a:p>
            <a:pPr marL="0" indent="0">
              <a:buNone/>
            </a:pPr>
            <a:endParaRPr lang="en-US" sz="1700" dirty="0" smtClean="0">
              <a:solidFill>
                <a:schemeClr val="bg1">
                  <a:lumMod val="65000"/>
                </a:schemeClr>
              </a:solidFill>
            </a:endParaRPr>
          </a:p>
          <a:p>
            <a:pPr marL="0" indent="0">
              <a:buNone/>
            </a:pPr>
            <a:endParaRPr lang="en-US" sz="1700" dirty="0" smtClean="0">
              <a:solidFill>
                <a:schemeClr val="bg1">
                  <a:lumMod val="65000"/>
                </a:schemeClr>
              </a:solidFill>
            </a:endParaRPr>
          </a:p>
          <a:p>
            <a:pPr marL="0" indent="0">
              <a:buNone/>
            </a:pPr>
            <a:endParaRPr lang="en-US" sz="1700" dirty="0">
              <a:solidFill>
                <a:schemeClr val="bg1">
                  <a:lumMod val="65000"/>
                </a:schemeClr>
              </a:solidFill>
            </a:endParaRPr>
          </a:p>
          <a:p>
            <a:pPr marL="0" indent="0">
              <a:buNone/>
            </a:pPr>
            <a:endParaRPr lang="en-US" sz="1700" dirty="0" smtClean="0">
              <a:solidFill>
                <a:schemeClr val="bg1">
                  <a:lumMod val="65000"/>
                </a:schemeClr>
              </a:solidFill>
            </a:endParaRPr>
          </a:p>
          <a:p>
            <a:pPr marL="0" indent="0">
              <a:buNone/>
            </a:pPr>
            <a:endParaRPr lang="en-US" sz="1700" dirty="0">
              <a:solidFill>
                <a:schemeClr val="bg1">
                  <a:lumMod val="65000"/>
                </a:schemeClr>
              </a:solidFill>
            </a:endParaRPr>
          </a:p>
          <a:p>
            <a:pPr marL="0" indent="0">
              <a:buNone/>
            </a:pPr>
            <a:r>
              <a:rPr lang="en-US" sz="1000" dirty="0" smtClean="0">
                <a:solidFill>
                  <a:schemeClr val="bg1">
                    <a:lumMod val="65000"/>
                  </a:schemeClr>
                </a:solidFill>
              </a:rPr>
              <a:t>1.http</a:t>
            </a:r>
            <a:r>
              <a:rPr lang="en-US" sz="1000" dirty="0">
                <a:solidFill>
                  <a:schemeClr val="bg1">
                    <a:lumMod val="65000"/>
                  </a:schemeClr>
                </a:solidFill>
              </a:rPr>
              <a:t>://www.cancer.org/healthy/findcancerearly/cancerscreeningguidelines/american-cancer-society-guidelines-for-the-early-detection-of-cancer </a:t>
            </a:r>
            <a:endParaRPr lang="en-US" sz="1000" dirty="0" smtClean="0">
              <a:solidFill>
                <a:schemeClr val="bg1">
                  <a:lumMod val="65000"/>
                </a:schemeClr>
              </a:solidFill>
            </a:endParaRPr>
          </a:p>
          <a:p>
            <a:endParaRPr lang="en-US" dirty="0"/>
          </a:p>
        </p:txBody>
      </p:sp>
      <p:sp>
        <p:nvSpPr>
          <p:cNvPr id="4" name="TextBox 3"/>
          <p:cNvSpPr txBox="1"/>
          <p:nvPr/>
        </p:nvSpPr>
        <p:spPr>
          <a:xfrm>
            <a:off x="381000" y="1295400"/>
            <a:ext cx="8458200" cy="1508105"/>
          </a:xfrm>
          <a:prstGeom prst="rect">
            <a:avLst/>
          </a:prstGeom>
          <a:noFill/>
          <a:ln>
            <a:solidFill>
              <a:schemeClr val="accent5"/>
            </a:solidFill>
          </a:ln>
        </p:spPr>
        <p:txBody>
          <a:bodyPr wrap="square" rtlCol="0">
            <a:spAutoFit/>
          </a:bodyPr>
          <a:lstStyle/>
          <a:p>
            <a:pPr algn="ctr"/>
            <a:r>
              <a:rPr lang="en-US" sz="2400" dirty="0" smtClean="0"/>
              <a:t>Asian Americans are 1.7-11.3X more susceptible to liver cancer than their Caucasian counterparts. </a:t>
            </a:r>
            <a:r>
              <a:rPr lang="en-US" sz="2400" dirty="0" err="1" smtClean="0"/>
              <a:t>Latin@s</a:t>
            </a:r>
            <a:r>
              <a:rPr lang="en-US" sz="2400" dirty="0" smtClean="0"/>
              <a:t> in SCC are disproportionally affected as well. </a:t>
            </a:r>
          </a:p>
          <a:p>
            <a:endParaRPr lang="en-US" sz="2000" dirty="0"/>
          </a:p>
        </p:txBody>
      </p:sp>
      <p:pic>
        <p:nvPicPr>
          <p:cNvPr id="6" name="Picture 2" descr="http://livercancerprognosiscenter.com/wp-content/uploads/2013/01/Liver-Cancer-Prognosi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57200"/>
            <a:ext cx="648066" cy="8424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livercancerprognosiscenter.com/wp-content/uploads/2013/01/Liver-Cancer-Prognosi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457200"/>
            <a:ext cx="648066" cy="84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7862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7608</TotalTime>
  <Words>3319</Words>
  <Application>Microsoft Macintosh PowerPoint</Application>
  <PresentationFormat>On-screen Show (4:3)</PresentationFormat>
  <Paragraphs>355</Paragraphs>
  <Slides>35</Slides>
  <Notes>31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PowerPoint Presentation</vt:lpstr>
      <vt:lpstr>Cancer Screening</vt:lpstr>
      <vt:lpstr>General Screening Considerations1 </vt:lpstr>
      <vt:lpstr>Breast</vt:lpstr>
      <vt:lpstr>Self-Breast Exam 1 </vt:lpstr>
      <vt:lpstr>Video</vt:lpstr>
      <vt:lpstr>Breast Cancer Stats</vt:lpstr>
      <vt:lpstr>Prevention1</vt:lpstr>
      <vt:lpstr>Liver</vt:lpstr>
      <vt:lpstr>PowerPoint Presentation</vt:lpstr>
      <vt:lpstr>PowerPoint Presentation</vt:lpstr>
      <vt:lpstr>Liver Cancer Stats</vt:lpstr>
      <vt:lpstr>Prevention </vt:lpstr>
      <vt:lpstr>Cervical</vt:lpstr>
      <vt:lpstr>Pap Test</vt:lpstr>
      <vt:lpstr>Cervical Cancer Stats</vt:lpstr>
      <vt:lpstr>Prevention </vt:lpstr>
      <vt:lpstr>HPV Vaccine</vt:lpstr>
      <vt:lpstr>Oral Cancer</vt:lpstr>
      <vt:lpstr>Oral Exam</vt:lpstr>
      <vt:lpstr>Oral Cancer Stats</vt:lpstr>
      <vt:lpstr>Prevention </vt:lpstr>
      <vt:lpstr>Colorectal </vt:lpstr>
      <vt:lpstr>PowerPoint Presentation</vt:lpstr>
      <vt:lpstr>PowerPoint Presentation</vt:lpstr>
      <vt:lpstr>Colorectal Cancer Stats</vt:lpstr>
      <vt:lpstr>Prevention </vt:lpstr>
      <vt:lpstr>Prostate</vt:lpstr>
      <vt:lpstr>Prostate Cancer Stats</vt:lpstr>
      <vt:lpstr>Prevention </vt:lpstr>
      <vt:lpstr>Lung</vt:lpstr>
      <vt:lpstr>Lung Screening Options</vt:lpstr>
      <vt:lpstr>PowerPoint Presentation</vt:lpstr>
      <vt:lpstr>Lung Cancer Stats</vt:lpstr>
      <vt:lpstr>Prevention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Lujan</dc:creator>
  <cp:lastModifiedBy>Cariad</cp:lastModifiedBy>
  <cp:revision>252</cp:revision>
  <dcterms:created xsi:type="dcterms:W3CDTF">2014-06-10T21:05:24Z</dcterms:created>
  <dcterms:modified xsi:type="dcterms:W3CDTF">2014-08-27T23:56:16Z</dcterms:modified>
</cp:coreProperties>
</file>