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1" r:id="rId4"/>
    <p:sldId id="259" r:id="rId5"/>
    <p:sldId id="261" r:id="rId6"/>
    <p:sldId id="263" r:id="rId7"/>
    <p:sldId id="304" r:id="rId8"/>
    <p:sldId id="272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iad" initials="" lastIdx="15" clrIdx="0"/>
  <p:cmAuthor id="1" name="Claudia Lujan" initials="C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71048" autoAdjust="0"/>
  </p:normalViewPr>
  <p:slideViewPr>
    <p:cSldViewPr>
      <p:cViewPr>
        <p:scale>
          <a:sx n="60" d="100"/>
          <a:sy n="60" d="100"/>
        </p:scale>
        <p:origin x="-608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FCB3-03A8-49F4-8E2B-C123BC2C6DA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9109-EF17-4F57-9674-24382015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following illustration aims to capture complex factors and processes involved in determining an  individual’s vulnerability to health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Vulnerability is determined by genetic or developmental differences that can influence risk of susceptibility. Specifically, we are looking at incidence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cancer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Santa Clara County along racial and socioeconomic lines. 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/>
              <a:t>http://www.who.int/social_determinants/en/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other words, there is a difference among groups (clustered along racial and socioeconomics lines) that can be determinate factors in getting cancer and dying from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surprisingly, access to health care</a:t>
            </a:r>
            <a:r>
              <a:rPr lang="en-US" baseline="0" dirty="0" smtClean="0"/>
              <a:t> also tops the top 4 community health need list.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http://www.cancer.gov/cancertopics/factsheet/disparities/cancer-health-disparities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http://www.cancer.net/navigating-cancer-care/older-adults/aging-and-cancer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http://www.who.int/mediacentre/factsheets/fs297/en/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envision many of these factors being determined by socioeconomic status...</a:t>
            </a:r>
          </a:p>
          <a:p>
            <a:endParaRPr lang="en-US" baseline="0" dirty="0" smtClean="0"/>
          </a:p>
          <a:p>
            <a:r>
              <a:rPr lang="en-US" dirty="0" smtClean="0"/>
              <a:t>http://www.cancer.gov/cancertopics/causes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rwebgate.access.gpo.gov/cgi-bin/getdoc.cgi?dbname=106_cong_public_laws&amp;docid=f:publ525.106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" y="701040"/>
            <a:ext cx="9144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ERACE Cancer is a group of students and researchers from Stanford University who are working to Establish Race And Class Equality in Cancer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Our educational campaigns target both campus community members and the residents of towns in the Bay Area</a:t>
            </a:r>
          </a:p>
          <a:p>
            <a:endParaRPr lang="en-US" dirty="0" smtClean="0"/>
          </a:p>
          <a:p>
            <a:r>
              <a:rPr lang="en-US" dirty="0" smtClean="0"/>
              <a:t>Educational efforts consist of forums and discussions on: </a:t>
            </a:r>
          </a:p>
          <a:p>
            <a:pPr marL="0" indent="0">
              <a:buNone/>
            </a:pPr>
            <a:r>
              <a:rPr lang="en-US" dirty="0" smtClean="0"/>
              <a:t>     1.  Social determinants of health  </a:t>
            </a:r>
          </a:p>
          <a:p>
            <a:pPr marL="0" indent="0">
              <a:buNone/>
            </a:pPr>
            <a:r>
              <a:rPr lang="en-US" dirty="0" smtClean="0"/>
              <a:t>     2. Direct dissemination of information on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cancer prevention and early detection to at risk-populations.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6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Cancer from 2 perspectives</a:t>
            </a: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Social Perspectives</a:t>
            </a:r>
          </a:p>
          <a:p>
            <a:pPr marL="0" indent="0">
              <a:buNone/>
            </a:pPr>
            <a:r>
              <a:rPr lang="en-US" dirty="0" smtClean="0"/>
              <a:t>-Social determinates of health</a:t>
            </a:r>
          </a:p>
          <a:p>
            <a:pPr marL="0" indent="0">
              <a:buNone/>
            </a:pPr>
            <a:r>
              <a:rPr lang="en-US" dirty="0" smtClean="0"/>
              <a:t>-Health disparities </a:t>
            </a:r>
            <a:r>
              <a:rPr lang="en-US" dirty="0" smtClean="0">
                <a:sym typeface="Wingdings" panose="05000000000000000000" pitchFamily="2" charset="2"/>
              </a:rPr>
              <a:t> Cancer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Biological Perspective</a:t>
            </a:r>
            <a:endParaRPr lang="en-US" b="1" dirty="0"/>
          </a:p>
        </p:txBody>
      </p:sp>
      <p:pic>
        <p:nvPicPr>
          <p:cNvPr id="1028" name="Picture 4" descr="http://jspivey.wikispaces.com/file/view/Inequal-big.gif/71802005/Inequal-big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9" b="13399"/>
          <a:stretch/>
        </p:blipFill>
        <p:spPr bwMode="auto">
          <a:xfrm>
            <a:off x="5486399" y="1752600"/>
            <a:ext cx="2905125" cy="212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wpain.com/wp-content/uploads/dna-strands-icon-mai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6123" r="13986" b="9405"/>
          <a:stretch/>
        </p:blipFill>
        <p:spPr bwMode="auto">
          <a:xfrm>
            <a:off x="5942977" y="4736841"/>
            <a:ext cx="1991968" cy="186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5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Social Determinates of Health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WHO defines SDH as “the conditions in which people are born, grow, live, work and age.” </a:t>
            </a:r>
            <a:endParaRPr lang="en-US" dirty="0"/>
          </a:p>
        </p:txBody>
      </p:sp>
      <p:pic>
        <p:nvPicPr>
          <p:cNvPr id="1028" name="Picture 4" descr="http://www.duodecim.fi/xmedia/dvk/global_health/socialdeterminantsgen_sosioeconomic2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3" y="2362200"/>
            <a:ext cx="58007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42149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1. http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://www.who.int/social_determinants/en/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5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SDH </a:t>
            </a:r>
            <a:r>
              <a:rPr lang="en-US" b="1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can lead to</a:t>
            </a:r>
            <a:r>
              <a:rPr lang="en-US" b="1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Health Disparities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dirty="0" smtClean="0"/>
              <a:t>“A population is a health disparity population if there is a significant disparity in the overall rate of disease incidence, prevalence, morbidity, mortality or survival rates in the population as compared to the health status of the general population.”</a:t>
            </a:r>
            <a:r>
              <a:rPr lang="en-US" sz="3900" baseline="30000" dirty="0"/>
              <a:t> 1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endParaRPr lang="en-US" sz="1600" dirty="0">
              <a:hlinkClick r:id="rId3"/>
            </a:endParaRPr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endParaRPr lang="en-US" sz="1600" dirty="0">
              <a:hlinkClick r:id="rId3"/>
            </a:endParaRPr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endParaRPr lang="en-US" sz="1600" dirty="0">
              <a:hlinkClick r:id="rId3"/>
            </a:endParaRPr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endParaRPr lang="en-US" sz="1600" dirty="0">
              <a:hlinkClick r:id="rId3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1. Minority Health and Health Disparities Research and Education Act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United States Public Law 106-525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(2000), p. 2498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HD and Cancer: The Big 2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Socioeconomic status</a:t>
            </a:r>
            <a:r>
              <a:rPr lang="en-US" baseline="30000" dirty="0" smtClean="0"/>
              <a:t> </a:t>
            </a:r>
            <a:r>
              <a:rPr lang="en-US" dirty="0" smtClean="0"/>
              <a:t>and </a:t>
            </a:r>
            <a:r>
              <a:rPr lang="en-US" u="sng" dirty="0" smtClean="0"/>
              <a:t>access to health</a:t>
            </a:r>
            <a:r>
              <a:rPr lang="en-US" baseline="30000" dirty="0" smtClean="0"/>
              <a:t>1 </a:t>
            </a:r>
            <a:r>
              <a:rPr lang="en-US" dirty="0" smtClean="0"/>
              <a:t>care are the most important contributors to cancer disparities followed by race and ethnic background</a:t>
            </a:r>
            <a:r>
              <a:rPr lang="en-US" sz="4000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7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http://www.cancer.gov/cancertopics/factsheet/disparities/cancer-health-disparities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http://www.minorityhealthtoledo.org/attachments/Image/health-inequality-copy%3D5B1%3D5D.jpg?template=generic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90669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3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59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How does this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SES is </a:t>
            </a:r>
            <a:r>
              <a:rPr lang="en-US" dirty="0" smtClean="0"/>
              <a:t> </a:t>
            </a:r>
            <a:r>
              <a:rPr lang="en-US" dirty="0"/>
              <a:t>often based on a person's income, education level, occupation, and </a:t>
            </a:r>
            <a:r>
              <a:rPr lang="en-US" dirty="0" smtClean="0"/>
              <a:t>community social status.</a:t>
            </a:r>
            <a:r>
              <a:rPr lang="en-US" baseline="30000" dirty="0"/>
              <a:t> 1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SES</a:t>
            </a:r>
            <a:r>
              <a:rPr lang="en-US" dirty="0"/>
              <a:t>, more than race or ethnicity, predicts the likelihood of an individual's </a:t>
            </a:r>
            <a:r>
              <a:rPr lang="en-US" dirty="0" smtClean="0"/>
              <a:t>access </a:t>
            </a:r>
            <a:r>
              <a:rPr lang="en-US" dirty="0"/>
              <a:t>to education, certain </a:t>
            </a:r>
            <a:r>
              <a:rPr lang="en-US" dirty="0" smtClean="0"/>
              <a:t>jobs, </a:t>
            </a:r>
            <a:r>
              <a:rPr lang="en-US" dirty="0"/>
              <a:t>health insurance, and living </a:t>
            </a:r>
            <a:r>
              <a:rPr lang="en-US" dirty="0" smtClean="0"/>
              <a:t>conditions (e.g. environmental toxins) all of which are associated </a:t>
            </a:r>
            <a:r>
              <a:rPr lang="en-US" dirty="0"/>
              <a:t>with the risk of developing and surviving cancer</a:t>
            </a:r>
            <a:r>
              <a:rPr lang="en-US" dirty="0" smtClean="0"/>
              <a:t>.</a:t>
            </a:r>
            <a:r>
              <a:rPr lang="en-US" baseline="30000" dirty="0"/>
              <a:t> 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SES plays </a:t>
            </a:r>
            <a:r>
              <a:rPr lang="en-US" dirty="0"/>
              <a:t>a major role in influencing the prevalence of behavioral risk </a:t>
            </a:r>
            <a:r>
              <a:rPr lang="en-US" dirty="0" smtClean="0"/>
              <a:t>factors</a:t>
            </a:r>
            <a:r>
              <a:rPr lang="en-US" dirty="0"/>
              <a:t> </a:t>
            </a:r>
            <a:r>
              <a:rPr lang="en-US" dirty="0" smtClean="0"/>
              <a:t>(e.g.</a:t>
            </a:r>
            <a:r>
              <a:rPr lang="en-US" dirty="0"/>
              <a:t> </a:t>
            </a:r>
            <a:r>
              <a:rPr lang="en-US" dirty="0" smtClean="0"/>
              <a:t>tobacco and alcohol consumption, physical </a:t>
            </a:r>
            <a:r>
              <a:rPr lang="en-US" dirty="0"/>
              <a:t>inactivity, obesity, </a:t>
            </a:r>
            <a:r>
              <a:rPr lang="en-US" dirty="0" smtClean="0"/>
              <a:t>and </a:t>
            </a:r>
            <a:r>
              <a:rPr lang="en-US" dirty="0"/>
              <a:t>health status), as well as in </a:t>
            </a:r>
            <a:r>
              <a:rPr lang="en-US" dirty="0" smtClean="0"/>
              <a:t>following cancer</a:t>
            </a:r>
            <a:r>
              <a:rPr lang="en-US" dirty="0"/>
              <a:t> screening recommendations</a:t>
            </a:r>
            <a:r>
              <a:rPr lang="en-US" dirty="0" smtClean="0"/>
              <a:t>.</a:t>
            </a:r>
            <a:r>
              <a:rPr lang="en-US" baseline="30000" dirty="0"/>
              <a:t> </a:t>
            </a:r>
            <a:r>
              <a:rPr lang="en-US" baseline="30000" dirty="0" smtClean="0"/>
              <a:t>1</a:t>
            </a:r>
          </a:p>
          <a:p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1. http://www.cancer.gov/cancertopics/factsheet/disparities/cancer-health-disparities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7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Biological Perspective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b="1" dirty="0" smtClean="0"/>
              <a:t>30% </a:t>
            </a:r>
            <a:r>
              <a:rPr lang="en-US" dirty="0" smtClean="0"/>
              <a:t>of cancer deaths are due to the five leading behavioral and dietary risks: </a:t>
            </a:r>
          </a:p>
          <a:p>
            <a:pPr lvl="1"/>
            <a:r>
              <a:rPr lang="en-US" dirty="0" smtClean="0"/>
              <a:t>high body mass index</a:t>
            </a:r>
          </a:p>
          <a:p>
            <a:pPr lvl="1"/>
            <a:r>
              <a:rPr lang="en-US" dirty="0" smtClean="0"/>
              <a:t> low fruit and vegetable intake</a:t>
            </a:r>
          </a:p>
          <a:p>
            <a:pPr lvl="1"/>
            <a:r>
              <a:rPr lang="en-US" dirty="0" smtClean="0"/>
              <a:t>lack of physical activity</a:t>
            </a:r>
          </a:p>
          <a:p>
            <a:pPr lvl="1"/>
            <a:r>
              <a:rPr lang="en-US" dirty="0" smtClean="0"/>
              <a:t> tobacco use</a:t>
            </a:r>
          </a:p>
          <a:p>
            <a:pPr lvl="1"/>
            <a:r>
              <a:rPr lang="en-US" dirty="0" smtClean="0"/>
              <a:t>alcohol use.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Tobacco use is the most important risk factor for cancer causing over 20% of global cancer deaths and about 70% of global lung cancer deaths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37" y="66102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www.who.int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mediacentre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/factsheets/fs297/en/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259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Biological Perspective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Other factors include:</a:t>
            </a:r>
          </a:p>
          <a:p>
            <a:pPr marL="0" indent="0">
              <a:buNone/>
            </a:pPr>
            <a:r>
              <a:rPr lang="en-US" u="sng" dirty="0" smtClean="0"/>
              <a:t>Infections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HIV+ individuals have a higher risk of developing certain cancers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exually </a:t>
            </a:r>
            <a:r>
              <a:rPr lang="en-US" dirty="0"/>
              <a:t>transmitted human </a:t>
            </a:r>
            <a:r>
              <a:rPr lang="en-US" dirty="0" smtClean="0"/>
              <a:t>papillomaviruses (HPVs) are virtually responsible for all cervical cancers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Helicobacter </a:t>
            </a:r>
            <a:r>
              <a:rPr lang="en-US" dirty="0"/>
              <a:t>pylori (H. pylori) is a </a:t>
            </a:r>
            <a:r>
              <a:rPr lang="en-US" dirty="0" smtClean="0"/>
              <a:t>bacterium </a:t>
            </a:r>
            <a:r>
              <a:rPr lang="en-US" dirty="0"/>
              <a:t>that is found in the stomach of about two-thirds of the world’s </a:t>
            </a:r>
            <a:r>
              <a:rPr lang="en-US" dirty="0" smtClean="0"/>
              <a:t>population and is a</a:t>
            </a:r>
            <a:r>
              <a:rPr lang="en-US" dirty="0"/>
              <a:t> </a:t>
            </a:r>
            <a:r>
              <a:rPr lang="en-US" dirty="0" smtClean="0"/>
              <a:t>major </a:t>
            </a:r>
            <a:r>
              <a:rPr lang="en-US" dirty="0"/>
              <a:t>cause of gastric (stomach)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r>
              <a:rPr lang="en-US" u="sng" dirty="0"/>
              <a:t>I</a:t>
            </a:r>
            <a:r>
              <a:rPr lang="en-US" u="sng" dirty="0" smtClean="0"/>
              <a:t>mmunosuppressive drugs</a:t>
            </a:r>
            <a:r>
              <a:rPr lang="en-US" dirty="0" smtClean="0"/>
              <a:t> (used for organ transplant) </a:t>
            </a:r>
          </a:p>
          <a:p>
            <a:pPr marL="0" indent="0">
              <a:buNone/>
            </a:pPr>
            <a:r>
              <a:rPr lang="en-US" u="sng" dirty="0"/>
              <a:t>R</a:t>
            </a:r>
            <a:r>
              <a:rPr lang="en-US" u="sng" dirty="0" smtClean="0"/>
              <a:t>adiation</a:t>
            </a:r>
            <a:r>
              <a:rPr lang="en-US" dirty="0" smtClean="0"/>
              <a:t> (long term exposure to radiation such as CT scans, ionizing radiation from nuclear plant accidents) 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A</a:t>
            </a:r>
            <a:r>
              <a:rPr lang="en-US" u="sng" dirty="0" smtClean="0"/>
              <a:t>lcohol</a:t>
            </a:r>
          </a:p>
          <a:p>
            <a:pPr marL="0" indent="0">
              <a:buNone/>
            </a:pPr>
            <a:r>
              <a:rPr lang="en-US" u="sng" dirty="0"/>
              <a:t>E</a:t>
            </a:r>
            <a:r>
              <a:rPr lang="en-US" u="sng" dirty="0" smtClean="0"/>
              <a:t>nvironmental risk</a:t>
            </a:r>
            <a:r>
              <a:rPr lang="en-US" dirty="0" smtClean="0"/>
              <a:t> (asbestos, formaldehyde) </a:t>
            </a:r>
          </a:p>
        </p:txBody>
      </p:sp>
    </p:spTree>
    <p:extLst>
      <p:ext uri="{BB962C8B-B14F-4D97-AF65-F5344CB8AC3E}">
        <p14:creationId xmlns:p14="http://schemas.microsoft.com/office/powerpoint/2010/main" val="187871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7589</TotalTime>
  <Words>702</Words>
  <Application>Microsoft Macintosh PowerPoint</Application>
  <PresentationFormat>On-screen Show (4:3)</PresentationFormat>
  <Paragraphs>97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PowerPoint Presentation</vt:lpstr>
      <vt:lpstr>About Us</vt:lpstr>
      <vt:lpstr>Cancer from 2 perspectives</vt:lpstr>
      <vt:lpstr>Social Determinates of Health</vt:lpstr>
      <vt:lpstr>SDH can lead to Health Disparities</vt:lpstr>
      <vt:lpstr>HD and Cancer: The Big 2</vt:lpstr>
      <vt:lpstr>How does this work?</vt:lpstr>
      <vt:lpstr>Biological Perspective </vt:lpstr>
      <vt:lpstr>Biological Perspective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Lujan</dc:creator>
  <cp:lastModifiedBy>Cariad</cp:lastModifiedBy>
  <cp:revision>246</cp:revision>
  <dcterms:created xsi:type="dcterms:W3CDTF">2014-06-10T21:05:24Z</dcterms:created>
  <dcterms:modified xsi:type="dcterms:W3CDTF">2014-08-27T23:11:54Z</dcterms:modified>
</cp:coreProperties>
</file>