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595D81-F8AE-49D5-8AD8-75C86AC1AB4C}">
  <a:tblStyle styleId="{B2595D81-F8AE-49D5-8AD8-75C86AC1AB4C}"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37d9b5f56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37d9b5f56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037d9b5f5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037d9b5f5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037d9b5f56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037d9b5f56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37d9b5f56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37d9b5f56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037d9b5f5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037d9b5f5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37d9b5f56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37d9b5f56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37d9b5f5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37d9b5f5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7d9b5f5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7d9b5f5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37d9b5f56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37d9b5f56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7d9b5f5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7d9b5f5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037d9b5f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037d9b5f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37d9b5f5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37d9b5f5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37d9b5f5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37d9b5f5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037d9b5f5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037d9b5f5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037d9b5f5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037d9b5f5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037d9b5f5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037d9b5f5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37d9b5f5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37d9b5f5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37d9b5f5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37d9b5f5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37d9b5f5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37d9b5f5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037d9b5f5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037d9b5f5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37d9b5f5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37d9b5f5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037d9b5f5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037d9b5f5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037d9b5f5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037d9b5f5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Relativity DW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Endri Rama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 Layer</a:t>
            </a:r>
            <a:endParaRPr/>
          </a:p>
        </p:txBody>
      </p:sp>
      <p:pic>
        <p:nvPicPr>
          <p:cNvPr id="110" name="Google Shape;110;p22"/>
          <p:cNvPicPr preferRelativeResize="0"/>
          <p:nvPr/>
        </p:nvPicPr>
        <p:blipFill>
          <a:blip r:embed="rId3">
            <a:alphaModFix/>
          </a:blip>
          <a:stretch>
            <a:fillRect/>
          </a:stretch>
        </p:blipFill>
        <p:spPr>
          <a:xfrm>
            <a:off x="471550" y="1154175"/>
            <a:ext cx="6454275" cy="376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Sources</a:t>
            </a:r>
            <a:endParaRPr/>
          </a:p>
        </p:txBody>
      </p:sp>
      <p:graphicFrame>
        <p:nvGraphicFramePr>
          <p:cNvPr id="116" name="Google Shape;116;p23"/>
          <p:cNvGraphicFramePr/>
          <p:nvPr/>
        </p:nvGraphicFramePr>
        <p:xfrm>
          <a:off x="519425" y="995550"/>
          <a:ext cx="3000000" cy="3000000"/>
        </p:xfrm>
        <a:graphic>
          <a:graphicData uri="http://schemas.openxmlformats.org/drawingml/2006/table">
            <a:tbl>
              <a:tblPr>
                <a:noFill/>
                <a:tableStyleId>{B2595D81-F8AE-49D5-8AD8-75C86AC1AB4C}</a:tableStyleId>
              </a:tblPr>
              <a:tblGrid>
                <a:gridCol w="1002900"/>
                <a:gridCol w="1002900"/>
                <a:gridCol w="1002900"/>
                <a:gridCol w="1002900"/>
                <a:gridCol w="1002900"/>
                <a:gridCol w="1735025"/>
              </a:tblGrid>
              <a:tr h="478475">
                <a:tc>
                  <a:txBody>
                    <a:bodyPr/>
                    <a:lstStyle/>
                    <a:p>
                      <a:pPr indent="0" lvl="0" marL="0" rtl="0" algn="l">
                        <a:lnSpc>
                          <a:spcPct val="115000"/>
                        </a:lnSpc>
                        <a:spcBef>
                          <a:spcPts val="0"/>
                        </a:spcBef>
                        <a:spcAft>
                          <a:spcPts val="0"/>
                        </a:spcAft>
                        <a:buNone/>
                      </a:pPr>
                      <a:r>
                        <a:rPr b="1" lang="en" sz="1000">
                          <a:solidFill>
                            <a:schemeClr val="dk1"/>
                          </a:solidFill>
                        </a:rPr>
                        <a:t>Source</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Business Owner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IS Owner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Platform</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Location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 sz="1000">
                          <a:solidFill>
                            <a:schemeClr val="dk1"/>
                          </a:solidFill>
                        </a:rPr>
                        <a:t>Description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John Doe</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IOS</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Case #2259 - Alex Numan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Sally Pulaski</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Windows</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Customer Billing</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Sally Pulaski</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Windows</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Customer Billing</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Jake Frontman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Android</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Case #7352 - Harry Jacobson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Tom Iverson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Unix/Mac</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Sales Spreadsheet Q1</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Tom Iverson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Unix/Mac</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Sales Spreadsheet Q2</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478475">
                <a:tc>
                  <a:txBody>
                    <a:bodyPr/>
                    <a:lstStyle/>
                    <a:p>
                      <a:pPr indent="0" lvl="0" marL="0" rtl="0" algn="l">
                        <a:lnSpc>
                          <a:spcPct val="115000"/>
                        </a:lnSpc>
                        <a:spcBef>
                          <a:spcPts val="0"/>
                        </a:spcBef>
                        <a:spcAft>
                          <a:spcPts val="0"/>
                        </a:spcAft>
                        <a:buNone/>
                      </a:pPr>
                      <a:r>
                        <a:rPr lang="en" sz="1000">
                          <a:solidFill>
                            <a:schemeClr val="dk1"/>
                          </a:solidFill>
                        </a:rPr>
                        <a:t>EDDR</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Winston Strawn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Tom Iverson</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Unix/Mac</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HQ - Chicago</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solidFill>
                            <a:schemeClr val="dk1"/>
                          </a:solidFill>
                        </a:rPr>
                        <a:t>Email - Sales Spreadsheet Q3</a:t>
                      </a:r>
                      <a:endParaRPr sz="1000">
                        <a:solidFill>
                          <a:schemeClr val="dk1"/>
                        </a:solidFill>
                      </a:endParaRPr>
                    </a:p>
                  </a:txBody>
                  <a:tcPr marT="25400" marB="25400" marR="25400" marL="25400" anchor="b">
                    <a:lnL cap="flat" cmpd="sng" w="9525">
                      <a:solidFill>
                        <a:srgbClr val="CCCCCC"/>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Entity</a:t>
            </a:r>
            <a:r>
              <a:rPr lang="en"/>
              <a:t> Relationship Diagram</a:t>
            </a:r>
            <a:endParaRPr/>
          </a:p>
        </p:txBody>
      </p:sp>
      <p:pic>
        <p:nvPicPr>
          <p:cNvPr id="122" name="Google Shape;122;p24"/>
          <p:cNvPicPr preferRelativeResize="0"/>
          <p:nvPr/>
        </p:nvPicPr>
        <p:blipFill>
          <a:blip r:embed="rId3">
            <a:alphaModFix/>
          </a:blip>
          <a:stretch>
            <a:fillRect/>
          </a:stretch>
        </p:blipFill>
        <p:spPr>
          <a:xfrm>
            <a:off x="535375" y="1017725"/>
            <a:ext cx="575212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Diagram</a:t>
            </a:r>
            <a:endParaRPr/>
          </a:p>
        </p:txBody>
      </p:sp>
      <p:pic>
        <p:nvPicPr>
          <p:cNvPr id="128" name="Google Shape;128;p25"/>
          <p:cNvPicPr preferRelativeResize="0"/>
          <p:nvPr/>
        </p:nvPicPr>
        <p:blipFill>
          <a:blip r:embed="rId3">
            <a:alphaModFix/>
          </a:blip>
          <a:stretch>
            <a:fillRect/>
          </a:stretch>
        </p:blipFill>
        <p:spPr>
          <a:xfrm>
            <a:off x="535375" y="1017725"/>
            <a:ext cx="5576575" cy="3833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3837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Query: 1</a:t>
            </a:r>
            <a:endParaRPr/>
          </a:p>
        </p:txBody>
      </p:sp>
      <p:sp>
        <p:nvSpPr>
          <p:cNvPr id="134" name="Google Shape;134;p26"/>
          <p:cNvSpPr txBox="1"/>
          <p:nvPr>
            <p:ph idx="1" type="body"/>
          </p:nvPr>
        </p:nvSpPr>
        <p:spPr>
          <a:xfrm>
            <a:off x="311700" y="1152475"/>
            <a:ext cx="3709800" cy="36669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sz="1400">
                <a:solidFill>
                  <a:schemeClr val="dk1"/>
                </a:solidFill>
              </a:rPr>
              <a:t>SELECT Aggrogate_EMAIL.Custodian_ID, Custodians.FirstName, Custodians.LastName</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FROM Custodians</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FULL OUTER JOIN Aggrogate_EMAIL ON Custodians.Custodian_ID = Aggrogate_EMAIL.Custodian_ID</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SELECT Aggrogate_Email.Case_ID, CasesTable.Case_Year, CasesTable.Case_City </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From CasesTable</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FULL OUTER JOIN Aggrogate_EMAIL ON CasesTable.Case_ID = Aggrogate_Email.Case_ID</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SELECT Aggrogate_Email.File_ID, FilesTable.File_ID </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From FilesTable</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FULL OUTER JOIN Aggrogate_EMAIL ON FilesTable.File_ID  = Aggrogate_Email.File_ID</a:t>
            </a:r>
            <a:endParaRPr sz="1400">
              <a:solidFill>
                <a:schemeClr val="dk1"/>
              </a:solidFill>
            </a:endParaRPr>
          </a:p>
          <a:p>
            <a:pPr indent="0" lvl="0" marL="0" rtl="0" algn="l">
              <a:spcBef>
                <a:spcPts val="0"/>
              </a:spcBef>
              <a:spcAft>
                <a:spcPts val="0"/>
              </a:spcAft>
              <a:buClr>
                <a:schemeClr val="dk1"/>
              </a:buClr>
              <a:buSzPct val="78571"/>
              <a:buFont typeface="Arial"/>
              <a:buNone/>
            </a:pPr>
            <a:r>
              <a:rPr lang="en" sz="1400">
                <a:solidFill>
                  <a:schemeClr val="dk1"/>
                </a:solidFill>
              </a:rPr>
              <a:t>Order by CASE_ID;</a:t>
            </a:r>
            <a:endParaRPr sz="1400">
              <a:solidFill>
                <a:schemeClr val="dk1"/>
              </a:solidFill>
            </a:endParaRPr>
          </a:p>
          <a:p>
            <a:pPr indent="0" lvl="0" marL="0" rtl="0" algn="l">
              <a:spcBef>
                <a:spcPts val="0"/>
              </a:spcBef>
              <a:spcAft>
                <a:spcPts val="1200"/>
              </a:spcAft>
              <a:buNone/>
            </a:pPr>
            <a:r>
              <a:t/>
            </a:r>
            <a:endParaRPr/>
          </a:p>
        </p:txBody>
      </p:sp>
      <p:pic>
        <p:nvPicPr>
          <p:cNvPr id="135" name="Google Shape;135;p26"/>
          <p:cNvPicPr preferRelativeResize="0"/>
          <p:nvPr/>
        </p:nvPicPr>
        <p:blipFill>
          <a:blip r:embed="rId3">
            <a:alphaModFix/>
          </a:blip>
          <a:stretch>
            <a:fillRect/>
          </a:stretch>
        </p:blipFill>
        <p:spPr>
          <a:xfrm>
            <a:off x="4149450" y="271300"/>
            <a:ext cx="4863475" cy="45480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2704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Query: 2</a:t>
            </a:r>
            <a:endParaRPr/>
          </a:p>
        </p:txBody>
      </p:sp>
      <p:sp>
        <p:nvSpPr>
          <p:cNvPr id="141" name="Google Shape;141;p27"/>
          <p:cNvSpPr txBox="1"/>
          <p:nvPr>
            <p:ph idx="1" type="body"/>
          </p:nvPr>
        </p:nvSpPr>
        <p:spPr>
          <a:xfrm>
            <a:off x="311700" y="1152475"/>
            <a:ext cx="25608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SELECT Custodian_ID, FirstName, LastName, </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Case_ID, Case_Year, Case_City, File_ID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From Custodians, CasesTable, FilesTable</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Order by Case_ID, Custodian_ID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2000">
              <a:solidFill>
                <a:schemeClr val="dk1"/>
              </a:solidFill>
              <a:latin typeface="Times New Roman"/>
              <a:ea typeface="Times New Roman"/>
              <a:cs typeface="Times New Roman"/>
              <a:sym typeface="Times New Roman"/>
            </a:endParaRPr>
          </a:p>
        </p:txBody>
      </p:sp>
      <p:pic>
        <p:nvPicPr>
          <p:cNvPr id="142" name="Google Shape;142;p27"/>
          <p:cNvPicPr preferRelativeResize="0"/>
          <p:nvPr/>
        </p:nvPicPr>
        <p:blipFill>
          <a:blip r:embed="rId3">
            <a:alphaModFix/>
          </a:blip>
          <a:stretch>
            <a:fillRect/>
          </a:stretch>
        </p:blipFill>
        <p:spPr>
          <a:xfrm>
            <a:off x="3016200" y="509025"/>
            <a:ext cx="5820758" cy="4059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SQL Query: 3</a:t>
            </a:r>
            <a:endParaRPr/>
          </a:p>
        </p:txBody>
      </p:sp>
      <p:sp>
        <p:nvSpPr>
          <p:cNvPr id="148" name="Google Shape;148;p28"/>
          <p:cNvSpPr txBox="1"/>
          <p:nvPr>
            <p:ph idx="1" type="body"/>
          </p:nvPr>
        </p:nvSpPr>
        <p:spPr>
          <a:xfrm>
            <a:off x="391500" y="1152450"/>
            <a:ext cx="307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SELECT Case_Year, Custodian_ID From Aggrogate_EMAIL</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			Inner Join CasesTable On Aggrogate_EMAIL.Case_ID = CasesTable.Case_ID</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000">
                <a:solidFill>
                  <a:schemeClr val="dk1"/>
                </a:solidFill>
                <a:latin typeface="Times New Roman"/>
                <a:ea typeface="Times New Roman"/>
                <a:cs typeface="Times New Roman"/>
                <a:sym typeface="Times New Roman"/>
              </a:rPr>
              <a:t>Order by Case_Year;</a:t>
            </a:r>
            <a:endParaRPr sz="20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pic>
        <p:nvPicPr>
          <p:cNvPr id="149" name="Google Shape;149;p28"/>
          <p:cNvPicPr preferRelativeResize="0"/>
          <p:nvPr/>
        </p:nvPicPr>
        <p:blipFill>
          <a:blip r:embed="rId3">
            <a:alphaModFix/>
          </a:blip>
          <a:stretch>
            <a:fillRect/>
          </a:stretch>
        </p:blipFill>
        <p:spPr>
          <a:xfrm>
            <a:off x="4572000" y="963163"/>
            <a:ext cx="3198825" cy="37949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Dimensions</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Star Schema Structure</a:t>
            </a:r>
            <a:endParaRPr>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Aggrregate_Email_Table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Custodians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Case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FilesTable</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City</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Sales</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Sales_Dimension</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Billing</a:t>
            </a:r>
            <a:endParaRPr sz="1800">
              <a:solidFill>
                <a:schemeClr val="dk1"/>
              </a:solidFill>
              <a:latin typeface="Times New Roman"/>
              <a:ea typeface="Times New Roman"/>
              <a:cs typeface="Times New Roman"/>
              <a:sym typeface="Times New Roman"/>
            </a:endParaRPr>
          </a:p>
          <a:p>
            <a:pPr indent="-342900" lvl="1" marL="9144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Billing_Dimension</a:t>
            </a:r>
            <a:endParaRPr sz="18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1 Tableau</a:t>
            </a:r>
            <a:endParaRPr/>
          </a:p>
        </p:txBody>
      </p:sp>
      <p:pic>
        <p:nvPicPr>
          <p:cNvPr id="161" name="Google Shape;161;p30"/>
          <p:cNvPicPr preferRelativeResize="0"/>
          <p:nvPr/>
        </p:nvPicPr>
        <p:blipFill>
          <a:blip r:embed="rId3">
            <a:alphaModFix/>
          </a:blip>
          <a:stretch>
            <a:fillRect/>
          </a:stretch>
        </p:blipFill>
        <p:spPr>
          <a:xfrm>
            <a:off x="423675" y="1106275"/>
            <a:ext cx="7124500" cy="373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2 Tableau</a:t>
            </a:r>
            <a:endParaRPr/>
          </a:p>
        </p:txBody>
      </p:sp>
      <p:pic>
        <p:nvPicPr>
          <p:cNvPr id="167" name="Google Shape;167;p31"/>
          <p:cNvPicPr preferRelativeResize="0"/>
          <p:nvPr/>
        </p:nvPicPr>
        <p:blipFill>
          <a:blip r:embed="rId3">
            <a:alphaModFix/>
          </a:blip>
          <a:stretch>
            <a:fillRect/>
          </a:stretch>
        </p:blipFill>
        <p:spPr>
          <a:xfrm>
            <a:off x="647100" y="1090350"/>
            <a:ext cx="6294676" cy="389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Relativity is a law data vendor which was created in 2001 in Chicago Illinois and it  helps clients out through the ETL process. Recently the client of relativity Winston Strawn needed Relativity to perform its ETL process and this is due to Winston Strawn's internal team having issues with their data storage (EDDR) facility. Winston Strawn is a Law Company that has been around since 1853 with its headquarters located here in Chicago. Relativity (the vendor) is now tasked with processing the data which Winston Strawn has agreed to until their EDDR consultants and IT teams can fix the issue. </a:t>
            </a:r>
            <a:endParaRPr sz="27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3 Tableau</a:t>
            </a:r>
            <a:endParaRPr/>
          </a:p>
        </p:txBody>
      </p:sp>
      <p:pic>
        <p:nvPicPr>
          <p:cNvPr id="173" name="Google Shape;173;p32"/>
          <p:cNvPicPr preferRelativeResize="0"/>
          <p:nvPr/>
        </p:nvPicPr>
        <p:blipFill>
          <a:blip r:embed="rId3">
            <a:alphaModFix/>
          </a:blip>
          <a:stretch>
            <a:fillRect/>
          </a:stretch>
        </p:blipFill>
        <p:spPr>
          <a:xfrm>
            <a:off x="439650" y="1017725"/>
            <a:ext cx="6326599" cy="4005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Information</a:t>
            </a:r>
            <a:r>
              <a:rPr lang="en"/>
              <a:t> Consumption</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Times New Roman"/>
              <a:buChar char="●"/>
            </a:pPr>
            <a:r>
              <a:rPr lang="en" sz="2000">
                <a:latin typeface="Times New Roman"/>
                <a:ea typeface="Times New Roman"/>
                <a:cs typeface="Times New Roman"/>
                <a:sym typeface="Times New Roman"/>
              </a:rPr>
              <a:t>The main users consuming this information will be paralegals, review teams, project managers, lawyers, and judges who work with Winston Strawn.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Char char="●"/>
            </a:pPr>
            <a:r>
              <a:rPr lang="en" sz="2000">
                <a:latin typeface="Times New Roman"/>
                <a:ea typeface="Times New Roman"/>
                <a:cs typeface="Times New Roman"/>
                <a:sym typeface="Times New Roman"/>
              </a:rPr>
              <a:t>This data is being set up to be used in a court of law. </a:t>
            </a:r>
            <a:endParaRPr sz="200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endParaRPr/>
          </a:p>
        </p:txBody>
      </p:sp>
      <p:sp>
        <p:nvSpPr>
          <p:cNvPr id="185" name="Google Shape;185;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data will be presented via Relativity Databases of Winston Strawn through a WebAPI as well as hard copy documents in a court of law.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Kimball Roadmap</a:t>
            </a:r>
            <a:endParaRPr/>
          </a:p>
        </p:txBody>
      </p:sp>
      <p:sp>
        <p:nvSpPr>
          <p:cNvPr id="191" name="Google Shape;191;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Step 1: Figure out the Background of the Project and the problem.</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a:t>
            </a:r>
            <a:r>
              <a:rPr lang="en">
                <a:solidFill>
                  <a:schemeClr val="dk1"/>
                </a:solidFill>
                <a:latin typeface="Times New Roman"/>
                <a:ea typeface="Times New Roman"/>
                <a:cs typeface="Times New Roman"/>
                <a:sym typeface="Times New Roman"/>
              </a:rPr>
              <a:t> 2: Set up the Goal of the project ie. (Warehouse Data and Present Via WebAPI).</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3: Figure out the sources of the data and set up a Sources fact table.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4: Understand Winston Strawn’s BP.</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5: Set up the ETL Process/ Data Flow Diagram, Data Flow Users and BI Layer.</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6: Set up ERD and SQL Diagram.</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7: </a:t>
            </a:r>
            <a:r>
              <a:rPr lang="en">
                <a:solidFill>
                  <a:schemeClr val="dk1"/>
                </a:solidFill>
                <a:latin typeface="Times New Roman"/>
                <a:ea typeface="Times New Roman"/>
                <a:cs typeface="Times New Roman"/>
                <a:sym typeface="Times New Roman"/>
              </a:rPr>
              <a:t>Understand the Dimensions of SQL Table.</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8:  </a:t>
            </a:r>
            <a:r>
              <a:rPr lang="en">
                <a:solidFill>
                  <a:schemeClr val="dk1"/>
                </a:solidFill>
                <a:latin typeface="Times New Roman"/>
                <a:ea typeface="Times New Roman"/>
                <a:cs typeface="Times New Roman"/>
                <a:sym typeface="Times New Roman"/>
              </a:rPr>
              <a:t>Create SQL Query to Understand the Data.</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Step 9: Visualize the Data via Tableau.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16897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Statement of Problem</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After overseeing the data which was provided by Winston Strawn, Relativity decided it was best to clean up the data and re-organize everything. This would be extremely helpful to Winston Strawn as their internal team is still working on fixing the EDDR Facility. Relativity will then be providing the data through a WebAPI.</a:t>
            </a:r>
            <a:endParaRPr sz="27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solidFill>
                  <a:schemeClr val="dk1"/>
                </a:solidFill>
                <a:latin typeface="Times New Roman"/>
                <a:ea typeface="Times New Roman"/>
                <a:cs typeface="Times New Roman"/>
                <a:sym typeface="Times New Roman"/>
              </a:rPr>
              <a:t>Warehouse the data and perform the ETL process through the data in order for it to become as concise as possible in order to be used in a court of law. </a:t>
            </a:r>
            <a:endParaRPr sz="27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Where Data is being pulled from?</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Data is being gathered from raw data of physical devices (logs), it is also being pulled from their data repository as well as data delivered to the Relativity Data Warehouse. The data </a:t>
            </a:r>
            <a:r>
              <a:rPr lang="en">
                <a:solidFill>
                  <a:schemeClr val="dk1"/>
                </a:solidFill>
              </a:rPr>
              <a:t>mainly consists of emails as well as attachments for this project which consist of excel sheets, reports, cvs files. The data will then be placed in the staging area and a master template for this project will be created of this data.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Process</a:t>
            </a:r>
            <a:endParaRPr/>
          </a:p>
        </p:txBody>
      </p:sp>
      <p:sp>
        <p:nvSpPr>
          <p:cNvPr id="85" name="Google Shape;85;p18"/>
          <p:cNvSpPr txBox="1"/>
          <p:nvPr>
            <p:ph idx="1" type="body"/>
          </p:nvPr>
        </p:nvSpPr>
        <p:spPr>
          <a:xfrm>
            <a:off x="311700" y="1152475"/>
            <a:ext cx="6662100" cy="50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Here we can see the business process of Winston Strawn</a:t>
            </a:r>
            <a:endParaRPr/>
          </a:p>
        </p:txBody>
      </p:sp>
      <p:pic>
        <p:nvPicPr>
          <p:cNvPr id="86" name="Google Shape;86;p18"/>
          <p:cNvPicPr preferRelativeResize="0"/>
          <p:nvPr/>
        </p:nvPicPr>
        <p:blipFill>
          <a:blip r:embed="rId3">
            <a:alphaModFix/>
          </a:blip>
          <a:stretch>
            <a:fillRect/>
          </a:stretch>
        </p:blipFill>
        <p:spPr>
          <a:xfrm>
            <a:off x="471550" y="1833581"/>
            <a:ext cx="8150925" cy="2155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Architecture</a:t>
            </a:r>
            <a:endParaRPr/>
          </a:p>
        </p:txBody>
      </p:sp>
      <p:pic>
        <p:nvPicPr>
          <p:cNvPr id="92" name="Google Shape;92;p19"/>
          <p:cNvPicPr preferRelativeResize="0"/>
          <p:nvPr/>
        </p:nvPicPr>
        <p:blipFill>
          <a:blip r:embed="rId3">
            <a:alphaModFix/>
          </a:blip>
          <a:stretch>
            <a:fillRect/>
          </a:stretch>
        </p:blipFill>
        <p:spPr>
          <a:xfrm>
            <a:off x="471575" y="1017725"/>
            <a:ext cx="7908350" cy="386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ETL\Data Flow Diagram</a:t>
            </a:r>
            <a:endParaRPr/>
          </a:p>
        </p:txBody>
      </p:sp>
      <p:pic>
        <p:nvPicPr>
          <p:cNvPr id="98" name="Google Shape;98;p20"/>
          <p:cNvPicPr preferRelativeResize="0"/>
          <p:nvPr/>
        </p:nvPicPr>
        <p:blipFill>
          <a:blip r:embed="rId3">
            <a:alphaModFix/>
          </a:blip>
          <a:stretch>
            <a:fillRect/>
          </a:stretch>
        </p:blipFill>
        <p:spPr>
          <a:xfrm>
            <a:off x="311700" y="1651850"/>
            <a:ext cx="8688676" cy="213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Flow: Users</a:t>
            </a:r>
            <a:endParaRPr/>
          </a:p>
        </p:txBody>
      </p:sp>
      <p:pic>
        <p:nvPicPr>
          <p:cNvPr id="104" name="Google Shape;104;p21"/>
          <p:cNvPicPr preferRelativeResize="0"/>
          <p:nvPr/>
        </p:nvPicPr>
        <p:blipFill>
          <a:blip r:embed="rId3">
            <a:alphaModFix/>
          </a:blip>
          <a:stretch>
            <a:fillRect/>
          </a:stretch>
        </p:blipFill>
        <p:spPr>
          <a:xfrm>
            <a:off x="790725" y="1202050"/>
            <a:ext cx="5608475" cy="382097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