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16" r:id="rId18"/>
    <p:sldId id="288" r:id="rId19"/>
    <p:sldId id="314" r:id="rId20"/>
    <p:sldId id="295" r:id="rId21"/>
    <p:sldId id="292" r:id="rId22"/>
    <p:sldId id="323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05" r:id="rId32"/>
    <p:sldId id="317" r:id="rId33"/>
    <p:sldId id="306" r:id="rId34"/>
    <p:sldId id="307" r:id="rId35"/>
    <p:sldId id="318" r:id="rId36"/>
    <p:sldId id="321" r:id="rId37"/>
    <p:sldId id="311" r:id="rId38"/>
    <p:sldId id="310" r:id="rId39"/>
    <p:sldId id="319" r:id="rId40"/>
    <p:sldId id="320" r:id="rId41"/>
    <p:sldId id="312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7" autoAdjust="0"/>
  </p:normalViewPr>
  <p:slideViewPr>
    <p:cSldViewPr>
      <p:cViewPr varScale="1">
        <p:scale>
          <a:sx n="81" d="100"/>
          <a:sy n="81" d="100"/>
        </p:scale>
        <p:origin x="10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12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729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0610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8481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1198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99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369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121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068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9589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3218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55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1018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3073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8872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9032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232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7736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4145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536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8532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629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7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22805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3203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830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8244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2035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9220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3130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6935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4218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2427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862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27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33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17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836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937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891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nautomat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Build a DFA for the following language: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smtClean="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 smtClean="0"/>
              <a:t>?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transitions (</a:t>
            </a:r>
            <a:r>
              <a:rPr lang="el-GR" smtClean="0"/>
              <a:t>δ</a:t>
            </a:r>
            <a:r>
              <a:rPr lang="en-US" smtClean="0"/>
              <a:t>) to Paths (</a:t>
            </a:r>
            <a:r>
              <a:rPr lang="el-GR" smtClean="0"/>
              <a:t>δ</a:t>
            </a:r>
            <a:r>
              <a:rPr lang="en-US" smtClean="0"/>
              <a:t>)</a:t>
            </a:r>
            <a:endParaRPr lang="el-GR" smtClean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</a:t>
            </a:r>
            <a:r>
              <a:rPr lang="en-US" i="1" dirty="0" smtClean="0"/>
              <a:t>) = destination state </a:t>
            </a:r>
            <a:r>
              <a:rPr lang="en-US" dirty="0" smtClean="0"/>
              <a:t>from state </a:t>
            </a:r>
            <a:r>
              <a:rPr lang="en-US" i="1" dirty="0" smtClean="0"/>
              <a:t>q</a:t>
            </a:r>
            <a:r>
              <a:rPr lang="en-US" dirty="0" smtClean="0"/>
              <a:t> on input </a:t>
            </a:r>
            <a:r>
              <a:rPr lang="en-US" u="sng" dirty="0" smtClean="0"/>
              <a:t>string </a:t>
            </a:r>
            <a:r>
              <a:rPr lang="en-US" i="1" dirty="0" smtClean="0"/>
              <a:t>w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q,wa</a:t>
            </a:r>
            <a:r>
              <a:rPr lang="en-US" i="1" dirty="0" smtClean="0"/>
              <a:t>) =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 smtClean="0"/>
              <a:t>(</a:t>
            </a:r>
            <a:r>
              <a:rPr lang="en-US" i="1" dirty="0" err="1" smtClean="0"/>
              <a:t>q,w</a:t>
            </a:r>
            <a:r>
              <a:rPr lang="en-US" i="1" dirty="0" smtClean="0"/>
              <a:t>), a)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Work out example #3 using the input sequence w=10010, a=1: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(q</a:t>
            </a:r>
            <a:r>
              <a:rPr lang="en-US" i="1" baseline="-25000" dirty="0" smtClean="0"/>
              <a:t>0</a:t>
            </a:r>
            <a:r>
              <a:rPr lang="en-US" i="1" dirty="0" smtClean="0"/>
              <a:t>,wa) = ?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038600" y="34290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76400" y="3505200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7912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A DFA A accepts string </a:t>
            </a:r>
            <a:r>
              <a:rPr lang="en-US" i="1" dirty="0" smtClean="0"/>
              <a:t>w </a:t>
            </a:r>
            <a:r>
              <a:rPr lang="en-US" dirty="0" smtClean="0"/>
              <a:t>if there is a path from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 to an accepting (or final) state that is labeled by </a:t>
            </a:r>
            <a:r>
              <a:rPr lang="en-US" i="1" dirty="0" smtClean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{ w | 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(q</a:t>
            </a:r>
            <a:r>
              <a:rPr lang="en-US" i="1" baseline="-25000" dirty="0" smtClean="0"/>
              <a:t>0</a:t>
            </a:r>
            <a:r>
              <a:rPr lang="en-US" i="1" dirty="0" smtClean="0"/>
              <a:t>,w) </a:t>
            </a:r>
            <a:r>
              <a:rPr lang="ru-RU" i="1" dirty="0" smtClean="0">
                <a:cs typeface="Arial" charset="0"/>
                <a:sym typeface="Symbol" pitchFamily="28" charset="2"/>
              </a:rPr>
              <a:t></a:t>
            </a:r>
            <a:r>
              <a:rPr lang="ru-RU" i="1" dirty="0" smtClean="0">
                <a:cs typeface="Arial" charset="0"/>
              </a:rPr>
              <a:t> </a:t>
            </a:r>
            <a:r>
              <a:rPr lang="en-US" i="1" dirty="0" smtClean="0">
                <a:cs typeface="Arial" charset="0"/>
              </a:rPr>
              <a:t>F </a:t>
            </a:r>
            <a:r>
              <a:rPr lang="en-US" i="1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all strings that lead to an accepting state from q</a:t>
            </a:r>
            <a:r>
              <a:rPr lang="en-US" i="1" baseline="-25000" dirty="0" smtClean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6600"/>
                </a:solidFill>
              </a:rPr>
              <a:t>Non-deterministic </a:t>
            </a:r>
            <a:r>
              <a:rPr lang="en-US" sz="2800" dirty="0" smtClean="0">
                <a:solidFill>
                  <a:schemeClr val="tx2"/>
                </a:solidFill>
              </a:rPr>
              <a:t>Finite Automaton (</a:t>
            </a:r>
            <a:r>
              <a:rPr lang="en-US" sz="2800" dirty="0" smtClean="0">
                <a:solidFill>
                  <a:srgbClr val="006600"/>
                </a:solidFill>
              </a:rPr>
              <a:t>NFA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Input:</a:t>
            </a:r>
            <a:r>
              <a:rPr lang="en-US" sz="240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Question:</a:t>
            </a:r>
            <a:r>
              <a:rPr lang="en-US" sz="2400" smtClean="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Steps: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at the “start state” q</a:t>
            </a:r>
            <a:r>
              <a:rPr lang="en-US" sz="2000" baseline="-25000" smtClean="0"/>
              <a:t>0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Determine </a:t>
            </a:r>
            <a:r>
              <a:rPr lang="en-US" sz="1800" smtClean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smtClean="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after all symbols in w are consumed </a:t>
            </a:r>
            <a:r>
              <a:rPr lang="en-US" sz="2000" u="sng" smtClean="0"/>
              <a:t>and</a:t>
            </a:r>
            <a:r>
              <a:rPr lang="en-US" sz="2000" smtClean="0"/>
              <a:t> if at least </a:t>
            </a:r>
            <a:r>
              <a:rPr lang="en-US" sz="2000" smtClean="0">
                <a:solidFill>
                  <a:srgbClr val="006600"/>
                </a:solidFill>
              </a:rPr>
              <a:t>one of</a:t>
            </a:r>
            <a:r>
              <a:rPr lang="en-US" sz="2000" smtClean="0"/>
              <a:t> the current states is a final state then </a:t>
            </a:r>
            <a:r>
              <a:rPr lang="en-US" sz="2000" i="1" smtClean="0"/>
              <a:t>accept w;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</a:t>
            </a:r>
            <a:r>
              <a:rPr lang="en-US" sz="2000" i="1" smtClean="0"/>
              <a:t>reject w.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 smtClean="0"/>
              <a:t>q</a:t>
            </a:r>
            <a:r>
              <a:rPr lang="en-US" sz="1800" baseline="-25000" dirty="0" err="1" smtClean="0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</a:t>
            </a:r>
            <a:r>
              <a:rPr lang="en-US" sz="1600" dirty="0" smtClean="0">
                <a:solidFill>
                  <a:srgbClr val="FF0000"/>
                </a:solidFill>
              </a:rPr>
              <a:t>Omitting to explicitly show error states </a:t>
            </a:r>
            <a:r>
              <a:rPr lang="en-US" sz="1600" dirty="0">
                <a:solidFill>
                  <a:srgbClr val="FF0000"/>
                </a:solidFill>
              </a:rPr>
              <a:t>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</a:t>
            </a:r>
            <a:r>
              <a:rPr lang="en-US" sz="1600" dirty="0" smtClean="0">
                <a:solidFill>
                  <a:srgbClr val="FF0000"/>
                </a:solidFill>
              </a:rPr>
              <a:t>for NFAs</a:t>
            </a:r>
            <a:r>
              <a:rPr lang="en-US" sz="1600" dirty="0">
                <a:solidFill>
                  <a:srgbClr val="FF0000"/>
                </a:solidFill>
              </a:rPr>
              <a:t>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i.e., this </a:t>
            </a:r>
            <a:r>
              <a:rPr lang="en-US" sz="1600" dirty="0">
                <a:solidFill>
                  <a:srgbClr val="FF0000"/>
                </a:solidFill>
              </a:rPr>
              <a:t>feature </a:t>
            </a:r>
            <a:r>
              <a:rPr lang="en-US" sz="1600" dirty="0" smtClean="0">
                <a:solidFill>
                  <a:srgbClr val="FF0000"/>
                </a:solidFill>
              </a:rPr>
              <a:t>should not be confused with the notion of non-determinism.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an NFA for the following language: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 dirty="0" smtClean="0"/>
              <a:t>?</a:t>
            </a:r>
          </a:p>
          <a:p>
            <a:pPr eaLnBrk="1" hangingPunct="1"/>
            <a:r>
              <a:rPr lang="en-US" dirty="0" smtClean="0"/>
              <a:t>Other examples</a:t>
            </a:r>
          </a:p>
          <a:p>
            <a:pPr lvl="1" eaLnBrk="1" hangingPunct="1"/>
            <a:r>
              <a:rPr lang="en-US" dirty="0" smtClean="0"/>
              <a:t>Keyword recognizer (e.g., if, then, else, while, for, include, etc.)</a:t>
            </a:r>
          </a:p>
          <a:p>
            <a:pPr lvl="1" eaLnBrk="1" hangingPunct="1"/>
            <a:r>
              <a:rPr lang="en-US" dirty="0" smtClean="0"/>
              <a:t>Strings where the first symbol is present somewhere later on at least once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>
              <a:buFont typeface="Wingdings" pitchFamily="2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</a:t>
            </a:r>
            <a:r>
              <a:rPr lang="el-GR" smtClean="0"/>
              <a:t>δ</a:t>
            </a:r>
            <a:r>
              <a:rPr lang="en-US" smtClean="0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Basis:</a:t>
            </a:r>
            <a:r>
              <a:rPr lang="en-US" sz="2800" smtClean="0"/>
              <a:t>  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 smtClean="0"/>
              <a:t> (q,</a:t>
            </a:r>
            <a:r>
              <a:rPr lang="en-US" sz="2800" i="1" smtClean="0">
                <a:sym typeface="Symbol" pitchFamily="28" charset="2"/>
              </a:rPr>
              <a:t></a:t>
            </a:r>
            <a:r>
              <a:rPr lang="en-US" sz="2800" i="1" smtClean="0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Induction:</a:t>
            </a:r>
            <a:r>
              <a:rPr lang="en-US" sz="28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	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,w) = {p</a:t>
            </a:r>
            <a:r>
              <a:rPr lang="en-US" sz="2400" i="1" baseline="-25000" smtClean="0"/>
              <a:t>1</a:t>
            </a:r>
            <a:r>
              <a:rPr lang="en-US" sz="2400" i="1" smtClean="0"/>
              <a:t>,p</a:t>
            </a:r>
            <a:r>
              <a:rPr lang="en-US" sz="2400" i="1" baseline="-25000" smtClean="0"/>
              <a:t>2</a:t>
            </a:r>
            <a:r>
              <a:rPr lang="en-US" sz="2400" i="1" smtClean="0"/>
              <a:t>…,p</a:t>
            </a:r>
            <a:r>
              <a:rPr lang="en-US" sz="2400" i="1" baseline="-25000" smtClean="0"/>
              <a:t>k</a:t>
            </a:r>
            <a:r>
              <a:rPr lang="en-US" sz="2400" i="1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(p</a:t>
            </a:r>
            <a:r>
              <a:rPr lang="en-US" sz="2400" i="1" baseline="-25000" smtClean="0"/>
              <a:t>i</a:t>
            </a:r>
            <a:r>
              <a:rPr lang="en-US" sz="2400" i="1" smtClean="0"/>
              <a:t>,a) = S</a:t>
            </a:r>
            <a:r>
              <a:rPr lang="en-US" sz="2400" i="1" baseline="-25000" smtClean="0"/>
              <a:t>i 	</a:t>
            </a:r>
            <a:r>
              <a:rPr lang="en-US" sz="2400" i="1" smtClean="0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Then,  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,wa) = S</a:t>
            </a:r>
            <a:r>
              <a:rPr lang="en-US" sz="2400" i="1" baseline="-25000" smtClean="0"/>
              <a:t>1 </a:t>
            </a:r>
            <a:r>
              <a:rPr lang="en-US" sz="2400" i="1" smtClean="0"/>
              <a:t>U S</a:t>
            </a:r>
            <a:r>
              <a:rPr lang="en-US" sz="2400" i="1" baseline="-25000" smtClean="0"/>
              <a:t>2 </a:t>
            </a:r>
            <a:r>
              <a:rPr lang="en-US" sz="2400" i="1" smtClean="0"/>
              <a:t>U … U S</a:t>
            </a:r>
            <a:r>
              <a:rPr lang="en-US" sz="2400" i="1" baseline="-25000" smtClean="0"/>
              <a:t>k </a:t>
            </a:r>
            <a:r>
              <a:rPr lang="en-US" sz="2400" i="1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multiple states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NFA accepts </a:t>
            </a:r>
            <a:r>
              <a:rPr lang="en-US" i="1" smtClean="0"/>
              <a:t>w </a:t>
            </a:r>
            <a:r>
              <a:rPr lang="en-US" smtClean="0"/>
              <a:t>if </a:t>
            </a:r>
            <a:r>
              <a:rPr lang="en-US" i="1" smtClean="0"/>
              <a:t>there exists at least one </a:t>
            </a:r>
            <a:r>
              <a:rPr lang="en-US" smtClean="0"/>
              <a:t>path from the start state to an accepting (or final) state that is labeled by </a:t>
            </a:r>
            <a:r>
              <a:rPr lang="en-US" i="1" smtClean="0"/>
              <a:t>w</a:t>
            </a:r>
          </a:p>
          <a:p>
            <a:pPr eaLnBrk="1" hangingPunct="1"/>
            <a:r>
              <a:rPr lang="en-US" i="1" smtClean="0"/>
              <a:t>L(N) = { w |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smtClean="0"/>
              <a:t>(q</a:t>
            </a:r>
            <a:r>
              <a:rPr lang="en-US" i="1" baseline="-25000" smtClean="0"/>
              <a:t>0</a:t>
            </a:r>
            <a:r>
              <a:rPr lang="en-US" i="1" smtClean="0"/>
              <a:t>,w) </a:t>
            </a:r>
            <a:r>
              <a:rPr lang="en-US" i="1" smtClean="0">
                <a:cs typeface="Arial" charset="0"/>
              </a:rPr>
              <a:t>∩ F ≠ </a:t>
            </a:r>
            <a:r>
              <a:rPr lang="el-GR" i="1" smtClean="0">
                <a:cs typeface="Arial" charset="0"/>
              </a:rPr>
              <a:t>Φ </a:t>
            </a:r>
            <a:r>
              <a:rPr lang="en-US" i="1" smtClean="0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Great for modeling regular expressions  </a:t>
            </a:r>
          </a:p>
          <a:p>
            <a:pPr lvl="1" eaLnBrk="1" hangingPunct="1"/>
            <a:r>
              <a:rPr lang="en-US" sz="2400" dirty="0" smtClean="0"/>
              <a:t>String processing - e.g., </a:t>
            </a:r>
            <a:r>
              <a:rPr lang="en-US" sz="2400" dirty="0" err="1" smtClean="0"/>
              <a:t>grep</a:t>
            </a:r>
            <a:r>
              <a:rPr lang="en-US" sz="2400" dirty="0" smtClean="0"/>
              <a:t>, lexical analyzer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 smtClean="0"/>
              <a:t>Probabilistic models could be viewed as extensions of non-deterministic state machines </a:t>
            </a:r>
            <a:br>
              <a:rPr lang="en-US" sz="1800" dirty="0" smtClean="0"/>
            </a:br>
            <a:r>
              <a:rPr lang="en-US" sz="1800" dirty="0" smtClean="0"/>
              <a:t>(e.g., toss of a coin, a roll of dice)</a:t>
            </a:r>
          </a:p>
          <a:p>
            <a:pPr lvl="2" eaLnBrk="1" hangingPunct="1"/>
            <a:r>
              <a:rPr lang="en-US" sz="1800" dirty="0" smtClean="0"/>
              <a:t>They are not the same though</a:t>
            </a:r>
          </a:p>
          <a:p>
            <a:pPr lvl="1" eaLnBrk="1" hangingPunct="1"/>
            <a:r>
              <a:rPr lang="en-US" sz="1800" dirty="0" smtClean="0"/>
              <a:t>A parallel computer could exist in multiple “states”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400" dirty="0" smtClean="0"/>
              <a:t>Micron’s Automata Processor (introduced in 2013)</a:t>
            </a:r>
          </a:p>
          <a:p>
            <a:r>
              <a:rPr lang="en-US" sz="2400" dirty="0" smtClean="0"/>
              <a:t>2D array of MISD (multiple instruction single data) fabric w/ thousands to millions of processing elements. </a:t>
            </a:r>
          </a:p>
          <a:p>
            <a:r>
              <a:rPr lang="en-US" sz="2400" dirty="0" smtClean="0"/>
              <a:t>1 input symbol = fed to all states (i.e., cores)</a:t>
            </a:r>
          </a:p>
          <a:p>
            <a:r>
              <a:rPr lang="en-US" sz="2400" dirty="0" smtClean="0"/>
              <a:t>Non-determinism using circuits</a:t>
            </a:r>
          </a:p>
          <a:p>
            <a:r>
              <a:rPr lang="en-US" sz="2400" dirty="0" smtClean="0">
                <a:hlinkClick r:id="rId2"/>
              </a:rPr>
              <a:t>http://www.micronautomata.com/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Automata dim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81600"/>
            <a:ext cx="5486400" cy="1845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</a:t>
            </a:r>
            <a:r>
              <a:rPr lang="en-US" sz="1800" i="1" dirty="0" smtClean="0">
                <a:solidFill>
                  <a:srgbClr val="008000"/>
                </a:solidFill>
              </a:rPr>
              <a:t>one of</a:t>
            </a:r>
            <a:r>
              <a:rPr lang="en-US" sz="1800" dirty="0" smtClean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dirty="0" smtClean="0"/>
              <a:t>Theorem</a:t>
            </a:r>
            <a:r>
              <a:rPr lang="en-US" sz="2800" dirty="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 smtClean="0"/>
              <a:t>A language L is accepted by a DFA </a:t>
            </a:r>
            <a:r>
              <a:rPr lang="en-US" sz="2400" i="1" u="sng" dirty="0" smtClean="0">
                <a:solidFill>
                  <a:srgbClr val="006600"/>
                </a:solidFill>
              </a:rPr>
              <a:t>if </a:t>
            </a:r>
            <a:r>
              <a:rPr lang="en-US" sz="2400" i="1" u="sng" dirty="0" smtClean="0"/>
              <a:t>and </a:t>
            </a:r>
            <a:r>
              <a:rPr lang="en-US" sz="2400" i="1" u="sng" dirty="0" smtClean="0">
                <a:solidFill>
                  <a:schemeClr val="hlink"/>
                </a:solidFill>
              </a:rPr>
              <a:t>only</a:t>
            </a:r>
            <a:r>
              <a:rPr lang="en-US" sz="2400" u="sng" dirty="0" smtClean="0">
                <a:solidFill>
                  <a:schemeClr val="hlink"/>
                </a:solidFill>
              </a:rPr>
              <a:t> </a:t>
            </a:r>
            <a:r>
              <a:rPr lang="en-US" sz="2400" i="1" u="sng" dirty="0" smtClean="0">
                <a:solidFill>
                  <a:schemeClr val="hlink"/>
                </a:solidFill>
              </a:rPr>
              <a:t>if</a:t>
            </a:r>
            <a:r>
              <a:rPr lang="en-US" sz="2400" dirty="0" smtClean="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 dirty="0" smtClean="0"/>
              <a:t>Proof</a:t>
            </a:r>
            <a:r>
              <a:rPr lang="en-US" sz="2800" dirty="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dirty="0" smtClean="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 dirty="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solidFill>
                  <a:schemeClr val="hlink"/>
                </a:solidFill>
              </a:rPr>
              <a:t>Only-if part</a:t>
            </a:r>
            <a:r>
              <a:rPr lang="en-US" sz="2400" dirty="0" smtClean="0"/>
              <a:t> is trivial</a:t>
            </a:r>
            <a:r>
              <a:rPr lang="en-US" sz="2400" dirty="0" smtClean="0">
                <a:solidFill>
                  <a:schemeClr val="hlink"/>
                </a:solidFill>
              </a:rPr>
              <a:t>:</a:t>
            </a:r>
            <a:endParaRPr lang="en-US" sz="2400" dirty="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dirty="0" smtClean="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for the </a:t>
            </a:r>
            <a:r>
              <a:rPr lang="en-US" smtClean="0">
                <a:solidFill>
                  <a:srgbClr val="006600"/>
                </a:solidFill>
              </a:rPr>
              <a:t>if-part</a:t>
            </a:r>
            <a:endParaRPr lang="en-US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>
                <a:solidFill>
                  <a:srgbClr val="006600"/>
                </a:solidFill>
              </a:rPr>
              <a:t>If-part:</a:t>
            </a:r>
            <a:r>
              <a:rPr lang="en-US" sz="2800" smtClean="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Observation:</a:t>
            </a:r>
            <a:r>
              <a:rPr lang="en-US" sz="2400" smtClean="0"/>
              <a:t> In an NFA, each transition maps to a </a:t>
            </a:r>
            <a:r>
              <a:rPr lang="en-US" sz="2400" i="1" smtClean="0"/>
              <a:t>subset </a:t>
            </a:r>
            <a:r>
              <a:rPr lang="en-US" sz="2400" smtClean="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 smtClean="0">
                <a:solidFill>
                  <a:srgbClr val="FF0000"/>
                </a:solidFill>
              </a:rPr>
              <a:t>Idea:</a:t>
            </a:r>
            <a:r>
              <a:rPr lang="en-US" sz="2200" smtClean="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 smtClean="0">
                <a:solidFill>
                  <a:srgbClr val="FF0000"/>
                </a:solidFill>
              </a:rPr>
              <a:t>       each “subset of NFA_states” </a:t>
            </a:r>
            <a:r>
              <a:rPr lang="en-US" sz="2200" smtClean="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 smtClean="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NFA to DFA by subset construction</a:t>
            </a:r>
            <a:endParaRPr 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 smtClean="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smtClean="0">
                <a:cs typeface="Arial" charset="0"/>
              </a:rPr>
              <a:t>∩F</a:t>
            </a:r>
            <a:r>
              <a:rPr lang="en-US" sz="2400" baseline="-25000" smtClean="0">
                <a:cs typeface="Arial" charset="0"/>
              </a:rPr>
              <a:t>N</a:t>
            </a:r>
            <a:r>
              <a:rPr lang="en-US" sz="2400" smtClean="0">
                <a:cs typeface="Arial" charset="0"/>
              </a:rPr>
              <a:t>≠</a:t>
            </a:r>
            <a:r>
              <a:rPr lang="el-GR" sz="2400" smtClean="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(p,a)</a:t>
            </a:r>
            <a:endParaRPr lang="en-US" sz="2000" smtClean="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 construction: Example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3962400" y="3657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DFA: Repeating the example using </a:t>
            </a:r>
            <a:r>
              <a:rPr lang="en-US" sz="3600" i="1" smtClean="0"/>
              <a:t>LAZY CREATION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Correctness of subset construction</a:t>
            </a:r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 smtClean="0">
                <a:solidFill>
                  <a:srgbClr val="00B050"/>
                </a:solidFill>
              </a:rPr>
              <a:t>Theorem:</a:t>
            </a:r>
            <a:r>
              <a:rPr lang="en-US" i="1" smtClean="0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 smtClean="0"/>
              <a:t>Proof:</a:t>
            </a:r>
            <a:endParaRPr lang="en-US" smtClean="0"/>
          </a:p>
          <a:p>
            <a:pPr lvl="1" eaLnBrk="1" hangingPunct="1"/>
            <a:r>
              <a:rPr lang="en-US" smtClean="0"/>
              <a:t>Show that </a:t>
            </a:r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({q</a:t>
            </a:r>
            <a:r>
              <a:rPr lang="en-US" baseline="-25000" smtClean="0"/>
              <a:t>0</a:t>
            </a:r>
            <a:r>
              <a:rPr lang="en-US" smtClean="0"/>
              <a:t>},w) </a:t>
            </a:r>
            <a:r>
              <a:rPr lang="en-US" smtClean="0">
                <a:sym typeface="Symbol" pitchFamily="28" charset="2"/>
              </a:rPr>
              <a:t>≡ 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,w} , for all w</a:t>
            </a:r>
          </a:p>
          <a:p>
            <a:pPr lvl="1" eaLnBrk="1" hangingPunct="1"/>
            <a:r>
              <a:rPr lang="en-US" smtClean="0"/>
              <a:t>Using induction on w’s length:</a:t>
            </a:r>
          </a:p>
          <a:p>
            <a:pPr lvl="2" eaLnBrk="1" hangingPunct="1"/>
            <a:r>
              <a:rPr lang="en-US" smtClean="0"/>
              <a:t>Let w = xa</a:t>
            </a:r>
          </a:p>
          <a:p>
            <a:pPr lvl="2" eaLnBrk="1" hangingPunct="1"/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({q</a:t>
            </a:r>
            <a:r>
              <a:rPr lang="en-US" baseline="-25000" smtClean="0"/>
              <a:t>0</a:t>
            </a:r>
            <a:r>
              <a:rPr lang="en-US" smtClean="0"/>
              <a:t>},xa) </a:t>
            </a:r>
            <a:r>
              <a:rPr lang="en-US" smtClean="0">
                <a:sym typeface="Symbol" pitchFamily="28" charset="2"/>
              </a:rPr>
              <a:t>≡ </a:t>
            </a:r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,x}, a ) </a:t>
            </a:r>
            <a:r>
              <a:rPr lang="en-US" smtClean="0">
                <a:sym typeface="Symbol" pitchFamily="28" charset="2"/>
              </a:rPr>
              <a:t>≡</a:t>
            </a:r>
            <a:r>
              <a:rPr lang="en-US" smtClean="0"/>
              <a:t>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,w}</a:t>
            </a:r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 = {w | w is a binary string s.t., the k</a:t>
            </a:r>
            <a:r>
              <a:rPr lang="en-US" sz="2800" baseline="30000" smtClean="0"/>
              <a:t>th</a:t>
            </a:r>
            <a:r>
              <a:rPr lang="en-US" sz="2800" smtClean="0"/>
              <a:t> symbol from its end is a 1}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an equivalent DFA needs to have at least 2</a:t>
            </a:r>
            <a:r>
              <a:rPr lang="en-US" sz="2400" baseline="30000" smtClean="0"/>
              <a:t>k</a:t>
            </a:r>
            <a:r>
              <a:rPr lang="en-US" sz="2400" smtClean="0"/>
              <a:t> states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 smtClean="0"/>
              <a:t>(Pigeon hole principle)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m</a:t>
            </a:r>
            <a:r>
              <a:rPr lang="en-US" sz="2400" smtClean="0"/>
              <a:t> holes and &gt;</a:t>
            </a:r>
            <a:r>
              <a:rPr lang="en-US" sz="2400" i="1" smtClean="0"/>
              <a:t>m</a:t>
            </a:r>
            <a:r>
              <a:rPr lang="en-US" sz="2400" smtClean="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Text indexing </a:t>
            </a:r>
          </a:p>
          <a:p>
            <a:pPr lvl="1" eaLnBrk="1" hangingPunct="1"/>
            <a:r>
              <a:rPr lang="en-US" sz="2400" smtClean="0"/>
              <a:t>inverted indexing</a:t>
            </a:r>
          </a:p>
          <a:p>
            <a:pPr lvl="1" eaLnBrk="1" hangingPunct="1"/>
            <a:r>
              <a:rPr lang="en-US" sz="2400" smtClean="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 smtClean="0"/>
              <a:t>Find pattern P in text T</a:t>
            </a:r>
          </a:p>
          <a:p>
            <a:pPr lvl="1" eaLnBrk="1" hangingPunct="1"/>
            <a:r>
              <a:rPr lang="en-US" sz="2400" smtClean="0"/>
              <a:t>Example: Google querying</a:t>
            </a:r>
          </a:p>
          <a:p>
            <a:pPr eaLnBrk="1" hangingPunct="1"/>
            <a:r>
              <a:rPr lang="en-US" sz="2800" smtClean="0"/>
              <a:t>Extensions of this idea:</a:t>
            </a:r>
          </a:p>
          <a:p>
            <a:pPr lvl="1" eaLnBrk="1" hangingPunct="1"/>
            <a:r>
              <a:rPr lang="en-US" sz="2400" smtClean="0"/>
              <a:t>PATRICIA tree, suffix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The machine decides when to </a:t>
            </a:r>
            <a:r>
              <a:rPr lang="en-US" sz="2000" u="sng" smtClean="0">
                <a:solidFill>
                  <a:srgbClr val="FF0000"/>
                </a:solidFill>
              </a:rPr>
              <a:t>consume</a:t>
            </a:r>
            <a:r>
              <a:rPr lang="en-US" sz="2000" smtClean="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 smtClean="0">
                <a:solidFill>
                  <a:srgbClr val="FF0000"/>
                </a:solidFill>
              </a:rPr>
              <a:t>ignore</a:t>
            </a:r>
            <a:r>
              <a:rPr lang="en-US" sz="2000" smtClean="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(but the machine can never </a:t>
            </a:r>
            <a:r>
              <a:rPr lang="en-US" sz="2000" u="sng" smtClean="0">
                <a:solidFill>
                  <a:srgbClr val="FF0000"/>
                </a:solidFill>
              </a:rPr>
              <a:t>skip </a:t>
            </a:r>
            <a:r>
              <a:rPr lang="en-US" sz="2000" smtClean="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 smtClean="0">
                <a:solidFill>
                  <a:srgbClr val="7030A0"/>
                </a:solidFill>
              </a:rPr>
              <a:t>=&gt; A transition can happen even </a:t>
            </a:r>
            <a:r>
              <a:rPr lang="en-US" sz="2000" i="1" smtClean="0">
                <a:solidFill>
                  <a:srgbClr val="7030A0"/>
                </a:solidFill>
              </a:rPr>
              <a:t>without </a:t>
            </a:r>
            <a:r>
              <a:rPr lang="en-US" sz="2000" smtClean="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 smtClean="0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 smtClean="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 with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We can allow </a:t>
            </a:r>
            <a:r>
              <a:rPr lang="en-US" sz="2800" u="sng" dirty="0" smtClean="0"/>
              <a:t>explicit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-transitions in finite automata</a:t>
            </a:r>
          </a:p>
          <a:p>
            <a:pPr lvl="1" eaLnBrk="1" hangingPunct="1"/>
            <a:r>
              <a:rPr lang="en-US" sz="2400" dirty="0" smtClean="0"/>
              <a:t>i.e., a transition from one state to another state without consuming any additional input symbol </a:t>
            </a:r>
          </a:p>
          <a:p>
            <a:pPr lvl="1" eaLnBrk="1" hangingPunct="1"/>
            <a:r>
              <a:rPr lang="en-US" sz="2400" dirty="0" smtClean="0"/>
              <a:t>Explicit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-transitions between different states introduce non-determinism.</a:t>
            </a:r>
          </a:p>
          <a:p>
            <a:pPr lvl="1" eaLnBrk="1" hangingPunct="1"/>
            <a:r>
              <a:rPr lang="en-US" sz="2400" dirty="0" smtClean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 smtClean="0">
                <a:sym typeface="Symbol" pitchFamily="28" charset="2"/>
              </a:rPr>
              <a:t>Definition:</a:t>
            </a:r>
            <a:r>
              <a:rPr lang="en-US" sz="2800" b="1" i="1" dirty="0" smtClean="0">
                <a:sym typeface="Symbol" pitchFamily="28" charset="2"/>
              </a:rPr>
              <a:t> </a:t>
            </a:r>
            <a:r>
              <a:rPr lang="en-US" sz="2800" b="1" i="1" dirty="0" smtClean="0"/>
              <a:t> -NFAs are those NFAs with at least one explicit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-transition defined.</a:t>
            </a:r>
            <a:endParaRPr lang="en-US" sz="2800" b="1" i="1" dirty="0" smtClean="0">
              <a:sym typeface="Symbol" pitchFamily="28" charset="2"/>
            </a:endParaRPr>
          </a:p>
          <a:p>
            <a:pPr eaLnBrk="1" hangingPunct="1"/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 -NFAs have one more column in their transition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-closure of a state q, </a:t>
            </a:r>
            <a:r>
              <a:rPr lang="en-US" sz="2400" b="1" i="1" smtClean="0">
                <a:solidFill>
                  <a:schemeClr val="hlink"/>
                </a:solidFill>
              </a:rPr>
              <a:t>ECLOSE(q)</a:t>
            </a:r>
            <a:r>
              <a:rPr lang="en-US" sz="2400" smtClean="0"/>
              <a:t>, is the set of all states (including itself) that can be </a:t>
            </a:r>
            <a:r>
              <a:rPr lang="en-US" sz="2400" i="1" smtClean="0"/>
              <a:t>reached </a:t>
            </a:r>
            <a:r>
              <a:rPr lang="en-US" sz="2400" smtClean="0"/>
              <a:t>from q by repeatedly making an arbitrary number of </a:t>
            </a:r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5957888"/>
            <a:ext cx="1681163" cy="750887"/>
            <a:chOff x="2256" y="3321"/>
            <a:chExt cx="1059" cy="473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1</a:t>
              </a:r>
              <a:r>
                <a:rPr lang="en-US" sz="140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another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/>
                <a:gridCol w="887595"/>
                <a:gridCol w="493295"/>
                <a:gridCol w="1233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  <a:r>
              <a:rPr lang="en-US" sz="2800" smtClean="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>
                <a:sym typeface="Symbol" pitchFamily="28" charset="2"/>
              </a:rPr>
              <a:t>			?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Equivalency of DFA, NFA,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-NFA</a:t>
            </a:r>
            <a:r>
              <a:rPr lang="en-US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Theorem:</a:t>
            </a:r>
            <a:r>
              <a:rPr lang="en-US" smtClean="0"/>
              <a:t> A language L is accepted by some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800" smtClean="0"/>
              <a:t>-NFA if and only if L is accepted by some DFA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u="sng" smtClean="0"/>
          </a:p>
          <a:p>
            <a:pPr eaLnBrk="1" hangingPunct="1"/>
            <a:r>
              <a:rPr lang="en-US" sz="2800" u="sng" smtClean="0"/>
              <a:t>Implication:</a:t>
            </a:r>
          </a:p>
          <a:p>
            <a:pPr lvl="1" eaLnBrk="1" hangingPunct="1"/>
            <a:r>
              <a:rPr lang="en-US" sz="2400" smtClean="0"/>
              <a:t>DFA </a:t>
            </a:r>
            <a:r>
              <a:rPr lang="en-US" sz="2400" smtClean="0">
                <a:sym typeface="Symbol" pitchFamily="28" charset="2"/>
              </a:rPr>
              <a:t>≡ </a:t>
            </a:r>
            <a:r>
              <a:rPr lang="en-US" sz="2400" smtClean="0"/>
              <a:t> NFA </a:t>
            </a:r>
            <a:r>
              <a:rPr lang="en-US" sz="2400" smtClean="0">
                <a:sym typeface="Symbol" pitchFamily="28" charset="2"/>
              </a:rPr>
              <a:t>≡</a:t>
            </a:r>
            <a:r>
              <a:rPr lang="en-US" sz="2400" smtClean="0"/>
              <a:t>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(all accept Regular Languages)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Eliminating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-transitions</a:t>
            </a:r>
            <a:r>
              <a:rPr lang="en-US" sz="3200" smtClean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Let E = {Q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 smtClean="0">
                <a:sym typeface="Symbol" pitchFamily="28" charset="2"/>
              </a:rPr>
              <a:t>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-NFA</a:t>
            </a:r>
            <a:endParaRPr lang="el-GR" sz="2400" smtClean="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uild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 s.t.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 all </a:t>
            </a:r>
            <a:r>
              <a:rPr lang="en-US" sz="2000" smtClean="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subsets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factoring in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2000" smtClean="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=subsets S in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000" smtClean="0">
                <a:cs typeface="Arial" charset="0"/>
              </a:rPr>
              <a:t>∩F</a:t>
            </a:r>
            <a:r>
              <a:rPr lang="en-US" sz="2000" baseline="-25000" smtClean="0">
                <a:cs typeface="Arial" charset="0"/>
              </a:rPr>
              <a:t>E</a:t>
            </a:r>
            <a:r>
              <a:rPr lang="en-US" sz="2000" smtClean="0">
                <a:cs typeface="Arial" charset="0"/>
              </a:rPr>
              <a:t>≠</a:t>
            </a:r>
            <a:r>
              <a:rPr lang="el-GR" sz="2000" smtClean="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and for each input symbol </a:t>
            </a:r>
            <a:r>
              <a:rPr lang="el-GR" sz="2000" i="1" smtClean="0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 smtClean="0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latin typeface="Lucida Grande" pitchFamily="28" charset="0"/>
                <a:cs typeface="Tahoma" pitchFamily="28" charset="0"/>
              </a:rPr>
              <a:t>Let R=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δ</a:t>
            </a:r>
            <a:r>
              <a:rPr lang="el-GR" sz="18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(p,a)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 smtClean="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	of all their 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623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581400" y="5913438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38841-5C10-4F3D-AB64-818D3E59FDF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Input:</a:t>
            </a:r>
            <a:r>
              <a:rPr lang="en-US" sz="2800" dirty="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Question:</a:t>
            </a:r>
            <a:r>
              <a:rPr lang="en-US" sz="2800" dirty="0" smtClean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Steps: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Start at the “start state” q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after all symbols in w are consumed, the current state is one of the accepting states (F) then </a:t>
            </a:r>
            <a:r>
              <a:rPr lang="en-US" sz="2400" i="1" dirty="0" smtClean="0"/>
              <a:t>accept w;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Otherwise, </a:t>
            </a:r>
            <a:r>
              <a:rPr lang="en-US" sz="2400" i="1" dirty="0" smtClean="0"/>
              <a:t>reject w.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913" y="4643438"/>
              <a:ext cx="979487" cy="9191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  <a:endParaRPr lang="en-US" sz="1600" dirty="0">
                <a:solidFill>
                  <a:srgbClr val="C00000"/>
                </a:solidFill>
                <a:ea typeface="ＭＳ Ｐゴシック" pitchFamily="28" charset="-128"/>
              </a:endParaRP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</a:t>
            </a:r>
            <a:r>
              <a:rPr lang="en-US" sz="2000" smtClean="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L(A) be a language </a:t>
            </a:r>
            <a:r>
              <a:rPr lang="en-US" i="1" smtClean="0"/>
              <a:t>recognized </a:t>
            </a:r>
            <a:r>
              <a:rPr lang="en-US" smtClean="0"/>
              <a:t>by a DFA A. </a:t>
            </a:r>
          </a:p>
          <a:p>
            <a:pPr lvl="1" eaLnBrk="1" hangingPunct="1"/>
            <a:r>
              <a:rPr lang="en-US" smtClean="0"/>
              <a:t>Then L(A) is called a “</a:t>
            </a:r>
            <a:r>
              <a:rPr lang="en-US" i="1" smtClean="0">
                <a:solidFill>
                  <a:schemeClr val="tx2"/>
                </a:solidFill>
              </a:rPr>
              <a:t>Regular Language”</a:t>
            </a:r>
            <a:r>
              <a:rPr lang="en-US" i="1" smtClean="0"/>
              <a:t>.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smtClean="0"/>
              <a:t>Locate regular languages in the Chomsky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 smtClean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 smtClean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Other states == same as “non-accepting states”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1"/>
            <a:ext cx="1538291" cy="1327151"/>
            <a:chOff x="2342" y="2400"/>
            <a:chExt cx="969" cy="836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9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Accepting</a:t>
              </a:r>
              <a:endParaRPr lang="en-US" dirty="0"/>
            </a:p>
            <a:p>
              <a:r>
                <a:rPr lang="en-US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clamping circuit waits for a ”1” input, and turns on forever. However, to avoid clamping on spurious noise, we’ll design a DFA that waits for </a:t>
            </a:r>
            <a:r>
              <a:rPr lang="en-US" sz="2000" i="1" smtClean="0"/>
              <a:t>two consecutive 1s</a:t>
            </a:r>
            <a:r>
              <a:rPr lang="en-US" sz="2000" smtClean="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Build a DFA for the following language: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smtClean="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0</a:t>
            </a:r>
            <a:r>
              <a:rPr lang="en-US" sz="2000" smtClean="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1</a:t>
            </a:r>
            <a:r>
              <a:rPr lang="en-US" sz="2000" smtClean="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2</a:t>
            </a:r>
            <a:r>
              <a:rPr lang="en-US" sz="2000" smtClean="0"/>
              <a:t>: has seen 11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1575</TotalTime>
  <Words>3439</Words>
  <Application>Microsoft Office PowerPoint</Application>
  <PresentationFormat>On-screen Show (4:3)</PresentationFormat>
  <Paragraphs>856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ＭＳ Ｐゴシック</vt:lpstr>
      <vt:lpstr>Arial</vt:lpstr>
      <vt:lpstr>Lucida Grande</vt:lpstr>
      <vt:lpstr>Symbol</vt:lpstr>
      <vt:lpstr>Tahoma</vt:lpstr>
      <vt:lpstr>Wingdings</vt:lpstr>
      <vt:lpstr>Blends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Technologies for NFAs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Eliminating -transitions </vt:lpstr>
      <vt:lpstr>Example: -NFA  DFA</vt:lpstr>
      <vt:lpstr>Example: -NFA  DFA</vt:lpstr>
      <vt:lpstr>Summary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AMIT</cp:lastModifiedBy>
  <cp:revision>455</cp:revision>
  <cp:lastPrinted>2007-08-15T03:01:31Z</cp:lastPrinted>
  <dcterms:created xsi:type="dcterms:W3CDTF">2007-08-14T22:08:29Z</dcterms:created>
  <dcterms:modified xsi:type="dcterms:W3CDTF">2020-08-26T14:44:49Z</dcterms:modified>
</cp:coreProperties>
</file>