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7" r:id="rId3"/>
    <p:sldId id="257" r:id="rId5"/>
    <p:sldId id="277" r:id="rId6"/>
    <p:sldId id="270" r:id="rId7"/>
    <p:sldId id="276" r:id="rId8"/>
    <p:sldId id="271" r:id="rId9"/>
    <p:sldId id="288" r:id="rId10"/>
    <p:sldId id="281" r:id="rId11"/>
    <p:sldId id="285" r:id="rId12"/>
    <p:sldId id="286" r:id="rId13"/>
    <p:sldId id="287" r:id="rId14"/>
    <p:sldId id="283" r:id="rId15"/>
    <p:sldId id="284" r:id="rId16"/>
    <p:sldId id="298" r:id="rId17"/>
    <p:sldId id="299" r:id="rId18"/>
    <p:sldId id="300" r:id="rId19"/>
    <p:sldId id="301" r:id="rId20"/>
    <p:sldId id="26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+mn-ea"/>
              </a:rPr>
              <a:t>Mobile App for Direct Market Access for Farmers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 CIT-G01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455" cy="21945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4705"/>
                <a:gridCol w="3333675"/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20211CIT00</a:t>
                      </a:r>
                      <a:r>
                        <a:rPr lang="en-IN" altLang="en-US" sz="1800" u="none" strike="noStrike" cap="none" dirty="0"/>
                        <a:t>49</a:t>
                      </a:r>
                      <a:endParaRPr lang="en-IN" alt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+mn-ea"/>
                        </a:rPr>
                        <a:t>LAKKI REDDY VARSHITHA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</a:t>
                      </a:r>
                      <a:r>
                        <a:rPr lang="en-IN" altLang="en-US" sz="1800" u="none" strike="noStrike" cap="none" dirty="0"/>
                        <a:t>52</a:t>
                      </a:r>
                      <a:endParaRPr lang="en-IN" alt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800" u="none" strike="noStrike" cap="none" dirty="0"/>
                        <a:t>ERANTI SAI KISHAN</a:t>
                      </a:r>
                      <a:endParaRPr lang="en-IN" alt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</a:t>
                      </a:r>
                      <a:r>
                        <a:rPr lang="en-IN" altLang="en-US" sz="1800" u="none" strike="noStrike" cap="none" dirty="0"/>
                        <a:t>53</a:t>
                      </a:r>
                      <a:endParaRPr lang="en-IN" alt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800" u="none" strike="noStrike" cap="none" dirty="0"/>
                        <a:t>ERANTI SAI DINESH</a:t>
                      </a:r>
                      <a:endParaRPr lang="en-IN" alt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</a:t>
                      </a:r>
                      <a:r>
                        <a:rPr lang="en-IN" altLang="en-US" sz="1800" u="none" strike="noStrike" cap="none" dirty="0"/>
                        <a:t>67</a:t>
                      </a:r>
                      <a:endParaRPr lang="en-IN" alt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800" u="none" strike="noStrike" cap="none" dirty="0"/>
                        <a:t>PAVANI M</a:t>
                      </a:r>
                      <a:endParaRPr lang="en-IN" alt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</a:t>
            </a:r>
            <a:r>
              <a:rPr lang="en-US" alt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BHAVYA B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IN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4004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University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</a:t>
            </a:r>
            <a:r>
              <a:rPr lang="en-IN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3</a:t>
            </a:r>
            <a:endParaRPr lang="en-IN" altLang="en-GB" sz="2000" b="1" i="0" u="none" strike="noStrike" cap="none" dirty="0" smtClean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88205"/>
            <a:ext cx="12249785" cy="144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 CSE (Internet Of Things)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Anandaraj S P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Verdana" panose="020B0604030504040204"/>
              </a:rPr>
              <a:t>Dr. Sharmasth Vali Y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665480"/>
            <a:ext cx="10668000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Account Creation: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Enables quick and secure registration for farmers on the platform.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Details Updates: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Allows farmers to easily update personal and farm information as needed.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Product Upload: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Lets farmers list their produce with detailed descriptions and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Customer Account Creation: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Facilitates simple profile creation for consumers to browse and shop.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Customer Access to Products: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Provides an intuitive interface for customers to view and purchase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Machine Learning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Employs ML models to optimize pricing, predict demand, and personalize recommendations.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 &amp; Satisfaction Analytics: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Generates insights to enhance farmer performance and customer satisfaction.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Additional In-App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Integrates secure online payments, expert consultations, real-time updates, and access to government schemes.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Hardware and software details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0668000" cy="4669155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000" b="1" dirty="0">
                <a:latin typeface="Cambria" panose="02040503050406030204" pitchFamily="18" charset="0"/>
                <a:cs typeface="Cambria" panose="02040503050406030204" pitchFamily="18" charset="0"/>
              </a:rPr>
              <a:t>Software Components</a:t>
            </a:r>
            <a:endParaRPr lang="en-US" sz="2000" b="1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Build.gradle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Configures the build process using Gradle by specifying dependencies, plugins, and SDK settings for the app.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Google-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services.json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Provides necessary configuration and credentials for integrating Google services like Firebase into the application.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Proguard-rules.pro: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Contains rules for code obfuscation and optimization, enhancing app security and performance by reducing reverse engineering risks.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Line by Gantt Chart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1" y="1062761"/>
            <a:ext cx="9463088" cy="4759541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14800" y="5915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800" b="1">
                <a:latin typeface="Cambria" panose="02040503050406030204" pitchFamily="18" charset="0"/>
                <a:cs typeface="Cambria" panose="02040503050406030204" pitchFamily="18" charset="0"/>
              </a:rPr>
              <a:t>Figure: 2 Time Line By Gantt Chart</a:t>
            </a:r>
            <a:endParaRPr lang="en-US" altLang="en-GB" sz="1800" b="1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0668000" cy="4476750"/>
          </a:xfrm>
        </p:spPr>
        <p:txBody>
          <a:bodyPr>
            <a:normAutofit fontScale="50000"/>
          </a:bodyPr>
          <a:lstStyle/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[1]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Chang, H.-H., &amp; Meyerhoefer, C.D. (2020). COVID-19 and the demand for online food shopping services: Empirical evidence from Taiwan. American Journal of Agricultural Economics, 103(2), 448–465. 2020– "Android App to Connect Farmers to Retailers and Food Processing Industry." IEEE Xplore. Available at: https://ieeexplore.ieee.org/document/9034434.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[2]IEEE Xplore. (2020). Android App to Connect Farmers to Retailers and Food Processing Industry. Available at: https://ieeexplore.ieee.org/document/9034434. 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[3]Saxena, S., &amp; Limbad, A. (2021). Consumption change of household food habits pre and post lockdown during COVID-19: A perspective study of Gujarat and Maharashtra. Global Journal of Interdisciplinary Studies, 4(1), 16–36.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[4]Zhao, L., Zhang, Y., &amp; Zhang, H. (2022). Research on the impact of digital literacy on farmer households' green cooking energy consumption: Evidence from rural China. International Journal of Environmental Research and Public Health, 19(13464).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[5]Manocha, S., Bhullar, P.S., &amp; Sachdeva, T. (2023). Factors determining the investment behaviour of farmers—The moderating role of socioeconomic demographics. Journal of Indian Business Research.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[6]IEEE Xplore. (2023). Smart Kisan: A Mobile App for Farmers' Assistance in Agricultural Activities. Available at: https://ieeexplore.ieee.org/document/10199471.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[7] Hinojosa, C., Sanchez, K., Camacho, A., &amp; Arguello, H. (2023). AgroTIC: Bridging the gap between farmers, agronomists, and merchants through smartphones and machine learning. arXiv preprint, arXiv:2305.12418. Available at: https://arxiv.org/abs/2305.12418.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[8]Kumar, R. (2023). Farmers' use of the mobile phone for accessing agricultural information in Haryana: An analytical study. Open Information Science. Available at: https://www.degruyter.com/document/doi/10.1515/opis-2023-0031/html.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[9]Agriculture &amp; Food Security. (2023). Is agricultural digitization a reality among smallholder farmers in Sub-Saharan Africa? Unpacking the digital agricultural paradox.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[10]</a:t>
            </a: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Mdoda, L., Christian, M., &amp; Agbugba, I. (2024). Use of information systems (mobile phone app) for enhancing smallholder farmers' productivity in Eastern Cape Province, South Africa: Implications on food security. Journal of the Knowledge Economy, 15, 1993–2009. Available at: https://link.springer.com/article/10.1007/s13132-024-01478-x.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>
              <a:spcBef>
                <a:spcPts val="0"/>
              </a:spcBef>
            </a:pP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indent="-342900">
              <a:spcBef>
                <a:spcPts val="0"/>
              </a:spcBef>
            </a:pP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Output </a:t>
            </a:r>
            <a:endParaRPr lang="en-IN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IN" alt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alt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WhatsApp Image 2025-04-21 at 21.09.14_a9f417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1568450"/>
            <a:ext cx="2042795" cy="4347210"/>
          </a:xfrm>
          <a:prstGeom prst="rect">
            <a:avLst/>
          </a:prstGeom>
        </p:spPr>
      </p:pic>
      <p:pic>
        <p:nvPicPr>
          <p:cNvPr id="5" name="Picture 5" descr="WhatsApp Image 2025-04-21 at 21.09.54_e80a8c2a"/>
          <p:cNvPicPr>
            <a:picLocks noChangeAspect="1"/>
          </p:cNvPicPr>
          <p:nvPr/>
        </p:nvPicPr>
        <p:blipFill>
          <a:blip r:embed="rId2"/>
          <a:srcRect r="1605"/>
          <a:stretch>
            <a:fillRect/>
          </a:stretch>
        </p:blipFill>
        <p:spPr>
          <a:xfrm>
            <a:off x="3683635" y="1568450"/>
            <a:ext cx="1968500" cy="4347210"/>
          </a:xfrm>
          <a:prstGeom prst="rect">
            <a:avLst/>
          </a:prstGeom>
        </p:spPr>
      </p:pic>
      <p:pic>
        <p:nvPicPr>
          <p:cNvPr id="12" name="Picture 12" descr="WhatsApp Image 2025-04-21 at 21.14.57_2c6f7c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570990"/>
            <a:ext cx="2000885" cy="4344670"/>
          </a:xfrm>
          <a:prstGeom prst="rect">
            <a:avLst/>
          </a:prstGeom>
        </p:spPr>
      </p:pic>
      <p:pic>
        <p:nvPicPr>
          <p:cNvPr id="7" name="Picture 7" descr="WhatsApp Image 2025-04-21 at 21.14.51_8f594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950" y="1588770"/>
            <a:ext cx="1887220" cy="4327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Cont..</a:t>
            </a:r>
            <a:endParaRPr lang="en-IN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IN" altLang="en-GB"/>
              <a:t>.</a:t>
            </a:r>
            <a:endParaRPr lang="en-IN" altLang="en-GB"/>
          </a:p>
        </p:txBody>
      </p:sp>
      <p:pic>
        <p:nvPicPr>
          <p:cNvPr id="10" name="Picture 10" descr="WhatsApp Image 2025-04-21 at 21.21.32_663d09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097280"/>
            <a:ext cx="2199640" cy="4998720"/>
          </a:xfrm>
          <a:prstGeom prst="rect">
            <a:avLst/>
          </a:prstGeom>
        </p:spPr>
      </p:pic>
      <p:pic>
        <p:nvPicPr>
          <p:cNvPr id="13" name="Picture 13" descr="WhatsApp Image 2025-04-21 at 21.14.54_dc4892e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097280"/>
            <a:ext cx="2135505" cy="4998720"/>
          </a:xfrm>
          <a:prstGeom prst="rect">
            <a:avLst/>
          </a:prstGeom>
        </p:spPr>
      </p:pic>
      <p:pic>
        <p:nvPicPr>
          <p:cNvPr id="16" name="Picture 16" descr="WhatsApp Image 2025-04-21 at 21.31.55_97300f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65" y="1083945"/>
            <a:ext cx="2254885" cy="5012055"/>
          </a:xfrm>
          <a:prstGeom prst="rect">
            <a:avLst/>
          </a:prstGeom>
        </p:spPr>
      </p:pic>
      <p:pic>
        <p:nvPicPr>
          <p:cNvPr id="15" name="Picture 15" descr="WhatsApp Image 2025-04-21 at 21.30.44_3eb1151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10" y="1083945"/>
            <a:ext cx="2177415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Cont..</a:t>
            </a:r>
            <a:endParaRPr lang="en-IN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IN" altLang="en-GB"/>
              <a:t>.</a:t>
            </a:r>
            <a:endParaRPr lang="en-IN" altLang="en-GB"/>
          </a:p>
        </p:txBody>
      </p:sp>
      <p:pic>
        <p:nvPicPr>
          <p:cNvPr id="19" name="Picture 19" descr="WhatsApp Image 2025-04-21 at 21.33.09_854357f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143000"/>
            <a:ext cx="2237105" cy="497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45" y="1162685"/>
            <a:ext cx="2227580" cy="4952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65" y="1162685"/>
            <a:ext cx="2247900" cy="4995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605" y="1162685"/>
            <a:ext cx="2235835" cy="4968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Cont..</a:t>
            </a:r>
            <a:endParaRPr lang="en-IN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IN" altLang="en-GB"/>
              <a:t>.</a:t>
            </a:r>
            <a:endParaRPr lang="en-IN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143000"/>
            <a:ext cx="2227580" cy="4953000"/>
          </a:xfrm>
          <a:prstGeom prst="rect">
            <a:avLst/>
          </a:prstGeom>
        </p:spPr>
      </p:pic>
      <p:pic>
        <p:nvPicPr>
          <p:cNvPr id="24" name="Picture 24" descr="WhatsApp Image 2025-04-21 at 21.33.09_8e87b5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1143000"/>
            <a:ext cx="2209800" cy="4922520"/>
          </a:xfrm>
          <a:prstGeom prst="rect">
            <a:avLst/>
          </a:prstGeom>
        </p:spPr>
      </p:pic>
      <p:pic>
        <p:nvPicPr>
          <p:cNvPr id="25" name="Picture 25" descr="WhatsApp Image 2025-04-21 at 21.34.44_cde5392b"/>
          <p:cNvPicPr>
            <a:picLocks noChangeAspect="1"/>
          </p:cNvPicPr>
          <p:nvPr/>
        </p:nvPicPr>
        <p:blipFill>
          <a:blip r:embed="rId3"/>
          <a:srcRect l="23503" t="9063" r="15309" b="11415"/>
          <a:stretch>
            <a:fillRect/>
          </a:stretch>
        </p:blipFill>
        <p:spPr>
          <a:xfrm>
            <a:off x="8768080" y="1134745"/>
            <a:ext cx="213360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20115"/>
            <a:ext cx="10668000" cy="501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Abstract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Existing Methods – Drawbacks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Proposed method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Diagram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Hardware and software details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line by Gantt chart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References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ABSTRACT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071245"/>
            <a:ext cx="10668000" cy="4421505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focuses on developing a comprehensive platform that bridges the gap between farmers and consumers, allowing users to purchase agricultural products directly from farmers.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application provides seamless online payments, user and farmer profile management, and real-time inventory updates.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Administrators play a key role in fostering trust by onboarding verified farmers and uploading schemes beneficial to farmers.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Future expansions include vehicle and land renting functionalities as well as fertilizer management to further support farmers.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12" y="163952"/>
            <a:ext cx="10668000" cy="487500"/>
          </a:xfrm>
        </p:spPr>
        <p:txBody>
          <a:bodyPr/>
          <a:lstStyle/>
          <a:p>
            <a:pPr marL="495300" indent="-34290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969010"/>
          <a:ext cx="10677525" cy="62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  <a:gridCol w="3841750"/>
                <a:gridCol w="2188845"/>
                <a:gridCol w="1854200"/>
                <a:gridCol w="185547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</a:t>
                      </a: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applications for agricultural information dissemination, such as Kisan Suvidha, providing weather, market prices, and pest control updates.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decision-making: Farmers get real-time weather and market updates, helping them make informed choices.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awareness and digital literacy: Many farmers are unaware of these apps or struggle to use them effectively.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discusses the development of mobile applications and portals to provide farmers with real-time agricultural information, market intelligence, weather forecasts, and advisory services.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trust and traceability in transactions, reducing fraud.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costs and lack of farmer familiarity with block chain technology.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E-Mandi: Digital Marketplace for Farmers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platform to connect farmers with buyers via a bidding system for agricultural produce.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competition leading to better price discovery for farmers.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high internet penetration; limited adoption in areas with low digital literacy.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820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Agro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Connect: AI-Driven Marketplace for Farmers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app recommending optimal prices and connecting farmers to nearby buyers based on demand.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time to market and better price optimization.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processing demands and challenges in adapting AI models to regional variations.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Farmers' Direct Selling Mobile App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enabling farmers to list products and directly negotiate prices with consumers.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selling process and higher profit margins for farmers.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support for logistics and delivery, restricting usability for large-scale operations.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5307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2800" y="1032510"/>
          <a:ext cx="10667365" cy="72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15"/>
                <a:gridCol w="3054985"/>
                <a:gridCol w="2817495"/>
                <a:gridCol w="2006600"/>
                <a:gridCol w="199517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Sl.no.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Paper Title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Proposed model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results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Draw backs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2023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Blockchain-based supply chain for tracking agricultural produce from farm to market.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Increased transparency, reduced middlemen exploitation.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High energy consumption and complex implementation costs.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20726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research proposes a digital platform that allows farmers to sell their produce directly to buyers, eliminating intermediaries.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adoption of these mobile applications has improved farmers' access to information, helping them make informed decisions about crop management, pest control, and market prices.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Despite the benefits, limited digital literacy and lack of internet connectivity in rural areas hinder widespread adoption. Additionally, farmers' reliance on traditional farming practices and middlemen remains a challenge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App for 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research proposes the development of a mobile application, FarmConnect, to provide farmers with direct market access by connecting them with consumers and retailers.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During alpha testing, the system successfully allowed farmers to list and manage their produce while enabling real-time updates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While the system effectively connected farmers and consumers, it lacks real-time transaction monitoring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47828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9.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App For 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GPS-Based Direct Market Access App: A mobile application that connects farmers directly with consumers, wholesalers, and retailers, eliminating middlemen and allowing real-time price negotiation.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Improved Market Accessibility: Farmers gain direct access to buyers, increasing profits and reducing dependency on intermediaries.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Limited Digital Infrastructure: Many rural areas lack proper internet connectivity and smartphone access, making adoption challenging.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10.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Farmers E-Commerce Mobile Application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"HarvestHub" E-Commerce Platform: A mobile application that allows farmers to buy and sell agricultural products like fruits, vegetables, seeds, and fertilizers in their local language, enhancing market accessibility.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Enhanced Market Access: Farmers can now directly connect with buyers, eliminating middlemen and improving their profits.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Digital Divide: Many farmers still lack access to smartphones and internet connectivity, limiting adoption.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95300" indent="-34290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952501"/>
            <a:ext cx="10668000" cy="4953000"/>
          </a:xfrm>
        </p:spPr>
        <p:txBody>
          <a:bodyPr>
            <a:noAutofit/>
          </a:bodyPr>
          <a:lstStyle/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Empower farmers with real-time market access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to reduce middlemen exploitation.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Enhance decision-making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through AI-driven weather and crop predictions.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Facilitate direct selling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to consumers and wholesalers.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Improve awareness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about government subsidies, loans, and grants.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Increase accessibility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with voice-based and multilingual features.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Simplify Product Listing and Management: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Enable farmers to easily upload, update, and manage their produce inventory.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Ensure Fair Pricing: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Provide transparent price negotiation tools to help farmers receive fair market value.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Streamline Logistics: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Facilitate transportation through vehicle rental options for efficient delivery.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30624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Existing methods - Drawbacks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66470"/>
            <a:ext cx="10668000" cy="505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Reliance on Middlemen: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Traditional market methods force farmers to depend on intermediaries, reducing their profit margins.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Fragmented Communication: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Current systems often lack a direct communication channel between farmers and buyers, leading to delayed or miscommunicated transactions.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Limited Market Reach: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Existing methods restrict farmers' access to broader consumer bases, confining them to local markets.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Insufficient Real-Time Data: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Most platforms do not provide timely updates on market trends, weather conditions, or inventory, hindering effective decision-making.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Inefficient Transaction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Manual or semi-digital processes in current methods result in slow, error-prone transactions.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Lack of Integrated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Many existing solutions do not offer comprehensive features such as financial assistance, expert consultation, or access to government schemes, leaving farmers without necessary support.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Methodology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The proposed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mobile application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will act as a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one-stop platform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providing farmers with: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Direct Market Access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Farmers can list and sell products without intermediaries.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Weather &amp; Soil Health Updates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AI-based alerts on weather conditions and soil health analysis.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Expert Consultation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Real-time chat with agricultural experts.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Government Schemes &amp; Subsidies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Easy access to apply for available schemes.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Financial Assistance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Loan eligibility checker and application support.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Knowledge Hub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Videos, guides, and tutorials on modern farming techniques.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34290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Diagram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sz="1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        </a:t>
            </a:r>
            <a:endParaRPr lang="en-US" sz="17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635" y="1143000"/>
            <a:ext cx="3554730" cy="4924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40*400"/>
  <p:tag name="TABLE_ENDDRAG_RECT" val="61*76*840*400"/>
</p:tagLst>
</file>

<file path=ppt/tags/tag2.xml><?xml version="1.0" encoding="utf-8"?>
<p:tagLst xmlns:p="http://schemas.openxmlformats.org/presentationml/2006/main">
  <p:tag name="TABLE_ENDDRAG_ORIGIN_RECT" val="839*304"/>
  <p:tag name="TABLE_ENDDRAG_RECT" val="64*81*839*304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11510</Words>
  <Application>WPS Slides</Application>
  <PresentationFormat>Widescreen</PresentationFormat>
  <Paragraphs>317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Times New Roman</vt:lpstr>
      <vt:lpstr>Courier New</vt:lpstr>
      <vt:lpstr>Microsoft YaHei</vt:lpstr>
      <vt:lpstr>Arial Unicode MS</vt:lpstr>
      <vt:lpstr>Bioinformatics</vt:lpstr>
      <vt:lpstr>Mobile App for Direct Market Access for Farmers</vt:lpstr>
      <vt:lpstr>Content</vt:lpstr>
      <vt:lpstr>ABSTRACT</vt:lpstr>
      <vt:lpstr>Literature Survey</vt:lpstr>
      <vt:lpstr>Literature Survey</vt:lpstr>
      <vt:lpstr>Objectives</vt:lpstr>
      <vt:lpstr>Existing methods - Drawbacks</vt:lpstr>
      <vt:lpstr>Proposed Methodology</vt:lpstr>
      <vt:lpstr>Architecture Diagram</vt:lpstr>
      <vt:lpstr>Modules</vt:lpstr>
      <vt:lpstr>Hardware and software details</vt:lpstr>
      <vt:lpstr>Time Line by Gantt Chart</vt:lpstr>
      <vt:lpstr>References:</vt:lpstr>
      <vt:lpstr>Output </vt:lpstr>
      <vt:lpstr>Cont..</vt:lpstr>
      <vt:lpstr>Cont..</vt:lpstr>
      <vt:lpstr>Cont..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saikishanroyals0</cp:lastModifiedBy>
  <cp:revision>67</cp:revision>
  <dcterms:created xsi:type="dcterms:W3CDTF">2025-02-18T03:32:00Z</dcterms:created>
  <dcterms:modified xsi:type="dcterms:W3CDTF">2025-04-22T02:04:48Z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C90863A5575F4428B5F1664798658B69_12</vt:lpwstr>
  </property>
  <property fmtid="{D5CDD505-2E9C-101B-9397-08002B2CF9AE}" pid="3" name="KSOProductBuildVer">
    <vt:lpwstr>2057-12.2.0.20795</vt:lpwstr>
  </property>
</Properties>
</file>