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3" r:id="rId8"/>
    <p:sldId id="279" r:id="rId9"/>
    <p:sldId id="272" r:id="rId10"/>
    <p:sldId id="280" r:id="rId11"/>
    <p:sldId id="270" r:id="rId12"/>
    <p:sldId id="265" r:id="rId13"/>
    <p:sldId id="28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ERANTI03/CIT-G01-Mobile-App-for-Direct-Market-Access-for-Farm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+mn-ea"/>
              </a:rPr>
              <a:t>Mobile App for Direct Market Access for Farmers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 CIT-G01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455" cy="21945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4705"/>
                <a:gridCol w="3333675"/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20211CIT0052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ERANTI SAI KISHAN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20211CIT0067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PAVANI M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20211CIT0049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LAKKI REDDY VARSHITHA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20211CIT0053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ERANTI SAI DINESH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</a:t>
            </a:r>
            <a:r>
              <a:rPr lang="en-US" alt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BHAVYA B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4004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University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88205"/>
            <a:ext cx="12249785" cy="144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 CSE (Internet Of Things)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Anandaraj S P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Verdana" panose="020B0604030504040204"/>
              </a:rPr>
              <a:t>Dr. Sharmasth Vali Y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Chang, H.-H.; Meyerhoefer, C.D. COVID-19 and the demand for online food shopping services: Empirical evidence from Taiwan. Am. J. Agric. Econ. 2020, 103, 448–465.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 Saxena, S.; Limbad, A. Consumption change of household food habits pre and post lockdown during COVID-19: A perspective study of Gujarat and Maharashtra. Glob. J. Interdiscip. Stud. 2021, 4, 16–36.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Zhao, L.; Zhang, Y.; Zhang, H. Research on the Impact of Digital Literacy on Farmer Households’ Green Cooking Energy Consumption: Evidence from Rural China. Int. J. Environ. Res. Public Health 2022, 19, 13464.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Manocha, S.; Bhullar, P.S.; Sachdeva, T. Factors determining the investment behaviour of farmers—The moderating role of socioeconomic demographics. J. Indian Bus. Res. 2023.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References 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>
                <a:latin typeface="Cambria" panose="02040503050406030204" pitchFamily="18" charset="0"/>
                <a:cs typeface="Cambria" panose="02040503050406030204" pitchFamily="18" charset="0"/>
              </a:rPr>
              <a:t>Issa, I.; Hamm, U. Adoption of Organic Farming as an Opportunity for Syrian Farmers of Fresh Fruit and Vegetables: An Application of the Theory of Planned Behaviour and Structural Equation Modelling. Sustainability 2017, 9, 2024. </a:t>
            </a:r>
            <a:endParaRPr lang="en-US" altLang="en-GB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PSCS_342</a:t>
            </a:r>
            <a:endParaRPr lang="en-US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Organization: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Ministry of Agriculture and Farmers </a:t>
            </a: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Welfare</a:t>
            </a:r>
            <a:endParaRPr lang="en-US" sz="25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Category </a:t>
            </a: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(Hardware / Software / Both) : 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SOFTWARE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Problem Description: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Farmers often face challenges in accessing markets, leading to lower income due to middlemen. This gap restricts their ability to sell produce at fair prices. 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Description: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Create a mobile application that connects farmers directly with consumers and retailers. The app should include features for listing produce, negotiating prices, and managing transactions, thereby reducing dependence on intermediaries. Expected Solution: A user-friendly mobile platform that enables farmers to showcase their products and connect with buyers directly, enhancing their income potential</a:t>
            </a:r>
            <a:r>
              <a:rPr lang="en-US" sz="25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.</a:t>
            </a:r>
            <a:endParaRPr lang="en-US" sz="25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Difficulty </a:t>
            </a: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Level: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Complex</a:t>
            </a:r>
            <a:endParaRPr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endParaRPr sz="2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  </a:t>
            </a:r>
            <a:r>
              <a:rPr lang="en-US" altLang="en-GB" b="1" dirty="0" smtClean="0">
                <a:noFill/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https://github.com/ERANTI03/CIT-G01-Mobile-App-for-Direct-Market-Access-for-Farmers</a:t>
            </a:r>
            <a:endParaRPr lang="en-US" altLang="en-GB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56005"/>
            <a:ext cx="10668000" cy="529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1. Frontend Development</a:t>
            </a:r>
            <a:endParaRPr lang="en-US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Frameworks/Libraries: React Native or Flutter (cross-platform for iOS &amp; Android)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UI/UX Tools: Figma or Adobe XD for designing intuitive user interfaces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State Management: Redux (React Native) or Riverpod/Bloc (Flutter)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2. Backend Development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Framework: Node.js with Express.js or Django (Python)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            Primary: PostgreSQL or MongoDB (for scalable data storage)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            Caching: Redis (for faster data access)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API: RESTful APIs or GraphQL for efficient data communication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3. Cloud and Infrastructure</a:t>
            </a:r>
            <a:endParaRPr lang="en-US" sz="2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Cloud Services: AWS (Amazon Web Services) or Google Cloud Platform (GCP)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Server Hosting: AWS EC2 or Firebase (for managed backend services)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Storage: AWS S3 or Firebase Storage (for images of produce)</a:t>
            </a:r>
            <a:endParaRPr lang="en-US" sz="2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Containerization: Docker for environment consistency</a:t>
            </a:r>
            <a:endParaRPr lang="en-US" sz="25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7348"/>
            <a:ext cx="10668000" cy="487500"/>
          </a:xfrm>
        </p:spPr>
        <p:txBody>
          <a:bodyPr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of Problem 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(contd...)</a:t>
            </a:r>
            <a:endParaRPr lang="en-GB" altLang="en-US" sz="2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025525"/>
            <a:ext cx="10668000" cy="4947920"/>
          </a:xfrm>
        </p:spPr>
        <p:txBody>
          <a:bodyPr>
            <a:normAutofit/>
          </a:bodyPr>
          <a:p>
            <a:pPr marL="76200" indent="0">
              <a:buNone/>
            </a:pPr>
            <a:r>
              <a:rPr lang="en-GB" altLang="en-US" sz="2000" b="1">
                <a:latin typeface="Cambria" panose="02040503050406030204" pitchFamily="18" charset="0"/>
                <a:cs typeface="Cambria" panose="02040503050406030204" pitchFamily="18" charset="0"/>
              </a:rPr>
              <a:t>4. Security</a:t>
            </a:r>
            <a:endParaRPr lang="en-GB" altLang="en-US" sz="2000" b="1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Authentication: Firebase Auth, OAuth 2.0, JWT (JSON Web Tokens)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Data Encryption: HTTPS and data encryption at rest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Access Control: Role-based access management (RBAC)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altLang="en-US" sz="2000" b="1">
                <a:latin typeface="Cambria" panose="02040503050406030204" pitchFamily="18" charset="0"/>
                <a:cs typeface="Cambria" panose="02040503050406030204" pitchFamily="18" charset="0"/>
              </a:rPr>
              <a:t>5. Payment Integration</a:t>
            </a:r>
            <a:endParaRPr lang="en-GB" altLang="en-US" sz="2000" b="1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Payment Gateway: Razorpay, Stripe, or PayU for secure transactions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altLang="en-US" sz="2000" b="1">
                <a:latin typeface="Cambria" panose="02040503050406030204" pitchFamily="18" charset="0"/>
                <a:cs typeface="Cambria" panose="02040503050406030204" pitchFamily="18" charset="0"/>
              </a:rPr>
              <a:t>6. Analytics &amp; Monitoring</a:t>
            </a:r>
            <a:endParaRPr lang="en-GB" altLang="en-US" sz="2000" b="1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Analytics: Google Analytics or Firebase Analytics for usage insights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Crash Reporting: Firebase Crashlytics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Performance Monitoring: New Relic or Datadog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altLang="en-US" sz="2000" b="1">
                <a:latin typeface="Cambria" panose="02040503050406030204" pitchFamily="18" charset="0"/>
                <a:cs typeface="Cambria" panose="02040503050406030204" pitchFamily="18" charset="0"/>
              </a:rPr>
              <a:t>7. Communication &amp; Notification</a:t>
            </a:r>
            <a:endParaRPr lang="en-GB" altLang="en-US" sz="2000" b="1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Push Notifications: Firebase Cloud Messaging (FCM)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000">
                <a:latin typeface="Cambria" panose="02040503050406030204" pitchFamily="18" charset="0"/>
                <a:cs typeface="Cambria" panose="02040503050406030204" pitchFamily="18" charset="0"/>
              </a:rPr>
              <a:t>Real-Time Communication: WebSockets for price negotiation and chat</a:t>
            </a:r>
            <a:endParaRPr lang="en-GB" altLang="en-US" sz="20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87120"/>
            <a:ext cx="10668000" cy="500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charset="0"/>
              <a:buNone/>
            </a:pPr>
            <a:r>
              <a:rPr lang="en-US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  <a:endParaRPr lang="en-US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Operating System         -  	Windows 10	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JDK			- 	java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Plugin                         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-	Kotlin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SDK			- 	Android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IDE			-	Android studio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52500" lvl="1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Database		- 	server script, MySQL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955"/>
            <a:ext cx="10668000" cy="728345"/>
          </a:xfrm>
        </p:spPr>
        <p:txBody>
          <a:bodyPr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(contd...)</a:t>
            </a:r>
            <a:endParaRPr lang="en-GB" altLang="en-US" sz="2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76200" indent="0">
              <a:buNone/>
            </a:pPr>
            <a:r>
              <a:rPr lang="en-GB" altLang="en-US" b="1">
                <a:latin typeface="Cambria" panose="02040503050406030204" pitchFamily="18" charset="0"/>
                <a:cs typeface="Cambria" panose="02040503050406030204" pitchFamily="18" charset="0"/>
              </a:rPr>
              <a:t>Hardware Requirements</a:t>
            </a:r>
            <a:endParaRPr lang="en-GB" altLang="en-US" b="1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GB" altLang="en-US" b="1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1276350" lvl="2" indent="-285750"/>
            <a:r>
              <a:rPr lang="en-GB" altLang="en-US" sz="1780">
                <a:latin typeface="Cambria" panose="02040503050406030204" pitchFamily="18" charset="0"/>
                <a:cs typeface="Cambria" panose="02040503050406030204" pitchFamily="18" charset="0"/>
              </a:rPr>
              <a:t>Processor                       -    I3/Intel Processor</a:t>
            </a:r>
            <a:endParaRPr lang="en-GB" altLang="en-US" sz="178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1276350" lvl="2" indent="-285750"/>
            <a:r>
              <a:rPr lang="en-GB" altLang="en-US" sz="1780">
                <a:latin typeface="Cambria" panose="02040503050406030204" pitchFamily="18" charset="0"/>
                <a:cs typeface="Cambria" panose="02040503050406030204" pitchFamily="18" charset="0"/>
              </a:rPr>
              <a:t>RAM                            </a:t>
            </a:r>
            <a:r>
              <a:rPr lang="en-US" altLang="en-GB" sz="1780">
                <a:latin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GB" altLang="en-US" sz="1780">
                <a:latin typeface="Cambria" panose="02040503050406030204" pitchFamily="18" charset="0"/>
                <a:cs typeface="Cambria" panose="02040503050406030204" pitchFamily="18" charset="0"/>
              </a:rPr>
              <a:t>-    8 GB </a:t>
            </a:r>
            <a:endParaRPr lang="en-GB" altLang="en-US" sz="178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1276350" lvl="2" indent="-285750"/>
            <a:r>
              <a:rPr lang="en-GB" altLang="en-US" sz="1780">
                <a:latin typeface="Cambria" panose="02040503050406030204" pitchFamily="18" charset="0"/>
                <a:cs typeface="Cambria" panose="02040503050406030204" pitchFamily="18" charset="0"/>
              </a:rPr>
              <a:t>Hard Disk                      </a:t>
            </a:r>
            <a:r>
              <a:rPr lang="en-US" altLang="en-GB" sz="178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altLang="en-US" sz="1780">
                <a:latin typeface="Cambria" panose="02040503050406030204" pitchFamily="18" charset="0"/>
                <a:cs typeface="Cambria" panose="02040503050406030204" pitchFamily="18" charset="0"/>
              </a:rPr>
              <a:t>-    1TB</a:t>
            </a:r>
            <a:endParaRPr lang="en-GB" altLang="en-US" sz="178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70746067" name="Picture 1" descr="Output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2520" y="1409065"/>
            <a:ext cx="7426325" cy="4039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4603</Words>
  <Application>WPS Presentation</Application>
  <PresentationFormat>Widescreen</PresentationFormat>
  <Paragraphs>151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Wingdings</vt:lpstr>
      <vt:lpstr>Microsoft YaHei</vt:lpstr>
      <vt:lpstr>Arial Unicode MS</vt:lpstr>
      <vt:lpstr>Bioinformatics</vt:lpstr>
      <vt:lpstr>Mobile App for Direct Market Access for Farmers</vt:lpstr>
      <vt:lpstr>Content</vt:lpstr>
      <vt:lpstr>Problem Statement Number: PSCS_342</vt:lpstr>
      <vt:lpstr>Github Link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</vt:lpstr>
      <vt:lpstr>References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Sai dinesh Royal's</cp:lastModifiedBy>
  <cp:revision>41</cp:revision>
  <dcterms:created xsi:type="dcterms:W3CDTF">2025-01-29T04:59:00Z</dcterms:created>
  <dcterms:modified xsi:type="dcterms:W3CDTF">2025-01-29T11:48:14Z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DE8F4FC3699E4ED59002201CAB534A98_12</vt:lpwstr>
  </property>
  <property fmtid="{D5CDD505-2E9C-101B-9397-08002B2CF9AE}" pid="3" name="KSOProductBuildVer">
    <vt:lpwstr>2057-12.2.0.19821</vt:lpwstr>
  </property>
</Properties>
</file>