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2" r:id="rId3"/>
    <p:sldId id="259" r:id="rId4"/>
    <p:sldId id="261" r:id="rId5"/>
    <p:sldId id="263" r:id="rId6"/>
    <p:sldId id="264" r:id="rId7"/>
    <p:sldId id="272" r:id="rId8"/>
    <p:sldId id="265" r:id="rId9"/>
    <p:sldId id="271" r:id="rId10"/>
    <p:sldId id="266" r:id="rId11"/>
    <p:sldId id="269" r:id="rId12"/>
    <p:sldId id="270" r:id="rId1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F1C5-AE39-4B48-B593-66A0EEE35FB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D6B6-6839-4DA0-8CD7-74099C39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Ian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Natalie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F366-DAD2-4E61-B8D8-99FE8D3298C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412-4716-40FA-921B-C0416E7E2D61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3477-EB5D-4EF1-B7A1-6054762B50E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4EB42-B5B9-1AD4-9A66-309E4CA1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389" y="2037806"/>
            <a:ext cx="5264603" cy="2749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E292F4-8064-6569-F6F1-89EB3F28EC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7008" y="2037806"/>
            <a:ext cx="3292112" cy="2749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E26AB-E227-1421-B22F-12512A8D93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8F87D29-9672-4E40-A766-519AB425D8D6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0BE10-88C1-17BD-9C7B-E6ACEA7C2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2BF2-3536-BF4B-0114-C95A34F1AA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D65F-EEA1-B795-0124-AA3A9A9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97F66-45D5-206D-C3A9-C669E623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E43F-7272-44B1-A017-8419F029628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B0E8D-8773-A19C-8D5C-01527ADB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27015-0D2B-7B88-C48C-731CC6C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EEECA2-11BF-6AFA-4400-412F5674E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5743575"/>
            <a:ext cx="502920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1C610-F07B-054D-6E6C-42ADD990E9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96963" y="2363788"/>
            <a:ext cx="10058400" cy="275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31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E777-ADAA-FF34-A7BB-13E0F909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A10F-2C1C-BDF5-C644-36F4114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E0F6-413C-4628-8BCD-33BFC933B547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858A8-1281-E68D-C058-E7D3E2A2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3464-3E10-89F3-8EE6-2BEDDE21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CB96BA-7C74-AEFA-5A0C-BF828801D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78" y="5564188"/>
            <a:ext cx="4441509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9D1C5-9B01-216D-8907-643747863D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3213" y="5564188"/>
            <a:ext cx="4502467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E2589E-1F15-DD96-F607-11E6ACEC848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97280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CBB9DCD-E587-B624-BD47-00D575247E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53212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8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2A4-A693-B619-5AE8-CF6C67E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4F9CA-19A2-D9AB-060D-476F7000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3DE3-A781-4ABB-952A-3089CA95FC47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D322-1A01-BA4D-E07C-29D72BE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B168-9CB4-5EDC-E09D-E2E4AF7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B6A935-E44F-8E94-B9B4-DE1034A18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7279" y="4884738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8D84F-60EB-E92E-3396-F42F3E619D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9728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1267747-629D-5E5D-A19E-1C40593F79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5820" y="4884737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1D810DE-DB4E-DF2A-7FA2-F267A68024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14360" y="4884736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E755AEC-C5C7-CAD3-B35C-A76BC7671A7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53402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EC0AC50-60DC-F01B-0A17-A3E2EA771F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2534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816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733-2F9E-5927-EE07-9DBDE9BF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0C91-300E-A0E8-0D1F-E0C9B16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4FBC-E3D2-471B-96BB-7147B064ACBF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8B83-42F8-29C1-AA54-A7D8D08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61C45-4E00-3527-7DC3-B732BBA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51190-74B4-D684-BF44-DCBA789C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9E9282-3D42-4DDC-7C8B-920DB93C7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0687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972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5D1D-F3C5-8653-9091-DCC29954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9CF09-E025-064B-B87B-7262D869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2486-6B1D-474E-8E07-DE5A79C8B3C0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A18A-19CB-53BE-8693-B3C6C5DC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2A260-B293-24ED-0165-74C5628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0C17D8B-B83A-5D2D-B945-6E321AD98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304" y="2481263"/>
            <a:ext cx="1958975" cy="1751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2FE7553-DB64-ECA9-C7CA-F8676B8E02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5197" y="2481263"/>
            <a:ext cx="1958975" cy="1751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EC44A73-742A-9FD2-1F97-FD5AE4BA42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16089" y="2481263"/>
            <a:ext cx="1958975" cy="1751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B048AAC-E0A7-B973-1106-F48906FD5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6982" y="2481263"/>
            <a:ext cx="1958975" cy="1751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1FD76A-49DB-FB27-B755-E5A44194A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332" y="4494213"/>
            <a:ext cx="1960382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7E4A47D-15C9-9234-EB71-627D6F9EA7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3790" y="4494212"/>
            <a:ext cx="1960382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F490725-1A1D-B3AF-9B95-AB753C778A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75575" y="4494212"/>
            <a:ext cx="1960382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707EAAB-51A8-A0A0-1F85-47FC6CA413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15385" y="4494211"/>
            <a:ext cx="1960382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9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A0B8-7F8B-44EB-B276-40F785EAE54E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6FC3-1B7B-4F33-A2CA-3FEBEEAF6EC3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BC59-6325-447C-A21F-7EC6D981F88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B96-E242-43FD-80FA-D9D7F2389ACD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406-0F11-43C1-B8DB-09954DAFF161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FCC1-EC49-4B56-84B6-582682A62814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087AF-E6EA-45AF-9520-25DEEF2A72DD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728B-E36E-4AE0-8B1D-41C497CF61E3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2742C9-5BF8-497A-B705-CBD0130AADAC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jp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914-B905-E8D0-BCDE-C1C3A714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Individual Conceptual Design</a:t>
            </a:r>
          </a:p>
        </p:txBody>
      </p:sp>
      <p:pic>
        <p:nvPicPr>
          <p:cNvPr id="5" name="Content Placeholder 4" descr="A logo of a person carrying a large box&#10;&#10;Description automatically generated">
            <a:extLst>
              <a:ext uri="{FF2B5EF4-FFF2-40B4-BE49-F238E27FC236}">
                <a16:creationId xmlns:a16="http://schemas.microsoft.com/office/drawing/2014/main" id="{D1FA2CED-469C-3206-2B21-7A0A5B9F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01" y="925830"/>
            <a:ext cx="7172499" cy="5379374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CCC0DE-D61B-02BC-242B-642123FA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 dirty="0"/>
              <a:t>By: </a:t>
            </a:r>
          </a:p>
          <a:p>
            <a:r>
              <a:rPr lang="en-US" sz="2000" dirty="0"/>
              <a:t>Alex Reinert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5E24B-CB05-153D-3AE0-B8CC4823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759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89AE4FEC-85ED-8F44-E03F-65A76F77339C}"/>
              </a:ext>
            </a:extLst>
          </p:cNvPr>
          <p:cNvSpPr/>
          <p:nvPr/>
        </p:nvSpPr>
        <p:spPr>
          <a:xfrm>
            <a:off x="5869451" y="4893164"/>
            <a:ext cx="1689442" cy="6604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E9E19531-12AE-F11C-601C-5704AE981598}"/>
              </a:ext>
            </a:extLst>
          </p:cNvPr>
          <p:cNvSpPr/>
          <p:nvPr/>
        </p:nvSpPr>
        <p:spPr>
          <a:xfrm>
            <a:off x="8770900" y="4347491"/>
            <a:ext cx="1804024" cy="702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47E13DF9-2B1D-2AA0-6ACB-62E88517912E}"/>
              </a:ext>
            </a:extLst>
          </p:cNvPr>
          <p:cNvSpPr/>
          <p:nvPr/>
        </p:nvSpPr>
        <p:spPr>
          <a:xfrm>
            <a:off x="780070" y="5342305"/>
            <a:ext cx="1430695" cy="7633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691067F2-63A7-0388-9493-C3948CCBD160}"/>
              </a:ext>
            </a:extLst>
          </p:cNvPr>
          <p:cNvSpPr/>
          <p:nvPr/>
        </p:nvSpPr>
        <p:spPr>
          <a:xfrm>
            <a:off x="5488673" y="3589077"/>
            <a:ext cx="1614309" cy="6604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1404E-88D9-DE35-A580-3C759BC1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55BE2E-E6FD-188E-053F-BD97977662C7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75E9C0-11A4-0931-A348-0925F31BC8F7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868C4D-5766-EC43-660A-A522983E7FBB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C32E9399-8941-AF80-228F-AF37235A0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1" name="Picture 10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F18DBFDF-D9DE-F2F1-A2FF-16864C199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5F71E9D5-0E4B-C998-5B25-17DFBF2E4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222DFE8C-CA81-46F7-BAD1-B4D3D7FA5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A59E390-F7A5-7387-29E6-C59486E9CE35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15" name="Picture 14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4F5C555A-3BD1-F1BD-E7D1-FE2316597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844BC3-B184-13F1-87A4-E06E3B460684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>
                          <a:lumMod val="85000"/>
                        </a:schemeClr>
                      </a:solidFill>
                    </a:rPr>
                    <a:t>&lt;/&gt;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C999A4-95E1-9629-333D-286C3B35EBF2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7" name="Picture 6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6F9D9686-419F-B816-266C-72EB667AD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1A1A41-DE04-2EDE-6F44-92DCD953BB86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34CFC1-A9DD-66F1-C92E-841C4C428DDD}"/>
              </a:ext>
            </a:extLst>
          </p:cNvPr>
          <p:cNvGrpSpPr/>
          <p:nvPr/>
        </p:nvGrpSpPr>
        <p:grpSpPr>
          <a:xfrm>
            <a:off x="883601" y="1845676"/>
            <a:ext cx="1232452" cy="486758"/>
            <a:chOff x="1097280" y="1813923"/>
            <a:chExt cx="1232452" cy="4867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C3AF3F-C33F-A053-37BC-50D155BE6EE9}"/>
                </a:ext>
              </a:extLst>
            </p:cNvPr>
            <p:cNvSpPr/>
            <p:nvPr/>
          </p:nvSpPr>
          <p:spPr>
            <a:xfrm>
              <a:off x="1097280" y="1813923"/>
              <a:ext cx="1232452" cy="4867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8579DB-78EB-CEA2-A300-161A205B33C2}"/>
                </a:ext>
              </a:extLst>
            </p:cNvPr>
            <p:cNvSpPr txBox="1"/>
            <p:nvPr/>
          </p:nvSpPr>
          <p:spPr>
            <a:xfrm>
              <a:off x="1196671" y="1872636"/>
              <a:ext cx="103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69695-9484-4B35-1279-B47056A55C5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116053" y="2089055"/>
            <a:ext cx="565868" cy="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EF8B1B-0A50-647F-5950-0095C2E68413}"/>
              </a:ext>
            </a:extLst>
          </p:cNvPr>
          <p:cNvGrpSpPr/>
          <p:nvPr/>
        </p:nvGrpSpPr>
        <p:grpSpPr>
          <a:xfrm>
            <a:off x="2572264" y="1845676"/>
            <a:ext cx="1994433" cy="486756"/>
            <a:chOff x="3501896" y="1872636"/>
            <a:chExt cx="1994433" cy="486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241C62-D14A-CAE3-212E-986F0508CC05}"/>
                </a:ext>
              </a:extLst>
            </p:cNvPr>
            <p:cNvSpPr/>
            <p:nvPr/>
          </p:nvSpPr>
          <p:spPr>
            <a:xfrm>
              <a:off x="3644348" y="1872636"/>
              <a:ext cx="1709530" cy="486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2146EE-5315-75C5-D89E-1EA16F027E74}"/>
                </a:ext>
              </a:extLst>
            </p:cNvPr>
            <p:cNvSpPr txBox="1"/>
            <p:nvPr/>
          </p:nvSpPr>
          <p:spPr>
            <a:xfrm>
              <a:off x="3501896" y="1912136"/>
              <a:ext cx="1994433" cy="37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Turn on motor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94923A-7994-8113-DAD0-770D22C37B3C}"/>
              </a:ext>
            </a:extLst>
          </p:cNvPr>
          <p:cNvGrpSpPr/>
          <p:nvPr/>
        </p:nvGrpSpPr>
        <p:grpSpPr>
          <a:xfrm>
            <a:off x="4520008" y="1737360"/>
            <a:ext cx="2633861" cy="1775791"/>
            <a:chOff x="5816715" y="2193753"/>
            <a:chExt cx="2633861" cy="1775791"/>
          </a:xfrm>
        </p:grpSpPr>
        <p:sp>
          <p:nvSpPr>
            <p:cNvPr id="25" name="Flowchart: Decision 24">
              <a:extLst>
                <a:ext uri="{FF2B5EF4-FFF2-40B4-BE49-F238E27FC236}">
                  <a16:creationId xmlns:a16="http://schemas.microsoft.com/office/drawing/2014/main" id="{4F447E98-DAB1-D66A-B736-3A379CCB8DE2}"/>
                </a:ext>
              </a:extLst>
            </p:cNvPr>
            <p:cNvSpPr/>
            <p:nvPr/>
          </p:nvSpPr>
          <p:spPr>
            <a:xfrm>
              <a:off x="5816715" y="2193753"/>
              <a:ext cx="2633861" cy="1775791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6513EE-2274-2D5D-6004-E0DA12DAFE97}"/>
                </a:ext>
              </a:extLst>
            </p:cNvPr>
            <p:cNvSpPr txBox="1"/>
            <p:nvPr/>
          </p:nvSpPr>
          <p:spPr>
            <a:xfrm>
              <a:off x="6363695" y="2655265"/>
              <a:ext cx="18261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Ultrasonic Sensor detect an object?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5581B2-48FC-E431-8E7F-830D82D309C3}"/>
              </a:ext>
            </a:extLst>
          </p:cNvPr>
          <p:cNvCxnSpPr>
            <a:cxnSpLocks/>
          </p:cNvCxnSpPr>
          <p:nvPr/>
        </p:nvCxnSpPr>
        <p:spPr>
          <a:xfrm>
            <a:off x="4433184" y="2104998"/>
            <a:ext cx="707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1A2B23-1367-7720-2331-F0EC825B9B33}"/>
              </a:ext>
            </a:extLst>
          </p:cNvPr>
          <p:cNvCxnSpPr>
            <a:cxnSpLocks/>
          </p:cNvCxnSpPr>
          <p:nvPr/>
        </p:nvCxnSpPr>
        <p:spPr>
          <a:xfrm>
            <a:off x="6405108" y="2106323"/>
            <a:ext cx="122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979502E-B060-2299-F5C0-767A16C7053D}"/>
              </a:ext>
            </a:extLst>
          </p:cNvPr>
          <p:cNvSpPr/>
          <p:nvPr/>
        </p:nvSpPr>
        <p:spPr>
          <a:xfrm>
            <a:off x="7625305" y="1885175"/>
            <a:ext cx="1851979" cy="92332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3CBF7F-72D6-DFDE-2E0F-07542AC0D4CD}"/>
              </a:ext>
            </a:extLst>
          </p:cNvPr>
          <p:cNvSpPr txBox="1"/>
          <p:nvPr/>
        </p:nvSpPr>
        <p:spPr>
          <a:xfrm>
            <a:off x="7646193" y="1921211"/>
            <a:ext cx="185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speed to motors to go upstairs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91D36-C9C4-8C60-318D-97EE834EFDB6}"/>
              </a:ext>
            </a:extLst>
          </p:cNvPr>
          <p:cNvSpPr txBox="1"/>
          <p:nvPr/>
        </p:nvSpPr>
        <p:spPr>
          <a:xfrm>
            <a:off x="6708600" y="1807923"/>
            <a:ext cx="7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A0ED43-4845-6A59-8AC4-675A678235DF}"/>
              </a:ext>
            </a:extLst>
          </p:cNvPr>
          <p:cNvGrpSpPr/>
          <p:nvPr/>
        </p:nvGrpSpPr>
        <p:grpSpPr>
          <a:xfrm>
            <a:off x="704399" y="2934916"/>
            <a:ext cx="2769015" cy="1590651"/>
            <a:chOff x="1074115" y="3429000"/>
            <a:chExt cx="2769015" cy="1590651"/>
          </a:xfrm>
        </p:grpSpPr>
        <p:sp>
          <p:nvSpPr>
            <p:cNvPr id="38" name="Flowchart: Decision 37">
              <a:extLst>
                <a:ext uri="{FF2B5EF4-FFF2-40B4-BE49-F238E27FC236}">
                  <a16:creationId xmlns:a16="http://schemas.microsoft.com/office/drawing/2014/main" id="{2FBBA20D-BE12-82AF-57CD-95670A70A25D}"/>
                </a:ext>
              </a:extLst>
            </p:cNvPr>
            <p:cNvSpPr/>
            <p:nvPr/>
          </p:nvSpPr>
          <p:spPr>
            <a:xfrm>
              <a:off x="1074115" y="3429000"/>
              <a:ext cx="2769015" cy="1590651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E78DB8-9891-700B-2023-F9C06C654394}"/>
                </a:ext>
              </a:extLst>
            </p:cNvPr>
            <p:cNvSpPr txBox="1"/>
            <p:nvPr/>
          </p:nvSpPr>
          <p:spPr>
            <a:xfrm>
              <a:off x="1855316" y="3836014"/>
              <a:ext cx="17360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tilt sensor detect an incline?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8CE4DD-1D42-6B19-2563-3E05E76829C7}"/>
              </a:ext>
            </a:extLst>
          </p:cNvPr>
          <p:cNvCxnSpPr>
            <a:cxnSpLocks/>
          </p:cNvCxnSpPr>
          <p:nvPr/>
        </p:nvCxnSpPr>
        <p:spPr>
          <a:xfrm flipH="1" flipV="1">
            <a:off x="2729324" y="3260438"/>
            <a:ext cx="2717319" cy="3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96B062-AE1F-D516-454E-76F54C22224D}"/>
              </a:ext>
            </a:extLst>
          </p:cNvPr>
          <p:cNvSpPr txBox="1"/>
          <p:nvPr/>
        </p:nvSpPr>
        <p:spPr>
          <a:xfrm>
            <a:off x="3774412" y="2955307"/>
            <a:ext cx="101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164A7FD9-AA61-4324-7964-0A204BB9D2BC}"/>
              </a:ext>
            </a:extLst>
          </p:cNvPr>
          <p:cNvSpPr/>
          <p:nvPr/>
        </p:nvSpPr>
        <p:spPr>
          <a:xfrm>
            <a:off x="186873" y="4525567"/>
            <a:ext cx="1592238" cy="64633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EA5E79A-FF6F-6827-803F-AEEBD744ED6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88661" y="2625256"/>
            <a:ext cx="4031347" cy="1885119"/>
          </a:xfrm>
          <a:prstGeom prst="bentConnector3">
            <a:avLst>
              <a:gd name="adj1" fmla="val 3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CE7676E-C759-156B-66F1-ECA24B26C530}"/>
              </a:ext>
            </a:extLst>
          </p:cNvPr>
          <p:cNvSpPr txBox="1"/>
          <p:nvPr/>
        </p:nvSpPr>
        <p:spPr>
          <a:xfrm>
            <a:off x="209010" y="4512061"/>
            <a:ext cx="17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constant motor speed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D240E3-DFDD-F608-E394-7B5E42CC1D5F}"/>
              </a:ext>
            </a:extLst>
          </p:cNvPr>
          <p:cNvCxnSpPr>
            <a:cxnSpLocks/>
          </p:cNvCxnSpPr>
          <p:nvPr/>
        </p:nvCxnSpPr>
        <p:spPr>
          <a:xfrm>
            <a:off x="8762440" y="2765202"/>
            <a:ext cx="1974" cy="34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3A494-F150-F77A-CEEA-9AE9B8457F6F}"/>
              </a:ext>
            </a:extLst>
          </p:cNvPr>
          <p:cNvCxnSpPr/>
          <p:nvPr/>
        </p:nvCxnSpPr>
        <p:spPr>
          <a:xfrm>
            <a:off x="982992" y="3959869"/>
            <a:ext cx="0" cy="5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C6EF1-7859-A430-6EEA-EE3839B80CC8}"/>
              </a:ext>
            </a:extLst>
          </p:cNvPr>
          <p:cNvSpPr txBox="1"/>
          <p:nvPr/>
        </p:nvSpPr>
        <p:spPr>
          <a:xfrm>
            <a:off x="931326" y="4119527"/>
            <a:ext cx="10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B2AC145E-F7F4-ED9B-1185-D0E95990414D}"/>
              </a:ext>
            </a:extLst>
          </p:cNvPr>
          <p:cNvSpPr/>
          <p:nvPr/>
        </p:nvSpPr>
        <p:spPr>
          <a:xfrm>
            <a:off x="3419114" y="3742464"/>
            <a:ext cx="1876756" cy="6062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565D54-264A-4DBB-6B96-B9E1CC370E4E}"/>
              </a:ext>
            </a:extLst>
          </p:cNvPr>
          <p:cNvSpPr txBox="1"/>
          <p:nvPr/>
        </p:nvSpPr>
        <p:spPr>
          <a:xfrm>
            <a:off x="3391120" y="3756548"/>
            <a:ext cx="217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Speed for going downstairs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EA5CC0-8353-E0ED-28A4-31A23A9D2609}"/>
              </a:ext>
            </a:extLst>
          </p:cNvPr>
          <p:cNvCxnSpPr>
            <a:cxnSpLocks/>
          </p:cNvCxnSpPr>
          <p:nvPr/>
        </p:nvCxnSpPr>
        <p:spPr>
          <a:xfrm>
            <a:off x="2968487" y="4053406"/>
            <a:ext cx="44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267860-E846-10C3-AF25-9D9AADD3C7EE}"/>
              </a:ext>
            </a:extLst>
          </p:cNvPr>
          <p:cNvSpPr txBox="1"/>
          <p:nvPr/>
        </p:nvSpPr>
        <p:spPr>
          <a:xfrm>
            <a:off x="2846711" y="3963973"/>
            <a:ext cx="6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E6227C-4B12-1BA7-3500-1643CB6A79D0}"/>
              </a:ext>
            </a:extLst>
          </p:cNvPr>
          <p:cNvGrpSpPr/>
          <p:nvPr/>
        </p:nvGrpSpPr>
        <p:grpSpPr>
          <a:xfrm>
            <a:off x="7195507" y="2989589"/>
            <a:ext cx="2711573" cy="1341353"/>
            <a:chOff x="7195507" y="2989589"/>
            <a:chExt cx="2711573" cy="1341353"/>
          </a:xfrm>
        </p:grpSpPr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BCAA31D0-76C7-DBE0-5120-4B8FEE936F24}"/>
                </a:ext>
              </a:extLst>
            </p:cNvPr>
            <p:cNvSpPr/>
            <p:nvPr/>
          </p:nvSpPr>
          <p:spPr>
            <a:xfrm>
              <a:off x="7195507" y="2989589"/>
              <a:ext cx="2711573" cy="134135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128ED8-138D-6828-773A-A1CC25728E63}"/>
                </a:ext>
              </a:extLst>
            </p:cNvPr>
            <p:cNvSpPr txBox="1"/>
            <p:nvPr/>
          </p:nvSpPr>
          <p:spPr>
            <a:xfrm>
              <a:off x="7683736" y="3397403"/>
              <a:ext cx="2174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tilt sensor detect a landing?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AE9E6AF-ABA4-5E1C-318B-8685AEEC50B0}"/>
              </a:ext>
            </a:extLst>
          </p:cNvPr>
          <p:cNvSpPr txBox="1"/>
          <p:nvPr/>
        </p:nvSpPr>
        <p:spPr>
          <a:xfrm>
            <a:off x="5476444" y="3567815"/>
            <a:ext cx="159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constant motor speed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A1C492-8D83-2E93-7AC9-EB6A09AC12D0}"/>
              </a:ext>
            </a:extLst>
          </p:cNvPr>
          <p:cNvSpPr txBox="1"/>
          <p:nvPr/>
        </p:nvSpPr>
        <p:spPr>
          <a:xfrm>
            <a:off x="6752765" y="3052193"/>
            <a:ext cx="69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B251599-B82C-5C99-EEF2-9E932802DDB0}"/>
              </a:ext>
            </a:extLst>
          </p:cNvPr>
          <p:cNvCxnSpPr>
            <a:cxnSpLocks/>
          </p:cNvCxnSpPr>
          <p:nvPr/>
        </p:nvCxnSpPr>
        <p:spPr>
          <a:xfrm flipV="1">
            <a:off x="7080911" y="4045219"/>
            <a:ext cx="831106" cy="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07DB6A7-BA57-0716-80EB-01543C86BC3C}"/>
              </a:ext>
            </a:extLst>
          </p:cNvPr>
          <p:cNvCxnSpPr>
            <a:cxnSpLocks/>
            <a:endCxn id="75" idx="0"/>
          </p:cNvCxnSpPr>
          <p:nvPr/>
        </p:nvCxnSpPr>
        <p:spPr>
          <a:xfrm rot="10800000" flipV="1">
            <a:off x="6272563" y="3396985"/>
            <a:ext cx="1352744" cy="170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85941F-E4C5-16E0-FF28-9A7EF254D72C}"/>
              </a:ext>
            </a:extLst>
          </p:cNvPr>
          <p:cNvGrpSpPr/>
          <p:nvPr/>
        </p:nvGrpSpPr>
        <p:grpSpPr>
          <a:xfrm>
            <a:off x="2750525" y="4631971"/>
            <a:ext cx="2711573" cy="1341353"/>
            <a:chOff x="7195507" y="2989589"/>
            <a:chExt cx="2711573" cy="1341353"/>
          </a:xfrm>
        </p:grpSpPr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42A5A6D1-BD23-BAAF-4E6D-04490CAD5698}"/>
                </a:ext>
              </a:extLst>
            </p:cNvPr>
            <p:cNvSpPr/>
            <p:nvPr/>
          </p:nvSpPr>
          <p:spPr>
            <a:xfrm>
              <a:off x="7195507" y="2989589"/>
              <a:ext cx="2711573" cy="134135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9E80E0B-CE0A-B7AB-C634-812C0EAFA1F7}"/>
                </a:ext>
              </a:extLst>
            </p:cNvPr>
            <p:cNvSpPr txBox="1"/>
            <p:nvPr/>
          </p:nvSpPr>
          <p:spPr>
            <a:xfrm>
              <a:off x="7684194" y="3346316"/>
              <a:ext cx="2174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tilt sensor detect a landing?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70F33D3-F725-066C-1DC3-BFA0FEB3F49E}"/>
              </a:ext>
            </a:extLst>
          </p:cNvPr>
          <p:cNvSpPr txBox="1"/>
          <p:nvPr/>
        </p:nvSpPr>
        <p:spPr>
          <a:xfrm>
            <a:off x="9590715" y="3742464"/>
            <a:ext cx="8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72070C-2799-3BDC-AE8F-23F685D6798E}"/>
              </a:ext>
            </a:extLst>
          </p:cNvPr>
          <p:cNvCxnSpPr>
            <a:cxnSpLocks/>
          </p:cNvCxnSpPr>
          <p:nvPr/>
        </p:nvCxnSpPr>
        <p:spPr>
          <a:xfrm>
            <a:off x="4108174" y="4348739"/>
            <a:ext cx="0" cy="31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26700E-CF00-295D-13EB-F06451976D14}"/>
              </a:ext>
            </a:extLst>
          </p:cNvPr>
          <p:cNvGrpSpPr/>
          <p:nvPr/>
        </p:nvGrpSpPr>
        <p:grpSpPr>
          <a:xfrm>
            <a:off x="7195507" y="2989589"/>
            <a:ext cx="2727957" cy="1341353"/>
            <a:chOff x="7195507" y="2989589"/>
            <a:chExt cx="2727957" cy="1341353"/>
          </a:xfrm>
        </p:grpSpPr>
        <p:sp>
          <p:nvSpPr>
            <p:cNvPr id="108" name="Flowchart: Decision 107">
              <a:extLst>
                <a:ext uri="{FF2B5EF4-FFF2-40B4-BE49-F238E27FC236}">
                  <a16:creationId xmlns:a16="http://schemas.microsoft.com/office/drawing/2014/main" id="{665DEB41-0DA2-7F72-95DF-6BFA99E091A9}"/>
                </a:ext>
              </a:extLst>
            </p:cNvPr>
            <p:cNvSpPr/>
            <p:nvPr/>
          </p:nvSpPr>
          <p:spPr>
            <a:xfrm>
              <a:off x="7195507" y="2989589"/>
              <a:ext cx="2711573" cy="134135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5E8D6D-958E-29A3-24DF-782971F5323C}"/>
                </a:ext>
              </a:extLst>
            </p:cNvPr>
            <p:cNvSpPr txBox="1"/>
            <p:nvPr/>
          </p:nvSpPr>
          <p:spPr>
            <a:xfrm>
              <a:off x="7749136" y="3396985"/>
              <a:ext cx="2174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tilt sensor detect a landing?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B406D0C-1E4E-1C80-470E-D14F5654F18C}"/>
              </a:ext>
            </a:extLst>
          </p:cNvPr>
          <p:cNvSpPr txBox="1"/>
          <p:nvPr/>
        </p:nvSpPr>
        <p:spPr>
          <a:xfrm>
            <a:off x="796525" y="5355810"/>
            <a:ext cx="17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constant motor speed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473E824-C3F4-B2BC-A3B5-E1F43EA64434}"/>
              </a:ext>
            </a:extLst>
          </p:cNvPr>
          <p:cNvCxnSpPr>
            <a:cxnSpLocks/>
          </p:cNvCxnSpPr>
          <p:nvPr/>
        </p:nvCxnSpPr>
        <p:spPr>
          <a:xfrm flipH="1">
            <a:off x="2210765" y="5355810"/>
            <a:ext cx="67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78FB802-0CDE-7786-D724-9484291E7E88}"/>
              </a:ext>
            </a:extLst>
          </p:cNvPr>
          <p:cNvCxnSpPr>
            <a:cxnSpLocks/>
          </p:cNvCxnSpPr>
          <p:nvPr/>
        </p:nvCxnSpPr>
        <p:spPr>
          <a:xfrm>
            <a:off x="2210765" y="5723978"/>
            <a:ext cx="130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52BEA7-77D0-BF1E-CB3A-6CC23A782520}"/>
              </a:ext>
            </a:extLst>
          </p:cNvPr>
          <p:cNvSpPr txBox="1"/>
          <p:nvPr/>
        </p:nvSpPr>
        <p:spPr>
          <a:xfrm>
            <a:off x="2206774" y="5008850"/>
            <a:ext cx="81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0A54133-690D-B1FF-41D0-428C413F00F8}"/>
              </a:ext>
            </a:extLst>
          </p:cNvPr>
          <p:cNvSpPr txBox="1"/>
          <p:nvPr/>
        </p:nvSpPr>
        <p:spPr>
          <a:xfrm>
            <a:off x="8741763" y="4347491"/>
            <a:ext cx="194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down motor for flat surface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73F14F-4725-6480-0FAF-90F0C33F89D6}"/>
              </a:ext>
            </a:extLst>
          </p:cNvPr>
          <p:cNvCxnSpPr>
            <a:cxnSpLocks/>
          </p:cNvCxnSpPr>
          <p:nvPr/>
        </p:nvCxnSpPr>
        <p:spPr>
          <a:xfrm>
            <a:off x="5241002" y="5204282"/>
            <a:ext cx="64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C95D22-ACC0-D2F8-398A-598F818A50BC}"/>
              </a:ext>
            </a:extLst>
          </p:cNvPr>
          <p:cNvSpPr txBox="1"/>
          <p:nvPr/>
        </p:nvSpPr>
        <p:spPr>
          <a:xfrm>
            <a:off x="5874533" y="4926443"/>
            <a:ext cx="166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speed for flat surface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F3D3A2-AB96-A1F2-439D-A11897ADD81B}"/>
              </a:ext>
            </a:extLst>
          </p:cNvPr>
          <p:cNvSpPr txBox="1"/>
          <p:nvPr/>
        </p:nvSpPr>
        <p:spPr>
          <a:xfrm>
            <a:off x="5241002" y="4875061"/>
            <a:ext cx="66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C827F7B-6907-5D7A-DDE8-6AE05DABDD42}"/>
              </a:ext>
            </a:extLst>
          </p:cNvPr>
          <p:cNvSpPr/>
          <p:nvPr/>
        </p:nvSpPr>
        <p:spPr>
          <a:xfrm>
            <a:off x="8441635" y="5635029"/>
            <a:ext cx="1149080" cy="413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30EA80F-C20A-34D4-57BE-B73ACF48EE4A}"/>
              </a:ext>
            </a:extLst>
          </p:cNvPr>
          <p:cNvSpPr txBox="1"/>
          <p:nvPr/>
        </p:nvSpPr>
        <p:spPr>
          <a:xfrm>
            <a:off x="8710724" y="5632809"/>
            <a:ext cx="10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38C5A5-2D82-C35C-7B1F-ECC519263A2C}"/>
              </a:ext>
            </a:extLst>
          </p:cNvPr>
          <p:cNvCxnSpPr>
            <a:cxnSpLocks/>
          </p:cNvCxnSpPr>
          <p:nvPr/>
        </p:nvCxnSpPr>
        <p:spPr>
          <a:xfrm>
            <a:off x="9016175" y="5059727"/>
            <a:ext cx="0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370304B-9384-99A8-95CD-CA1D177EF53C}"/>
              </a:ext>
            </a:extLst>
          </p:cNvPr>
          <p:cNvCxnSpPr>
            <a:stCxn id="125" idx="3"/>
          </p:cNvCxnSpPr>
          <p:nvPr/>
        </p:nvCxnSpPr>
        <p:spPr>
          <a:xfrm>
            <a:off x="7558893" y="5223405"/>
            <a:ext cx="1151831" cy="409404"/>
          </a:xfrm>
          <a:prstGeom prst="bentConnector3">
            <a:avLst>
              <a:gd name="adj1" fmla="val 99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09AEE9E-3540-86CB-0C7B-5421A33FA99F}"/>
              </a:ext>
            </a:extLst>
          </p:cNvPr>
          <p:cNvCxnSpPr/>
          <p:nvPr/>
        </p:nvCxnSpPr>
        <p:spPr>
          <a:xfrm>
            <a:off x="9016175" y="4079713"/>
            <a:ext cx="1241008" cy="267778"/>
          </a:xfrm>
          <a:prstGeom prst="bentConnector3">
            <a:avLst>
              <a:gd name="adj1" fmla="val 1012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CD2AD0F9-8EAF-4FA2-C6F9-1D6B398F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086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20E-D469-DC50-DDDA-5837DB7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81" y="2408168"/>
            <a:ext cx="6057783" cy="1468876"/>
          </a:xfrm>
        </p:spPr>
        <p:txBody>
          <a:bodyPr>
            <a:normAutofit/>
          </a:bodyPr>
          <a:lstStyle/>
          <a:p>
            <a:r>
              <a:rPr lang="en-US" sz="1000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F1ED6-B5DD-1AE8-3F9F-4609F5C3E1D3}"/>
              </a:ext>
            </a:extLst>
          </p:cNvPr>
          <p:cNvSpPr/>
          <p:nvPr/>
        </p:nvSpPr>
        <p:spPr>
          <a:xfrm>
            <a:off x="924128" y="1478604"/>
            <a:ext cx="9675633" cy="4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87F84-D067-2D4A-E567-31EA391A0334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38458-C29C-F1BD-9867-D24F40C97E5E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601FB1-933A-90AC-337D-7B1207018AB7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DEB2815F-4762-9FCC-37CF-55E9E3769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8" name="Picture 17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197B29FA-181B-DA9F-20B0-ACAF2A65B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BA85E354-DC1D-7781-6DBD-34EE529157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F8EF3B17-F158-CE5C-6280-3C8ED1AC1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330C017-D00E-3806-953A-CB53F25FEEFE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22" name="Picture 21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C0E41341-55A2-17F3-B655-CE3857CEA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A1A559-2B70-1FDC-A528-9843D21273B4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E5A23C-EFF9-6318-226B-6F88763CA88E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11" name="Picture 10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C2465281-1630-40B1-5278-AE5FC2EED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EDE0B8-DC73-1662-38B3-C90405F02AA8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3C33E2-29AA-363C-C81E-F5208170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48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6A6C-1254-41DB-F6E3-648D475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75B-3DE1-B471-BCBC-CD65807B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Getz, R. (2021). </a:t>
            </a:r>
            <a:r>
              <a:rPr lang="en-US" i="1" dirty="0">
                <a:effectLst/>
              </a:rPr>
              <a:t>Functional Block Diagram of ADXL327</a:t>
            </a:r>
            <a:r>
              <a:rPr lang="en-US" dirty="0">
                <a:effectLst/>
              </a:rPr>
              <a:t>. Analog Devices. Retrieved September 24, 2023, from https://wiki.analog.com/university/labs/2_axis_tilt_sensor_adalm2000. </a:t>
            </a:r>
          </a:p>
          <a:p>
            <a:r>
              <a:rPr lang="en-US" dirty="0">
                <a:effectLst/>
              </a:rPr>
              <a:t>Kart, B. (2018). </a:t>
            </a:r>
            <a:r>
              <a:rPr lang="en-US" i="1" dirty="0">
                <a:effectLst/>
              </a:rPr>
              <a:t>Block Diagram of an Electrical Drives</a:t>
            </a:r>
            <a:r>
              <a:rPr lang="en-US" dirty="0">
                <a:effectLst/>
              </a:rPr>
              <a:t>. Brain Kart. Retrieved September 24, 2023, from https://www.brainkart.com/article/Block-Diagram-of-an-Electrical-Drives_12673/. </a:t>
            </a:r>
          </a:p>
          <a:p>
            <a:r>
              <a:rPr lang="en-US" dirty="0">
                <a:effectLst/>
              </a:rPr>
              <a:t>McMaster-Carr, T. (2017a). Compression Spring. United States; McMaster-Carr. </a:t>
            </a:r>
          </a:p>
          <a:p>
            <a:r>
              <a:rPr lang="en-US" dirty="0">
                <a:effectLst/>
              </a:rPr>
              <a:t>McMaster-Carr, T. (2017b). High-Strength Rubber Wheel. China; McMaster-Carr. </a:t>
            </a:r>
          </a:p>
          <a:p>
            <a:r>
              <a:rPr lang="en-US" dirty="0">
                <a:effectLst/>
              </a:rPr>
              <a:t>McMaster-Carr, T. (2017c). Rotary Shaft. United States; McMaster-Carr. </a:t>
            </a:r>
          </a:p>
          <a:p>
            <a:r>
              <a:rPr lang="en-US" dirty="0">
                <a:effectLst/>
              </a:rPr>
              <a:t>McMaster-Carr, T. (2017d). Zinc-Plated Steel Wheel Axle. China; McMaster-Carr. </a:t>
            </a:r>
          </a:p>
          <a:p>
            <a:r>
              <a:rPr lang="en-US" dirty="0">
                <a:effectLst/>
              </a:rPr>
              <a:t>Orji, E. (2018). </a:t>
            </a:r>
            <a:r>
              <a:rPr lang="en-US" i="1" dirty="0">
                <a:effectLst/>
              </a:rPr>
              <a:t>System Block Diagram</a:t>
            </a:r>
            <a:r>
              <a:rPr lang="en-US" dirty="0">
                <a:effectLst/>
              </a:rPr>
              <a:t>. ResearchGate. Retrieved September 24, 2023, from https://www.researchgate.net/figure/System-Block-Diagram_fig1_336253681. </a:t>
            </a:r>
          </a:p>
          <a:p>
            <a:r>
              <a:rPr lang="en-US" dirty="0">
                <a:effectLst/>
              </a:rPr>
              <a:t>Sheppard, J. (2021). </a:t>
            </a:r>
            <a:r>
              <a:rPr lang="en-US" i="1" dirty="0">
                <a:effectLst/>
              </a:rPr>
              <a:t>Basics of Battery Charging Circuit Design</a:t>
            </a:r>
            <a:r>
              <a:rPr lang="en-US" dirty="0">
                <a:effectLst/>
              </a:rPr>
              <a:t>. Battery Power Tips. Retrieved September 24, 2023, from https://www.batterypowertips.com/basics-of-battery-charging-circuit-design-faq/.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02F2-2AC9-9C4C-30B9-BAEF8F0A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14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0CF5-DE55-8DBF-2AC9-9C5D64DB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12" name="Picture 11" descr="A question mark on a black background&#10;&#10;Description automatically generated">
            <a:extLst>
              <a:ext uri="{FF2B5EF4-FFF2-40B4-BE49-F238E27FC236}">
                <a16:creationId xmlns:a16="http://schemas.microsoft.com/office/drawing/2014/main" id="{82253021-26DE-F640-6368-75C60B64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932548"/>
            <a:ext cx="1035608" cy="1729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C29D5-EC13-CD4D-9335-6872882798D4}"/>
              </a:ext>
            </a:extLst>
          </p:cNvPr>
          <p:cNvSpPr txBox="1"/>
          <p:nvPr/>
        </p:nvSpPr>
        <p:spPr>
          <a:xfrm>
            <a:off x="4728" y="3709262"/>
            <a:ext cx="224049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ECDBF-CBE0-2873-B6F3-311711EB5CDF}"/>
              </a:ext>
            </a:extLst>
          </p:cNvPr>
          <p:cNvSpPr txBox="1"/>
          <p:nvPr/>
        </p:nvSpPr>
        <p:spPr>
          <a:xfrm>
            <a:off x="1871134" y="3661789"/>
            <a:ext cx="2490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 Design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6B32F-3CCD-06C7-7CBF-9E4992C81C52}"/>
              </a:ext>
            </a:extLst>
          </p:cNvPr>
          <p:cNvSpPr txBox="1"/>
          <p:nvPr/>
        </p:nvSpPr>
        <p:spPr>
          <a:xfrm>
            <a:off x="9782924" y="3661790"/>
            <a:ext cx="27295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Questions</a:t>
            </a:r>
            <a:endParaRPr lang="en-US" dirty="0"/>
          </a:p>
        </p:txBody>
      </p:sp>
      <p:pic>
        <p:nvPicPr>
          <p:cNvPr id="5" name="Picture 4" descr="A clipboard with check marks&#10;&#10;Description automatically generated">
            <a:extLst>
              <a:ext uri="{FF2B5EF4-FFF2-40B4-BE49-F238E27FC236}">
                <a16:creationId xmlns:a16="http://schemas.microsoft.com/office/drawing/2014/main" id="{53488159-684A-9A12-6B5F-F0CC1A8E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66" y="1932548"/>
            <a:ext cx="1326376" cy="1581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F01E5-09EE-74E6-ACD9-8626C122EC4A}"/>
              </a:ext>
            </a:extLst>
          </p:cNvPr>
          <p:cNvSpPr txBox="1"/>
          <p:nvPr/>
        </p:nvSpPr>
        <p:spPr>
          <a:xfrm>
            <a:off x="5935388" y="3661789"/>
            <a:ext cx="24520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Electrical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58E80-6C1E-D0CF-99B0-60B3719EFA5D}"/>
              </a:ext>
            </a:extLst>
          </p:cNvPr>
          <p:cNvSpPr txBox="1"/>
          <p:nvPr/>
        </p:nvSpPr>
        <p:spPr>
          <a:xfrm>
            <a:off x="3726704" y="3661789"/>
            <a:ext cx="27295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cs typeface="Calibri"/>
              </a:rPr>
              <a:t>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0D5D07-E4C3-97C1-00DC-BC32B0CE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60" y="2054055"/>
            <a:ext cx="1410286" cy="17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74580CE-B2C0-FCFB-AF1A-AA7443C6F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56" y="2181407"/>
            <a:ext cx="1410286" cy="1410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22CA-93FD-6689-20F7-275F6A104D0F}"/>
              </a:ext>
            </a:extLst>
          </p:cNvPr>
          <p:cNvSpPr txBox="1"/>
          <p:nvPr/>
        </p:nvSpPr>
        <p:spPr>
          <a:xfrm>
            <a:off x="8741218" y="3661789"/>
            <a:ext cx="208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Coding</a:t>
            </a:r>
          </a:p>
        </p:txBody>
      </p:sp>
      <p:pic>
        <p:nvPicPr>
          <p:cNvPr id="20" name="Picture 19" descr="A computer screen with a symbol on it&#10;&#10;Description automatically generated">
            <a:extLst>
              <a:ext uri="{FF2B5EF4-FFF2-40B4-BE49-F238E27FC236}">
                <a16:creationId xmlns:a16="http://schemas.microsoft.com/office/drawing/2014/main" id="{C09A8928-226A-4069-5BD0-C53B0C4E8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052" y="2224364"/>
            <a:ext cx="1410286" cy="1410286"/>
          </a:xfrm>
          <a:prstGeom prst="rect">
            <a:avLst/>
          </a:prstGeom>
        </p:spPr>
      </p:pic>
      <p:pic>
        <p:nvPicPr>
          <p:cNvPr id="23" name="Picture 22" descr="A group of people in black&#10;&#10;Description automatically generated">
            <a:extLst>
              <a:ext uri="{FF2B5EF4-FFF2-40B4-BE49-F238E27FC236}">
                <a16:creationId xmlns:a16="http://schemas.microsoft.com/office/drawing/2014/main" id="{505E10A2-EE28-F3F6-320E-2F2080A20C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0" y="2358887"/>
            <a:ext cx="1453839" cy="123280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7B99875-CFAC-CF21-E3AE-38CDE79E0079}"/>
              </a:ext>
            </a:extLst>
          </p:cNvPr>
          <p:cNvSpPr/>
          <p:nvPr/>
        </p:nvSpPr>
        <p:spPr>
          <a:xfrm>
            <a:off x="927185" y="2465692"/>
            <a:ext cx="323902" cy="2988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3A90BCA-E28D-8103-ECF3-0016A6E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25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D25-A885-BE52-D0C7-154CB3D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Placeholder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462244EE-CFD5-923B-0428-1818CEBA673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1" b="8091"/>
          <a:stretch>
            <a:fillRect/>
          </a:stretch>
        </p:blipFill>
        <p:spPr>
          <a:xfrm>
            <a:off x="4597991" y="2192118"/>
            <a:ext cx="2996018" cy="267796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C267C9-E511-0BA3-6D6B-ED406FE3B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46289" y="5142276"/>
            <a:ext cx="1960382" cy="365125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Alex Reinert</a:t>
            </a:r>
          </a:p>
          <a:p>
            <a:pPr algn="ctr"/>
            <a:r>
              <a:rPr lang="en-US" sz="1600" dirty="0"/>
              <a:t>Systems Engineer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4CEB18-33DC-CDEE-8540-7BB8594930F9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D7722A-0B5E-9004-A67C-DE5BF52C2719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5F95F9-BFF0-EA20-1235-FA814A0E9007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E92F728C-5CB5-C8B2-3CAC-0D8336BAB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30" name="Picture 29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B5FCCBF9-BD2D-AA96-C537-7ACA9D1BE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BA0CF095-8A02-0592-2669-A41F491FB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1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8CC36645-E837-E84B-5909-1969498F3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E2CC9C5-17C3-2E05-EB51-E21BAC328939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34" name="Picture 33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CF87986C-3556-0158-05FC-635DCAE33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E6919B-73B8-94BE-1D05-8F3193A7B10A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E0EEC1-D437-D4EC-3A45-C21FDEDF8E07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26" name="Picture 25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9814E6EC-4B65-4E28-4B40-12784E532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8D6D8A6-1849-E14F-E952-70DB65460C4F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5023408F-A4D0-F3F7-FF2F-B18188FC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16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1156-6A4F-0720-955F-EB49B45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65CB-95D4-4C0A-25F1-1EDBEA1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57" y="1926583"/>
            <a:ext cx="7809373" cy="4043152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Transporting heavy furniture up or down one flight of straight stairs is difficult and potentially dangerous.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A3BCBB-12E2-B7F1-C4A3-36743A8F3344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F94D86-4B4C-761D-F1CD-7A40E5085D74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731EA9-7348-12B6-E547-AB304748B530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DFE89DF0-1BAE-B508-1539-3B4B4577E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5" name="Picture 14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B231E989-3368-E62A-5DCA-896A5482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75AC3251-DF97-4B07-591D-A7054E04A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F67FBA5F-FABB-85E8-0CB0-5FA5F6141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569907-C25E-E226-D809-7A044523C13E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6" name="Picture 5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E29BDD1D-C2E7-00F8-678F-41E672AA24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2199C5-BDC8-76D6-B1E1-081549427423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8AC94D-3D10-16B6-2BEB-043CCE139080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19" name="Picture 18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F4C991EC-C70E-8CA1-6283-AB2B8E2A6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D17446-EB42-F02E-328B-1BF62D23830E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4F0040-C8E7-C419-3F14-9DFAF5B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01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0016-67CE-5CE5-08ED-88C48E95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83FF-C125-BE1E-BAE9-85AE5026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86407" cy="4023360"/>
          </a:xfrm>
        </p:spPr>
        <p:txBody>
          <a:bodyPr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1.1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system shall cause less injury and strain than an average moving job.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1.2 The system shall not destructively alter the environment.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 The system shall not damage the furniture.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2.1 The system shall transport furniture repeatedly up or down one floor within a residential building.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 The system shall accommodate up to a 4-seater sofa.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2.3 The system shall accommodate up to a 5-shelf bookshelf.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 The system shall be reusable.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3.1 The system shall fit within a standard stairway according to Section R311.7.1 of the 2021 International Residential Code (IRC).  </a:t>
            </a:r>
          </a:p>
          <a:p>
            <a:pPr marL="0" indent="0" algn="l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3.2 The system shall be transportable in the back of an average American pickup truck in addition to the transported furniture. </a:t>
            </a: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0EE089-9883-6A25-6078-5706BAF07373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59A520-A938-516E-CAC4-72488C2E43FC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801495-5E7D-2F41-F3BA-57517C3CEC42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27D2DF9B-061B-6AFF-5543-4FFAFD027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7" name="Picture 6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288CCDEC-0665-BB88-D4FA-477A8AF2B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2257C02-230C-1380-39CC-BB4891766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B6F13C03-44A5-2482-27CB-E9A7AA3D28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19A17A8-01E9-4881-FA28-CDAE083DFE84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12" name="Picture 11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77E19AE5-0A61-538D-4A7E-13587A86D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FC6FC0-D380-8364-8F44-45107367AC3F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D0F0B-0FB9-8A5C-4CE6-16A8AF0FEB15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16" name="Picture 15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8819015C-25DD-8A44-3D9D-4DB5A2CCC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64FCAE-7F74-0ADE-97E4-B0167A08DE41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09856C-B454-4403-2B66-6655617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68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98F1-1EC0-F432-036B-9AE0486C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18" name="Content Placeholder 17" descr="A blueprint of a machine&#10;&#10;Description automatically generated">
            <a:extLst>
              <a:ext uri="{FF2B5EF4-FFF2-40B4-BE49-F238E27FC236}">
                <a16:creationId xmlns:a16="http://schemas.microsoft.com/office/drawing/2014/main" id="{7E74033D-13EE-D7A1-B8D8-DAC0B98D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4" y="2024841"/>
            <a:ext cx="3659121" cy="4022725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D1A8EB-AEB3-1A4A-1984-A4F036B1DCE8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5DA736-A640-F98B-9E4C-215DC68CC843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04FF1D-44ED-78CD-3489-69A6DBAF6BF0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Picture 9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8D4883CF-706C-B785-0B03-9C49D4B71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1" name="Picture 10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6CC90711-C14D-ECF7-6189-1E80CA49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643514A-1036-DDEF-ACF7-CBF3983ED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138FE80C-7E8F-6922-109D-04E511292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E34DAD-2978-813F-CAAA-18397535A1CE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15" name="Picture 14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C80ECCD4-A419-04DB-C53C-3273EFB60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5519E11-AB63-8530-B595-5975BC8EB2B5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AB2AEE-B011-008C-6122-DF6A8B765FC7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7" name="Picture 6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85913173-C5EB-1CF3-71CC-CF5D29EBE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73A046-DDC4-59D7-396F-42C7B523C082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6EC24C-FB85-6E4A-AD74-41DA277BC18E}"/>
              </a:ext>
            </a:extLst>
          </p:cNvPr>
          <p:cNvSpPr txBox="1"/>
          <p:nvPr/>
        </p:nvSpPr>
        <p:spPr>
          <a:xfrm>
            <a:off x="1921565" y="2504661"/>
            <a:ext cx="1643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Spring-Backing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FC3E4-8301-CF07-2EE4-E6EC7809FE05}"/>
              </a:ext>
            </a:extLst>
          </p:cNvPr>
          <p:cNvSpPr txBox="1"/>
          <p:nvPr/>
        </p:nvSpPr>
        <p:spPr>
          <a:xfrm>
            <a:off x="7582879" y="3185993"/>
            <a:ext cx="1592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Composite bed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12490-9BFB-7E7B-2F50-DA84FA98B295}"/>
              </a:ext>
            </a:extLst>
          </p:cNvPr>
          <p:cNvSpPr txBox="1"/>
          <p:nvPr/>
        </p:nvSpPr>
        <p:spPr>
          <a:xfrm>
            <a:off x="7877925" y="5314122"/>
            <a:ext cx="19038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Electronic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E480B-1451-C36D-D925-BF770B2BDA12}"/>
              </a:ext>
            </a:extLst>
          </p:cNvPr>
          <p:cNvSpPr txBox="1"/>
          <p:nvPr/>
        </p:nvSpPr>
        <p:spPr>
          <a:xfrm>
            <a:off x="1828006" y="4811995"/>
            <a:ext cx="1592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Tri-star</a:t>
            </a:r>
            <a:r>
              <a:rPr lang="en-US" dirty="0"/>
              <a:t> Wheel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CE956F-2383-DD56-0EC5-37B625DEEB36}"/>
              </a:ext>
            </a:extLst>
          </p:cNvPr>
          <p:cNvCxnSpPr>
            <a:cxnSpLocks/>
          </p:cNvCxnSpPr>
          <p:nvPr/>
        </p:nvCxnSpPr>
        <p:spPr>
          <a:xfrm flipH="1">
            <a:off x="6533322" y="3555325"/>
            <a:ext cx="1049557" cy="81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D7EC29-7880-863D-295E-3E7B37DC4BE6}"/>
              </a:ext>
            </a:extLst>
          </p:cNvPr>
          <p:cNvCxnSpPr>
            <a:cxnSpLocks/>
          </p:cNvCxnSpPr>
          <p:nvPr/>
        </p:nvCxnSpPr>
        <p:spPr>
          <a:xfrm flipH="1" flipV="1">
            <a:off x="6811617" y="5314122"/>
            <a:ext cx="1066308" cy="21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21E34E-A751-7115-BC58-81F3A2966D9B}"/>
              </a:ext>
            </a:extLst>
          </p:cNvPr>
          <p:cNvCxnSpPr/>
          <p:nvPr/>
        </p:nvCxnSpPr>
        <p:spPr>
          <a:xfrm>
            <a:off x="3564835" y="2873993"/>
            <a:ext cx="689113" cy="1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289F6-4A66-CE98-51B4-BCC85987E17F}"/>
              </a:ext>
            </a:extLst>
          </p:cNvPr>
          <p:cNvCxnSpPr>
            <a:stCxn id="22" idx="3"/>
          </p:cNvCxnSpPr>
          <p:nvPr/>
        </p:nvCxnSpPr>
        <p:spPr>
          <a:xfrm flipV="1">
            <a:off x="3420244" y="4518991"/>
            <a:ext cx="687930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D3F69DD0-81F6-BC80-5B08-0941A85B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516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75F3-7669-B431-9020-F9EC195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A close-up of a metal frame&#10;&#10;Description automatically generated">
            <a:extLst>
              <a:ext uri="{FF2B5EF4-FFF2-40B4-BE49-F238E27FC236}">
                <a16:creationId xmlns:a16="http://schemas.microsoft.com/office/drawing/2014/main" id="{F52BD6DC-8E85-AA6B-7348-F8CB7974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47" y="1846263"/>
            <a:ext cx="560643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152DC-35CF-4379-B527-0B13B3A51CF3}"/>
              </a:ext>
            </a:extLst>
          </p:cNvPr>
          <p:cNvSpPr txBox="1"/>
          <p:nvPr/>
        </p:nvSpPr>
        <p:spPr>
          <a:xfrm>
            <a:off x="2242487" y="4321451"/>
            <a:ext cx="9479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1DA561-98FB-3FE9-3D20-D8E5B05FA135}"/>
              </a:ext>
            </a:extLst>
          </p:cNvPr>
          <p:cNvCxnSpPr>
            <a:cxnSpLocks/>
          </p:cNvCxnSpPr>
          <p:nvPr/>
        </p:nvCxnSpPr>
        <p:spPr>
          <a:xfrm flipV="1">
            <a:off x="3190425" y="3988904"/>
            <a:ext cx="1129784" cy="42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72CA63-C401-0B22-3E43-893409A7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461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744-D80E-AE02-E252-F71A86F9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Components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FE8985-ECD1-BFBA-525C-26B9911ED580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B1DCF-7119-D7AD-B0D2-C60BCE27EA9E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6E6B6C-290A-9FBF-90C1-3F6766410CE4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4EBC74E5-CE19-8222-569C-81C663AA4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1" name="Picture 10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1FF06B4F-E349-16F7-C858-6CC25E8D8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4DCAAB78-CBF3-470A-8D99-1959AF178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79398F05-ABD8-F5B6-D955-3512301F6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443D116-5D99-A2AF-721B-67C4A2E6C0DD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15" name="Picture 14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01D95DAB-88E9-A86F-3C8F-DB4B588976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00C207-F3DB-1CA6-4085-F08A62A8F622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DCB996-5695-0D32-6B70-02BFC6BE0C38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7" name="Picture 6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26C4D1A7-86B8-5F0B-3553-9380B4DDB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9EA622B-46C6-3311-9485-D22AF630AC25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F57533-9162-F0A9-9665-58C0D0F6BAD4}"/>
              </a:ext>
            </a:extLst>
          </p:cNvPr>
          <p:cNvSpPr txBox="1"/>
          <p:nvPr/>
        </p:nvSpPr>
        <p:spPr>
          <a:xfrm>
            <a:off x="1458250" y="5386773"/>
            <a:ext cx="338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Ultrasonic Sensor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3EC72E-9CF2-32E9-B7AB-29577EB95D5F}"/>
              </a:ext>
            </a:extLst>
          </p:cNvPr>
          <p:cNvSpPr txBox="1"/>
          <p:nvPr/>
        </p:nvSpPr>
        <p:spPr>
          <a:xfrm>
            <a:off x="7489851" y="5386773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Sensor</a:t>
            </a:r>
          </a:p>
        </p:txBody>
      </p:sp>
      <p:pic>
        <p:nvPicPr>
          <p:cNvPr id="32" name="Picture 31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11D8D60E-EFD2-ACC3-2DCB-D3BC8BE87B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0"/>
          <a:stretch/>
        </p:blipFill>
        <p:spPr>
          <a:xfrm>
            <a:off x="1085409" y="2125184"/>
            <a:ext cx="4127638" cy="3261589"/>
          </a:xfrm>
          <a:prstGeom prst="rect">
            <a:avLst/>
          </a:prstGeom>
        </p:spPr>
      </p:pic>
      <p:pic>
        <p:nvPicPr>
          <p:cNvPr id="34" name="Picture 33" descr="A diagram of a machine&#10;&#10;Description automatically generated">
            <a:extLst>
              <a:ext uri="{FF2B5EF4-FFF2-40B4-BE49-F238E27FC236}">
                <a16:creationId xmlns:a16="http://schemas.microsoft.com/office/drawing/2014/main" id="{5A87F7B5-CC20-99FA-9BF9-6BABBF91F7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82" y="2206229"/>
            <a:ext cx="5048679" cy="2827260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ECEFC74C-2EDA-3DC9-54A9-502F2490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7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265-AC0F-DCA9-03A7-2BFA08A2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3D65-9DA8-9E7F-290C-61FBD458C6F2}"/>
              </a:ext>
            </a:extLst>
          </p:cNvPr>
          <p:cNvSpPr txBox="1"/>
          <p:nvPr/>
        </p:nvSpPr>
        <p:spPr>
          <a:xfrm>
            <a:off x="1540403" y="483529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Rechargeable Battery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874E8-5513-16F9-174D-0BA44192B7F2}"/>
              </a:ext>
            </a:extLst>
          </p:cNvPr>
          <p:cNvGrpSpPr/>
          <p:nvPr/>
        </p:nvGrpSpPr>
        <p:grpSpPr>
          <a:xfrm>
            <a:off x="10599762" y="1"/>
            <a:ext cx="1592238" cy="6857999"/>
            <a:chOff x="10599762" y="1"/>
            <a:chExt cx="1592238" cy="68579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D04BA3-D024-4E7A-0775-F3E231897777}"/>
                </a:ext>
              </a:extLst>
            </p:cNvPr>
            <p:cNvGrpSpPr/>
            <p:nvPr/>
          </p:nvGrpSpPr>
          <p:grpSpPr>
            <a:xfrm>
              <a:off x="10599762" y="1"/>
              <a:ext cx="1592238" cy="6857999"/>
              <a:chOff x="10599760" y="33090"/>
              <a:chExt cx="1592238" cy="685799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FE41D89-6E3E-3F80-C9A4-64B9A5196D38}"/>
                  </a:ext>
                </a:extLst>
              </p:cNvPr>
              <p:cNvSpPr/>
              <p:nvPr/>
            </p:nvSpPr>
            <p:spPr>
              <a:xfrm>
                <a:off x="10599760" y="33090"/>
                <a:ext cx="1592238" cy="685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A question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2076E975-FC2B-D7F1-D83F-BFF7282B0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235267" y="5560885"/>
                <a:ext cx="510128" cy="851804"/>
              </a:xfrm>
              <a:prstGeom prst="rect">
                <a:avLst/>
              </a:prstGeom>
            </p:spPr>
          </p:pic>
          <p:pic>
            <p:nvPicPr>
              <p:cNvPr id="13" name="Picture 12" descr="A clipboard with check marks&#10;&#10;Description automatically generated">
                <a:extLst>
                  <a:ext uri="{FF2B5EF4-FFF2-40B4-BE49-F238E27FC236}">
                    <a16:creationId xmlns:a16="http://schemas.microsoft.com/office/drawing/2014/main" id="{18C91B82-DFA1-B375-1656-51AD55B8E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962" y="1021440"/>
                <a:ext cx="835343" cy="995812"/>
              </a:xfrm>
              <a:prstGeom prst="rect">
                <a:avLst/>
              </a:prstGeom>
            </p:spPr>
          </p:pic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2870A1E3-9133-7791-FF4C-7E32BBA8C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208" y="2223270"/>
                <a:ext cx="812136" cy="995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FE38F8D3-25F7-64AF-E5AF-AD3579C68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2444" y="3329113"/>
                <a:ext cx="919911" cy="919911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F8E956-DD4A-7A12-6327-7A47E4B5AEB0}"/>
                  </a:ext>
                </a:extLst>
              </p:cNvPr>
              <p:cNvGrpSpPr/>
              <p:nvPr/>
            </p:nvGrpSpPr>
            <p:grpSpPr>
              <a:xfrm>
                <a:off x="10759641" y="4152616"/>
                <a:ext cx="1410286" cy="1410286"/>
                <a:chOff x="8587052" y="2224364"/>
                <a:chExt cx="1410286" cy="1410286"/>
              </a:xfrm>
            </p:grpSpPr>
            <p:pic>
              <p:nvPicPr>
                <p:cNvPr id="17" name="Picture 16" descr="A computer screen with a symbol on it&#10;&#10;Description automatically generated">
                  <a:extLst>
                    <a:ext uri="{FF2B5EF4-FFF2-40B4-BE49-F238E27FC236}">
                      <a16:creationId xmlns:a16="http://schemas.microsoft.com/office/drawing/2014/main" id="{1DD71082-DB3B-3C1B-F590-29B23542C6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7052" y="2224364"/>
                  <a:ext cx="1410286" cy="1410286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E520D68-69B5-CF4A-4777-E617970BB9F1}"/>
                    </a:ext>
                  </a:extLst>
                </p:cNvPr>
                <p:cNvSpPr txBox="1"/>
                <p:nvPr/>
              </p:nvSpPr>
              <p:spPr>
                <a:xfrm>
                  <a:off x="8867317" y="2478157"/>
                  <a:ext cx="8503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&lt;/&gt;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0A6D82-ABAA-1409-B167-B07EA9460BC3}"/>
                </a:ext>
              </a:extLst>
            </p:cNvPr>
            <p:cNvGrpSpPr/>
            <p:nvPr/>
          </p:nvGrpSpPr>
          <p:grpSpPr>
            <a:xfrm>
              <a:off x="10905919" y="112691"/>
              <a:ext cx="1012963" cy="858958"/>
              <a:chOff x="3293994" y="4651513"/>
              <a:chExt cx="1533870" cy="1227096"/>
            </a:xfrm>
          </p:grpSpPr>
          <p:pic>
            <p:nvPicPr>
              <p:cNvPr id="9" name="Picture 8" descr="A group of people in black&#10;&#10;Description automatically generated">
                <a:extLst>
                  <a:ext uri="{FF2B5EF4-FFF2-40B4-BE49-F238E27FC236}">
                    <a16:creationId xmlns:a16="http://schemas.microsoft.com/office/drawing/2014/main" id="{A54DEF9E-0C2D-C622-9135-0289B3EB4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994" y="4651513"/>
                <a:ext cx="1533870" cy="1227096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4107BBF-D57F-1AF2-45A2-2D75B6019FE4}"/>
                  </a:ext>
                </a:extLst>
              </p:cNvPr>
              <p:cNvSpPr/>
              <p:nvPr/>
            </p:nvSpPr>
            <p:spPr>
              <a:xfrm>
                <a:off x="3948285" y="4820868"/>
                <a:ext cx="225287" cy="1987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Picture 19" descr="A diagram of a motor&#10;&#10;Description automatically generated">
            <a:extLst>
              <a:ext uri="{FF2B5EF4-FFF2-40B4-BE49-F238E27FC236}">
                <a16:creationId xmlns:a16="http://schemas.microsoft.com/office/drawing/2014/main" id="{6A59F867-880A-203F-1A2F-6607EA2A596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/>
        </p:blipFill>
        <p:spPr>
          <a:xfrm>
            <a:off x="5460757" y="3080734"/>
            <a:ext cx="4944118" cy="1743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16A5A1-A620-FE83-7A9C-0CE215F08130}"/>
              </a:ext>
            </a:extLst>
          </p:cNvPr>
          <p:cNvSpPr txBox="1"/>
          <p:nvPr/>
        </p:nvSpPr>
        <p:spPr>
          <a:xfrm>
            <a:off x="6761986" y="4824670"/>
            <a:ext cx="234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Generic Motor Block Diagram</a:t>
            </a:r>
          </a:p>
        </p:txBody>
      </p:sp>
      <p:pic>
        <p:nvPicPr>
          <p:cNvPr id="24" name="Picture 2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329AEDD-D76F-BC78-2B86-0B2B0ABA2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4" y="2806612"/>
            <a:ext cx="5349565" cy="2018058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ACED137-E7DF-20C7-B2B2-5B45262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3050723"/>
      </p:ext>
    </p:extLst>
  </p:cSld>
  <p:clrMapOvr>
    <a:masterClrMapping/>
  </p:clrMapOvr>
</p:sld>
</file>

<file path=ppt/theme/theme1.xml><?xml version="1.0" encoding="utf-8"?>
<a:theme xmlns:a="http://schemas.openxmlformats.org/drawingml/2006/main" name="capstone_theme1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DEE2EB"/>
      </a:accent1>
      <a:accent2>
        <a:srgbClr val="A2C4C9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_theme1" id="{310FF322-3432-43D6-B21F-7F0FE75A9A9D}" vid="{A5BE13B2-7A45-4099-9B76-667C6B9FF1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FBC8355819247AF6A4F705EB168AD" ma:contentTypeVersion="11" ma:contentTypeDescription="Create a new document." ma:contentTypeScope="" ma:versionID="fe0dfedd9ea4433b4eed4b56e1dc9b29">
  <xsd:schema xmlns:xsd="http://www.w3.org/2001/XMLSchema" xmlns:xs="http://www.w3.org/2001/XMLSchema" xmlns:p="http://schemas.microsoft.com/office/2006/metadata/properties" xmlns:ns2="5b95d91b-c99a-4941-9513-76b88626be3d" xmlns:ns3="b8618d93-c323-4b5f-ba26-bb127dd11f62" targetNamespace="http://schemas.microsoft.com/office/2006/metadata/properties" ma:root="true" ma:fieldsID="2f82d21a334b4f7c3c32ffa5380747c7" ns2:_="" ns3:_="">
    <xsd:import namespace="5b95d91b-c99a-4941-9513-76b88626be3d"/>
    <xsd:import namespace="b8618d93-c323-4b5f-ba26-bb127dd11f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d91b-c99a-4941-9513-76b88626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8d93-c323-4b5f-ba26-bb127dd11f6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8d58c96-d69d-436b-a137-5ee6bc1a94aa}" ma:internalName="TaxCatchAll" ma:showField="CatchAllData" ma:web="b8618d93-c323-4b5f-ba26-bb127dd11f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95d91b-c99a-4941-9513-76b88626be3d">
      <Terms xmlns="http://schemas.microsoft.com/office/infopath/2007/PartnerControls"/>
    </lcf76f155ced4ddcb4097134ff3c332f>
    <TaxCatchAll xmlns="b8618d93-c323-4b5f-ba26-bb127dd11f62" xsi:nil="true"/>
  </documentManagement>
</p:properties>
</file>

<file path=customXml/itemProps1.xml><?xml version="1.0" encoding="utf-8"?>
<ds:datastoreItem xmlns:ds="http://schemas.openxmlformats.org/officeDocument/2006/customXml" ds:itemID="{144968A9-B89D-4401-B315-9A300E3E6078}"/>
</file>

<file path=customXml/itemProps2.xml><?xml version="1.0" encoding="utf-8"?>
<ds:datastoreItem xmlns:ds="http://schemas.openxmlformats.org/officeDocument/2006/customXml" ds:itemID="{756A1E31-2D1D-460F-B1B0-614625DF60AE}"/>
</file>

<file path=customXml/itemProps3.xml><?xml version="1.0" encoding="utf-8"?>
<ds:datastoreItem xmlns:ds="http://schemas.openxmlformats.org/officeDocument/2006/customXml" ds:itemID="{55CE1BCA-1291-4994-9D6D-B4057369C0DE}"/>
</file>

<file path=docProps/app.xml><?xml version="1.0" encoding="utf-8"?>
<Properties xmlns="http://schemas.openxmlformats.org/officeDocument/2006/extended-properties" xmlns:vt="http://schemas.openxmlformats.org/officeDocument/2006/docPropsVTypes">
  <Template>capstone_theme1</Template>
  <TotalTime>371</TotalTime>
  <Words>522</Words>
  <Application>Microsoft Office PowerPoint</Application>
  <PresentationFormat>Widescreen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capstone_theme1</vt:lpstr>
      <vt:lpstr>Individual Conceptual Design</vt:lpstr>
      <vt:lpstr>Agenda</vt:lpstr>
      <vt:lpstr>Introduction</vt:lpstr>
      <vt:lpstr>Review of the Problem Statement</vt:lpstr>
      <vt:lpstr>Review of Design Requirements</vt:lpstr>
      <vt:lpstr>Design</vt:lpstr>
      <vt:lpstr>Design</vt:lpstr>
      <vt:lpstr>Electrical Components</vt:lpstr>
      <vt:lpstr>Electrical Components</vt:lpstr>
      <vt:lpstr>Coding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Conceptual Design</dc:title>
  <dc:creator>Reinert, Alexander G.</dc:creator>
  <cp:lastModifiedBy>Reinert, Alexander G.</cp:lastModifiedBy>
  <cp:revision>7</cp:revision>
  <dcterms:created xsi:type="dcterms:W3CDTF">2023-09-24T15:40:01Z</dcterms:created>
  <dcterms:modified xsi:type="dcterms:W3CDTF">2023-09-24T21:51:12Z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0x0101005EDFBC8355819247AF6A4F705EB168AD</vt:lpwstr>
  </property>
</Properties>
</file>