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8" r:id="rId5"/>
    <p:sldId id="262" r:id="rId6"/>
    <p:sldId id="261" r:id="rId7"/>
    <p:sldId id="280" r:id="rId8"/>
    <p:sldId id="271" r:id="rId9"/>
    <p:sldId id="273" r:id="rId10"/>
    <p:sldId id="281" r:id="rId11"/>
    <p:sldId id="283" r:id="rId12"/>
    <p:sldId id="282" r:id="rId13"/>
    <p:sldId id="270" r:id="rId14"/>
    <p:sldId id="263" r:id="rId15"/>
    <p:sldId id="264" r:id="rId16"/>
    <p:sldId id="265" r:id="rId17"/>
    <p:sldId id="267" r:id="rId18"/>
    <p:sldId id="269" r:id="rId19"/>
    <p:sldId id="268" r:id="rId2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FCC3-5D5D-4743-95D5-A24A1CB0E872}" v="169" dt="2023-09-25T06:13:57.551"/>
    <p1510:client id="{1E52883F-9152-F5E5-F3D4-2702BF254578}" v="40" dt="2023-09-25T06:13:26.315"/>
    <p1510:client id="{5C1370D2-04A8-D545-728C-CDE96BDD83E8}" v="21" dt="2023-09-25T06:08:1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AE0B8-94F4-45C3-9B6D-F017F332F40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50259-291C-421D-9A9A-6B3FE6ED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Ian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57936-329F-4246-A769-5D6AEE6EE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https://www.forbes.com/home-improvement/moving-services/movers-and-packers-cost/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50259-291C-421D-9A9A-6B3FE6ED6F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Natalie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57936-329F-4246-A769-5D6AEE6EE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4EB42-B5B9-1AD4-9A66-309E4CA1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389" y="2037806"/>
            <a:ext cx="5264603" cy="2749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E292F4-8064-6569-F6F1-89EB3F28EC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7008" y="2037806"/>
            <a:ext cx="3292112" cy="2749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E26AB-E227-1421-B22F-12512A8D93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0BE10-88C1-17BD-9C7B-E6ACEA7C2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62BF2-3536-BF4B-0114-C95A34F1AA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D65F-EEA1-B795-0124-AA3A9A90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97F66-45D5-206D-C3A9-C669E623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B0E8D-8773-A19C-8D5C-01527ADB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27015-0D2B-7B88-C48C-731CC6C1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EEECA2-11BF-6AFA-4400-412F5674E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1400" y="5743575"/>
            <a:ext cx="502920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1C610-F07B-054D-6E6C-42ADD990E9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96963" y="2363788"/>
            <a:ext cx="10058400" cy="275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31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E777-ADAA-FF34-A7BB-13E0F909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6A10F-2C1C-BDF5-C644-36F4114F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858A8-1281-E68D-C058-E7D3E2A2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83464-3E10-89F3-8EE6-2BEDDE21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CB96BA-7C74-AEFA-5A0C-BF828801D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7278" y="5564188"/>
            <a:ext cx="4441509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9D1C5-9B01-216D-8907-643747863D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3213" y="5564188"/>
            <a:ext cx="4502467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E2589E-1F15-DD96-F607-11E6ACEC848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97280" y="2378075"/>
            <a:ext cx="4441508" cy="265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CBB9DCD-E587-B624-BD47-00D575247E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53212" y="2378075"/>
            <a:ext cx="4441508" cy="265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98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72A4-A693-B619-5AE8-CF6C67E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4F9CA-19A2-D9AB-060D-476F7000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D322-1A01-BA4D-E07C-29D72BE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B168-9CB4-5EDC-E09D-E2E4AF7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B6A935-E44F-8E94-B9B4-DE1034A18A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7279" y="4884738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8D84F-60EB-E92E-3396-F42F3E619D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97280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B1267747-629D-5E5D-A19E-1C40593F79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55820" y="4884737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1D810DE-DB4E-DF2A-7FA2-F267A68024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14360" y="4884736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E755AEC-C5C7-CAD3-B35C-A76BC7671A7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53402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4EC0AC50-60DC-F01B-0A17-A3E2EA771F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625340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816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F733-2F9E-5927-EE07-9DBDE9BF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0C91-300E-A0E8-0D1F-E0C9B16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58B83-42F8-29C1-AA54-A7D8D083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61C45-4E00-3527-7DC3-B732BBAD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851190-74B4-D684-BF44-DCBA789C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93925"/>
            <a:ext cx="4583113" cy="364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49E9282-3D42-4DDC-7C8B-920DB93C7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0687" y="2193925"/>
            <a:ext cx="4583113" cy="364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97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7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8D10E6-9DBA-4860-89D8-999207CD393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9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6.svg"/><Relationship Id="rId5" Type="http://schemas.openxmlformats.org/officeDocument/2006/relationships/image" Target="../media/image6.sv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5.sv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openxmlformats.org/officeDocument/2006/relationships/image" Target="../media/image17.jpeg"/><Relationship Id="rId9" Type="http://schemas.openxmlformats.org/officeDocument/2006/relationships/image" Target="../media/image18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4.pn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6.pn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2.sv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D914-B905-E8D0-BCDE-C1C3A714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/>
          <a:p>
            <a:r>
              <a:rPr lang="en-US" sz="4000"/>
              <a:t>Individual Concept Design Review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CCC0DE-D61B-02BC-242B-642123FA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/>
          <a:p>
            <a:r>
              <a:rPr lang="en-US" sz="2000"/>
              <a:t>By: </a:t>
            </a:r>
          </a:p>
          <a:p>
            <a:r>
              <a:rPr lang="en-US" sz="2000"/>
              <a:t>Natalie Gonzalez 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801E521-D0B8-A992-BEB8-CD003C86F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94" y="347054"/>
            <a:ext cx="6111065" cy="62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9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36B1-C6E6-AE35-D00A-AB9E3F25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41" y="281007"/>
            <a:ext cx="10058400" cy="1450757"/>
          </a:xfrm>
        </p:spPr>
        <p:txBody>
          <a:bodyPr/>
          <a:lstStyle/>
          <a:p>
            <a:r>
              <a:rPr lang="en-US"/>
              <a:t>Safety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70FC8-044F-3CCF-F87C-8A7444452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9993" y="1763803"/>
            <a:ext cx="9578566" cy="2291885"/>
          </a:xfrm>
        </p:spPr>
        <p:txBody>
          <a:bodyPr>
            <a:noAutofit/>
          </a:bodyPr>
          <a:lstStyle/>
          <a:p>
            <a:r>
              <a:rPr lang="en-US" sz="3000"/>
              <a:t>1. The system shall not destructively alter the environment.</a:t>
            </a:r>
          </a:p>
          <a:p>
            <a:r>
              <a:rPr lang="en-US" sz="3000"/>
              <a:t>2. The system shall not damage the furniture.</a:t>
            </a:r>
          </a:p>
          <a:p>
            <a:r>
              <a:rPr lang="en-US" sz="3000"/>
              <a:t>3. The system shall cause less damages than manual moving.</a:t>
            </a:r>
          </a:p>
          <a:p>
            <a:endParaRPr lang="en-US" sz="3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F8B60-A4DC-B027-1AD1-546B698440E7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68433-E67B-926E-54E0-51D8EEAAC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" t="14991" r="2074" b="6472"/>
          <a:stretch/>
        </p:blipFill>
        <p:spPr>
          <a:xfrm>
            <a:off x="1379621" y="4184245"/>
            <a:ext cx="8101263" cy="210426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7DD72D8-1CDE-A85F-206A-8B68E4865EF4}"/>
              </a:ext>
            </a:extLst>
          </p:cNvPr>
          <p:cNvSpPr/>
          <p:nvPr/>
        </p:nvSpPr>
        <p:spPr>
          <a:xfrm>
            <a:off x="2201953" y="3886772"/>
            <a:ext cx="236446" cy="14418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0D4B6FC-8DC8-E029-16DD-B20232D1C756}"/>
              </a:ext>
            </a:extLst>
          </p:cNvPr>
          <p:cNvSpPr/>
          <p:nvPr/>
        </p:nvSpPr>
        <p:spPr>
          <a:xfrm>
            <a:off x="8490459" y="3883928"/>
            <a:ext cx="236446" cy="14418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s On outline">
            <a:extLst>
              <a:ext uri="{FF2B5EF4-FFF2-40B4-BE49-F238E27FC236}">
                <a16:creationId xmlns:a16="http://schemas.microsoft.com/office/drawing/2014/main" id="{149BBD49-767F-B026-FA36-C659BDD6D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10" name="Graphic 9" descr="Easel outline">
            <a:extLst>
              <a:ext uri="{FF2B5EF4-FFF2-40B4-BE49-F238E27FC236}">
                <a16:creationId xmlns:a16="http://schemas.microsoft.com/office/drawing/2014/main" id="{E8EED2DB-0339-B893-4A88-A3B3ED6B8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12" name="Graphic 11" descr="Clipboard Badge outline">
            <a:extLst>
              <a:ext uri="{FF2B5EF4-FFF2-40B4-BE49-F238E27FC236}">
                <a16:creationId xmlns:a16="http://schemas.microsoft.com/office/drawing/2014/main" id="{2EE41276-90D5-9818-1CBD-30A52CFAB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13" name="Graphic 12" descr="Clipboard Checked with solid fill">
            <a:extLst>
              <a:ext uri="{FF2B5EF4-FFF2-40B4-BE49-F238E27FC236}">
                <a16:creationId xmlns:a16="http://schemas.microsoft.com/office/drawing/2014/main" id="{833FB621-21B3-2871-DD98-C5399BA8D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14" name="Graphic 13" descr="Questions outline">
            <a:extLst>
              <a:ext uri="{FF2B5EF4-FFF2-40B4-BE49-F238E27FC236}">
                <a16:creationId xmlns:a16="http://schemas.microsoft.com/office/drawing/2014/main" id="{828930D3-FF3D-2208-A75B-76663CE86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FB12E-C89E-7219-63F7-1F0F8EA3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54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95" y="270136"/>
            <a:ext cx="10058400" cy="1450757"/>
          </a:xfrm>
        </p:spPr>
        <p:txBody>
          <a:bodyPr/>
          <a:lstStyle/>
          <a:p>
            <a:r>
              <a:rPr lang="en-US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9F133-E970-3526-1168-F214046815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8330" y="1912891"/>
            <a:ext cx="9431431" cy="1723034"/>
          </a:xfrm>
        </p:spPr>
        <p:txBody>
          <a:bodyPr>
            <a:noAutofit/>
          </a:bodyPr>
          <a:lstStyle/>
          <a:p>
            <a:r>
              <a:rPr lang="en-US" sz="3000"/>
              <a:t>4. The system shall transport furniture repeatedly up and down one floor within a residential building.</a:t>
            </a:r>
          </a:p>
          <a:p>
            <a:r>
              <a:rPr lang="en-US" sz="3000"/>
              <a:t>5. The system shall be reusable.</a:t>
            </a:r>
          </a:p>
          <a:p>
            <a:endParaRPr lang="en-US" sz="3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9834-0728-4264-8879-A9C538AE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1"/>
          <a:stretch/>
        </p:blipFill>
        <p:spPr>
          <a:xfrm>
            <a:off x="1482206" y="3426156"/>
            <a:ext cx="7523987" cy="286045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4C80631-CF4B-9037-264A-9A914E3D75E4}"/>
              </a:ext>
            </a:extLst>
          </p:cNvPr>
          <p:cNvSpPr/>
          <p:nvPr/>
        </p:nvSpPr>
        <p:spPr>
          <a:xfrm rot="17983548">
            <a:off x="1685754" y="4712418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B1010-FBF1-161E-026F-CA6B971C9FF0}"/>
              </a:ext>
            </a:extLst>
          </p:cNvPr>
          <p:cNvSpPr txBox="1"/>
          <p:nvPr/>
        </p:nvSpPr>
        <p:spPr>
          <a:xfrm>
            <a:off x="766477" y="4497241"/>
            <a:ext cx="170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Lifted Section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827C0CD-CEC4-7B0C-7B8B-15FE5A1BBE54}"/>
              </a:ext>
            </a:extLst>
          </p:cNvPr>
          <p:cNvSpPr/>
          <p:nvPr/>
        </p:nvSpPr>
        <p:spPr>
          <a:xfrm rot="3296952">
            <a:off x="9010739" y="4761436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7BE80-6B2A-E33D-C5A6-F6C04CC720E5}"/>
              </a:ext>
            </a:extLst>
          </p:cNvPr>
          <p:cNvSpPr txBox="1"/>
          <p:nvPr/>
        </p:nvSpPr>
        <p:spPr>
          <a:xfrm>
            <a:off x="8660582" y="4456274"/>
            <a:ext cx="170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Cylinder offset</a:t>
            </a:r>
          </a:p>
        </p:txBody>
      </p:sp>
      <p:pic>
        <p:nvPicPr>
          <p:cNvPr id="18" name="Graphic 17" descr="Lights On outline">
            <a:extLst>
              <a:ext uri="{FF2B5EF4-FFF2-40B4-BE49-F238E27FC236}">
                <a16:creationId xmlns:a16="http://schemas.microsoft.com/office/drawing/2014/main" id="{5EAE4D0B-8C84-6F3E-F7B3-2B2E3645F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3" name="Graphic 22" descr="Lights On outline">
            <a:extLst>
              <a:ext uri="{FF2B5EF4-FFF2-40B4-BE49-F238E27FC236}">
                <a16:creationId xmlns:a16="http://schemas.microsoft.com/office/drawing/2014/main" id="{93E5D8D1-AFB6-6C92-C5E6-06CC9E793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4" name="Graphic 23" descr="Easel outline">
            <a:extLst>
              <a:ext uri="{FF2B5EF4-FFF2-40B4-BE49-F238E27FC236}">
                <a16:creationId xmlns:a16="http://schemas.microsoft.com/office/drawing/2014/main" id="{EB2E0A88-2D9B-560C-1642-EF1CD34E1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5" name="Graphic 24" descr="Clipboard Badge outline">
            <a:extLst>
              <a:ext uri="{FF2B5EF4-FFF2-40B4-BE49-F238E27FC236}">
                <a16:creationId xmlns:a16="http://schemas.microsoft.com/office/drawing/2014/main" id="{85881B0F-4B9E-7DB6-ED83-1DE24D75D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6" name="Graphic 25" descr="Clipboard Checked with solid fill">
            <a:extLst>
              <a:ext uri="{FF2B5EF4-FFF2-40B4-BE49-F238E27FC236}">
                <a16:creationId xmlns:a16="http://schemas.microsoft.com/office/drawing/2014/main" id="{665473E2-C321-8A5D-2816-12F958A3F2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7" name="Graphic 26" descr="Questions outline">
            <a:extLst>
              <a:ext uri="{FF2B5EF4-FFF2-40B4-BE49-F238E27FC236}">
                <a16:creationId xmlns:a16="http://schemas.microsoft.com/office/drawing/2014/main" id="{FFD9D57B-D397-3FE1-8D90-B276E34C9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1B9A6-D218-E012-6F3A-C029870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78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13D2-F85B-A2C2-F911-24CFA56B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130"/>
            <a:ext cx="10058400" cy="1450757"/>
          </a:xfrm>
        </p:spPr>
        <p:txBody>
          <a:bodyPr/>
          <a:lstStyle/>
          <a:p>
            <a:r>
              <a:rPr lang="en-US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1D85-DAF4-F220-306E-247D6ABB2F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1" y="1883776"/>
            <a:ext cx="4441509" cy="36512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3000"/>
              <a:t>6. The system shall accommodate up to a 4-seater sofa.</a:t>
            </a:r>
            <a:endParaRPr lang="en-US" sz="3000">
              <a:ea typeface="Calibri"/>
              <a:cs typeface="Calibri"/>
            </a:endParaRPr>
          </a:p>
          <a:p>
            <a:r>
              <a:rPr lang="en-US" sz="3000">
                <a:ea typeface="Calibri"/>
                <a:cs typeface="Calibri"/>
              </a:rPr>
              <a:t>7. The system shall accommodate up to a 5-shelf bookshelf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2E5D7-0B97-525E-EE37-F9354ADD6375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99EA5-D0BA-2392-0707-206D6E53C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8" b="4260"/>
          <a:stretch/>
        </p:blipFill>
        <p:spPr>
          <a:xfrm>
            <a:off x="6288587" y="1973134"/>
            <a:ext cx="3977456" cy="322190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533B210-246F-9B03-4A45-C45AEE787940}"/>
              </a:ext>
            </a:extLst>
          </p:cNvPr>
          <p:cNvSpPr/>
          <p:nvPr/>
        </p:nvSpPr>
        <p:spPr>
          <a:xfrm rot="13655813">
            <a:off x="8427502" y="3685733"/>
            <a:ext cx="244924" cy="17302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6CB20-43A1-7607-40D9-A902067BAA1C}"/>
              </a:ext>
            </a:extLst>
          </p:cNvPr>
          <p:cNvSpPr txBox="1"/>
          <p:nvPr/>
        </p:nvSpPr>
        <p:spPr>
          <a:xfrm>
            <a:off x="6288587" y="5232234"/>
            <a:ext cx="255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Back Stop</a:t>
            </a:r>
          </a:p>
        </p:txBody>
      </p:sp>
      <p:pic>
        <p:nvPicPr>
          <p:cNvPr id="18" name="Graphic 17" descr="Lights On outline">
            <a:extLst>
              <a:ext uri="{FF2B5EF4-FFF2-40B4-BE49-F238E27FC236}">
                <a16:creationId xmlns:a16="http://schemas.microsoft.com/office/drawing/2014/main" id="{3CE451BB-7D56-1E9E-BA57-170EEE5F9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19" name="Graphic 18" descr="Easel outline">
            <a:extLst>
              <a:ext uri="{FF2B5EF4-FFF2-40B4-BE49-F238E27FC236}">
                <a16:creationId xmlns:a16="http://schemas.microsoft.com/office/drawing/2014/main" id="{B10EB459-68DC-9DB5-A5BD-59466DFF1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0" name="Graphic 19" descr="Clipboard Badge outline">
            <a:extLst>
              <a:ext uri="{FF2B5EF4-FFF2-40B4-BE49-F238E27FC236}">
                <a16:creationId xmlns:a16="http://schemas.microsoft.com/office/drawing/2014/main" id="{32D08B2A-A71F-0212-8E05-EF28820AC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2" name="Graphic 21" descr="Clipboard Checked with solid fill">
            <a:extLst>
              <a:ext uri="{FF2B5EF4-FFF2-40B4-BE49-F238E27FC236}">
                <a16:creationId xmlns:a16="http://schemas.microsoft.com/office/drawing/2014/main" id="{B1D304FE-6952-BBB2-5045-1642E2D93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3" name="Graphic 22" descr="Questions outline">
            <a:extLst>
              <a:ext uri="{FF2B5EF4-FFF2-40B4-BE49-F238E27FC236}">
                <a16:creationId xmlns:a16="http://schemas.microsoft.com/office/drawing/2014/main" id="{13DD242D-8071-FF71-51D2-F20830D29F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9B6F-C113-AA69-2ADB-0DBF54CB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754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C454-EA2A-D416-EAD1-C4EA8B26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D385-4EC2-2BC7-FB6F-953A56EDB5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7280" y="1792946"/>
            <a:ext cx="9390730" cy="1450757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3000"/>
              <a:t>8. The system shall be adaptable to different building layouts. </a:t>
            </a:r>
            <a:endParaRPr lang="en-US"/>
          </a:p>
          <a:p>
            <a:r>
              <a:rPr lang="en-US" sz="3000">
                <a:ea typeface="Calibri"/>
                <a:cs typeface="Calibri"/>
              </a:rPr>
              <a:t>9. The system shall be transportable in the back of a moving truck.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F539D-2AAC-DFCA-AF33-700C7B771FB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A783D6-8C18-2282-CD37-292880B7B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t="6370" r="1025"/>
          <a:stretch/>
        </p:blipFill>
        <p:spPr>
          <a:xfrm>
            <a:off x="2659220" y="3614298"/>
            <a:ext cx="6934520" cy="253947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FAFFB58-CEE9-52BA-8140-2C843B4DBDC9}"/>
              </a:ext>
            </a:extLst>
          </p:cNvPr>
          <p:cNvSpPr/>
          <p:nvPr/>
        </p:nvSpPr>
        <p:spPr>
          <a:xfrm rot="16200000">
            <a:off x="2256549" y="4510483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5E52A-ABC6-11A2-D2C7-7D7DB6631A36}"/>
              </a:ext>
            </a:extLst>
          </p:cNvPr>
          <p:cNvSpPr txBox="1"/>
          <p:nvPr/>
        </p:nvSpPr>
        <p:spPr>
          <a:xfrm>
            <a:off x="1172889" y="4799632"/>
            <a:ext cx="109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Sled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8138182-9D68-B01E-1A71-FE2EBD1EA579}"/>
              </a:ext>
            </a:extLst>
          </p:cNvPr>
          <p:cNvSpPr/>
          <p:nvPr/>
        </p:nvSpPr>
        <p:spPr>
          <a:xfrm>
            <a:off x="5087981" y="3614298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FA67-50AE-BDAD-DC59-DC7D6841AD54}"/>
              </a:ext>
            </a:extLst>
          </p:cNvPr>
          <p:cNvSpPr txBox="1"/>
          <p:nvPr/>
        </p:nvSpPr>
        <p:spPr>
          <a:xfrm>
            <a:off x="4706814" y="3241490"/>
            <a:ext cx="1430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Stacked Rail</a:t>
            </a:r>
          </a:p>
        </p:txBody>
      </p:sp>
      <p:pic>
        <p:nvPicPr>
          <p:cNvPr id="17" name="Graphic 16" descr="Lights On outline">
            <a:extLst>
              <a:ext uri="{FF2B5EF4-FFF2-40B4-BE49-F238E27FC236}">
                <a16:creationId xmlns:a16="http://schemas.microsoft.com/office/drawing/2014/main" id="{D4A178CC-4047-C39E-977D-D94E5A61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18" name="Graphic 17" descr="Easel outline">
            <a:extLst>
              <a:ext uri="{FF2B5EF4-FFF2-40B4-BE49-F238E27FC236}">
                <a16:creationId xmlns:a16="http://schemas.microsoft.com/office/drawing/2014/main" id="{E700A73A-2A7B-457A-FA5A-30705734C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19" name="Graphic 18" descr="Clipboard Badge outline">
            <a:extLst>
              <a:ext uri="{FF2B5EF4-FFF2-40B4-BE49-F238E27FC236}">
                <a16:creationId xmlns:a16="http://schemas.microsoft.com/office/drawing/2014/main" id="{F0858049-F0F1-621B-9E54-F72F9A675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5" name="Graphic 24" descr="Lights On outline">
            <a:extLst>
              <a:ext uri="{FF2B5EF4-FFF2-40B4-BE49-F238E27FC236}">
                <a16:creationId xmlns:a16="http://schemas.microsoft.com/office/drawing/2014/main" id="{5DC1D5F1-8002-9198-07E1-E82DE86E2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6" name="Graphic 25" descr="Easel outline">
            <a:extLst>
              <a:ext uri="{FF2B5EF4-FFF2-40B4-BE49-F238E27FC236}">
                <a16:creationId xmlns:a16="http://schemas.microsoft.com/office/drawing/2014/main" id="{FF174E97-75D6-04B3-C581-E10220E30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7" name="Graphic 26" descr="Clipboard Badge outline">
            <a:extLst>
              <a:ext uri="{FF2B5EF4-FFF2-40B4-BE49-F238E27FC236}">
                <a16:creationId xmlns:a16="http://schemas.microsoft.com/office/drawing/2014/main" id="{E33D4A6B-1C35-6A7F-BA8F-259DF31C0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8" name="Graphic 27" descr="Clipboard Checked with solid fill">
            <a:extLst>
              <a:ext uri="{FF2B5EF4-FFF2-40B4-BE49-F238E27FC236}">
                <a16:creationId xmlns:a16="http://schemas.microsoft.com/office/drawing/2014/main" id="{EA7BC535-AB1D-0BB1-7079-D4BF03708F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9" name="Graphic 28" descr="Questions outline">
            <a:extLst>
              <a:ext uri="{FF2B5EF4-FFF2-40B4-BE49-F238E27FC236}">
                <a16:creationId xmlns:a16="http://schemas.microsoft.com/office/drawing/2014/main" id="{128CC619-061A-50DE-8920-3BF68C919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E80C6-600F-91FC-58C3-4D721148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655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20E-D469-DC50-DDDA-5837DB75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24" y="224913"/>
            <a:ext cx="9960751" cy="1450757"/>
          </a:xfrm>
        </p:spPr>
        <p:txBody>
          <a:bodyPr/>
          <a:lstStyle/>
          <a:p>
            <a:r>
              <a:rPr lang="en-US"/>
              <a:t>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3A78-4E8D-F7CB-002F-236BA589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44" y="1849245"/>
            <a:ext cx="4700509" cy="4023360"/>
          </a:xfrm>
        </p:spPr>
        <p:txBody>
          <a:bodyPr>
            <a:normAutofit/>
          </a:bodyPr>
          <a:lstStyle/>
          <a:p>
            <a:r>
              <a:rPr lang="en-US" sz="3000"/>
              <a:t>10. The system shall fit within a standard of the 2021 International Residential Code.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6001E-0A2D-F0A2-8749-A0ECA2A35BDA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35B77-DB99-2AF7-1484-04691AD14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4"/>
          <a:stretch/>
        </p:blipFill>
        <p:spPr>
          <a:xfrm>
            <a:off x="6677016" y="1849245"/>
            <a:ext cx="3374162" cy="4166196"/>
          </a:xfrm>
          <a:prstGeom prst="rect">
            <a:avLst/>
          </a:prstGeom>
        </p:spPr>
      </p:pic>
      <p:pic>
        <p:nvPicPr>
          <p:cNvPr id="26" name="Graphic 25" descr="Lights On outline">
            <a:extLst>
              <a:ext uri="{FF2B5EF4-FFF2-40B4-BE49-F238E27FC236}">
                <a16:creationId xmlns:a16="http://schemas.microsoft.com/office/drawing/2014/main" id="{677A2976-E291-232F-6611-E5FD8107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7" name="Graphic 26" descr="Easel outline">
            <a:extLst>
              <a:ext uri="{FF2B5EF4-FFF2-40B4-BE49-F238E27FC236}">
                <a16:creationId xmlns:a16="http://schemas.microsoft.com/office/drawing/2014/main" id="{BE0D9A5D-EC93-DD89-B94D-19634F670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8" name="Graphic 27" descr="Clipboard Badge outline">
            <a:extLst>
              <a:ext uri="{FF2B5EF4-FFF2-40B4-BE49-F238E27FC236}">
                <a16:creationId xmlns:a16="http://schemas.microsoft.com/office/drawing/2014/main" id="{D2720317-782A-AEE9-CFAD-964E83C6B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E74CE8E7-01D0-A981-5704-B5C3543D4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30" name="Graphic 29" descr="Questions outline">
            <a:extLst>
              <a:ext uri="{FF2B5EF4-FFF2-40B4-BE49-F238E27FC236}">
                <a16:creationId xmlns:a16="http://schemas.microsoft.com/office/drawing/2014/main" id="{2B96BF42-2726-3747-2018-DF15963540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4A68E-926D-C160-F18F-EF918B6F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84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20E-D469-DC50-DDDA-5837DB75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281" y="2408168"/>
            <a:ext cx="6057783" cy="1468876"/>
          </a:xfrm>
        </p:spPr>
        <p:txBody>
          <a:bodyPr>
            <a:normAutofit/>
          </a:bodyPr>
          <a:lstStyle/>
          <a:p>
            <a:r>
              <a:rPr lang="en-US" sz="10000"/>
              <a:t>Questions?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6001E-0A2D-F0A2-8749-A0ECA2A35BDA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F1ED6-B5DD-1AE8-3F9F-4609F5C3E1D3}"/>
              </a:ext>
            </a:extLst>
          </p:cNvPr>
          <p:cNvSpPr/>
          <p:nvPr/>
        </p:nvSpPr>
        <p:spPr>
          <a:xfrm>
            <a:off x="924128" y="1478604"/>
            <a:ext cx="9675633" cy="4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Lights On outline">
            <a:extLst>
              <a:ext uri="{FF2B5EF4-FFF2-40B4-BE49-F238E27FC236}">
                <a16:creationId xmlns:a16="http://schemas.microsoft.com/office/drawing/2014/main" id="{98A0D9FC-AAEA-FBE0-E3D0-4DC88C62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8" name="Graphic 7" descr="Easel outline">
            <a:extLst>
              <a:ext uri="{FF2B5EF4-FFF2-40B4-BE49-F238E27FC236}">
                <a16:creationId xmlns:a16="http://schemas.microsoft.com/office/drawing/2014/main" id="{863836D4-E4E0-CED4-180C-301C9C9D4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9" name="Graphic 8" descr="Clipboard Badge outline">
            <a:extLst>
              <a:ext uri="{FF2B5EF4-FFF2-40B4-BE49-F238E27FC236}">
                <a16:creationId xmlns:a16="http://schemas.microsoft.com/office/drawing/2014/main" id="{66B30E9D-4757-8DFC-84ED-4BB31E3F2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10" name="Graphic 9" descr="Clipboard Checked outline">
            <a:extLst>
              <a:ext uri="{FF2B5EF4-FFF2-40B4-BE49-F238E27FC236}">
                <a16:creationId xmlns:a16="http://schemas.microsoft.com/office/drawing/2014/main" id="{09F134C5-08DB-E553-4D73-B956303F6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12" name="Graphic 11" descr="Questions">
            <a:extLst>
              <a:ext uri="{FF2B5EF4-FFF2-40B4-BE49-F238E27FC236}">
                <a16:creationId xmlns:a16="http://schemas.microsoft.com/office/drawing/2014/main" id="{C69ED9C0-C810-4F9C-4881-AE2B0D44E6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27B08-0BE0-52D3-69FF-26B349B2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48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39C7-B9DB-23FD-4870-107880D2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450E-D958-A7A2-F088-F4B1EE38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404040"/>
                </a:solidFill>
                <a:ea typeface="+mn-lt"/>
                <a:cs typeface="+mn-lt"/>
              </a:rPr>
              <a:t>A. Ogletree, “How Much Do Movers Cost In 2023?,” Forbes Home. Accessed: Sep. 24, 2023. [Online]. Available: https://www.forbes.com/home-improvement/moving-services/movers-ad-packers-cost/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 algn="l" rtl="0" fontAlgn="base">
              <a:buNone/>
            </a:pPr>
            <a:r>
              <a:rPr lang="en-US" sz="1800" b="0" i="0" u="none" strike="noStrike">
                <a:solidFill>
                  <a:srgbClr val="404040"/>
                </a:solidFill>
                <a:effectLst/>
                <a:latin typeface="Calibri"/>
                <a:ea typeface="Calibri"/>
                <a:cs typeface="Calibri"/>
              </a:rPr>
              <a:t>M. B. ME, “Portable Stair Lift System,” PhD Thesis, WORCESTER POLYTECHNIC INSTITUTE, 2021.</a:t>
            </a:r>
            <a:r>
              <a:rPr lang="en-US" sz="1800" b="0" i="0">
                <a:solidFill>
                  <a:srgbClr val="404040"/>
                </a:solidFill>
                <a:effectLst/>
                <a:latin typeface="Calibri"/>
                <a:ea typeface="Calibri"/>
                <a:cs typeface="Calibri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8E00-AF18-75CB-B441-6F4E56BC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16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96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0CF5-DE55-8DBF-2AC9-9C5D64DB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29D5-EC13-CD4D-9335-6872882798D4}"/>
              </a:ext>
            </a:extLst>
          </p:cNvPr>
          <p:cNvSpPr txBox="1"/>
          <p:nvPr/>
        </p:nvSpPr>
        <p:spPr>
          <a:xfrm>
            <a:off x="396923" y="4422442"/>
            <a:ext cx="20763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Problem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ECDBF-CBE0-2873-B6F3-311711EB5CDF}"/>
              </a:ext>
            </a:extLst>
          </p:cNvPr>
          <p:cNvSpPr txBox="1"/>
          <p:nvPr/>
        </p:nvSpPr>
        <p:spPr>
          <a:xfrm>
            <a:off x="2384731" y="4376275"/>
            <a:ext cx="27295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Existing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6B32F-3CCD-06C7-7CBF-9E4992C81C52}"/>
              </a:ext>
            </a:extLst>
          </p:cNvPr>
          <p:cNvSpPr txBox="1"/>
          <p:nvPr/>
        </p:nvSpPr>
        <p:spPr>
          <a:xfrm>
            <a:off x="9454725" y="4376275"/>
            <a:ext cx="247589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Questions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F01E5-09EE-74E6-ACD9-8626C122EC4A}"/>
              </a:ext>
            </a:extLst>
          </p:cNvPr>
          <p:cNvSpPr txBox="1"/>
          <p:nvPr/>
        </p:nvSpPr>
        <p:spPr>
          <a:xfrm>
            <a:off x="7133921" y="4422442"/>
            <a:ext cx="248872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58E80-6C1E-D0CF-99B0-60B3719EFA5D}"/>
              </a:ext>
            </a:extLst>
          </p:cNvPr>
          <p:cNvSpPr txBox="1"/>
          <p:nvPr/>
        </p:nvSpPr>
        <p:spPr>
          <a:xfrm>
            <a:off x="4825949" y="4376275"/>
            <a:ext cx="247589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New Design</a:t>
            </a:r>
          </a:p>
        </p:txBody>
      </p:sp>
      <p:pic>
        <p:nvPicPr>
          <p:cNvPr id="8" name="Graphic 7" descr="Lights On outline">
            <a:extLst>
              <a:ext uri="{FF2B5EF4-FFF2-40B4-BE49-F238E27FC236}">
                <a16:creationId xmlns:a16="http://schemas.microsoft.com/office/drawing/2014/main" id="{29CF884E-6B16-C6F3-F5CF-948DEAED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090" y="2468633"/>
            <a:ext cx="1664059" cy="1664059"/>
          </a:xfrm>
          <a:prstGeom prst="rect">
            <a:avLst/>
          </a:prstGeom>
        </p:spPr>
      </p:pic>
      <p:pic>
        <p:nvPicPr>
          <p:cNvPr id="11" name="Graphic 10" descr="Easel outline">
            <a:extLst>
              <a:ext uri="{FF2B5EF4-FFF2-40B4-BE49-F238E27FC236}">
                <a16:creationId xmlns:a16="http://schemas.microsoft.com/office/drawing/2014/main" id="{DFA65F6F-7A3D-DD19-D858-62CCC089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1866" y="2468633"/>
            <a:ext cx="1664059" cy="1664059"/>
          </a:xfrm>
          <a:prstGeom prst="rect">
            <a:avLst/>
          </a:prstGeom>
        </p:spPr>
      </p:pic>
      <p:pic>
        <p:nvPicPr>
          <p:cNvPr id="18" name="Graphic 17" descr="Clipboard Badge outline">
            <a:extLst>
              <a:ext uri="{FF2B5EF4-FFF2-40B4-BE49-F238E27FC236}">
                <a16:creationId xmlns:a16="http://schemas.microsoft.com/office/drawing/2014/main" id="{5D9D7536-CA91-3360-EB0B-7557910693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7478" y="2468633"/>
            <a:ext cx="1664059" cy="1664059"/>
          </a:xfrm>
          <a:prstGeom prst="rect">
            <a:avLst/>
          </a:prstGeom>
        </p:spPr>
      </p:pic>
      <p:pic>
        <p:nvPicPr>
          <p:cNvPr id="23" name="Graphic 22" descr="Clipboard Checked outline">
            <a:extLst>
              <a:ext uri="{FF2B5EF4-FFF2-40B4-BE49-F238E27FC236}">
                <a16:creationId xmlns:a16="http://schemas.microsoft.com/office/drawing/2014/main" id="{A755DB2B-C193-7421-AFA4-64B9FB992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6254" y="2448578"/>
            <a:ext cx="1664059" cy="1664059"/>
          </a:xfrm>
          <a:prstGeom prst="rect">
            <a:avLst/>
          </a:prstGeom>
        </p:spPr>
      </p:pic>
      <p:pic>
        <p:nvPicPr>
          <p:cNvPr id="25" name="Graphic 24" descr="Questions outline">
            <a:extLst>
              <a:ext uri="{FF2B5EF4-FFF2-40B4-BE49-F238E27FC236}">
                <a16:creationId xmlns:a16="http://schemas.microsoft.com/office/drawing/2014/main" id="{50336225-AAEB-E207-9158-358FB92F6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60642" y="2468633"/>
            <a:ext cx="1664059" cy="16640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50DC4-CD8D-A68F-01F7-11B98B3D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2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23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6920A8-6F64-89A5-F60B-B61BCBC6102B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1156-6A4F-0720-955F-EB49B45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the Problem Statement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65CB-95D4-4C0A-25F1-1EDBEA19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53" y="1946375"/>
            <a:ext cx="449417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Transporting heavy furniture up and down the stairs is difficult and potentially dangerous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B62F6-14ED-8AF8-D7A7-66A9F887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04" y="3691195"/>
            <a:ext cx="8000455" cy="2617433"/>
          </a:xfrm>
          <a:prstGeom prst="rect">
            <a:avLst/>
          </a:prstGeom>
        </p:spPr>
      </p:pic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CD48BBA6-CF66-8863-7E55-4257D8425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8" name="Graphic 7" descr="Easel outline">
            <a:extLst>
              <a:ext uri="{FF2B5EF4-FFF2-40B4-BE49-F238E27FC236}">
                <a16:creationId xmlns:a16="http://schemas.microsoft.com/office/drawing/2014/main" id="{0AA34255-E2C2-501E-70E7-C80372EBF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10" name="Graphic 9" descr="Clipboard Badge outline">
            <a:extLst>
              <a:ext uri="{FF2B5EF4-FFF2-40B4-BE49-F238E27FC236}">
                <a16:creationId xmlns:a16="http://schemas.microsoft.com/office/drawing/2014/main" id="{68835E4C-B0F4-F565-FC8B-4BF41DCA4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12" name="Graphic 11" descr="Clipboard Checked outline">
            <a:extLst>
              <a:ext uri="{FF2B5EF4-FFF2-40B4-BE49-F238E27FC236}">
                <a16:creationId xmlns:a16="http://schemas.microsoft.com/office/drawing/2014/main" id="{BCC395F9-D09C-01B3-D7CE-B8FB8A57E2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13" name="Graphic 12" descr="Questions outline">
            <a:extLst>
              <a:ext uri="{FF2B5EF4-FFF2-40B4-BE49-F238E27FC236}">
                <a16:creationId xmlns:a16="http://schemas.microsoft.com/office/drawing/2014/main" id="{2465D789-5EF0-8B55-92F8-CDE0151D25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ECB9-822C-8AF2-D868-5AC745BA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3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0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B137-9E85-09EC-4916-6A1F0323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Designs: Portable Stair Lift System [2]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FD14A-38AA-93F1-88A5-743E8C9A07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9642" y="5647094"/>
            <a:ext cx="4502467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Portable Stair Lift System</a:t>
            </a:r>
          </a:p>
        </p:txBody>
      </p:sp>
      <p:pic>
        <p:nvPicPr>
          <p:cNvPr id="9" name="Content Placeholder 8" descr="A 3d rendering of a staircase&#10;&#10;Description automatically generated with medium confidence">
            <a:extLst>
              <a:ext uri="{FF2B5EF4-FFF2-40B4-BE49-F238E27FC236}">
                <a16:creationId xmlns:a16="http://schemas.microsoft.com/office/drawing/2014/main" id="{EA56D7E9-641A-84DE-095E-BCE03659200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0" y="2490772"/>
            <a:ext cx="4015587" cy="298031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E60C72-8C66-83D1-E7F5-DB2A19FB9B0A}"/>
              </a:ext>
            </a:extLst>
          </p:cNvPr>
          <p:cNvSpPr/>
          <p:nvPr/>
        </p:nvSpPr>
        <p:spPr>
          <a:xfrm>
            <a:off x="10599761" y="-2842"/>
            <a:ext cx="1592238" cy="64941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A47324-C225-0C4E-F96F-B6BFA416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7" y="2236974"/>
            <a:ext cx="5661379" cy="33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Lights On outline">
            <a:extLst>
              <a:ext uri="{FF2B5EF4-FFF2-40B4-BE49-F238E27FC236}">
                <a16:creationId xmlns:a16="http://schemas.microsoft.com/office/drawing/2014/main" id="{A7A7B315-4FDC-6B70-1893-6B4CFC281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19" name="Graphic 18" descr="Easel outline">
            <a:extLst>
              <a:ext uri="{FF2B5EF4-FFF2-40B4-BE49-F238E27FC236}">
                <a16:creationId xmlns:a16="http://schemas.microsoft.com/office/drawing/2014/main" id="{A93C4CA9-4F92-6AC0-20C4-2CD999FC4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0" name="Graphic 19" descr="Clipboard Badge with solid fill">
            <a:extLst>
              <a:ext uri="{FF2B5EF4-FFF2-40B4-BE49-F238E27FC236}">
                <a16:creationId xmlns:a16="http://schemas.microsoft.com/office/drawing/2014/main" id="{0939A030-AEE7-15F4-98D2-9650C35345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1" name="Graphic 20" descr="Clipboard Checked outline">
            <a:extLst>
              <a:ext uri="{FF2B5EF4-FFF2-40B4-BE49-F238E27FC236}">
                <a16:creationId xmlns:a16="http://schemas.microsoft.com/office/drawing/2014/main" id="{A31DD280-7543-959F-CD40-4428C44DF3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2" name="Graphic 21" descr="Questions outline">
            <a:extLst>
              <a:ext uri="{FF2B5EF4-FFF2-40B4-BE49-F238E27FC236}">
                <a16:creationId xmlns:a16="http://schemas.microsoft.com/office/drawing/2014/main" id="{FC21F5A3-93D6-BBA9-A5BE-37AD3FE1DF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69A34-4C21-4154-DCB9-0A26F75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6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95" y="270136"/>
            <a:ext cx="10058400" cy="1450757"/>
          </a:xfrm>
        </p:spPr>
        <p:txBody>
          <a:bodyPr/>
          <a:lstStyle/>
          <a:p>
            <a:r>
              <a:rPr lang="en-US"/>
              <a:t>Sled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0F0E6-01DD-6843-6F88-4ADFB4D66866}"/>
              </a:ext>
            </a:extLst>
          </p:cNvPr>
          <p:cNvSpPr txBox="1"/>
          <p:nvPr/>
        </p:nvSpPr>
        <p:spPr>
          <a:xfrm>
            <a:off x="737312" y="4416490"/>
            <a:ext cx="159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Lifted Section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124CB5-2076-0B73-CDE7-AAF59A6B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74" y="2163738"/>
            <a:ext cx="7620077" cy="329430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395220F-D759-C65B-6E0C-C9548A8BC7F6}"/>
              </a:ext>
            </a:extLst>
          </p:cNvPr>
          <p:cNvSpPr/>
          <p:nvPr/>
        </p:nvSpPr>
        <p:spPr>
          <a:xfrm rot="19849270">
            <a:off x="2366553" y="4219504"/>
            <a:ext cx="930442" cy="3939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FF7984-F915-24AD-6E51-887BC1A6F724}"/>
              </a:ext>
            </a:extLst>
          </p:cNvPr>
          <p:cNvSpPr/>
          <p:nvPr/>
        </p:nvSpPr>
        <p:spPr>
          <a:xfrm rot="19849270">
            <a:off x="2115441" y="3200478"/>
            <a:ext cx="930442" cy="3939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FBCBF-8019-4845-09F2-B54B370E4C3F}"/>
              </a:ext>
            </a:extLst>
          </p:cNvPr>
          <p:cNvSpPr txBox="1"/>
          <p:nvPr/>
        </p:nvSpPr>
        <p:spPr>
          <a:xfrm>
            <a:off x="737312" y="3215847"/>
            <a:ext cx="159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Pulley Rope Attachment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9235A49-EA8F-5E5C-98FB-3B5B7DCE02AA}"/>
              </a:ext>
            </a:extLst>
          </p:cNvPr>
          <p:cNvSpPr/>
          <p:nvPr/>
        </p:nvSpPr>
        <p:spPr>
          <a:xfrm rot="19849270">
            <a:off x="4122219" y="4953006"/>
            <a:ext cx="930442" cy="3939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28E613-5C29-A1D3-15DF-E6C66AD63B48}"/>
              </a:ext>
            </a:extLst>
          </p:cNvPr>
          <p:cNvSpPr txBox="1"/>
          <p:nvPr/>
        </p:nvSpPr>
        <p:spPr>
          <a:xfrm>
            <a:off x="2612133" y="5557579"/>
            <a:ext cx="159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Free rotating cylinders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2077B-55B4-CDC7-94A7-57F688F20569}"/>
              </a:ext>
            </a:extLst>
          </p:cNvPr>
          <p:cNvSpPr txBox="1"/>
          <p:nvPr/>
        </p:nvSpPr>
        <p:spPr>
          <a:xfrm>
            <a:off x="7191512" y="5557579"/>
            <a:ext cx="159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Angle Bottom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9F05F8C-8E76-D4C8-4407-B4BA1757AAAC}"/>
              </a:ext>
            </a:extLst>
          </p:cNvPr>
          <p:cNvSpPr/>
          <p:nvPr/>
        </p:nvSpPr>
        <p:spPr>
          <a:xfrm rot="19849270">
            <a:off x="7934609" y="4742389"/>
            <a:ext cx="1560355" cy="3939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Lights On outline">
            <a:extLst>
              <a:ext uri="{FF2B5EF4-FFF2-40B4-BE49-F238E27FC236}">
                <a16:creationId xmlns:a16="http://schemas.microsoft.com/office/drawing/2014/main" id="{FB293DA6-3D83-1706-881F-2B4F61F5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33" name="Graphic 32" descr="Easel with solid fill">
            <a:extLst>
              <a:ext uri="{FF2B5EF4-FFF2-40B4-BE49-F238E27FC236}">
                <a16:creationId xmlns:a16="http://schemas.microsoft.com/office/drawing/2014/main" id="{4609C1DB-CAEA-E05A-7FBF-373E4D94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34" name="Graphic 33" descr="Clipboard Badge outline">
            <a:extLst>
              <a:ext uri="{FF2B5EF4-FFF2-40B4-BE49-F238E27FC236}">
                <a16:creationId xmlns:a16="http://schemas.microsoft.com/office/drawing/2014/main" id="{5EC23DCA-0204-852D-D38C-8EA3AE4CA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35" name="Graphic 34" descr="Clipboard Checked outline">
            <a:extLst>
              <a:ext uri="{FF2B5EF4-FFF2-40B4-BE49-F238E27FC236}">
                <a16:creationId xmlns:a16="http://schemas.microsoft.com/office/drawing/2014/main" id="{981B303C-7655-DF9E-CF62-5A2EED543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36" name="Graphic 35" descr="Questions outline">
            <a:extLst>
              <a:ext uri="{FF2B5EF4-FFF2-40B4-BE49-F238E27FC236}">
                <a16:creationId xmlns:a16="http://schemas.microsoft.com/office/drawing/2014/main" id="{5735A034-FDDD-B152-58D3-1ABFDA6017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B56D0-887E-EECA-9DC8-EF264943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71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Rail and Joint designs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C0CB6-98C4-B564-F427-C07F7EA9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76" y="2259048"/>
            <a:ext cx="5617678" cy="3255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C0CCA-52C7-6D3F-F9A2-71C037D2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27" y="1944279"/>
            <a:ext cx="3279401" cy="3570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B0DB58-AF33-144D-A4D9-243A2DE7DAC2}"/>
              </a:ext>
            </a:extLst>
          </p:cNvPr>
          <p:cNvSpPr txBox="1"/>
          <p:nvPr/>
        </p:nvSpPr>
        <p:spPr>
          <a:xfrm>
            <a:off x="1411705" y="5678905"/>
            <a:ext cx="263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Small Joint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EAA21-7D1C-5D22-34C0-95EE80E0E948}"/>
              </a:ext>
            </a:extLst>
          </p:cNvPr>
          <p:cNvSpPr txBox="1"/>
          <p:nvPr/>
        </p:nvSpPr>
        <p:spPr>
          <a:xfrm>
            <a:off x="5422232" y="5678905"/>
            <a:ext cx="399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Large Joint</a:t>
            </a:r>
          </a:p>
        </p:txBody>
      </p:sp>
      <p:pic>
        <p:nvPicPr>
          <p:cNvPr id="31" name="Graphic 30" descr="Lights On outline">
            <a:extLst>
              <a:ext uri="{FF2B5EF4-FFF2-40B4-BE49-F238E27FC236}">
                <a16:creationId xmlns:a16="http://schemas.microsoft.com/office/drawing/2014/main" id="{6E63DA17-1C8C-436D-2F8C-992631B46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32" name="Graphic 31" descr="Easel with solid fill">
            <a:extLst>
              <a:ext uri="{FF2B5EF4-FFF2-40B4-BE49-F238E27FC236}">
                <a16:creationId xmlns:a16="http://schemas.microsoft.com/office/drawing/2014/main" id="{382DEE51-389D-0A99-8B4B-C7FABE244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33" name="Graphic 32" descr="Clipboard Badge outline">
            <a:extLst>
              <a:ext uri="{FF2B5EF4-FFF2-40B4-BE49-F238E27FC236}">
                <a16:creationId xmlns:a16="http://schemas.microsoft.com/office/drawing/2014/main" id="{7E9C47B8-472D-D73B-26CD-D472A489C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34" name="Graphic 33" descr="Clipboard Checked outline">
            <a:extLst>
              <a:ext uri="{FF2B5EF4-FFF2-40B4-BE49-F238E27FC236}">
                <a16:creationId xmlns:a16="http://schemas.microsoft.com/office/drawing/2014/main" id="{CB09A830-3CA4-F0F0-8014-9B19EE9AB0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35" name="Graphic 34" descr="Questions outline">
            <a:extLst>
              <a:ext uri="{FF2B5EF4-FFF2-40B4-BE49-F238E27FC236}">
                <a16:creationId xmlns:a16="http://schemas.microsoft.com/office/drawing/2014/main" id="{03923107-618E-DC34-F0B9-6B5BE3D59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169A9-F802-C428-9988-6E4C03C0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59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Rail and Joint designs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BE2AA-BAFD-0AFD-E284-5232086A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72" y="2230670"/>
            <a:ext cx="5928189" cy="3095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7561ED-BA63-5C6E-7E92-F955E5DD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6" y="1743395"/>
            <a:ext cx="2545207" cy="3767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BC78D-65EC-5D23-C369-8429FA1CE2D6}"/>
              </a:ext>
            </a:extLst>
          </p:cNvPr>
          <p:cNvSpPr txBox="1"/>
          <p:nvPr/>
        </p:nvSpPr>
        <p:spPr>
          <a:xfrm>
            <a:off x="1058779" y="5548573"/>
            <a:ext cx="242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Folded Rail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E972A-C821-7DE3-C710-99278F86E971}"/>
              </a:ext>
            </a:extLst>
          </p:cNvPr>
          <p:cNvSpPr txBox="1"/>
          <p:nvPr/>
        </p:nvSpPr>
        <p:spPr>
          <a:xfrm>
            <a:off x="4338721" y="5548573"/>
            <a:ext cx="570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Stacked Rail Configuration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474D868-A67D-026F-3930-82BAB80180BC}"/>
              </a:ext>
            </a:extLst>
          </p:cNvPr>
          <p:cNvSpPr/>
          <p:nvPr/>
        </p:nvSpPr>
        <p:spPr>
          <a:xfrm rot="19416368">
            <a:off x="4610424" y="3641976"/>
            <a:ext cx="1096493" cy="3939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5E6E1F-12B4-7E90-0CE2-A6BE34E8F946}"/>
              </a:ext>
            </a:extLst>
          </p:cNvPr>
          <p:cNvSpPr txBox="1"/>
          <p:nvPr/>
        </p:nvSpPr>
        <p:spPr>
          <a:xfrm>
            <a:off x="3305044" y="3886772"/>
            <a:ext cx="143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Hole for locking pins</a:t>
            </a:r>
          </a:p>
        </p:txBody>
      </p:sp>
      <p:pic>
        <p:nvPicPr>
          <p:cNvPr id="20" name="Graphic 19" descr="Lights On outline">
            <a:extLst>
              <a:ext uri="{FF2B5EF4-FFF2-40B4-BE49-F238E27FC236}">
                <a16:creationId xmlns:a16="http://schemas.microsoft.com/office/drawing/2014/main" id="{B031C091-C1BD-9812-7701-8A0780AF1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1" name="Graphic 20" descr="Easel with solid fill">
            <a:extLst>
              <a:ext uri="{FF2B5EF4-FFF2-40B4-BE49-F238E27FC236}">
                <a16:creationId xmlns:a16="http://schemas.microsoft.com/office/drawing/2014/main" id="{571C6FF7-650C-ED68-107D-F6F9AC73F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2" name="Graphic 21" descr="Clipboard Badge outline">
            <a:extLst>
              <a:ext uri="{FF2B5EF4-FFF2-40B4-BE49-F238E27FC236}">
                <a16:creationId xmlns:a16="http://schemas.microsoft.com/office/drawing/2014/main" id="{B6613F17-439C-240B-DD40-08A6447FD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3" name="Graphic 22" descr="Clipboard Checked outline">
            <a:extLst>
              <a:ext uri="{FF2B5EF4-FFF2-40B4-BE49-F238E27FC236}">
                <a16:creationId xmlns:a16="http://schemas.microsoft.com/office/drawing/2014/main" id="{44F7125D-CC08-5154-B2A5-75409D57F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4" name="Graphic 23" descr="Questions outline">
            <a:extLst>
              <a:ext uri="{FF2B5EF4-FFF2-40B4-BE49-F238E27FC236}">
                <a16:creationId xmlns:a16="http://schemas.microsoft.com/office/drawing/2014/main" id="{BDF4E368-09E2-F4EB-C29A-6D75C264AB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5647B-9C16-0592-877D-5ABA3A9C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4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System 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Lights On outline">
            <a:extLst>
              <a:ext uri="{FF2B5EF4-FFF2-40B4-BE49-F238E27FC236}">
                <a16:creationId xmlns:a16="http://schemas.microsoft.com/office/drawing/2014/main" id="{B031C091-C1BD-9812-7701-8A0780AF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1" name="Graphic 20" descr="Easel with solid fill">
            <a:extLst>
              <a:ext uri="{FF2B5EF4-FFF2-40B4-BE49-F238E27FC236}">
                <a16:creationId xmlns:a16="http://schemas.microsoft.com/office/drawing/2014/main" id="{571C6FF7-650C-ED68-107D-F6F9AC73F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2" name="Graphic 21" descr="Clipboard Badge outline">
            <a:extLst>
              <a:ext uri="{FF2B5EF4-FFF2-40B4-BE49-F238E27FC236}">
                <a16:creationId xmlns:a16="http://schemas.microsoft.com/office/drawing/2014/main" id="{B6613F17-439C-240B-DD40-08A6447FD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3" name="Graphic 22" descr="Clipboard Checked outline">
            <a:extLst>
              <a:ext uri="{FF2B5EF4-FFF2-40B4-BE49-F238E27FC236}">
                <a16:creationId xmlns:a16="http://schemas.microsoft.com/office/drawing/2014/main" id="{44F7125D-CC08-5154-B2A5-75409D57F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4" name="Graphic 23" descr="Questions outline">
            <a:extLst>
              <a:ext uri="{FF2B5EF4-FFF2-40B4-BE49-F238E27FC236}">
                <a16:creationId xmlns:a16="http://schemas.microsoft.com/office/drawing/2014/main" id="{BDF4E368-09E2-F4EB-C29A-6D75C264A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A4D69-B87B-3CF1-2B91-29914283045D}"/>
              </a:ext>
            </a:extLst>
          </p:cNvPr>
          <p:cNvSpPr/>
          <p:nvPr/>
        </p:nvSpPr>
        <p:spPr>
          <a:xfrm>
            <a:off x="549601" y="2137472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ON/OFF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FCABB1-95D7-7E23-875F-6F0E2E86C4B9}"/>
              </a:ext>
            </a:extLst>
          </p:cNvPr>
          <p:cNvSpPr/>
          <p:nvPr/>
        </p:nvSpPr>
        <p:spPr>
          <a:xfrm>
            <a:off x="2262993" y="2423769"/>
            <a:ext cx="1187299" cy="231365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8AA5CBD-2B21-BA23-E6CE-4E21A6B1389F}"/>
              </a:ext>
            </a:extLst>
          </p:cNvPr>
          <p:cNvSpPr/>
          <p:nvPr/>
        </p:nvSpPr>
        <p:spPr>
          <a:xfrm>
            <a:off x="3620736" y="2005681"/>
            <a:ext cx="1367160" cy="10675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348092-8683-8DFA-E4A1-3C970E4D59D8}"/>
              </a:ext>
            </a:extLst>
          </p:cNvPr>
          <p:cNvSpPr/>
          <p:nvPr/>
        </p:nvSpPr>
        <p:spPr>
          <a:xfrm>
            <a:off x="5291018" y="2423769"/>
            <a:ext cx="1225118" cy="231365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C33C1-4C16-7D70-86BD-C67D266F6E88}"/>
              </a:ext>
            </a:extLst>
          </p:cNvPr>
          <p:cNvSpPr/>
          <p:nvPr/>
        </p:nvSpPr>
        <p:spPr>
          <a:xfrm>
            <a:off x="6756572" y="2139955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Drive Winch Forward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3661090B-E3FB-C16E-16CB-0B71DF8FBA00}"/>
              </a:ext>
            </a:extLst>
          </p:cNvPr>
          <p:cNvSpPr/>
          <p:nvPr/>
        </p:nvSpPr>
        <p:spPr>
          <a:xfrm rot="10800000" flipH="1">
            <a:off x="9408099" y="2427162"/>
            <a:ext cx="417818" cy="1135795"/>
          </a:xfrm>
          <a:prstGeom prst="bentUp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BB6F03-C0FD-384D-CF73-724938FCF101}"/>
              </a:ext>
            </a:extLst>
          </p:cNvPr>
          <p:cNvSpPr/>
          <p:nvPr/>
        </p:nvSpPr>
        <p:spPr>
          <a:xfrm>
            <a:off x="7158878" y="5182326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Wall</a:t>
            </a:r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794F0AE5-BC5A-99EF-6D75-53CF868AC6A4}"/>
              </a:ext>
            </a:extLst>
          </p:cNvPr>
          <p:cNvSpPr/>
          <p:nvPr/>
        </p:nvSpPr>
        <p:spPr>
          <a:xfrm rot="5400000">
            <a:off x="4679642" y="3407469"/>
            <a:ext cx="417818" cy="1367160"/>
          </a:xfrm>
          <a:prstGeom prst="bentUp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6ED6C-588F-E838-E3F6-B4770EC3663A}"/>
              </a:ext>
            </a:extLst>
          </p:cNvPr>
          <p:cNvSpPr/>
          <p:nvPr/>
        </p:nvSpPr>
        <p:spPr>
          <a:xfrm>
            <a:off x="4204970" y="3325878"/>
            <a:ext cx="105811" cy="5723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5EB87E-4697-BE92-B1AF-3D35D2F8AB12}"/>
              </a:ext>
            </a:extLst>
          </p:cNvPr>
          <p:cNvSpPr/>
          <p:nvPr/>
        </p:nvSpPr>
        <p:spPr>
          <a:xfrm>
            <a:off x="5815511" y="3784780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Drive Winch Backward</a:t>
            </a:r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4D5E30E1-94EA-7449-B6CF-987E14BEBB3F}"/>
              </a:ext>
            </a:extLst>
          </p:cNvPr>
          <p:cNvSpPr/>
          <p:nvPr/>
        </p:nvSpPr>
        <p:spPr>
          <a:xfrm>
            <a:off x="7538784" y="4068593"/>
            <a:ext cx="1225118" cy="231365"/>
          </a:xfrm>
          <a:prstGeom prst="left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D1B7CAE-6A8B-0B02-33AF-2C3E0127CB57}"/>
              </a:ext>
            </a:extLst>
          </p:cNvPr>
          <p:cNvSpPr/>
          <p:nvPr/>
        </p:nvSpPr>
        <p:spPr>
          <a:xfrm>
            <a:off x="8877851" y="3673888"/>
            <a:ext cx="1663789" cy="10675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Sensor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43C3625-42C3-1E3C-0C02-7B0A6665CB31}"/>
              </a:ext>
            </a:extLst>
          </p:cNvPr>
          <p:cNvSpPr/>
          <p:nvPr/>
        </p:nvSpPr>
        <p:spPr>
          <a:xfrm rot="10800000">
            <a:off x="5702959" y="5534404"/>
            <a:ext cx="1225118" cy="231365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6FF061-EBB9-443B-C262-8C1516443D42}"/>
              </a:ext>
            </a:extLst>
          </p:cNvPr>
          <p:cNvSpPr/>
          <p:nvPr/>
        </p:nvSpPr>
        <p:spPr>
          <a:xfrm>
            <a:off x="3909737" y="5173258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661DCB5E-50FE-3724-6530-AAC273AF8191}"/>
              </a:ext>
            </a:extLst>
          </p:cNvPr>
          <p:cNvSpPr/>
          <p:nvPr/>
        </p:nvSpPr>
        <p:spPr>
          <a:xfrm rot="16200000" flipH="1">
            <a:off x="9148593" y="5117926"/>
            <a:ext cx="417818" cy="832956"/>
          </a:xfrm>
          <a:prstGeom prst="bentUp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D05AFC-3B8B-8606-8903-7B077F9010EA}"/>
              </a:ext>
            </a:extLst>
          </p:cNvPr>
          <p:cNvSpPr/>
          <p:nvPr/>
        </p:nvSpPr>
        <p:spPr>
          <a:xfrm rot="10800000" flipV="1">
            <a:off x="9667611" y="4986930"/>
            <a:ext cx="106369" cy="51565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FF885CE-76FD-4C6E-268D-D06C03BBA7AF}"/>
              </a:ext>
            </a:extLst>
          </p:cNvPr>
          <p:cNvSpPr/>
          <p:nvPr/>
        </p:nvSpPr>
        <p:spPr>
          <a:xfrm rot="10800000">
            <a:off x="8495678" y="2372641"/>
            <a:ext cx="1225118" cy="231365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E76E0-3834-4DB3-1117-86F90545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70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Rail and Joint designs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1EA3B-A41C-39CE-01C4-F87D3BADA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" t="9909" r="2411" b="7510"/>
          <a:stretch/>
        </p:blipFill>
        <p:spPr>
          <a:xfrm>
            <a:off x="249105" y="3562489"/>
            <a:ext cx="10325636" cy="266016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0BF202FA-E35B-26AB-950F-63B41935ACB7}"/>
              </a:ext>
            </a:extLst>
          </p:cNvPr>
          <p:cNvSpPr/>
          <p:nvPr/>
        </p:nvSpPr>
        <p:spPr>
          <a:xfrm>
            <a:off x="1496101" y="3073285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95B46EB-084E-4FDF-CEEB-0FD60AB94E4B}"/>
              </a:ext>
            </a:extLst>
          </p:cNvPr>
          <p:cNvSpPr/>
          <p:nvPr/>
        </p:nvSpPr>
        <p:spPr>
          <a:xfrm>
            <a:off x="3508789" y="3073285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A156F80-51EF-070F-428B-442D17F33FCA}"/>
              </a:ext>
            </a:extLst>
          </p:cNvPr>
          <p:cNvSpPr/>
          <p:nvPr/>
        </p:nvSpPr>
        <p:spPr>
          <a:xfrm>
            <a:off x="5521477" y="3133539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124F166-FD63-018A-B70C-6174AF3AB6C2}"/>
              </a:ext>
            </a:extLst>
          </p:cNvPr>
          <p:cNvSpPr/>
          <p:nvPr/>
        </p:nvSpPr>
        <p:spPr>
          <a:xfrm>
            <a:off x="9172249" y="3073285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6B7A5-AE8D-E036-EE82-9345078F31AC}"/>
              </a:ext>
            </a:extLst>
          </p:cNvPr>
          <p:cNvSpPr txBox="1"/>
          <p:nvPr/>
        </p:nvSpPr>
        <p:spPr>
          <a:xfrm>
            <a:off x="818205" y="2230653"/>
            <a:ext cx="159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Pulley Rail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B51B6-80D5-6DC9-345B-9D95E78B769F}"/>
              </a:ext>
            </a:extLst>
          </p:cNvPr>
          <p:cNvSpPr txBox="1"/>
          <p:nvPr/>
        </p:nvSpPr>
        <p:spPr>
          <a:xfrm>
            <a:off x="2830893" y="2230653"/>
            <a:ext cx="159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Small Joint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103BF-C66D-8958-FB06-39FCF46EAF9F}"/>
              </a:ext>
            </a:extLst>
          </p:cNvPr>
          <p:cNvSpPr txBox="1"/>
          <p:nvPr/>
        </p:nvSpPr>
        <p:spPr>
          <a:xfrm>
            <a:off x="4843581" y="2232182"/>
            <a:ext cx="159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78245-67FD-FEC0-1311-974CD61F3028}"/>
              </a:ext>
            </a:extLst>
          </p:cNvPr>
          <p:cNvSpPr txBox="1"/>
          <p:nvPr/>
        </p:nvSpPr>
        <p:spPr>
          <a:xfrm>
            <a:off x="8494353" y="2230653"/>
            <a:ext cx="159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Winch Rail</a:t>
            </a:r>
          </a:p>
        </p:txBody>
      </p:sp>
      <p:pic>
        <p:nvPicPr>
          <p:cNvPr id="25" name="Graphic 24" descr="Lights On outline">
            <a:extLst>
              <a:ext uri="{FF2B5EF4-FFF2-40B4-BE49-F238E27FC236}">
                <a16:creationId xmlns:a16="http://schemas.microsoft.com/office/drawing/2014/main" id="{A5DDB408-BB13-F917-F8A9-46BD544EB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6" name="Graphic 25" descr="Easel with solid fill">
            <a:extLst>
              <a:ext uri="{FF2B5EF4-FFF2-40B4-BE49-F238E27FC236}">
                <a16:creationId xmlns:a16="http://schemas.microsoft.com/office/drawing/2014/main" id="{1FA3A858-5542-8103-F8FC-128864926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7" name="Graphic 26" descr="Clipboard Badge outline">
            <a:extLst>
              <a:ext uri="{FF2B5EF4-FFF2-40B4-BE49-F238E27FC236}">
                <a16:creationId xmlns:a16="http://schemas.microsoft.com/office/drawing/2014/main" id="{3BAD1EFE-CD91-56BB-B7E4-8946F4960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8" name="Graphic 27" descr="Clipboard Checked outline">
            <a:extLst>
              <a:ext uri="{FF2B5EF4-FFF2-40B4-BE49-F238E27FC236}">
                <a16:creationId xmlns:a16="http://schemas.microsoft.com/office/drawing/2014/main" id="{E3E07DB0-0267-6164-E252-66C502C08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9" name="Graphic 28" descr="Questions outline">
            <a:extLst>
              <a:ext uri="{FF2B5EF4-FFF2-40B4-BE49-F238E27FC236}">
                <a16:creationId xmlns:a16="http://schemas.microsoft.com/office/drawing/2014/main" id="{73EC944B-6365-26B8-2145-0908BA579C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2504A-DAC3-F921-C4C3-A6C49AC4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1069178"/>
      </p:ext>
    </p:extLst>
  </p:cSld>
  <p:clrMapOvr>
    <a:masterClrMapping/>
  </p:clrMapOvr>
</p:sld>
</file>

<file path=ppt/theme/theme1.xml><?xml version="1.0" encoding="utf-8"?>
<a:theme xmlns:a="http://schemas.openxmlformats.org/drawingml/2006/main" name="capstone_theme1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DEE2EB"/>
      </a:accent1>
      <a:accent2>
        <a:srgbClr val="A2C4C9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_theme1" id="{8A7B5C3C-AED7-4660-A96C-9F9CB8B206E5}" vid="{35B72367-E410-46BA-AAC8-B92749300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FBC8355819247AF6A4F705EB168AD" ma:contentTypeVersion="11" ma:contentTypeDescription="Create a new document." ma:contentTypeScope="" ma:versionID="fe0dfedd9ea4433b4eed4b56e1dc9b29">
  <xsd:schema xmlns:xsd="http://www.w3.org/2001/XMLSchema" xmlns:xs="http://www.w3.org/2001/XMLSchema" xmlns:p="http://schemas.microsoft.com/office/2006/metadata/properties" xmlns:ns2="5b95d91b-c99a-4941-9513-76b88626be3d" xmlns:ns3="b8618d93-c323-4b5f-ba26-bb127dd11f62" targetNamespace="http://schemas.microsoft.com/office/2006/metadata/properties" ma:root="true" ma:fieldsID="2f82d21a334b4f7c3c32ffa5380747c7" ns2:_="" ns3:_="">
    <xsd:import namespace="5b95d91b-c99a-4941-9513-76b88626be3d"/>
    <xsd:import namespace="b8618d93-c323-4b5f-ba26-bb127dd11f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d91b-c99a-4941-9513-76b88626b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4ee6b6e-1dad-49a7-85d1-bf6bd71129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8d93-c323-4b5f-ba26-bb127dd11f6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8d58c96-d69d-436b-a137-5ee6bc1a94aa}" ma:internalName="TaxCatchAll" ma:showField="CatchAllData" ma:web="b8618d93-c323-4b5f-ba26-bb127dd11f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95d91b-c99a-4941-9513-76b88626be3d">
      <Terms xmlns="http://schemas.microsoft.com/office/infopath/2007/PartnerControls"/>
    </lcf76f155ced4ddcb4097134ff3c332f>
    <TaxCatchAll xmlns="b8618d93-c323-4b5f-ba26-bb127dd11f62" xsi:nil="true"/>
  </documentManagement>
</p:properties>
</file>

<file path=customXml/itemProps1.xml><?xml version="1.0" encoding="utf-8"?>
<ds:datastoreItem xmlns:ds="http://schemas.openxmlformats.org/officeDocument/2006/customXml" ds:itemID="{E7667998-ED53-4E04-8E2F-FD10B1893511}">
  <ds:schemaRefs>
    <ds:schemaRef ds:uri="5b95d91b-c99a-4941-9513-76b88626be3d"/>
    <ds:schemaRef ds:uri="b8618d93-c323-4b5f-ba26-bb127dd11f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3E5C08-C493-462E-96DE-23EF3AAA4A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9BC429-16A5-4074-A555-C8DCA0355CBF}">
  <ds:schemaRefs>
    <ds:schemaRef ds:uri="5b95d91b-c99a-4941-9513-76b88626be3d"/>
    <ds:schemaRef ds:uri="b8618d93-c323-4b5f-ba26-bb127dd11f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capstone_theme1</Template>
  <TotalTime>0</TotalTime>
  <Words>354</Words>
  <Application>Microsoft Office PowerPoint</Application>
  <PresentationFormat>Widescreen</PresentationFormat>
  <Paragraphs>83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capstone_theme1</vt:lpstr>
      <vt:lpstr>Individual Concept Design Review</vt:lpstr>
      <vt:lpstr>Agenda</vt:lpstr>
      <vt:lpstr>Review of the Problem Statement [1]</vt:lpstr>
      <vt:lpstr>Existing Designs: Portable Stair Lift System [2]</vt:lpstr>
      <vt:lpstr>Sled</vt:lpstr>
      <vt:lpstr>Rail and Joint designs</vt:lpstr>
      <vt:lpstr>Rail and Joint designs</vt:lpstr>
      <vt:lpstr>System Flowchart</vt:lpstr>
      <vt:lpstr>Rail and Joint designs</vt:lpstr>
      <vt:lpstr>Safety</vt:lpstr>
      <vt:lpstr>Function</vt:lpstr>
      <vt:lpstr>Function</vt:lpstr>
      <vt:lpstr>Interfacing</vt:lpstr>
      <vt:lpstr>Interfacing</vt:lpstr>
      <vt:lpstr>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Reinert, Alexander G.</dc:creator>
  <cp:lastModifiedBy>Gonzalez, Natalie C.</cp:lastModifiedBy>
  <cp:revision>1</cp:revision>
  <cp:lastPrinted>2023-09-11T13:56:28Z</cp:lastPrinted>
  <dcterms:created xsi:type="dcterms:W3CDTF">2023-09-11T01:49:48Z</dcterms:created>
  <dcterms:modified xsi:type="dcterms:W3CDTF">2023-09-25T06:14:10Z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0x0101005EDFBC8355819247AF6A4F705EB168AD</vt:lpwstr>
  </property>
  <property fmtid="{D5CDD505-2E9C-101B-9397-08002B2CF9AE}" pid="3" name="MediaServiceImageTags">
    <vt:lpwstr/>
  </property>
</Properties>
</file>