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5" r:id="rId8"/>
    <p:sldId id="262" r:id="rId9"/>
    <p:sldId id="264" r:id="rId10"/>
    <p:sldId id="265" r:id="rId11"/>
    <p:sldId id="263"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5D145-3AEB-4C42-A434-6FB9956DAE7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FE7A5-E132-49F6-96F3-8D329F2DC651}" type="slidenum">
              <a:rPr lang="en-US" smtClean="0"/>
              <a:t>‹#›</a:t>
            </a:fld>
            <a:endParaRPr lang="en-US"/>
          </a:p>
        </p:txBody>
      </p:sp>
    </p:spTree>
    <p:extLst>
      <p:ext uri="{BB962C8B-B14F-4D97-AF65-F5344CB8AC3E}">
        <p14:creationId xmlns:p14="http://schemas.microsoft.com/office/powerpoint/2010/main" val="296318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FE7A5-E132-49F6-96F3-8D329F2DC651}" type="slidenum">
              <a:rPr lang="en-US" smtClean="0"/>
              <a:t>16</a:t>
            </a:fld>
            <a:endParaRPr lang="en-US"/>
          </a:p>
        </p:txBody>
      </p:sp>
    </p:spTree>
    <p:extLst>
      <p:ext uri="{BB962C8B-B14F-4D97-AF65-F5344CB8AC3E}">
        <p14:creationId xmlns:p14="http://schemas.microsoft.com/office/powerpoint/2010/main" val="248379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versity.net/"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www.wikiped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sciencedirect.com/science/article/pii/S2405844020309403#bib11" TargetMode="External"/><Relationship Id="rId3" Type="http://schemas.openxmlformats.org/officeDocument/2006/relationships/hyperlink" Target="https://www.sciencedirect.com/topics/engineering/wireless-communication" TargetMode="External"/><Relationship Id="rId7" Type="http://schemas.openxmlformats.org/officeDocument/2006/relationships/hyperlink" Target="https://www.sciencedirect.com/topics/physics-and-astronomy/pacific-islands" TargetMode="External"/><Relationship Id="rId2" Type="http://schemas.openxmlformats.org/officeDocument/2006/relationships/hyperlink" Target="https://www.sciencedirect.com/science/article/pii/S2405844020309403#bib8" TargetMode="External"/><Relationship Id="rId1" Type="http://schemas.openxmlformats.org/officeDocument/2006/relationships/slideLayout" Target="../slideLayouts/slideLayout7.xml"/><Relationship Id="rId6" Type="http://schemas.openxmlformats.org/officeDocument/2006/relationships/hyperlink" Target="https://www.sciencedirect.com/science/article/pii/S2405844020309403#bib12" TargetMode="External"/><Relationship Id="rId5" Type="http://schemas.openxmlformats.org/officeDocument/2006/relationships/hyperlink" Target="https://www.sciencedirect.com/topics/computer-science/wireless-system" TargetMode="External"/><Relationship Id="rId4" Type="http://schemas.openxmlformats.org/officeDocument/2006/relationships/hyperlink" Target="https://www.sciencedirect.com/topics/engineering/microcontroller" TargetMode="External"/><Relationship Id="rId9" Type="http://schemas.openxmlformats.org/officeDocument/2006/relationships/hyperlink" Target="https://www.sciencedirect.com/topics/social-sciences/potable-wa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1989" y="1571224"/>
            <a:ext cx="8632623" cy="2936382"/>
          </a:xfrm>
        </p:spPr>
        <p:txBody>
          <a:bodyPr>
            <a:normAutofit/>
          </a:bodyPr>
          <a:lstStyle/>
          <a:p>
            <a:r>
              <a:rPr lang="en-US" sz="9600" b="1" dirty="0" smtClean="0">
                <a:solidFill>
                  <a:srgbClr val="FF0000"/>
                </a:solidFill>
                <a:latin typeface="Algerian" panose="04020705040A02060702" pitchFamily="82" charset="0"/>
              </a:rPr>
              <a:t>Welcome</a:t>
            </a:r>
            <a:endParaRPr lang="en-US" sz="9600" b="1" dirty="0">
              <a:solidFill>
                <a:srgbClr val="FF0000"/>
              </a:solidFill>
              <a:latin typeface="Algerian" panose="04020705040A02060702" pitchFamily="82" charset="0"/>
            </a:endParaRPr>
          </a:p>
        </p:txBody>
      </p:sp>
      <p:sp>
        <p:nvSpPr>
          <p:cNvPr id="3" name="Subtitle 2"/>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78950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2">
                    <a:lumMod val="50000"/>
                  </a:schemeClr>
                </a:solidFill>
              </a:rPr>
              <a:t>Top five hardware components of a Smart Water Quality Monitoring </a:t>
            </a:r>
            <a:r>
              <a:rPr lang="en-US" b="1" dirty="0" smtClean="0">
                <a:solidFill>
                  <a:schemeClr val="bg2">
                    <a:lumMod val="50000"/>
                  </a:schemeClr>
                </a:solidFill>
              </a:rPr>
              <a:t>system :</a:t>
            </a:r>
            <a:r>
              <a:rPr lang="en-US" b="1" dirty="0">
                <a:solidFill>
                  <a:schemeClr val="bg2">
                    <a:lumMod val="50000"/>
                  </a:schemeClr>
                </a:solidFill>
              </a:rPr>
              <a:t/>
            </a:r>
            <a:br>
              <a:rPr lang="en-US" b="1" dirty="0">
                <a:solidFill>
                  <a:schemeClr val="bg2">
                    <a:lumMod val="50000"/>
                  </a:schemeClr>
                </a:solidFill>
              </a:rPr>
            </a:br>
            <a:endParaRPr lang="en-US" dirty="0"/>
          </a:p>
        </p:txBody>
      </p:sp>
      <p:sp>
        <p:nvSpPr>
          <p:cNvPr id="3" name="Content Placeholder 2"/>
          <p:cNvSpPr>
            <a:spLocks noGrp="1"/>
          </p:cNvSpPr>
          <p:nvPr>
            <p:ph idx="1"/>
          </p:nvPr>
        </p:nvSpPr>
        <p:spPr/>
        <p:txBody>
          <a:bodyPr/>
          <a:lstStyle/>
          <a:p>
            <a:r>
              <a:rPr lang="en-US" sz="4000" b="1" dirty="0">
                <a:solidFill>
                  <a:schemeClr val="bg2">
                    <a:lumMod val="50000"/>
                  </a:schemeClr>
                </a:solidFill>
              </a:rPr>
              <a:t>Ultrasonic sensor</a:t>
            </a:r>
          </a:p>
          <a:p>
            <a:pPr algn="just"/>
            <a:endParaRPr lang="en-US" sz="2400" b="1" dirty="0"/>
          </a:p>
          <a:p>
            <a:pPr algn="just"/>
            <a:r>
              <a:rPr lang="en-US" sz="2400" b="1" dirty="0"/>
              <a:t>As the name suggests, the sensor generates a high-frequency sound wave of 40 kHz to send and receive ultrasonic pulses that relay back information about an object's proximity. This hardware provides a 2 cm to 4 cm measurement range </a:t>
            </a:r>
            <a:endParaRPr lang="en-US" sz="2400" b="1" dirty="0" smtClean="0"/>
          </a:p>
          <a:p>
            <a:endParaRPr lang="en-US" dirty="0"/>
          </a:p>
        </p:txBody>
      </p:sp>
    </p:spTree>
    <p:extLst>
      <p:ext uri="{BB962C8B-B14F-4D97-AF65-F5344CB8AC3E}">
        <p14:creationId xmlns:p14="http://schemas.microsoft.com/office/powerpoint/2010/main" val="68231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pH </a:t>
            </a:r>
            <a:r>
              <a:rPr lang="en-US" b="1" dirty="0" smtClean="0">
                <a:solidFill>
                  <a:schemeClr val="tx2">
                    <a:lumMod val="50000"/>
                  </a:schemeClr>
                </a:solidFill>
              </a:rPr>
              <a:t>sensor :</a:t>
            </a:r>
            <a:r>
              <a:rPr lang="en-US" b="1" dirty="0">
                <a:solidFill>
                  <a:schemeClr val="bg1"/>
                </a:solidFill>
              </a:rPr>
              <a:t/>
            </a:r>
            <a:br>
              <a:rPr lang="en-US" b="1" dirty="0">
                <a:solidFill>
                  <a:schemeClr val="bg1"/>
                </a:solidFill>
              </a:rPr>
            </a:br>
            <a:endParaRPr lang="en-US" dirty="0"/>
          </a:p>
        </p:txBody>
      </p:sp>
      <p:sp>
        <p:nvSpPr>
          <p:cNvPr id="3" name="Content Placeholder 2"/>
          <p:cNvSpPr>
            <a:spLocks noGrp="1"/>
          </p:cNvSpPr>
          <p:nvPr>
            <p:ph idx="1"/>
          </p:nvPr>
        </p:nvSpPr>
        <p:spPr/>
        <p:txBody>
          <a:bodyPr>
            <a:noAutofit/>
          </a:bodyPr>
          <a:lstStyle/>
          <a:p>
            <a:pPr algn="just"/>
            <a:r>
              <a:rPr lang="en-US" sz="2800" b="1" dirty="0">
                <a:solidFill>
                  <a:schemeClr val="tx1">
                    <a:lumMod val="95000"/>
                    <a:lumOff val="5000"/>
                  </a:schemeClr>
                </a:solidFill>
              </a:rPr>
              <a:t>The sensor measures the amount of alkalinity and acidity in water and other metrics. When used correctly, the smart solutions can measure the safety and quality of the product and the processes occurring at a wastewater or manufacturing plant.</a:t>
            </a:r>
          </a:p>
          <a:p>
            <a:pPr algn="just"/>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91860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Digital thermometer sensor</a:t>
            </a:r>
            <a:br>
              <a:rPr lang="en-US" b="1" dirty="0">
                <a:solidFill>
                  <a:schemeClr val="tx2">
                    <a:lumMod val="50000"/>
                  </a:schemeClr>
                </a:solidFill>
              </a:rPr>
            </a:br>
            <a:endParaRPr lang="en-US" dirty="0"/>
          </a:p>
        </p:txBody>
      </p:sp>
      <p:sp>
        <p:nvSpPr>
          <p:cNvPr id="3" name="Content Placeholder 2"/>
          <p:cNvSpPr>
            <a:spLocks noGrp="1"/>
          </p:cNvSpPr>
          <p:nvPr>
            <p:ph idx="1"/>
          </p:nvPr>
        </p:nvSpPr>
        <p:spPr/>
        <p:txBody>
          <a:bodyPr>
            <a:normAutofit/>
          </a:bodyPr>
          <a:lstStyle/>
          <a:p>
            <a:pPr algn="just"/>
            <a:r>
              <a:rPr lang="en-US" sz="3200" b="1" dirty="0">
                <a:solidFill>
                  <a:schemeClr val="tx1">
                    <a:lumMod val="95000"/>
                    <a:lumOff val="5000"/>
                  </a:schemeClr>
                </a:solidFill>
              </a:rPr>
              <a:t>It is commonly used to measure the temperature and humidity values of the surrounding atmosphere. It comes with an 8-bit microscope and a Negative Temperature Coefficient (NTC) tool for measurements.</a:t>
            </a:r>
            <a:endParaRPr lang="en-US" sz="3200" dirty="0">
              <a:solidFill>
                <a:schemeClr val="tx1">
                  <a:lumMod val="95000"/>
                  <a:lumOff val="5000"/>
                </a:schemeClr>
              </a:solidFill>
            </a:endParaRPr>
          </a:p>
        </p:txBody>
      </p:sp>
    </p:spTree>
    <p:extLst>
      <p:ext uri="{BB962C8B-B14F-4D97-AF65-F5344CB8AC3E}">
        <p14:creationId xmlns:p14="http://schemas.microsoft.com/office/powerpoint/2010/main" val="7985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Turbidity sensor</a:t>
            </a:r>
            <a:br>
              <a:rPr lang="en-US" b="1" dirty="0">
                <a:solidFill>
                  <a:schemeClr val="tx2">
                    <a:lumMod val="50000"/>
                  </a:schemeClr>
                </a:solidFill>
              </a:rPr>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3200" b="1" dirty="0">
                <a:solidFill>
                  <a:schemeClr val="tx1">
                    <a:lumMod val="95000"/>
                    <a:lumOff val="5000"/>
                  </a:schemeClr>
                </a:solidFill>
              </a:rPr>
              <a:t>The sensor helps calculate the quality of clear water, i.e., the number of particles in water. It utilizes light to identify whether the water is opaque or murky by transmitting light beams. Excess turbidity can reduce marine life and reproduction and cause various forms of human illness. The sensor generates both analog and digital mode output.</a:t>
            </a:r>
          </a:p>
          <a:p>
            <a:pPr algn="just"/>
            <a:endParaRPr lang="en-US" b="1" dirty="0">
              <a:solidFill>
                <a:schemeClr val="bg1">
                  <a:lumMod val="50000"/>
                </a:schemeClr>
              </a:solidFill>
            </a:endParaRPr>
          </a:p>
          <a:p>
            <a:endParaRPr lang="en-US" dirty="0"/>
          </a:p>
        </p:txBody>
      </p:sp>
    </p:spTree>
    <p:extLst>
      <p:ext uri="{BB962C8B-B14F-4D97-AF65-F5344CB8AC3E}">
        <p14:creationId xmlns:p14="http://schemas.microsoft.com/office/powerpoint/2010/main" val="15369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RF module</a:t>
            </a:r>
            <a:r>
              <a:rPr lang="en-US" b="1" dirty="0">
                <a:solidFill>
                  <a:schemeClr val="bg1">
                    <a:lumMod val="50000"/>
                  </a:schemeClr>
                </a:solidFill>
              </a:rPr>
              <a:t/>
            </a:r>
            <a:br>
              <a:rPr lang="en-US" b="1" dirty="0">
                <a:solidFill>
                  <a:schemeClr val="bg1">
                    <a:lumMod val="50000"/>
                  </a:schemeClr>
                </a:solidFill>
              </a:rPr>
            </a:br>
            <a:endParaRPr lang="en-US" dirty="0"/>
          </a:p>
        </p:txBody>
      </p:sp>
      <p:sp>
        <p:nvSpPr>
          <p:cNvPr id="3" name="Content Placeholder 2"/>
          <p:cNvSpPr>
            <a:spLocks noGrp="1"/>
          </p:cNvSpPr>
          <p:nvPr>
            <p:ph idx="1"/>
          </p:nvPr>
        </p:nvSpPr>
        <p:spPr/>
        <p:txBody>
          <a:bodyPr/>
          <a:lstStyle/>
          <a:p>
            <a:pPr algn="just"/>
            <a:r>
              <a:rPr lang="en-US" sz="2800" b="1" dirty="0">
                <a:solidFill>
                  <a:schemeClr val="tx1">
                    <a:lumMod val="95000"/>
                    <a:lumOff val="5000"/>
                  </a:schemeClr>
                </a:solidFill>
              </a:rPr>
              <a:t>Short for radio-frequency, the module is a small electronic device that transmits and/or receives radio signals between two devices. An embedded </a:t>
            </a:r>
            <a:r>
              <a:rPr lang="en-US" sz="2800" b="1" dirty="0" err="1">
                <a:solidFill>
                  <a:schemeClr val="tx1">
                    <a:lumMod val="95000"/>
                    <a:lumOff val="5000"/>
                  </a:schemeClr>
                </a:solidFill>
              </a:rPr>
              <a:t>IoT</a:t>
            </a:r>
            <a:r>
              <a:rPr lang="en-US" sz="2800" b="1" dirty="0">
                <a:solidFill>
                  <a:schemeClr val="tx1">
                    <a:lumMod val="95000"/>
                    <a:lumOff val="5000"/>
                  </a:schemeClr>
                </a:solidFill>
              </a:rPr>
              <a:t>-based cost-effective and efficient system comes in handy to initiate communication between two smart sensors.</a:t>
            </a:r>
          </a:p>
          <a:p>
            <a:endParaRPr lang="en-US" dirty="0"/>
          </a:p>
        </p:txBody>
      </p:sp>
    </p:spTree>
    <p:extLst>
      <p:ext uri="{BB962C8B-B14F-4D97-AF65-F5344CB8AC3E}">
        <p14:creationId xmlns:p14="http://schemas.microsoft.com/office/powerpoint/2010/main" val="141731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Copperplate Gothic Bold" panose="020E0705020206020404" pitchFamily="34" charset="0"/>
              </a:rPr>
              <a:t>APPLICATIONS :</a:t>
            </a:r>
            <a:r>
              <a:rPr lang="en-US" b="1" dirty="0">
                <a:solidFill>
                  <a:schemeClr val="bg1">
                    <a:lumMod val="50000"/>
                  </a:schemeClr>
                </a:solidFill>
                <a:latin typeface="Copperplate Gothic Bold" panose="020E0705020206020404" pitchFamily="34" charset="0"/>
              </a:rPr>
              <a:t/>
            </a:r>
            <a:br>
              <a:rPr lang="en-US" b="1" dirty="0">
                <a:solidFill>
                  <a:schemeClr val="bg1">
                    <a:lumMod val="50000"/>
                  </a:schemeClr>
                </a:solidFill>
                <a:latin typeface="Copperplate Gothic Bold" panose="020E0705020206020404" pitchFamily="34" charset="0"/>
              </a:rPr>
            </a:b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noAutofit/>
          </a:bodyPr>
          <a:lstStyle/>
          <a:p>
            <a:r>
              <a:rPr lang="en-US" b="1" dirty="0">
                <a:solidFill>
                  <a:schemeClr val="tx1">
                    <a:lumMod val="95000"/>
                    <a:lumOff val="5000"/>
                  </a:schemeClr>
                </a:solidFill>
              </a:rPr>
              <a:t>•	Agriculture fields</a:t>
            </a:r>
          </a:p>
          <a:p>
            <a:endParaRPr lang="en-US" b="1" dirty="0">
              <a:solidFill>
                <a:schemeClr val="tx1">
                  <a:lumMod val="95000"/>
                  <a:lumOff val="5000"/>
                </a:schemeClr>
              </a:solidFill>
            </a:endParaRPr>
          </a:p>
          <a:p>
            <a:r>
              <a:rPr lang="en-US" b="1" dirty="0">
                <a:solidFill>
                  <a:schemeClr val="tx1">
                    <a:lumMod val="95000"/>
                    <a:lumOff val="5000"/>
                  </a:schemeClr>
                </a:solidFill>
              </a:rPr>
              <a:t>•	Water purifiers at low cost</a:t>
            </a:r>
          </a:p>
          <a:p>
            <a:endParaRPr lang="en-US" b="1" dirty="0">
              <a:solidFill>
                <a:schemeClr val="tx1">
                  <a:lumMod val="95000"/>
                  <a:lumOff val="5000"/>
                </a:schemeClr>
              </a:solidFill>
            </a:endParaRPr>
          </a:p>
          <a:p>
            <a:r>
              <a:rPr lang="en-US" b="1" dirty="0">
                <a:solidFill>
                  <a:schemeClr val="tx1">
                    <a:lumMod val="95000"/>
                    <a:lumOff val="5000"/>
                  </a:schemeClr>
                </a:solidFill>
              </a:rPr>
              <a:t>•	Industries</a:t>
            </a:r>
          </a:p>
          <a:p>
            <a:endParaRPr lang="en-US" b="1" dirty="0">
              <a:solidFill>
                <a:schemeClr val="tx1">
                  <a:lumMod val="95000"/>
                  <a:lumOff val="5000"/>
                </a:schemeClr>
              </a:solidFill>
            </a:endParaRPr>
          </a:p>
          <a:p>
            <a:r>
              <a:rPr lang="en-US" b="1" dirty="0">
                <a:solidFill>
                  <a:schemeClr val="tx1">
                    <a:lumMod val="95000"/>
                    <a:lumOff val="5000"/>
                  </a:schemeClr>
                </a:solidFill>
              </a:rPr>
              <a:t>•	Home</a:t>
            </a:r>
          </a:p>
          <a:p>
            <a:endParaRPr lang="en-US" b="1" dirty="0">
              <a:solidFill>
                <a:schemeClr val="tx1">
                  <a:lumMod val="95000"/>
                  <a:lumOff val="5000"/>
                </a:schemeClr>
              </a:solidFill>
            </a:endParaRPr>
          </a:p>
          <a:p>
            <a:r>
              <a:rPr lang="en-US" b="1" dirty="0">
                <a:solidFill>
                  <a:schemeClr val="tx1">
                    <a:lumMod val="95000"/>
                    <a:lumOff val="5000"/>
                  </a:schemeClr>
                </a:solidFill>
              </a:rPr>
              <a:t>•	Hotels</a:t>
            </a:r>
          </a:p>
          <a:p>
            <a:endParaRPr lang="en-US" b="1" dirty="0">
              <a:solidFill>
                <a:schemeClr val="tx1">
                  <a:lumMod val="95000"/>
                  <a:lumOff val="5000"/>
                </a:schemeClr>
              </a:solidFill>
            </a:endParaRPr>
          </a:p>
          <a:p>
            <a:r>
              <a:rPr lang="en-US" b="1" dirty="0">
                <a:solidFill>
                  <a:schemeClr val="tx1">
                    <a:lumMod val="95000"/>
                    <a:lumOff val="5000"/>
                  </a:schemeClr>
                </a:solidFill>
              </a:rPr>
              <a:t>•	Airports</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238161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Copperplate Gothic Bold" panose="020E0705020206020404" pitchFamily="34" charset="0"/>
              </a:rPr>
              <a:t>ADVANTAGES :</a:t>
            </a:r>
            <a:r>
              <a:rPr lang="en-US" b="1" dirty="0">
                <a:solidFill>
                  <a:schemeClr val="bg1">
                    <a:lumMod val="50000"/>
                  </a:schemeClr>
                </a:solidFill>
                <a:latin typeface="Copperplate Gothic Bold" panose="020E0705020206020404" pitchFamily="34" charset="0"/>
              </a:rPr>
              <a:t/>
            </a:r>
            <a:br>
              <a:rPr lang="en-US" b="1" dirty="0">
                <a:solidFill>
                  <a:schemeClr val="bg1">
                    <a:lumMod val="50000"/>
                  </a:schemeClr>
                </a:solidFill>
                <a:latin typeface="Copperplate Gothic Bold" panose="020E0705020206020404" pitchFamily="34" charset="0"/>
              </a:rPr>
            </a:b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lstStyle/>
          <a:p>
            <a:pPr algn="just"/>
            <a:r>
              <a:rPr lang="en-US" sz="2000" b="1" dirty="0" smtClean="0">
                <a:solidFill>
                  <a:schemeClr val="tx1">
                    <a:lumMod val="95000"/>
                    <a:lumOff val="5000"/>
                  </a:schemeClr>
                </a:solidFill>
              </a:rPr>
              <a:t>Mostly </a:t>
            </a:r>
            <a:r>
              <a:rPr lang="en-US" sz="2000" b="1" dirty="0">
                <a:solidFill>
                  <a:schemeClr val="tx1">
                    <a:lumMod val="95000"/>
                    <a:lumOff val="5000"/>
                  </a:schemeClr>
                </a:solidFill>
              </a:rPr>
              <a:t>used soil moisture sensor in agriculture fields so nutrients will be safe.</a:t>
            </a:r>
          </a:p>
          <a:p>
            <a:pPr algn="just"/>
            <a:endParaRPr lang="en-US" sz="2000" b="1" dirty="0">
              <a:solidFill>
                <a:schemeClr val="tx1">
                  <a:lumMod val="95000"/>
                  <a:lumOff val="5000"/>
                </a:schemeClr>
              </a:solidFill>
            </a:endParaRPr>
          </a:p>
          <a:p>
            <a:pPr algn="just"/>
            <a:r>
              <a:rPr lang="en-US" sz="2000" b="1" dirty="0" smtClean="0">
                <a:solidFill>
                  <a:schemeClr val="tx1">
                    <a:lumMod val="95000"/>
                    <a:lumOff val="5000"/>
                  </a:schemeClr>
                </a:solidFill>
              </a:rPr>
              <a:t>By </a:t>
            </a:r>
            <a:r>
              <a:rPr lang="en-US" sz="2000" b="1" dirty="0">
                <a:solidFill>
                  <a:schemeClr val="tx1">
                    <a:lumMod val="95000"/>
                    <a:lumOff val="5000"/>
                  </a:schemeClr>
                </a:solidFill>
              </a:rPr>
              <a:t>the pH value, it can able to know drinkable, usable, etc.,</a:t>
            </a:r>
          </a:p>
          <a:p>
            <a:pPr algn="just"/>
            <a:endParaRPr lang="en-US" sz="2000" b="1" dirty="0">
              <a:solidFill>
                <a:schemeClr val="tx1">
                  <a:lumMod val="95000"/>
                  <a:lumOff val="5000"/>
                </a:schemeClr>
              </a:solidFill>
            </a:endParaRPr>
          </a:p>
          <a:p>
            <a:pPr algn="just"/>
            <a:r>
              <a:rPr lang="en-US" sz="2000" b="1" dirty="0" smtClean="0">
                <a:solidFill>
                  <a:schemeClr val="tx1">
                    <a:lumMod val="95000"/>
                    <a:lumOff val="5000"/>
                  </a:schemeClr>
                </a:solidFill>
              </a:rPr>
              <a:t>In </a:t>
            </a:r>
            <a:r>
              <a:rPr lang="en-US" sz="2000" b="1" dirty="0">
                <a:solidFill>
                  <a:schemeClr val="tx1">
                    <a:lumMod val="95000"/>
                    <a:lumOff val="5000"/>
                  </a:schemeClr>
                </a:solidFill>
              </a:rPr>
              <a:t>industries mostly used temperature and pH sensors whether it is under temperature and quality water used in instant products</a:t>
            </a:r>
          </a:p>
          <a:p>
            <a:pPr algn="just"/>
            <a:endParaRPr lang="en-US" sz="2000" b="1" dirty="0">
              <a:solidFill>
                <a:schemeClr val="tx1">
                  <a:lumMod val="95000"/>
                  <a:lumOff val="5000"/>
                </a:schemeClr>
              </a:solidFill>
            </a:endParaRPr>
          </a:p>
          <a:p>
            <a:pPr algn="just"/>
            <a:r>
              <a:rPr lang="en-US" sz="2000" b="1" dirty="0" smtClean="0">
                <a:solidFill>
                  <a:schemeClr val="tx1">
                    <a:lumMod val="95000"/>
                    <a:lumOff val="5000"/>
                  </a:schemeClr>
                </a:solidFill>
              </a:rPr>
              <a:t>More </a:t>
            </a:r>
            <a:r>
              <a:rPr lang="en-US" sz="2000" b="1" dirty="0">
                <a:solidFill>
                  <a:schemeClr val="tx1">
                    <a:lumMod val="95000"/>
                    <a:lumOff val="5000"/>
                  </a:schemeClr>
                </a:solidFill>
              </a:rPr>
              <a:t>sensors and personal applications we can emerge….</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353660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Copperplate Gothic Bold" panose="020E0705020206020404" pitchFamily="34" charset="0"/>
              </a:rPr>
              <a:t>DISADVANTAGES :</a:t>
            </a:r>
            <a:r>
              <a:rPr lang="en-US" b="1" dirty="0">
                <a:solidFill>
                  <a:schemeClr val="bg1">
                    <a:lumMod val="50000"/>
                  </a:schemeClr>
                </a:solidFill>
                <a:latin typeface="Copperplate Gothic Bold" panose="020E0705020206020404" pitchFamily="34" charset="0"/>
              </a:rPr>
              <a:t/>
            </a:r>
            <a:br>
              <a:rPr lang="en-US" b="1" dirty="0">
                <a:solidFill>
                  <a:schemeClr val="bg1">
                    <a:lumMod val="50000"/>
                  </a:schemeClr>
                </a:solidFill>
                <a:latin typeface="Copperplate Gothic Bold" panose="020E0705020206020404" pitchFamily="34" charset="0"/>
              </a:rPr>
            </a:b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lstStyle/>
          <a:p>
            <a:r>
              <a:rPr lang="en-US" sz="2400" b="1" dirty="0">
                <a:solidFill>
                  <a:schemeClr val="tx1">
                    <a:lumMod val="95000"/>
                    <a:lumOff val="5000"/>
                  </a:schemeClr>
                </a:solidFill>
              </a:rPr>
              <a:t>Day by day the device using the pH electrode may get damaged and it may not worked further….</a:t>
            </a:r>
          </a:p>
          <a:p>
            <a:endParaRPr lang="en-US" sz="2400" b="1" dirty="0">
              <a:solidFill>
                <a:schemeClr val="tx1">
                  <a:lumMod val="95000"/>
                  <a:lumOff val="5000"/>
                </a:schemeClr>
              </a:solidFill>
            </a:endParaRPr>
          </a:p>
          <a:p>
            <a:r>
              <a:rPr lang="en-US" sz="2400" b="1" dirty="0" smtClean="0">
                <a:solidFill>
                  <a:schemeClr val="tx1">
                    <a:lumMod val="95000"/>
                    <a:lumOff val="5000"/>
                  </a:schemeClr>
                </a:solidFill>
              </a:rPr>
              <a:t>More </a:t>
            </a:r>
            <a:r>
              <a:rPr lang="en-US" sz="2400" b="1" dirty="0">
                <a:solidFill>
                  <a:schemeClr val="tx1">
                    <a:lumMod val="95000"/>
                    <a:lumOff val="5000"/>
                  </a:schemeClr>
                </a:solidFill>
              </a:rPr>
              <a:t>programming should be done, it should be connected to internet daily…</a:t>
            </a:r>
          </a:p>
          <a:p>
            <a:endParaRPr lang="en-US" sz="2400" b="1" dirty="0">
              <a:solidFill>
                <a:schemeClr val="tx1">
                  <a:lumMod val="95000"/>
                  <a:lumOff val="5000"/>
                </a:schemeClr>
              </a:solidFill>
            </a:endParaRPr>
          </a:p>
          <a:p>
            <a:r>
              <a:rPr lang="en-US" sz="2400" b="1" dirty="0" smtClean="0">
                <a:solidFill>
                  <a:schemeClr val="tx1">
                    <a:lumMod val="95000"/>
                    <a:lumOff val="5000"/>
                  </a:schemeClr>
                </a:solidFill>
              </a:rPr>
              <a:t>If </a:t>
            </a:r>
            <a:r>
              <a:rPr lang="en-US" sz="2400" b="1" dirty="0">
                <a:solidFill>
                  <a:schemeClr val="tx1">
                    <a:lumMod val="95000"/>
                    <a:lumOff val="5000"/>
                  </a:schemeClr>
                </a:solidFill>
              </a:rPr>
              <a:t>it is placed in agriculture fields openly the device get damaged by weather, disturbing animals etc.,</a:t>
            </a:r>
          </a:p>
          <a:p>
            <a:pPr marL="0" indent="0">
              <a:buNone/>
            </a:pPr>
            <a:endParaRPr lang="en-US" dirty="0"/>
          </a:p>
        </p:txBody>
      </p:sp>
    </p:spTree>
    <p:extLst>
      <p:ext uri="{BB962C8B-B14F-4D97-AF65-F5344CB8AC3E}">
        <p14:creationId xmlns:p14="http://schemas.microsoft.com/office/powerpoint/2010/main" val="127871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lumMod val="75000"/>
                  </a:schemeClr>
                </a:solidFill>
                <a:latin typeface="Copperplate Gothic Bold" panose="020E0705020206020404" pitchFamily="34" charset="0"/>
              </a:rPr>
              <a:t>CONCLUSION</a:t>
            </a:r>
            <a:r>
              <a:rPr lang="en-US" sz="2800" b="1" dirty="0">
                <a:solidFill>
                  <a:schemeClr val="bg1"/>
                </a:solidFill>
                <a:latin typeface="Copperplate Gothic Bold" panose="020E0705020206020404" pitchFamily="34" charset="0"/>
              </a:rPr>
              <a:t> </a:t>
            </a:r>
            <a:br>
              <a:rPr lang="en-US" sz="2800" b="1" dirty="0">
                <a:solidFill>
                  <a:schemeClr val="bg1"/>
                </a:solidFill>
                <a:latin typeface="Copperplate Gothic Bold" panose="020E0705020206020404" pitchFamily="34" charset="0"/>
              </a:rPr>
            </a:b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noAutofit/>
          </a:bodyPr>
          <a:lstStyle/>
          <a:p>
            <a:pPr algn="just"/>
            <a:r>
              <a:rPr lang="en-US" sz="2400" b="1" dirty="0">
                <a:solidFill>
                  <a:schemeClr val="tx1">
                    <a:lumMod val="95000"/>
                    <a:lumOff val="5000"/>
                  </a:schemeClr>
                </a:solidFill>
              </a:rPr>
              <a:t>In this paper, a prototype water monitoring system using </a:t>
            </a:r>
            <a:r>
              <a:rPr lang="en-US" sz="2400" b="1" dirty="0" err="1">
                <a:solidFill>
                  <a:schemeClr val="tx1">
                    <a:lumMod val="95000"/>
                    <a:lumOff val="5000"/>
                  </a:schemeClr>
                </a:solidFill>
              </a:rPr>
              <a:t>IoT</a:t>
            </a:r>
            <a:r>
              <a:rPr lang="en-US" sz="2400" b="1" dirty="0">
                <a:solidFill>
                  <a:schemeClr val="tx1">
                    <a:lumMod val="95000"/>
                    <a:lumOff val="5000"/>
                  </a:schemeClr>
                </a:solidFill>
              </a:rPr>
              <a:t> is presented. .For this some sensors are used. The collected data from the all the sensors are used for analysis purpose for better solution of water problems. The data is sends to the cloud server via Wi-Fi module ESP8266. So this application will be the best challenger in real time monitoring &amp; control system and use to solve all the water related problems.</a:t>
            </a:r>
          </a:p>
          <a:p>
            <a:pPr algn="just"/>
            <a:endParaRPr lang="en-US" sz="2400" dirty="0">
              <a:solidFill>
                <a:schemeClr val="tx1">
                  <a:lumMod val="95000"/>
                  <a:lumOff val="5000"/>
                </a:schemeClr>
              </a:solidFill>
            </a:endParaRPr>
          </a:p>
        </p:txBody>
      </p:sp>
    </p:spTree>
    <p:extLst>
      <p:ext uri="{BB962C8B-B14F-4D97-AF65-F5344CB8AC3E}">
        <p14:creationId xmlns:p14="http://schemas.microsoft.com/office/powerpoint/2010/main" val="246453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pperplate Gothic Bold" panose="020E0705020206020404" pitchFamily="34" charset="0"/>
              </a:rPr>
              <a:t>References</a:t>
            </a:r>
            <a:r>
              <a:rPr lang="en-IN" b="1" dirty="0">
                <a:latin typeface="Copperplate Gothic Bold" panose="020E0705020206020404" pitchFamily="34" charset="0"/>
              </a:rPr>
              <a:t/>
            </a:r>
            <a:br>
              <a:rPr lang="en-IN" b="1" dirty="0">
                <a:latin typeface="Copperplate Gothic Bold" panose="020E0705020206020404" pitchFamily="34" charset="0"/>
              </a:rPr>
            </a:b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q"/>
            </a:pPr>
            <a:r>
              <a:rPr lang="en-US" sz="2800" dirty="0" smtClean="0">
                <a:latin typeface="ff2"/>
              </a:rPr>
              <a:t>Water Monitoring in IOT  </a:t>
            </a:r>
            <a:r>
              <a:rPr lang="en-GB" sz="2800" dirty="0">
                <a:latin typeface="Times New Roman" panose="02020603050405020304" pitchFamily="18" charset="0"/>
                <a:ea typeface="SimSun" panose="02010600030101010101" pitchFamily="2" charset="-122"/>
              </a:rPr>
              <a:t>- </a:t>
            </a:r>
            <a:r>
              <a:rPr lang="en-IN" sz="2800" dirty="0">
                <a:latin typeface="ff2"/>
              </a:rPr>
              <a:t>Vijay Kumar </a:t>
            </a:r>
            <a:r>
              <a:rPr lang="en-IN" sz="2800" dirty="0" err="1">
                <a:latin typeface="ff2"/>
              </a:rPr>
              <a:t>Didal</a:t>
            </a:r>
            <a:r>
              <a:rPr lang="en-GB" sz="2800" dirty="0">
                <a:latin typeface="Times New Roman" panose="02020603050405020304" pitchFamily="18" charset="0"/>
                <a:ea typeface="SimSun" panose="02010600030101010101" pitchFamily="2" charset="-122"/>
              </a:rPr>
              <a:t>(</a:t>
            </a:r>
            <a:r>
              <a:rPr lang="en-IN" sz="2800" dirty="0">
                <a:latin typeface="ff3"/>
              </a:rPr>
              <a:t> September 2017</a:t>
            </a:r>
            <a:r>
              <a:rPr lang="en-GB" sz="2800" dirty="0">
                <a:latin typeface="Times New Roman" panose="02020603050405020304" pitchFamily="18" charset="0"/>
                <a:ea typeface="SimSun" panose="02010600030101010101" pitchFamily="2" charset="-122"/>
              </a:rPr>
              <a:t>)</a:t>
            </a:r>
          </a:p>
          <a:p>
            <a:pPr marL="285750" indent="-285750">
              <a:buFont typeface="Wingdings" panose="05000000000000000000" pitchFamily="2" charset="2"/>
              <a:buChar char="q"/>
            </a:pPr>
            <a:r>
              <a:rPr lang="en-IN" sz="2800" dirty="0">
                <a:ea typeface="SimSun" panose="02010600030101010101" pitchFamily="2" charset="-122"/>
                <a:hlinkClick r:id="rId2">
                  <a:extLst>
                    <a:ext uri="{A12FA001-AC4F-418D-AE19-62706E023703}">
                      <ahyp:hlinkClr xmlns:lc="http://schemas.openxmlformats.org/drawingml/2006/lockedCanvas" xmlns:ahyp="http://schemas.microsoft.com/office/drawing/2018/hyperlinkcolor" xmlns="" val="tx"/>
                    </a:ext>
                  </a:extLst>
                </a:hlinkClick>
              </a:rPr>
              <a:t>https://www.investopedia.com/</a:t>
            </a:r>
            <a:endParaRPr lang="en-IN" sz="2800" dirty="0">
              <a:ea typeface="SimSun" panose="02010600030101010101" pitchFamily="2" charset="-122"/>
            </a:endParaRPr>
          </a:p>
          <a:p>
            <a:pPr marL="285750" indent="-285750">
              <a:buFont typeface="Wingdings" panose="05000000000000000000" pitchFamily="2" charset="2"/>
              <a:buChar char="q"/>
            </a:pPr>
            <a:r>
              <a:rPr lang="en-IN" sz="2800" dirty="0">
                <a:ea typeface="SimSun" panose="02010600030101010101" pitchFamily="2" charset="-122"/>
                <a:hlinkClick r:id="rId3"/>
              </a:rPr>
              <a:t>https://www.dataversity.net</a:t>
            </a:r>
            <a:r>
              <a:rPr lang="en-IN" sz="2800" dirty="0" smtClean="0">
                <a:ea typeface="SimSun" panose="02010600030101010101" pitchFamily="2" charset="-122"/>
                <a:hlinkClick r:id="rId3"/>
              </a:rPr>
              <a:t>/</a:t>
            </a:r>
            <a:endParaRPr lang="en-IN" sz="2800" dirty="0" smtClean="0">
              <a:ea typeface="SimSun" panose="02010600030101010101" pitchFamily="2" charset="-122"/>
            </a:endParaRPr>
          </a:p>
          <a:p>
            <a:pPr marL="285750" indent="-285750">
              <a:buFont typeface="Wingdings" panose="05000000000000000000" pitchFamily="2" charset="2"/>
              <a:buChar char="q"/>
            </a:pPr>
            <a:r>
              <a:rPr lang="en-IN" sz="2800" dirty="0" smtClean="0">
                <a:ea typeface="SimSun" panose="02010600030101010101" pitchFamily="2" charset="-122"/>
                <a:hlinkClick r:id="rId4"/>
              </a:rPr>
              <a:t>www.wikipedia</a:t>
            </a:r>
            <a:r>
              <a:rPr lang="en-IN" sz="2800" dirty="0" smtClean="0">
                <a:ea typeface="SimSun" panose="02010600030101010101" pitchFamily="2" charset="-122"/>
              </a:rPr>
              <a:t>.com</a:t>
            </a:r>
          </a:p>
          <a:p>
            <a:pPr marL="285750" indent="-285750">
              <a:buFont typeface="Wingdings" panose="05000000000000000000" pitchFamily="2" charset="2"/>
              <a:buChar char="q"/>
            </a:pPr>
            <a:endParaRPr lang="en-IN" dirty="0">
              <a:ea typeface="SimSun" panose="02010600030101010101" pitchFamily="2" charset="-122"/>
            </a:endParaRPr>
          </a:p>
          <a:p>
            <a:endParaRPr lang="en-US" dirty="0"/>
          </a:p>
        </p:txBody>
      </p:sp>
    </p:spTree>
    <p:extLst>
      <p:ext uri="{BB962C8B-B14F-4D97-AF65-F5344CB8AC3E}">
        <p14:creationId xmlns:p14="http://schemas.microsoft.com/office/powerpoint/2010/main" val="170204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altLang="en-US" dirty="0">
                <a:latin typeface="Copperplate Gothic Bold" panose="020E0705020206020404" pitchFamily="34" charset="0"/>
                <a:cs typeface="Times New Roman" pitchFamily="18" charset="0"/>
              </a:rPr>
              <a:t> </a:t>
            </a:r>
            <a:r>
              <a:rPr lang="en-IN" altLang="en-US" dirty="0" smtClean="0">
                <a:latin typeface="Copperplate Gothic Bold" panose="020E0705020206020404" pitchFamily="34" charset="0"/>
                <a:cs typeface="Times New Roman" pitchFamily="18" charset="0"/>
              </a:rPr>
              <a:t>                                    A</a:t>
            </a:r>
            <a:r>
              <a:rPr lang="en-IN" altLang="en-US" dirty="0">
                <a:latin typeface="Copperplate Gothic Bold" panose="020E0705020206020404" pitchFamily="34" charset="0"/>
                <a:cs typeface="Times New Roman" pitchFamily="18" charset="0"/>
              </a:rPr>
              <a:t/>
            </a:r>
            <a:br>
              <a:rPr lang="en-IN" altLang="en-US" dirty="0">
                <a:latin typeface="Copperplate Gothic Bold" panose="020E0705020206020404" pitchFamily="34" charset="0"/>
                <a:cs typeface="Times New Roman" pitchFamily="18" charset="0"/>
              </a:rPr>
            </a:br>
            <a:r>
              <a:rPr lang="en-IN" altLang="en-US" dirty="0" smtClean="0">
                <a:latin typeface="Copperplate Gothic Bold" panose="020E0705020206020404" pitchFamily="34" charset="0"/>
                <a:cs typeface="Times New Roman" pitchFamily="18" charset="0"/>
              </a:rPr>
              <a:t>                        Seminar on</a:t>
            </a:r>
            <a:br>
              <a:rPr lang="en-IN" altLang="en-US" dirty="0" smtClean="0">
                <a:latin typeface="Copperplate Gothic Bold" panose="020E0705020206020404" pitchFamily="34" charset="0"/>
                <a:cs typeface="Times New Roman" pitchFamily="18" charset="0"/>
              </a:rPr>
            </a:br>
            <a:r>
              <a:rPr lang="en-IN" altLang="en-US" dirty="0" smtClean="0">
                <a:latin typeface="Copperplate Gothic Bold" panose="020E0705020206020404" pitchFamily="34" charset="0"/>
                <a:cs typeface="Times New Roman" pitchFamily="18" charset="0"/>
              </a:rPr>
              <a:t/>
            </a:r>
            <a:br>
              <a:rPr lang="en-IN" altLang="en-US" dirty="0" smtClean="0">
                <a:latin typeface="Copperplate Gothic Bold" panose="020E0705020206020404" pitchFamily="34" charset="0"/>
                <a:cs typeface="Times New Roman" pitchFamily="18" charset="0"/>
              </a:rPr>
            </a:br>
            <a:r>
              <a:rPr lang="en-US" sz="3100" dirty="0">
                <a:latin typeface="Copperplate Gothic Bold" panose="020E0705020206020404" pitchFamily="34" charset="0"/>
              </a:rPr>
              <a:t>Weather forecasting using data science</a:t>
            </a:r>
            <a:br>
              <a:rPr lang="en-US" sz="3100" dirty="0">
                <a:latin typeface="Copperplate Gothic Bold" panose="020E0705020206020404" pitchFamily="34" charset="0"/>
              </a:rPr>
            </a:br>
            <a:r>
              <a:rPr lang="en-IN" sz="3100" dirty="0">
                <a:latin typeface="Copperplate Gothic Bold" panose="020E0705020206020404" pitchFamily="34" charset="0"/>
              </a:rPr>
              <a:t/>
            </a:r>
            <a:br>
              <a:rPr lang="en-IN" sz="3100" dirty="0">
                <a:latin typeface="Copperplate Gothic Bold" panose="020E0705020206020404" pitchFamily="34" charset="0"/>
              </a:rPr>
            </a:br>
            <a:r>
              <a:rPr lang="en-IN" sz="3100" dirty="0" smtClean="0">
                <a:latin typeface="Copperplate Gothic Bold" panose="020E0705020206020404" pitchFamily="34" charset="0"/>
              </a:rPr>
              <a:t>              </a:t>
            </a:r>
            <a:r>
              <a:rPr lang="en-IN" sz="3200" dirty="0" smtClean="0">
                <a:latin typeface="Copperplate Gothic Bold" panose="020E0705020206020404" pitchFamily="34" charset="0"/>
              </a:rPr>
              <a:t>Domain </a:t>
            </a:r>
            <a:r>
              <a:rPr lang="en-IN" sz="3200" dirty="0">
                <a:latin typeface="Copperplate Gothic Bold" panose="020E0705020206020404" pitchFamily="34" charset="0"/>
              </a:rPr>
              <a:t>: Data science</a:t>
            </a:r>
            <a:br>
              <a:rPr lang="en-IN" sz="3200" dirty="0">
                <a:latin typeface="Copperplate Gothic Bold" panose="020E0705020206020404" pitchFamily="34" charset="0"/>
              </a:rPr>
            </a:br>
            <a:r>
              <a:rPr lang="en-IN" sz="3200" dirty="0" smtClean="0"/>
              <a:t/>
            </a:r>
            <a:br>
              <a:rPr lang="en-IN" sz="3200" dirty="0" smtClean="0"/>
            </a:br>
            <a:r>
              <a:rPr lang="en-IN" sz="3200" dirty="0" smtClean="0"/>
              <a:t>           </a:t>
            </a:r>
            <a:r>
              <a:rPr lang="en-IN" sz="3200" dirty="0" smtClean="0">
                <a:latin typeface="Copperplate Gothic Bold" panose="020E0705020206020404" pitchFamily="34" charset="0"/>
              </a:rPr>
              <a:t>guide : prof. </a:t>
            </a:r>
            <a:r>
              <a:rPr lang="en-IN" sz="3200" dirty="0" err="1" smtClean="0">
                <a:latin typeface="Copperplate Gothic Bold" panose="020E0705020206020404" pitchFamily="34" charset="0"/>
              </a:rPr>
              <a:t>n.v.Gawali</a:t>
            </a:r>
            <a:r>
              <a:rPr lang="en-IN" sz="3200" dirty="0" smtClean="0">
                <a:latin typeface="Copperplate Gothic Bold" panose="020E0705020206020404" pitchFamily="34" charset="0"/>
              </a:rPr>
              <a:t/>
            </a:r>
            <a:br>
              <a:rPr lang="en-IN" sz="3200" dirty="0" smtClean="0">
                <a:latin typeface="Copperplate Gothic Bold" panose="020E0705020206020404" pitchFamily="34" charset="0"/>
              </a:rPr>
            </a:br>
            <a:r>
              <a:rPr lang="en-IN" sz="3200" dirty="0">
                <a:latin typeface="Copperplate Gothic Bold" panose="020E0705020206020404" pitchFamily="34" charset="0"/>
              </a:rPr>
              <a:t/>
            </a:r>
            <a:br>
              <a:rPr lang="en-IN" sz="3200" dirty="0">
                <a:latin typeface="Copperplate Gothic Bold" panose="020E0705020206020404" pitchFamily="34" charset="0"/>
              </a:rPr>
            </a:br>
            <a:r>
              <a:rPr lang="en-IN" sz="3200" dirty="0" smtClean="0">
                <a:latin typeface="Copperplate Gothic Bold" panose="020E0705020206020404" pitchFamily="34" charset="0"/>
              </a:rPr>
              <a:t>               name : </a:t>
            </a:r>
            <a:r>
              <a:rPr lang="en-IN" sz="3200" dirty="0" err="1" smtClean="0">
                <a:latin typeface="Copperplate Gothic Bold" panose="020E0705020206020404" pitchFamily="34" charset="0"/>
              </a:rPr>
              <a:t>Ankit</a:t>
            </a:r>
            <a:r>
              <a:rPr lang="en-IN" sz="3200" dirty="0" smtClean="0">
                <a:latin typeface="Copperplate Gothic Bold" panose="020E0705020206020404" pitchFamily="34" charset="0"/>
              </a:rPr>
              <a:t> </a:t>
            </a:r>
            <a:r>
              <a:rPr lang="en-IN" sz="3200" dirty="0" err="1" smtClean="0">
                <a:latin typeface="Copperplate Gothic Bold" panose="020E0705020206020404" pitchFamily="34" charset="0"/>
              </a:rPr>
              <a:t>Pawar</a:t>
            </a:r>
            <a:r>
              <a:rPr lang="en-IN" sz="3200" dirty="0" smtClean="0">
                <a:latin typeface="Copperplate Gothic Bold" panose="020E0705020206020404" pitchFamily="34" charset="0"/>
              </a:rPr>
              <a:t/>
            </a:r>
            <a:br>
              <a:rPr lang="en-IN" sz="3200" dirty="0" smtClean="0">
                <a:latin typeface="Copperplate Gothic Bold" panose="020E0705020206020404" pitchFamily="34" charset="0"/>
              </a:rPr>
            </a:br>
            <a:r>
              <a:rPr lang="en-IN" sz="3200" dirty="0" smtClean="0">
                <a:latin typeface="Copperplate Gothic Bold" panose="020E0705020206020404" pitchFamily="34" charset="0"/>
              </a:rPr>
              <a:t>                     class : </a:t>
            </a:r>
            <a:r>
              <a:rPr lang="en-IN" sz="3200" dirty="0" err="1" smtClean="0">
                <a:latin typeface="Copperplate Gothic Bold" panose="020E0705020206020404" pitchFamily="34" charset="0"/>
              </a:rPr>
              <a:t>Te</a:t>
            </a:r>
            <a:r>
              <a:rPr lang="en-IN" sz="3200" dirty="0" smtClean="0">
                <a:latin typeface="Copperplate Gothic Bold" panose="020E0705020206020404" pitchFamily="34" charset="0"/>
              </a:rPr>
              <a:t/>
            </a:r>
            <a:br>
              <a:rPr lang="en-IN" sz="3200" dirty="0" smtClean="0">
                <a:latin typeface="Copperplate Gothic Bold" panose="020E0705020206020404" pitchFamily="34" charset="0"/>
              </a:rPr>
            </a:br>
            <a:r>
              <a:rPr lang="en-IN" sz="3200" dirty="0" smtClean="0">
                <a:latin typeface="Copperplate Gothic Bold" panose="020E0705020206020404" pitchFamily="34" charset="0"/>
              </a:rPr>
              <a:t>                 Roll no </a:t>
            </a:r>
            <a:r>
              <a:rPr lang="en-IN" sz="3200" smtClean="0">
                <a:latin typeface="Copperplate Gothic Bold" panose="020E0705020206020404" pitchFamily="34" charset="0"/>
              </a:rPr>
              <a:t>: 106</a:t>
            </a:r>
            <a:endParaRPr lang="en-IN" sz="3200" dirty="0"/>
          </a:p>
        </p:txBody>
      </p:sp>
      <p:sp>
        <p:nvSpPr>
          <p:cNvPr id="3" name="Content Placeholder 2"/>
          <p:cNvSpPr>
            <a:spLocks noGrp="1"/>
          </p:cNvSpPr>
          <p:nvPr>
            <p:ph idx="1"/>
          </p:nvPr>
        </p:nvSpPr>
        <p:spPr>
          <a:xfrm>
            <a:off x="2589212" y="2133600"/>
            <a:ext cx="8915400" cy="815662"/>
          </a:xfrm>
        </p:spPr>
        <p:txBody>
          <a:bodyPr/>
          <a:lstStyle/>
          <a:p>
            <a:pPr marL="0" indent="0">
              <a:buNone/>
            </a:pPr>
            <a:endParaRPr lang="en-US" dirty="0" smtClean="0">
              <a:latin typeface="Copperplate Gothic Bold" panose="020E0705020206020404" pitchFamily="34" charset="0"/>
            </a:endParaRPr>
          </a:p>
          <a:p>
            <a:endParaRPr lang="en-IN" dirty="0" smtClean="0">
              <a:latin typeface="Copperplate Gothic Bold" panose="020E0705020206020404" pitchFamily="34" charset="0"/>
            </a:endParaRPr>
          </a:p>
          <a:p>
            <a:endParaRPr lang="en-US" dirty="0"/>
          </a:p>
        </p:txBody>
      </p:sp>
    </p:spTree>
    <p:extLst>
      <p:ext uri="{BB962C8B-B14F-4D97-AF65-F5344CB8AC3E}">
        <p14:creationId xmlns:p14="http://schemas.microsoft.com/office/powerpoint/2010/main" val="387244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869743"/>
            <a:ext cx="8911687" cy="1364775"/>
          </a:xfrm>
        </p:spPr>
        <p:txBody>
          <a:bodyPr>
            <a:noAutofit/>
          </a:bodyPr>
          <a:lstStyle/>
          <a:p>
            <a:r>
              <a:rPr lang="en-US" sz="8800" dirty="0" smtClean="0">
                <a:solidFill>
                  <a:srgbClr val="FF0000"/>
                </a:solidFill>
                <a:latin typeface="Copperplate Gothic Bold" panose="020E0705020206020404" pitchFamily="34" charset="0"/>
              </a:rPr>
              <a:t>Thank you </a:t>
            </a:r>
            <a:r>
              <a:rPr lang="en-US" sz="8800" dirty="0" smtClean="0">
                <a:solidFill>
                  <a:srgbClr val="FF0000"/>
                </a:solidFill>
                <a:latin typeface="Copperplate Gothic Bold" panose="020E0705020206020404" pitchFamily="34" charset="0"/>
                <a:sym typeface="Wingdings" panose="05000000000000000000" pitchFamily="2" charset="2"/>
              </a:rPr>
              <a:t></a:t>
            </a:r>
            <a:endParaRPr lang="en-US" sz="8800"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185989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Copperplate Gothic Bold" panose="020E0705020206020404" pitchFamily="34" charset="0"/>
              </a:rPr>
              <a:t>Seminar</a:t>
            </a:r>
            <a:r>
              <a:rPr lang="" dirty="0">
                <a:solidFill>
                  <a:srgbClr val="FF0000"/>
                </a:solidFill>
                <a:latin typeface="Copperplate Gothic Bold" panose="020E0705020206020404" pitchFamily="34" charset="0"/>
              </a:rPr>
              <a:t> </a:t>
            </a:r>
            <a:r>
              <a:rPr lang="en-US" dirty="0">
                <a:solidFill>
                  <a:srgbClr val="FF0000"/>
                </a:solidFill>
                <a:latin typeface="Copperplate Gothic Bold" panose="020E0705020206020404" pitchFamily="34" charset="0"/>
              </a:rPr>
              <a:t>&amp;</a:t>
            </a:r>
            <a:r>
              <a:rPr lang="" dirty="0">
                <a:solidFill>
                  <a:srgbClr val="FF0000"/>
                </a:solidFill>
                <a:latin typeface="Copperplate Gothic Bold" panose="020E0705020206020404" pitchFamily="34" charset="0"/>
              </a:rPr>
              <a:t> </a:t>
            </a:r>
            <a:r>
              <a:rPr lang="en-US" dirty="0">
                <a:solidFill>
                  <a:srgbClr val="FF0000"/>
                </a:solidFill>
                <a:latin typeface="Copperplate Gothic Bold" panose="020E0705020206020404" pitchFamily="34" charset="0"/>
              </a:rPr>
              <a:t>Technical</a:t>
            </a:r>
            <a:r>
              <a:rPr lang="" dirty="0">
                <a:solidFill>
                  <a:srgbClr val="FF0000"/>
                </a:solidFill>
                <a:latin typeface="Copperplate Gothic Bold" panose="020E0705020206020404" pitchFamily="34" charset="0"/>
              </a:rPr>
              <a:t> </a:t>
            </a:r>
            <a:r>
              <a:rPr lang="en-US" dirty="0" smtClean="0">
                <a:solidFill>
                  <a:srgbClr val="FF0000"/>
                </a:solidFill>
                <a:latin typeface="Copperplate Gothic Bold" panose="020E0705020206020404" pitchFamily="34" charset="0"/>
              </a:rPr>
              <a:t>Communication</a:t>
            </a:r>
            <a:endParaRPr lang="en-US" dirty="0">
              <a:solidFill>
                <a:srgbClr val="FF0000"/>
              </a:solidFill>
              <a:latin typeface="Copperplate Gothic Bold" panose="020E0705020206020404" pitchFamily="34" charset="0"/>
            </a:endParaRPr>
          </a:p>
        </p:txBody>
      </p:sp>
      <p:sp>
        <p:nvSpPr>
          <p:cNvPr id="3" name="Content Placeholder 2"/>
          <p:cNvSpPr>
            <a:spLocks noGrp="1"/>
          </p:cNvSpPr>
          <p:nvPr>
            <p:ph idx="1"/>
          </p:nvPr>
        </p:nvSpPr>
        <p:spPr/>
        <p:txBody>
          <a:bodyPr/>
          <a:lstStyle/>
          <a:p>
            <a:pPr marL="0" indent="0">
              <a:buNone/>
            </a:pPr>
            <a:r>
              <a:rPr lang="en-US" sz="5400" b="1" dirty="0">
                <a:solidFill>
                  <a:srgbClr val="00B0F0"/>
                </a:solidFill>
                <a:latin typeface="Copperplate Gothic Bold" panose="020E0705020206020404" pitchFamily="34" charset="0"/>
              </a:rPr>
              <a:t>Topic</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Water</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Monitoring</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System</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in</a:t>
            </a:r>
            <a:r>
              <a:rPr lang="" sz="5400" b="1" dirty="0">
                <a:solidFill>
                  <a:srgbClr val="00B0F0"/>
                </a:solidFill>
                <a:latin typeface="Copperplate Gothic Bold" panose="020E0705020206020404" pitchFamily="34" charset="0"/>
              </a:rPr>
              <a:t> </a:t>
            </a:r>
            <a:r>
              <a:rPr lang="en-US" sz="5400" b="1" dirty="0">
                <a:solidFill>
                  <a:srgbClr val="00B0F0"/>
                </a:solidFill>
                <a:latin typeface="Copperplate Gothic Bold" panose="020E0705020206020404" pitchFamily="34" charset="0"/>
              </a:rPr>
              <a:t>IOT</a:t>
            </a:r>
          </a:p>
          <a:p>
            <a:pPr marL="0" indent="0">
              <a:buNone/>
            </a:pPr>
            <a:endParaRPr lang="en-US" dirty="0"/>
          </a:p>
        </p:txBody>
      </p:sp>
    </p:spTree>
    <p:extLst>
      <p:ext uri="{BB962C8B-B14F-4D97-AF65-F5344CB8AC3E}">
        <p14:creationId xmlns:p14="http://schemas.microsoft.com/office/powerpoint/2010/main" val="50482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Copperplate Gothic Bold" panose="020E0705020206020404" pitchFamily="34" charset="0"/>
              </a:rPr>
              <a:t>Contents :</a:t>
            </a:r>
            <a:r>
              <a:rPr lang="en-IN" b="1" dirty="0"/>
              <a:t/>
            </a:r>
            <a:br>
              <a:rPr lang="en-IN" b="1" dirty="0"/>
            </a:br>
            <a:endParaRPr lang="en-US" dirty="0"/>
          </a:p>
        </p:txBody>
      </p:sp>
      <p:sp>
        <p:nvSpPr>
          <p:cNvPr id="3" name="Content Placeholder 2"/>
          <p:cNvSpPr>
            <a:spLocks noGrp="1"/>
          </p:cNvSpPr>
          <p:nvPr>
            <p:ph idx="1"/>
          </p:nvPr>
        </p:nvSpPr>
        <p:spPr>
          <a:xfrm>
            <a:off x="4722125" y="1422400"/>
            <a:ext cx="6782487" cy="4438651"/>
          </a:xfrm>
        </p:spPr>
        <p:txBody>
          <a:bodyPr>
            <a:noAutofit/>
          </a:bodyPr>
          <a:lstStyle/>
          <a:p>
            <a:pPr lvl="0"/>
            <a:endParaRPr lang="en-IN" sz="2800" b="1" dirty="0" smtClean="0"/>
          </a:p>
          <a:p>
            <a:pPr lvl="0"/>
            <a:endParaRPr lang="en-IN" sz="2800" b="1" dirty="0"/>
          </a:p>
          <a:p>
            <a:pPr lvl="0"/>
            <a:r>
              <a:rPr lang="en-IN" sz="2800" b="1" dirty="0" smtClean="0"/>
              <a:t>1</a:t>
            </a:r>
            <a:r>
              <a:rPr lang="en-IN" sz="2800" b="1" dirty="0"/>
              <a:t>) Introduction </a:t>
            </a:r>
            <a:endParaRPr lang="en-IN" sz="2800" b="1" dirty="0" smtClean="0"/>
          </a:p>
          <a:p>
            <a:pPr lvl="0"/>
            <a:r>
              <a:rPr lang="en-IN" sz="2800" b="1" dirty="0" smtClean="0"/>
              <a:t>2)Motivation</a:t>
            </a:r>
            <a:endParaRPr lang="en-US" sz="2800" dirty="0"/>
          </a:p>
          <a:p>
            <a:pPr lvl="0"/>
            <a:r>
              <a:rPr lang="en-US" sz="2800" b="1" dirty="0"/>
              <a:t>3</a:t>
            </a:r>
            <a:r>
              <a:rPr lang="en-US" sz="2800" b="1" dirty="0" smtClean="0"/>
              <a:t>) Literature Review</a:t>
            </a:r>
            <a:endParaRPr lang="en-US" sz="2800" b="1" dirty="0"/>
          </a:p>
          <a:p>
            <a:pPr lvl="0"/>
            <a:r>
              <a:rPr lang="en-IN" sz="2800" b="1" dirty="0"/>
              <a:t>4</a:t>
            </a:r>
            <a:r>
              <a:rPr lang="en-IN" sz="2800" b="1" dirty="0" smtClean="0"/>
              <a:t>) </a:t>
            </a:r>
            <a:r>
              <a:rPr lang="en-IN" sz="2800" b="1" dirty="0" smtClean="0"/>
              <a:t>Principle</a:t>
            </a:r>
            <a:endParaRPr lang="en-US" sz="2800" dirty="0"/>
          </a:p>
          <a:p>
            <a:pPr lvl="0"/>
            <a:r>
              <a:rPr lang="en-US" sz="2800" b="1" dirty="0"/>
              <a:t>5</a:t>
            </a:r>
            <a:r>
              <a:rPr lang="en-US" sz="2800" b="1" dirty="0" smtClean="0"/>
              <a:t>) </a:t>
            </a:r>
            <a:r>
              <a:rPr lang="en-US" sz="2800" b="1" dirty="0" smtClean="0"/>
              <a:t>Architecture</a:t>
            </a:r>
            <a:endParaRPr lang="en-US" sz="2800" b="1" dirty="0"/>
          </a:p>
          <a:p>
            <a:pPr lvl="0"/>
            <a:r>
              <a:rPr lang="en-US" sz="2800" b="1" dirty="0"/>
              <a:t>6</a:t>
            </a:r>
            <a:r>
              <a:rPr lang="en-US" sz="2800" b="1" dirty="0" smtClean="0"/>
              <a:t>) </a:t>
            </a:r>
            <a:r>
              <a:rPr lang="en-US" sz="2800" b="1" dirty="0" smtClean="0"/>
              <a:t>Components</a:t>
            </a:r>
            <a:endParaRPr lang="en-US" sz="2800" b="1" dirty="0"/>
          </a:p>
          <a:p>
            <a:pPr lvl="0"/>
            <a:r>
              <a:rPr lang="en-US" sz="2800" b="1" dirty="0"/>
              <a:t>7</a:t>
            </a:r>
            <a:r>
              <a:rPr lang="en-US" sz="2800" b="1" dirty="0" smtClean="0"/>
              <a:t>) </a:t>
            </a:r>
            <a:r>
              <a:rPr lang="en-US" sz="2800" b="1" dirty="0"/>
              <a:t>Applications</a:t>
            </a:r>
          </a:p>
          <a:p>
            <a:pPr lvl="0"/>
            <a:r>
              <a:rPr lang="en-US" sz="2800" b="1" dirty="0"/>
              <a:t>8</a:t>
            </a:r>
            <a:r>
              <a:rPr lang="en-US" sz="2800" b="1" dirty="0" smtClean="0"/>
              <a:t>) </a:t>
            </a:r>
            <a:r>
              <a:rPr lang="en-US" sz="2800" b="1" dirty="0" smtClean="0"/>
              <a:t>Advantages</a:t>
            </a:r>
            <a:endParaRPr lang="en-US" sz="2800" b="1" dirty="0"/>
          </a:p>
          <a:p>
            <a:pPr lvl="0"/>
            <a:r>
              <a:rPr lang="en-US" sz="2800" b="1" dirty="0"/>
              <a:t>9</a:t>
            </a:r>
            <a:r>
              <a:rPr lang="en-US" sz="2800" b="1" dirty="0" smtClean="0"/>
              <a:t>) </a:t>
            </a:r>
            <a:r>
              <a:rPr lang="en-US" sz="2800" b="1" dirty="0" smtClean="0"/>
              <a:t>Disadvantages</a:t>
            </a:r>
          </a:p>
          <a:p>
            <a:pPr lvl="0"/>
            <a:r>
              <a:rPr lang="en-US" sz="2800" b="1" dirty="0" smtClean="0"/>
              <a:t>10</a:t>
            </a:r>
            <a:r>
              <a:rPr lang="en-US" sz="2800" b="1" dirty="0" smtClean="0"/>
              <a:t>) </a:t>
            </a:r>
            <a:r>
              <a:rPr lang="en-US" sz="2800" b="1" dirty="0" smtClean="0"/>
              <a:t>Conclusion</a:t>
            </a:r>
          </a:p>
          <a:p>
            <a:pPr lvl="0"/>
            <a:r>
              <a:rPr lang="en-US" sz="2800" b="1" dirty="0" smtClean="0"/>
              <a:t>11) </a:t>
            </a:r>
            <a:r>
              <a:rPr lang="en-US" sz="2800" b="1" dirty="0" smtClean="0"/>
              <a:t>Reference</a:t>
            </a:r>
            <a:endParaRPr lang="en-US" sz="2800" b="1" dirty="0"/>
          </a:p>
          <a:p>
            <a:endParaRPr lang="en-US" sz="2800" dirty="0"/>
          </a:p>
        </p:txBody>
      </p:sp>
      <p:sp>
        <p:nvSpPr>
          <p:cNvPr id="4" name="Text Placeholder 3"/>
          <p:cNvSpPr>
            <a:spLocks noGrp="1"/>
          </p:cNvSpPr>
          <p:nvPr>
            <p:ph type="body" sz="half" idx="2"/>
          </p:nvPr>
        </p:nvSpPr>
        <p:spPr/>
        <p:txBody>
          <a:bodyPr/>
          <a:lstStyle/>
          <a:p>
            <a:r>
              <a:rPr lang="en-US" dirty="0" smtClean="0"/>
              <a:t> </a:t>
            </a:r>
          </a:p>
          <a:p>
            <a:endParaRPr lang="en-US" dirty="0"/>
          </a:p>
        </p:txBody>
      </p:sp>
    </p:spTree>
    <p:extLst>
      <p:ext uri="{BB962C8B-B14F-4D97-AF65-F5344CB8AC3E}">
        <p14:creationId xmlns:p14="http://schemas.microsoft.com/office/powerpoint/2010/main" val="167273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latin typeface="Copperplate Gothic Bold" panose="020E0705020206020404" pitchFamily="34" charset="0"/>
              </a:rPr>
              <a:t>Introduction</a:t>
            </a:r>
            <a:r>
              <a:rPr lang="" dirty="0">
                <a:solidFill>
                  <a:schemeClr val="bg2">
                    <a:lumMod val="50000"/>
                  </a:schemeClr>
                </a:solidFill>
                <a:latin typeface="Copperplate Gothic Bold" panose="020E0705020206020404" pitchFamily="34" charset="0"/>
              </a:rPr>
              <a:t> </a:t>
            </a:r>
            <a:r>
              <a:rPr lang="en-US" dirty="0">
                <a:solidFill>
                  <a:schemeClr val="bg2">
                    <a:lumMod val="50000"/>
                  </a:schemeClr>
                </a:solidFill>
                <a:latin typeface="Copperplate Gothic Bold" panose="020E0705020206020404" pitchFamily="34" charset="0"/>
              </a:rPr>
              <a:t>:</a:t>
            </a: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lstStyle/>
          <a:p>
            <a:pPr algn="just"/>
            <a:r>
              <a:rPr lang="en-US" sz="2000" b="1" dirty="0">
                <a:ln w="0">
                  <a:noFill/>
                </a:ln>
                <a:solidFill>
                  <a:srgbClr val="3F3C3B"/>
                </a:solidFill>
                <a:latin typeface="Calibri Light" panose="020F0302020204030204"/>
              </a:rPr>
              <a:t>Currently drinking water is very prized for all the humans. In recent times water levels are very low and water in the lakes are going down. So its too important to find the solution for water monitoring &amp; control system. </a:t>
            </a:r>
            <a:r>
              <a:rPr lang="en-US" sz="2000" b="1" dirty="0" err="1">
                <a:ln w="0">
                  <a:noFill/>
                </a:ln>
                <a:solidFill>
                  <a:srgbClr val="3F3C3B"/>
                </a:solidFill>
                <a:latin typeface="Calibri Light" panose="020F0302020204030204"/>
              </a:rPr>
              <a:t>IoT</a:t>
            </a:r>
            <a:r>
              <a:rPr lang="en-US" sz="2000" b="1" dirty="0">
                <a:ln w="0">
                  <a:noFill/>
                </a:ln>
                <a:solidFill>
                  <a:srgbClr val="3F3C3B"/>
                </a:solidFill>
                <a:latin typeface="Calibri Light" panose="020F0302020204030204"/>
              </a:rPr>
              <a:t> is a solution. In recent days, development in computing and  electronics technologies have triggered Internet of Things technology. Internet of Things can be describe as the network of electronics devices communicating among them by the help of a controller.  The </a:t>
            </a:r>
            <a:r>
              <a:rPr lang="en-US" sz="2000" b="1" dirty="0" err="1">
                <a:ln w="0">
                  <a:noFill/>
                </a:ln>
                <a:solidFill>
                  <a:srgbClr val="3F3C3B"/>
                </a:solidFill>
                <a:latin typeface="Calibri Light" panose="020F0302020204030204"/>
              </a:rPr>
              <a:t>IoT</a:t>
            </a:r>
            <a:r>
              <a:rPr lang="en-US" sz="2000" b="1" dirty="0">
                <a:ln w="0">
                  <a:noFill/>
                </a:ln>
                <a:solidFill>
                  <a:srgbClr val="3F3C3B"/>
                </a:solidFill>
                <a:latin typeface="Calibri Light" panose="020F0302020204030204"/>
              </a:rPr>
              <a:t> is a collection of devices that work together in order to serve human tasks in a efficient manner. It combine computational power to send data about the environments. These devices can be in form of sensors, appliances, embedded systems, and data analysis microchips. This paper present a low cost water monitoring system, which is a solution for the water wastage and water quality.</a:t>
            </a:r>
            <a:r>
              <a:rPr lang="en-US" b="1" dirty="0">
                <a:ln w="0">
                  <a:noFill/>
                </a:ln>
                <a:solidFill>
                  <a:srgbClr val="3F3C3B"/>
                </a:solidFill>
                <a:latin typeface="Calibri Light" panose="020F0302020204030204"/>
              </a:rPr>
              <a:t> </a:t>
            </a:r>
          </a:p>
          <a:p>
            <a:pPr algn="just"/>
            <a:endParaRPr lang="en-US" dirty="0"/>
          </a:p>
        </p:txBody>
      </p:sp>
    </p:spTree>
    <p:extLst>
      <p:ext uri="{BB962C8B-B14F-4D97-AF65-F5344CB8AC3E}">
        <p14:creationId xmlns:p14="http://schemas.microsoft.com/office/powerpoint/2010/main" val="363596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Copperplate Gothic Bold" panose="020E0705020206020404" pitchFamily="34" charset="0"/>
              </a:rPr>
              <a:t>Motivation :</a:t>
            </a: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lstStyle/>
          <a:p>
            <a:pPr algn="just"/>
            <a:r>
              <a:rPr lang="en-US" b="1" dirty="0"/>
              <a:t>Water Pollution and water scarcity is a global problem, which requires ongoing modification of water resource guiding principle at the levels of international down to individual wells. It has been surveyed that water pollution </a:t>
            </a:r>
            <a:r>
              <a:rPr lang="en-US" b="1" dirty="0" err="1"/>
              <a:t>isthe</a:t>
            </a:r>
            <a:r>
              <a:rPr lang="en-US" b="1" dirty="0"/>
              <a:t> leading cause of diseases worldwide. The records show that more than 10000 people die daily worldwide. In India predictable 500+ people die of water pollution related problems every day. Research has shown that after few years the quantity of useful water will be goes down to minimum level. In many developing countries, dirty or contaminated water is being used for drinking without any proper former using it. One of the reasons for this happening is the unawareness of public and administration and the lack of water quality monitoring system which creates serious global issues. Also natural effects such as volcanoes, algae tints, and earthquakes also change the quality and ecological status of water. </a:t>
            </a:r>
          </a:p>
          <a:p>
            <a:pPr algn="just"/>
            <a:endParaRPr lang="en-US" b="1" dirty="0"/>
          </a:p>
          <a:p>
            <a:endParaRPr lang="en-US" dirty="0"/>
          </a:p>
        </p:txBody>
      </p:sp>
    </p:spTree>
    <p:extLst>
      <p:ext uri="{BB962C8B-B14F-4D97-AF65-F5344CB8AC3E}">
        <p14:creationId xmlns:p14="http://schemas.microsoft.com/office/powerpoint/2010/main" val="11101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14397752"/>
              </p:ext>
            </p:extLst>
          </p:nvPr>
        </p:nvGraphicFramePr>
        <p:xfrm>
          <a:off x="3151163" y="829994"/>
          <a:ext cx="7920111" cy="6028133"/>
        </p:xfrm>
        <a:graphic>
          <a:graphicData uri="http://schemas.openxmlformats.org/drawingml/2006/table">
            <a:tbl>
              <a:tblPr firstRow="1" firstCol="1" lastRow="1" lastCol="1" bandRow="1" bandCol="1">
                <a:tableStyleId>{5C22544A-7EE6-4342-B048-85BDC9FD1C3A}</a:tableStyleId>
              </a:tblPr>
              <a:tblGrid>
                <a:gridCol w="1122066"/>
                <a:gridCol w="2065078"/>
                <a:gridCol w="4732967"/>
              </a:tblGrid>
              <a:tr h="1666280">
                <a:tc>
                  <a:txBody>
                    <a:bodyPr/>
                    <a:lstStyle/>
                    <a:p>
                      <a:pPr marL="159385" marR="0">
                        <a:spcBef>
                          <a:spcPts val="915"/>
                        </a:spcBef>
                        <a:spcAft>
                          <a:spcPts val="0"/>
                        </a:spcAft>
                      </a:pPr>
                      <a:r>
                        <a:rPr lang="en-US" sz="900" dirty="0">
                          <a:effectLst/>
                        </a:rPr>
                        <a:t>Author(s)</a:t>
                      </a:r>
                      <a:endParaRPr lang="en-US" sz="900" dirty="0">
                        <a:effectLst/>
                        <a:latin typeface="Arial MT"/>
                        <a:ea typeface="Arial MT"/>
                        <a:cs typeface="Arial MT"/>
                      </a:endParaRPr>
                    </a:p>
                  </a:txBody>
                  <a:tcPr marL="0" marR="0" marT="0" marB="0"/>
                </a:tc>
                <a:tc>
                  <a:txBody>
                    <a:bodyPr/>
                    <a:lstStyle/>
                    <a:p>
                      <a:pPr marL="218440" marR="0">
                        <a:spcBef>
                          <a:spcPts val="915"/>
                        </a:spcBef>
                        <a:spcAft>
                          <a:spcPts val="0"/>
                        </a:spcAft>
                      </a:pPr>
                      <a:r>
                        <a:rPr lang="en-US" sz="900" dirty="0">
                          <a:effectLst/>
                        </a:rPr>
                        <a:t>Title</a:t>
                      </a:r>
                      <a:r>
                        <a:rPr lang="en-US" sz="900" spc="-10" dirty="0">
                          <a:effectLst/>
                        </a:rPr>
                        <a:t> </a:t>
                      </a:r>
                      <a:r>
                        <a:rPr lang="en-US" sz="900" dirty="0">
                          <a:effectLst/>
                        </a:rPr>
                        <a:t>of</a:t>
                      </a:r>
                      <a:r>
                        <a:rPr lang="en-US" sz="900" spc="-5" dirty="0">
                          <a:effectLst/>
                        </a:rPr>
                        <a:t> </a:t>
                      </a:r>
                      <a:r>
                        <a:rPr lang="en-US" sz="900" dirty="0">
                          <a:effectLst/>
                        </a:rPr>
                        <a:t>Paper/Study</a:t>
                      </a:r>
                      <a:endParaRPr lang="en-US" sz="900" dirty="0">
                        <a:effectLst/>
                        <a:latin typeface="Arial MT"/>
                        <a:ea typeface="Arial MT"/>
                        <a:cs typeface="Arial MT"/>
                      </a:endParaRPr>
                    </a:p>
                  </a:txBody>
                  <a:tcPr marL="0" marR="0" marT="0" marB="0"/>
                </a:tc>
                <a:tc>
                  <a:txBody>
                    <a:bodyPr/>
                    <a:lstStyle/>
                    <a:p>
                      <a:pPr marL="1559560" marR="1555115" algn="ctr">
                        <a:spcBef>
                          <a:spcPts val="915"/>
                        </a:spcBef>
                        <a:spcAft>
                          <a:spcPts val="0"/>
                        </a:spcAft>
                      </a:pPr>
                      <a:r>
                        <a:rPr lang="en-US" sz="900" dirty="0">
                          <a:effectLst/>
                        </a:rPr>
                        <a:t>Key</a:t>
                      </a:r>
                      <a:r>
                        <a:rPr lang="en-US" sz="900" spc="5" dirty="0">
                          <a:effectLst/>
                        </a:rPr>
                        <a:t> </a:t>
                      </a:r>
                      <a:r>
                        <a:rPr lang="en-US" sz="900" dirty="0">
                          <a:effectLst/>
                        </a:rPr>
                        <a:t>Findings</a:t>
                      </a:r>
                      <a:endParaRPr lang="en-US" sz="900" dirty="0">
                        <a:effectLst/>
                        <a:latin typeface="Arial MT"/>
                        <a:ea typeface="Arial MT"/>
                        <a:cs typeface="Arial MT"/>
                      </a:endParaRPr>
                    </a:p>
                  </a:txBody>
                  <a:tcPr marL="0" marR="0" marT="0" marB="0"/>
                </a:tc>
              </a:tr>
              <a:tr h="1732202">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45"/>
                        </a:spcBef>
                        <a:spcAft>
                          <a:spcPts val="0"/>
                        </a:spcAft>
                      </a:pPr>
                      <a:r>
                        <a:rPr lang="en-US" sz="1300">
                          <a:effectLst/>
                        </a:rPr>
                        <a:t> </a:t>
                      </a:r>
                      <a:endParaRPr lang="en-US" sz="900">
                        <a:effectLst/>
                      </a:endParaRPr>
                    </a:p>
                    <a:p>
                      <a:pPr marL="17780" marR="29845">
                        <a:lnSpc>
                          <a:spcPct val="107000"/>
                        </a:lnSpc>
                        <a:spcBef>
                          <a:spcPts val="0"/>
                        </a:spcBef>
                        <a:spcAft>
                          <a:spcPts val="0"/>
                        </a:spcAft>
                      </a:pPr>
                      <a:r>
                        <a:rPr lang="en-US" sz="900" u="none" strike="noStrike">
                          <a:effectLst/>
                          <a:hlinkClick r:id="rId2"/>
                        </a:rPr>
                        <a:t>Lambrou et al. (2014)</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1300">
                          <a:effectLst/>
                        </a:rPr>
                        <a:t> </a:t>
                      </a:r>
                      <a:endParaRPr lang="en-US" sz="900">
                        <a:effectLst/>
                      </a:endParaRPr>
                    </a:p>
                    <a:p>
                      <a:pPr marL="18415" marR="269240">
                        <a:lnSpc>
                          <a:spcPct val="107000"/>
                        </a:lnSpc>
                        <a:spcBef>
                          <a:spcPts val="0"/>
                        </a:spcBef>
                        <a:spcAft>
                          <a:spcPts val="0"/>
                        </a:spcAft>
                      </a:pPr>
                      <a:r>
                        <a:rPr lang="en-US" sz="900">
                          <a:effectLst/>
                        </a:rPr>
                        <a:t>"Development of reliable water control system"</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a:effectLst/>
                        </a:rPr>
                        <a:t> </a:t>
                      </a:r>
                    </a:p>
                    <a:p>
                      <a:pPr marL="0" marR="0">
                        <a:spcBef>
                          <a:spcPts val="10"/>
                        </a:spcBef>
                        <a:spcAft>
                          <a:spcPts val="0"/>
                        </a:spcAft>
                      </a:pPr>
                      <a:r>
                        <a:rPr lang="en-US" sz="1300">
                          <a:effectLst/>
                        </a:rPr>
                        <a:t> </a:t>
                      </a:r>
                      <a:endParaRPr lang="en-US" sz="900">
                        <a:effectLst/>
                      </a:endParaRPr>
                    </a:p>
                    <a:p>
                      <a:pPr marL="0" marR="0">
                        <a:spcBef>
                          <a:spcPts val="0"/>
                        </a:spcBef>
                        <a:spcAft>
                          <a:spcPts val="0"/>
                        </a:spcAft>
                      </a:pPr>
                      <a:r>
                        <a:rPr lang="en-US" sz="900">
                          <a:effectLst/>
                        </a:rPr>
                        <a:t>- The RF transceivers used for </a:t>
                      </a:r>
                      <a:r>
                        <a:rPr lang="en-US" sz="900" u="sng">
                          <a:effectLst/>
                          <a:hlinkClick r:id="rId3" tooltip="Learn more about wireless communication from ScienceDirect's AI-generated Topic Pages"/>
                        </a:rPr>
                        <a:t>wireless communication</a:t>
                      </a:r>
                      <a:r>
                        <a:rPr lang="en-US" sz="900">
                          <a:effectLst/>
                        </a:rPr>
                        <a:t> to the internet server. With the help of a </a:t>
                      </a:r>
                      <a:r>
                        <a:rPr lang="en-US" sz="900" u="sng">
                          <a:effectLst/>
                          <a:hlinkClick r:id="rId4" tooltip="Learn more about microcontroller from ScienceDirect's AI-generated Topic Pages"/>
                        </a:rPr>
                        <a:t>microcontroller</a:t>
                      </a:r>
                      <a:r>
                        <a:rPr lang="en-US" sz="900">
                          <a:effectLst/>
                        </a:rPr>
                        <a:t>, the system is fully programmed of the user unless the water the bottle is drained or overflowed. The sensor array is used to measure various parameters such as dissolved Oxygen, Tumble, pH, Temperature, etc. Sensor array. Costs of installation are reduced because of the </a:t>
                      </a:r>
                      <a:r>
                        <a:rPr lang="en-US" sz="900" u="sng">
                          <a:effectLst/>
                          <a:hlinkClick r:id="rId5" tooltip="Learn more about wireless system from ScienceDirect's AI-generated Topic Pages"/>
                        </a:rPr>
                        <a:t>wireless system</a:t>
                      </a:r>
                      <a:r>
                        <a:rPr lang="en-US" sz="900">
                          <a:effectLst/>
                        </a:rPr>
                        <a:t>.</a:t>
                      </a:r>
                    </a:p>
                    <a:p>
                      <a:pPr marL="18415" marR="589915">
                        <a:lnSpc>
                          <a:spcPct val="107000"/>
                        </a:lnSpc>
                        <a:spcBef>
                          <a:spcPts val="0"/>
                        </a:spcBef>
                        <a:spcAft>
                          <a:spcPts val="0"/>
                        </a:spcAft>
                      </a:pPr>
                      <a:r>
                        <a:rPr lang="en-US" sz="900">
                          <a:effectLst/>
                        </a:rPr>
                        <a:t> </a:t>
                      </a:r>
                      <a:endParaRPr lang="en-US" sz="900">
                        <a:effectLst/>
                        <a:latin typeface="Arial MT"/>
                        <a:ea typeface="Arial MT"/>
                        <a:cs typeface="Arial MT"/>
                      </a:endParaRPr>
                    </a:p>
                  </a:txBody>
                  <a:tcPr marL="0" marR="0" marT="0" marB="0"/>
                </a:tc>
              </a:tr>
              <a:tr h="1320120">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20"/>
                        </a:spcBef>
                        <a:spcAft>
                          <a:spcPts val="0"/>
                        </a:spcAft>
                      </a:pPr>
                      <a:r>
                        <a:rPr lang="en-US" sz="1300">
                          <a:effectLst/>
                        </a:rPr>
                        <a:t> </a:t>
                      </a:r>
                      <a:endParaRPr lang="en-US" sz="900">
                        <a:effectLst/>
                      </a:endParaRPr>
                    </a:p>
                    <a:p>
                      <a:pPr marL="17780" marR="78105">
                        <a:lnSpc>
                          <a:spcPct val="106000"/>
                        </a:lnSpc>
                        <a:spcBef>
                          <a:spcPts val="0"/>
                        </a:spcBef>
                        <a:spcAft>
                          <a:spcPts val="0"/>
                        </a:spcAft>
                      </a:pPr>
                      <a:r>
                        <a:rPr lang="en-US" sz="900" u="none" strike="noStrike">
                          <a:effectLst/>
                          <a:hlinkClick r:id="rId6"/>
                        </a:rPr>
                        <a:t>Prasad et al. (2015)</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20"/>
                        </a:spcBef>
                        <a:spcAft>
                          <a:spcPts val="0"/>
                        </a:spcAft>
                      </a:pPr>
                      <a:r>
                        <a:rPr lang="en-US" sz="1300">
                          <a:effectLst/>
                        </a:rPr>
                        <a:t> </a:t>
                      </a:r>
                      <a:endParaRPr lang="en-US" sz="900">
                        <a:effectLst/>
                      </a:endParaRPr>
                    </a:p>
                    <a:p>
                      <a:pPr marL="18415" marR="60325">
                        <a:lnSpc>
                          <a:spcPct val="106000"/>
                        </a:lnSpc>
                        <a:spcBef>
                          <a:spcPts val="0"/>
                        </a:spcBef>
                        <a:spcAft>
                          <a:spcPts val="0"/>
                        </a:spcAft>
                      </a:pPr>
                      <a:r>
                        <a:rPr lang="en-US" sz="900">
                          <a:effectLst/>
                        </a:rPr>
                        <a:t>" smart Water Quality Monitoring (WQM) device for Fiji "</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30"/>
                        </a:spcBef>
                        <a:spcAft>
                          <a:spcPts val="0"/>
                        </a:spcAft>
                      </a:pPr>
                      <a:r>
                        <a:rPr lang="en-US" sz="1300">
                          <a:effectLst/>
                        </a:rPr>
                        <a:t> </a:t>
                      </a:r>
                      <a:endParaRPr lang="en-US" sz="900">
                        <a:effectLst/>
                      </a:endParaRPr>
                    </a:p>
                    <a:p>
                      <a:pPr marL="18415" marR="12065">
                        <a:lnSpc>
                          <a:spcPct val="107000"/>
                        </a:lnSpc>
                        <a:spcBef>
                          <a:spcPts val="5"/>
                        </a:spcBef>
                        <a:spcAft>
                          <a:spcPts val="0"/>
                        </a:spcAft>
                      </a:pPr>
                      <a:r>
                        <a:rPr lang="en-US" sz="900">
                          <a:effectLst/>
                        </a:rPr>
                        <a:t>- The </a:t>
                      </a:r>
                      <a:r>
                        <a:rPr lang="en-US" sz="900" u="sng">
                          <a:effectLst/>
                          <a:hlinkClick r:id="rId7" tooltip="Learn more about Pacific Islands from ScienceDirect's AI-generated Topic Pages"/>
                        </a:rPr>
                        <a:t>Pacific Islands</a:t>
                      </a:r>
                      <a:r>
                        <a:rPr lang="en-US" sz="900">
                          <a:effectLst/>
                        </a:rPr>
                        <a:t> of Fiji require regular collection and analysis of collected data for the water quality monitoring and uploading this data into the server. In order to monitor water quality, the authors have used IoT and remote sensing technologies.</a:t>
                      </a:r>
                      <a:endParaRPr lang="en-US" sz="900">
                        <a:effectLst/>
                        <a:latin typeface="Arial MT"/>
                        <a:ea typeface="Arial MT"/>
                        <a:cs typeface="Arial MT"/>
                      </a:endParaRPr>
                    </a:p>
                  </a:txBody>
                  <a:tcPr marL="0" marR="0" marT="0" marB="0"/>
                </a:tc>
              </a:tr>
              <a:tr h="1309531">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5"/>
                        </a:spcBef>
                        <a:spcAft>
                          <a:spcPts val="0"/>
                        </a:spcAft>
                      </a:pPr>
                      <a:r>
                        <a:rPr lang="en-US" sz="1300">
                          <a:effectLst/>
                        </a:rPr>
                        <a:t> </a:t>
                      </a:r>
                      <a:endParaRPr lang="en-US" sz="900">
                        <a:effectLst/>
                      </a:endParaRPr>
                    </a:p>
                    <a:p>
                      <a:pPr marL="17780" marR="184785">
                        <a:lnSpc>
                          <a:spcPct val="107000"/>
                        </a:lnSpc>
                        <a:spcBef>
                          <a:spcPts val="0"/>
                        </a:spcBef>
                        <a:spcAft>
                          <a:spcPts val="0"/>
                        </a:spcAft>
                      </a:pPr>
                      <a:r>
                        <a:rPr lang="en-US" sz="900" u="none" strike="noStrike">
                          <a:effectLst/>
                          <a:hlinkClick r:id="rId8"/>
                        </a:rPr>
                        <a:t>Omar Faruq et al. (2017)</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0"/>
                        </a:spcBef>
                        <a:spcAft>
                          <a:spcPts val="0"/>
                        </a:spcAft>
                      </a:pPr>
                      <a:r>
                        <a:rPr lang="en-US" sz="900">
                          <a:effectLst/>
                        </a:rPr>
                        <a:t> </a:t>
                      </a:r>
                    </a:p>
                    <a:p>
                      <a:pPr marL="0" marR="0">
                        <a:spcBef>
                          <a:spcPts val="5"/>
                        </a:spcBef>
                        <a:spcAft>
                          <a:spcPts val="0"/>
                        </a:spcAft>
                      </a:pPr>
                      <a:r>
                        <a:rPr lang="en-US" sz="1300">
                          <a:effectLst/>
                        </a:rPr>
                        <a:t> </a:t>
                      </a:r>
                      <a:endParaRPr lang="en-US" sz="900">
                        <a:effectLst/>
                      </a:endParaRPr>
                    </a:p>
                    <a:p>
                      <a:pPr marL="18415" marR="129540">
                        <a:lnSpc>
                          <a:spcPct val="107000"/>
                        </a:lnSpc>
                        <a:spcBef>
                          <a:spcPts val="0"/>
                        </a:spcBef>
                        <a:spcAft>
                          <a:spcPts val="0"/>
                        </a:spcAft>
                      </a:pPr>
                      <a:r>
                        <a:rPr lang="en-US" sz="900">
                          <a:effectLst/>
                        </a:rPr>
                        <a:t>" water quality monitoring system based on microcontrollers "</a:t>
                      </a:r>
                      <a:endParaRPr lang="en-US" sz="900">
                        <a:effectLst/>
                        <a:latin typeface="Arial MT"/>
                        <a:ea typeface="Arial MT"/>
                        <a:cs typeface="Arial MT"/>
                      </a:endParaRPr>
                    </a:p>
                  </a:txBody>
                  <a:tcPr marL="0" marR="0" marT="0" marB="0"/>
                </a:tc>
                <a:tc>
                  <a:txBody>
                    <a:bodyPr/>
                    <a:lstStyle/>
                    <a:p>
                      <a:pPr marL="0" marR="0">
                        <a:spcBef>
                          <a:spcPts val="0"/>
                        </a:spcBef>
                        <a:spcAft>
                          <a:spcPts val="0"/>
                        </a:spcAft>
                      </a:pPr>
                      <a:r>
                        <a:rPr lang="en-US" sz="900" dirty="0">
                          <a:effectLst/>
                        </a:rPr>
                        <a:t> </a:t>
                      </a:r>
                    </a:p>
                    <a:p>
                      <a:pPr marL="0" marR="0">
                        <a:spcBef>
                          <a:spcPts val="40"/>
                        </a:spcBef>
                        <a:spcAft>
                          <a:spcPts val="0"/>
                        </a:spcAft>
                      </a:pPr>
                      <a:r>
                        <a:rPr lang="en-US" sz="1300" dirty="0">
                          <a:effectLst/>
                        </a:rPr>
                        <a:t> </a:t>
                      </a:r>
                      <a:endParaRPr lang="en-US" sz="900" dirty="0">
                        <a:effectLst/>
                      </a:endParaRPr>
                    </a:p>
                    <a:p>
                      <a:pPr marL="18415" marR="58420">
                        <a:lnSpc>
                          <a:spcPct val="107000"/>
                        </a:lnSpc>
                        <a:spcBef>
                          <a:spcPts val="0"/>
                        </a:spcBef>
                        <a:spcAft>
                          <a:spcPts val="0"/>
                        </a:spcAft>
                      </a:pPr>
                      <a:r>
                        <a:rPr lang="en-US" sz="900" dirty="0">
                          <a:effectLst/>
                        </a:rPr>
                        <a:t>- A water quality monitoring system based on microcontrollers for people living in Bangladesh's outskirts, where safe </a:t>
                      </a:r>
                      <a:r>
                        <a:rPr lang="en-US" sz="900" u="sng" dirty="0">
                          <a:effectLst/>
                          <a:hlinkClick r:id="rId9" tooltip="Learn more about drinking water from ScienceDirect's AI-generated Topic Pages"/>
                        </a:rPr>
                        <a:t>drinking water</a:t>
                      </a:r>
                      <a:r>
                        <a:rPr lang="en-US" sz="900" dirty="0">
                          <a:effectLst/>
                        </a:rPr>
                        <a:t> is not available, is provided in this paper.</a:t>
                      </a:r>
                      <a:endParaRPr lang="en-US" sz="900" dirty="0">
                        <a:effectLst/>
                        <a:latin typeface="Arial MT"/>
                        <a:ea typeface="Arial MT"/>
                        <a:cs typeface="Arial MT"/>
                      </a:endParaRPr>
                    </a:p>
                  </a:txBody>
                  <a:tcPr marL="0" marR="0" marT="0" marB="0"/>
                </a:tc>
              </a:tr>
            </a:tbl>
          </a:graphicData>
        </a:graphic>
      </p:graphicFrame>
      <p:sp>
        <p:nvSpPr>
          <p:cNvPr id="3" name="Rectangle 1"/>
          <p:cNvSpPr>
            <a:spLocks noChangeArrowheads="1"/>
          </p:cNvSpPr>
          <p:nvPr/>
        </p:nvSpPr>
        <p:spPr bwMode="auto">
          <a:xfrm>
            <a:off x="3288731" y="326454"/>
            <a:ext cx="49186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Literature Survey</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55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Copperplate Gothic Bold" panose="020E0705020206020404" pitchFamily="34" charset="0"/>
              </a:rPr>
              <a:t>PRINCIPLE :</a:t>
            </a: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r>
              <a:rPr lang="en-US" sz="3200" b="1" dirty="0"/>
              <a:t>The main principle of this circuit is that the device placed at any particular  place  can measure the quality of water based on pH scale and the temperature of water and soil moisture.</a:t>
            </a:r>
            <a:endParaRPr lang="en-US" sz="3200" dirty="0"/>
          </a:p>
        </p:txBody>
      </p:sp>
    </p:spTree>
    <p:extLst>
      <p:ext uri="{BB962C8B-B14F-4D97-AF65-F5344CB8AC3E}">
        <p14:creationId xmlns:p14="http://schemas.microsoft.com/office/powerpoint/2010/main" val="389780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493211"/>
            <a:ext cx="8915400" cy="47552"/>
          </a:xfrm>
        </p:spPr>
        <p:txBody>
          <a:bodyPr>
            <a:normAutofit fontScale="90000"/>
          </a:bodyPr>
          <a:lstStyle/>
          <a:p>
            <a:r>
              <a:rPr lang="en-US" dirty="0" smtClean="0"/>
              <a:t/>
            </a:r>
            <a:br>
              <a:rPr lang="en-US" dirty="0" smtClean="0"/>
            </a:br>
            <a:endParaRPr lang="en-US" dirty="0"/>
          </a:p>
        </p:txBody>
      </p:sp>
      <p:sp>
        <p:nvSpPr>
          <p:cNvPr id="4" name="Text Placeholder 3"/>
          <p:cNvSpPr>
            <a:spLocks noGrp="1"/>
          </p:cNvSpPr>
          <p:nvPr>
            <p:ph type="body" sz="half" idx="2"/>
          </p:nvPr>
        </p:nvSpPr>
        <p:spPr>
          <a:xfrm>
            <a:off x="3944203" y="5367338"/>
            <a:ext cx="7560410" cy="493712"/>
          </a:xfrm>
        </p:spPr>
        <p:txBody>
          <a:bodyPr>
            <a:normAutofit fontScale="77500" lnSpcReduction="20000"/>
          </a:bodyPr>
          <a:lstStyle/>
          <a:p>
            <a:r>
              <a:rPr lang="en-US" sz="4000" dirty="0">
                <a:solidFill>
                  <a:srgbClr val="FF0000"/>
                </a:solidFill>
                <a:latin typeface="Copperplate Gothic Bold" panose="020E0705020206020404" pitchFamily="34" charset="0"/>
              </a:rPr>
              <a:t>Architecture of WMS</a:t>
            </a:r>
            <a:endParaRPr lang="en-US" sz="4000" dirty="0">
              <a:latin typeface="Copperplate Gothic Bold" panose="020E0705020206020404" pitchFamily="34" charset="0"/>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941" r="1941"/>
          <a:stretch>
            <a:fillRect/>
          </a:stretch>
        </p:blipFill>
        <p:spPr>
          <a:xfrm>
            <a:off x="2879678" y="635000"/>
            <a:ext cx="8624935" cy="4100513"/>
          </a:xfrm>
        </p:spPr>
      </p:pic>
    </p:spTree>
    <p:extLst>
      <p:ext uri="{BB962C8B-B14F-4D97-AF65-F5344CB8AC3E}">
        <p14:creationId xmlns:p14="http://schemas.microsoft.com/office/powerpoint/2010/main" val="14632958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TotalTime>
  <Words>889</Words>
  <Application>Microsoft Office PowerPoint</Application>
  <PresentationFormat>Widescreen</PresentationFormat>
  <Paragraphs>119</Paragraphs>
  <Slides>20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SimSun</vt:lpstr>
      <vt:lpstr>Algerian</vt:lpstr>
      <vt:lpstr>Arial</vt:lpstr>
      <vt:lpstr>Arial MT</vt:lpstr>
      <vt:lpstr>Calibri</vt:lpstr>
      <vt:lpstr>Calibri Light</vt:lpstr>
      <vt:lpstr>Century Gothic</vt:lpstr>
      <vt:lpstr>Copperplate Gothic Bold</vt:lpstr>
      <vt:lpstr>ff2</vt:lpstr>
      <vt:lpstr>ff3</vt:lpstr>
      <vt:lpstr>Times New Roman</vt:lpstr>
      <vt:lpstr>Wingdings</vt:lpstr>
      <vt:lpstr>Wingdings 3</vt:lpstr>
      <vt:lpstr>Wisp</vt:lpstr>
      <vt:lpstr>Welcome</vt:lpstr>
      <vt:lpstr>                                     A                         Seminar on  Weather forecasting using data science                Domain : Data science             guide : prof. n.v.Gawali                 name : Ankit Pawar                      class : Te                  Roll no : 106</vt:lpstr>
      <vt:lpstr>Seminar &amp; Technical Communication</vt:lpstr>
      <vt:lpstr>Contents : </vt:lpstr>
      <vt:lpstr>Introduction :</vt:lpstr>
      <vt:lpstr>Motivation :</vt:lpstr>
      <vt:lpstr>PowerPoint Presentation</vt:lpstr>
      <vt:lpstr>PRINCIPLE :</vt:lpstr>
      <vt:lpstr> </vt:lpstr>
      <vt:lpstr>Top five hardware components of a Smart Water Quality Monitoring system : </vt:lpstr>
      <vt:lpstr>pH sensor : </vt:lpstr>
      <vt:lpstr>Digital thermometer sensor </vt:lpstr>
      <vt:lpstr>Turbidity sensor </vt:lpstr>
      <vt:lpstr>RF module </vt:lpstr>
      <vt:lpstr>APPLICATIONS : </vt:lpstr>
      <vt:lpstr>ADVANTAGES : </vt:lpstr>
      <vt:lpstr>DISADVANTAGES : </vt:lpstr>
      <vt:lpstr>CONCLUSION  </vt:lpstr>
      <vt:lpstr>References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Sai</dc:creator>
  <cp:lastModifiedBy>Sai</cp:lastModifiedBy>
  <cp:revision>8</cp:revision>
  <dcterms:created xsi:type="dcterms:W3CDTF">2023-11-23T12:23:33Z</dcterms:created>
  <dcterms:modified xsi:type="dcterms:W3CDTF">2023-11-24T08:17:47Z</dcterms:modified>
</cp:coreProperties>
</file>