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b23079fdb_0_1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b23079fdb_0_1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e9958d2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e9958d2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b23079fd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b23079fd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9e21ba0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9e21ba0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9b23079f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9b23079f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ee7cc78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ee7cc78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ee7cc78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ee7cc78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b23079fd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b23079fd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Started with Quadruped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b23079fd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b23079fd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through Matlab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23079fdb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b23079fdb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hoeby/hexapod_ros" TargetMode="External"/><Relationship Id="rId4" Type="http://schemas.openxmlformats.org/officeDocument/2006/relationships/hyperlink" Target="https://www.researchgate.net/publication/228458778_Climbing_up_onto_steps_for_limb_mechanism_robot_ASTERISK" TargetMode="External"/><Relationship Id="rId5" Type="http://schemas.openxmlformats.org/officeDocument/2006/relationships/hyperlink" Target="https://www.youtube.com/watch?v=kMF83m8lNrw&amp;list=FLqfwhQPGI4BLid--A0yMxSw&amp;index=12" TargetMode="External"/><Relationship Id="rId6" Type="http://schemas.openxmlformats.org/officeDocument/2006/relationships/hyperlink" Target="https://www.youtube.com/watch?v=AXmrqnt3JI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Dynamics_(mechanics)" TargetMode="External"/><Relationship Id="rId4" Type="http://schemas.openxmlformats.org/officeDocument/2006/relationships/hyperlink" Target="https://en.wiktionary.org/wiki/locomotion" TargetMode="External"/><Relationship Id="rId5" Type="http://schemas.openxmlformats.org/officeDocument/2006/relationships/hyperlink" Target="https://en.wikipedia.org/wiki/Humanoid_robot" TargetMode="External"/><Relationship Id="rId6" Type="http://schemas.openxmlformats.org/officeDocument/2006/relationships/hyperlink" Target="https://en.wikipedia.org/wiki/Moment_of_inerti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ERC Discussion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Date: 25/10/2020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Problems </a:t>
            </a:r>
            <a:r>
              <a:rPr lang="en" sz="2000">
                <a:solidFill>
                  <a:srgbClr val="000000"/>
                </a:solidFill>
              </a:rPr>
              <a:t>(Where we need help)</a:t>
            </a:r>
            <a:endParaRPr sz="2000">
              <a:solidFill>
                <a:srgbClr val="000000"/>
              </a:solidFill>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000"/>
              </a:spcBef>
              <a:spcAft>
                <a:spcPts val="0"/>
              </a:spcAft>
              <a:buSzPts val="1800"/>
              <a:buChar char="●"/>
            </a:pPr>
            <a:r>
              <a:rPr lang="en"/>
              <a:t>Inverse Kinematics algorithm (recursive)</a:t>
            </a:r>
            <a:endParaRPr/>
          </a:p>
          <a:p>
            <a:pPr indent="-342900" lvl="0" marL="457200" rtl="0" algn="l">
              <a:lnSpc>
                <a:spcPct val="200000"/>
              </a:lnSpc>
              <a:spcBef>
                <a:spcPts val="1000"/>
              </a:spcBef>
              <a:spcAft>
                <a:spcPts val="0"/>
              </a:spcAft>
              <a:buSzPts val="1800"/>
              <a:buChar char="●"/>
            </a:pPr>
            <a:r>
              <a:rPr lang="en"/>
              <a:t>Dynamics and further modelling</a:t>
            </a:r>
            <a:endParaRPr/>
          </a:p>
          <a:p>
            <a:pPr indent="-342900" lvl="0" marL="457200" rtl="0" algn="l">
              <a:lnSpc>
                <a:spcPct val="200000"/>
              </a:lnSpc>
              <a:spcBef>
                <a:spcPts val="1000"/>
              </a:spcBef>
              <a:spcAft>
                <a:spcPts val="0"/>
              </a:spcAft>
              <a:buSzPts val="1800"/>
              <a:buChar char="●"/>
            </a:pPr>
            <a:r>
              <a:rPr lang="en"/>
              <a:t>Pybullet Optimisation problem</a:t>
            </a:r>
            <a:endParaRPr/>
          </a:p>
          <a:p>
            <a:pPr indent="-342900" lvl="0" marL="457200" rtl="0" algn="l">
              <a:lnSpc>
                <a:spcPct val="200000"/>
              </a:lnSpc>
              <a:spcBef>
                <a:spcPts val="1000"/>
              </a:spcBef>
              <a:spcAft>
                <a:spcPts val="1000"/>
              </a:spcAft>
              <a:buSzPts val="1800"/>
              <a:buChar char="●"/>
            </a:pPr>
            <a:r>
              <a:rPr lang="en"/>
              <a:t>Physical Modelling and Designing of the robot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8" name="Shape 128"/>
        <p:cNvGrpSpPr/>
        <p:nvPr/>
      </p:nvGrpSpPr>
      <p:grpSpPr>
        <a:xfrm>
          <a:off x="0" y="0"/>
          <a:ext cx="0" cy="0"/>
          <a:chOff x="0" y="0"/>
          <a:chExt cx="0" cy="0"/>
        </a:xfrm>
      </p:grpSpPr>
      <p:sp>
        <p:nvSpPr>
          <p:cNvPr id="129" name="Google Shape;129;p2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i="1" lang="en"/>
              <a:t>BAHUT AABHARI </a:t>
            </a:r>
            <a:endParaRPr i="1"/>
          </a:p>
        </p:txBody>
      </p:sp>
      <p:sp>
        <p:nvSpPr>
          <p:cNvPr id="130" name="Google Shape;130;p2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 for listening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a:t>
            </a:r>
            <a:endParaRPr/>
          </a:p>
        </p:txBody>
      </p:sp>
      <p:pic>
        <p:nvPicPr>
          <p:cNvPr id="73" name="Google Shape;73;p14"/>
          <p:cNvPicPr preferRelativeResize="0"/>
          <p:nvPr/>
        </p:nvPicPr>
        <p:blipFill>
          <a:blip r:embed="rId3">
            <a:alphaModFix/>
          </a:blip>
          <a:stretch>
            <a:fillRect/>
          </a:stretch>
        </p:blipFill>
        <p:spPr>
          <a:xfrm>
            <a:off x="311700" y="1152413"/>
            <a:ext cx="3686275" cy="3686275"/>
          </a:xfrm>
          <a:prstGeom prst="rect">
            <a:avLst/>
          </a:prstGeom>
          <a:noFill/>
          <a:ln>
            <a:noFill/>
          </a:ln>
        </p:spPr>
      </p:pic>
      <p:sp>
        <p:nvSpPr>
          <p:cNvPr id="74" name="Google Shape;74;p14"/>
          <p:cNvSpPr txBox="1"/>
          <p:nvPr/>
        </p:nvSpPr>
        <p:spPr>
          <a:xfrm>
            <a:off x="3059575" y="4532725"/>
            <a:ext cx="2515500" cy="40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a:latin typeface="Open Sans"/>
                <a:ea typeface="Open Sans"/>
                <a:cs typeface="Open Sans"/>
                <a:sym typeface="Open Sans"/>
              </a:rPr>
              <a:t>Rhoeby Hexapod</a:t>
            </a:r>
            <a:endParaRPr b="1" i="1">
              <a:latin typeface="Open Sans"/>
              <a:ea typeface="Open Sans"/>
              <a:cs typeface="Open Sans"/>
              <a:sym typeface="Open Sans"/>
            </a:endParaRPr>
          </a:p>
        </p:txBody>
      </p:sp>
      <p:pic>
        <p:nvPicPr>
          <p:cNvPr id="75" name="Google Shape;75;p14"/>
          <p:cNvPicPr preferRelativeResize="0"/>
          <p:nvPr/>
        </p:nvPicPr>
        <p:blipFill>
          <a:blip r:embed="rId4">
            <a:alphaModFix/>
          </a:blip>
          <a:stretch>
            <a:fillRect/>
          </a:stretch>
        </p:blipFill>
        <p:spPr>
          <a:xfrm>
            <a:off x="4350250" y="1510900"/>
            <a:ext cx="4482050" cy="292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 projects that inspired us</a:t>
            </a:r>
            <a:endParaRPr/>
          </a:p>
        </p:txBody>
      </p:sp>
      <p:sp>
        <p:nvSpPr>
          <p:cNvPr id="81" name="Google Shape;81;p15"/>
          <p:cNvSpPr txBox="1"/>
          <p:nvPr>
            <p:ph idx="1" type="body"/>
          </p:nvPr>
        </p:nvSpPr>
        <p:spPr>
          <a:xfrm>
            <a:off x="0" y="1152425"/>
            <a:ext cx="91440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AutoNum type="arabicPeriod"/>
            </a:pPr>
            <a:r>
              <a:rPr lang="en" u="sng">
                <a:solidFill>
                  <a:srgbClr val="0000FF"/>
                </a:solidFill>
                <a:hlinkClick r:id="rId3">
                  <a:extLst>
                    <a:ext uri="{A12FA001-AC4F-418D-AE19-62706E023703}">
                      <ahyp:hlinkClr val="tx"/>
                    </a:ext>
                  </a:extLst>
                </a:hlinkClick>
              </a:rPr>
              <a:t>Rhoeby Hexapod</a:t>
            </a:r>
            <a:endParaRPr>
              <a:solidFill>
                <a:srgbClr val="0000FF"/>
              </a:solidFill>
            </a:endParaRPr>
          </a:p>
          <a:p>
            <a:pPr indent="-342900" lvl="0" marL="457200" rtl="0" algn="l">
              <a:lnSpc>
                <a:spcPct val="150000"/>
              </a:lnSpc>
              <a:spcBef>
                <a:spcPts val="1000"/>
              </a:spcBef>
              <a:spcAft>
                <a:spcPts val="0"/>
              </a:spcAft>
              <a:buClr>
                <a:srgbClr val="000000"/>
              </a:buClr>
              <a:buSzPts val="1800"/>
              <a:buAutoNum type="arabicPeriod"/>
            </a:pPr>
            <a:r>
              <a:rPr lang="en" u="sng">
                <a:solidFill>
                  <a:srgbClr val="0000FF"/>
                </a:solidFill>
                <a:hlinkClick r:id="rId4">
                  <a:extLst>
                    <a:ext uri="{A12FA001-AC4F-418D-AE19-62706E023703}">
                      <ahyp:hlinkClr val="tx"/>
                    </a:ext>
                  </a:extLst>
                </a:hlinkClick>
              </a:rPr>
              <a:t>ASTERIX Hexapod</a:t>
            </a:r>
            <a:r>
              <a:rPr lang="en"/>
              <a:t> </a:t>
            </a:r>
            <a:r>
              <a:rPr i="1" lang="en" u="sng">
                <a:solidFill>
                  <a:srgbClr val="4A86E8"/>
                </a:solidFill>
                <a:hlinkClick r:id="rId5">
                  <a:extLst>
                    <a:ext uri="{A12FA001-AC4F-418D-AE19-62706E023703}">
                      <ahyp:hlinkClr val="tx"/>
                    </a:ext>
                  </a:extLst>
                </a:hlinkClick>
              </a:rPr>
              <a:t>(Video)</a:t>
            </a:r>
            <a:endParaRPr i="1">
              <a:solidFill>
                <a:srgbClr val="4A86E8"/>
              </a:solidFill>
            </a:endParaRPr>
          </a:p>
          <a:p>
            <a:pPr indent="-342900" lvl="0" marL="457200" rtl="0" algn="l">
              <a:lnSpc>
                <a:spcPct val="150000"/>
              </a:lnSpc>
              <a:spcBef>
                <a:spcPts val="1000"/>
              </a:spcBef>
              <a:spcAft>
                <a:spcPts val="0"/>
              </a:spcAft>
              <a:buClr>
                <a:srgbClr val="000000"/>
              </a:buClr>
              <a:buSzPts val="1800"/>
              <a:buAutoNum type="arabicPeriod"/>
            </a:pPr>
            <a:r>
              <a:rPr lang="en"/>
              <a:t>Our </a:t>
            </a:r>
            <a:r>
              <a:rPr lang="en"/>
              <a:t>initial</a:t>
            </a:r>
            <a:r>
              <a:rPr lang="en"/>
              <a:t> </a:t>
            </a:r>
            <a:r>
              <a:rPr lang="en"/>
              <a:t>inspiration</a:t>
            </a:r>
            <a:r>
              <a:rPr lang="en"/>
              <a:t> for the project was Quadruped by Mohit Bhaiya and Abhimanyu Bhaiya</a:t>
            </a:r>
            <a:endParaRPr/>
          </a:p>
          <a:p>
            <a:pPr indent="-342900" lvl="0" marL="457200" rtl="0" algn="l">
              <a:lnSpc>
                <a:spcPct val="150000"/>
              </a:lnSpc>
              <a:spcBef>
                <a:spcPts val="1000"/>
              </a:spcBef>
              <a:spcAft>
                <a:spcPts val="1000"/>
              </a:spcAft>
              <a:buClr>
                <a:srgbClr val="000000"/>
              </a:buClr>
              <a:buSzPts val="1800"/>
              <a:buAutoNum type="arabicPeriod"/>
            </a:pPr>
            <a:r>
              <a:rPr lang="en" u="sng">
                <a:solidFill>
                  <a:srgbClr val="0000FF"/>
                </a:solidFill>
                <a:hlinkClick r:id="rId6">
                  <a:extLst>
                    <a:ext uri="{A12FA001-AC4F-418D-AE19-62706E023703}">
                      <ahyp:hlinkClr val="tx"/>
                    </a:ext>
                  </a:extLst>
                </a:hlinkClick>
              </a:rPr>
              <a:t>RoMeLa</a:t>
            </a:r>
            <a:r>
              <a:rPr lang="en"/>
              <a:t> Vertical wall climbing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5805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Legged Robotics</a:t>
            </a:r>
            <a:endParaRPr/>
          </a:p>
        </p:txBody>
      </p:sp>
      <p:sp>
        <p:nvSpPr>
          <p:cNvPr id="87" name="Google Shape;87;p16"/>
          <p:cNvSpPr txBox="1"/>
          <p:nvPr>
            <p:ph idx="1" type="body"/>
          </p:nvPr>
        </p:nvSpPr>
        <p:spPr>
          <a:xfrm>
            <a:off x="0" y="707400"/>
            <a:ext cx="9027900" cy="415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Types of legged robots</a:t>
            </a:r>
            <a:endParaRPr/>
          </a:p>
          <a:p>
            <a:pPr indent="-317500" lvl="1" marL="914400" rtl="0" algn="just">
              <a:lnSpc>
                <a:spcPct val="130000"/>
              </a:lnSpc>
              <a:spcBef>
                <a:spcPts val="0"/>
              </a:spcBef>
              <a:spcAft>
                <a:spcPts val="0"/>
              </a:spcAft>
              <a:buSzPts val="1400"/>
              <a:buChar char="○"/>
            </a:pPr>
            <a:r>
              <a:rPr b="1" lang="en" sz="1250">
                <a:solidFill>
                  <a:srgbClr val="800000"/>
                </a:solidFill>
                <a:highlight>
                  <a:schemeClr val="lt1"/>
                </a:highlight>
                <a:latin typeface="Arial"/>
                <a:ea typeface="Arial"/>
                <a:cs typeface="Arial"/>
                <a:sym typeface="Arial"/>
              </a:rPr>
              <a:t>One-legged robots (pogo stick robots)</a:t>
            </a:r>
            <a:endParaRPr b="1" sz="1250">
              <a:solidFill>
                <a:srgbClr val="800000"/>
              </a:solidFill>
              <a:highlight>
                <a:schemeClr val="lt1"/>
              </a:highlight>
              <a:latin typeface="Arial"/>
              <a:ea typeface="Arial"/>
              <a:cs typeface="Arial"/>
              <a:sym typeface="Arial"/>
            </a:endParaRPr>
          </a:p>
          <a:p>
            <a:pPr indent="-307975" lvl="1" marL="914400" rtl="0" algn="l">
              <a:lnSpc>
                <a:spcPct val="130000"/>
              </a:lnSpc>
              <a:spcBef>
                <a:spcPts val="0"/>
              </a:spcBef>
              <a:spcAft>
                <a:spcPts val="0"/>
              </a:spcAft>
              <a:buClr>
                <a:srgbClr val="800000"/>
              </a:buClr>
              <a:buSzPts val="1250"/>
              <a:buFont typeface="Arial"/>
              <a:buChar char="○"/>
            </a:pPr>
            <a:r>
              <a:rPr b="1" lang="en" sz="1250">
                <a:solidFill>
                  <a:srgbClr val="800000"/>
                </a:solidFill>
                <a:highlight>
                  <a:schemeClr val="lt1"/>
                </a:highlight>
                <a:latin typeface="Arial"/>
                <a:ea typeface="Arial"/>
                <a:cs typeface="Arial"/>
                <a:sym typeface="Arial"/>
              </a:rPr>
              <a:t>Two-legged robots (Bipedal robots)</a:t>
            </a:r>
            <a:endParaRPr b="1" sz="1250">
              <a:solidFill>
                <a:srgbClr val="800000"/>
              </a:solidFill>
              <a:highlight>
                <a:schemeClr val="lt1"/>
              </a:highlight>
              <a:latin typeface="Arial"/>
              <a:ea typeface="Arial"/>
              <a:cs typeface="Arial"/>
              <a:sym typeface="Arial"/>
            </a:endParaRPr>
          </a:p>
          <a:p>
            <a:pPr indent="-307975" lvl="2" marL="1371600" rtl="0" algn="l">
              <a:lnSpc>
                <a:spcPct val="130000"/>
              </a:lnSpc>
              <a:spcBef>
                <a:spcPts val="0"/>
              </a:spcBef>
              <a:spcAft>
                <a:spcPts val="0"/>
              </a:spcAft>
              <a:buClr>
                <a:srgbClr val="800000"/>
              </a:buClr>
              <a:buSzPts val="1250"/>
              <a:buFont typeface="Arial"/>
              <a:buChar char="■"/>
            </a:pPr>
            <a:r>
              <a:rPr lang="en" sz="1350">
                <a:solidFill>
                  <a:srgbClr val="000000"/>
                </a:solidFill>
                <a:highlight>
                  <a:schemeClr val="lt1"/>
                </a:highlight>
                <a:latin typeface="Arial"/>
                <a:ea typeface="Arial"/>
                <a:cs typeface="Arial"/>
                <a:sym typeface="Arial"/>
              </a:rPr>
              <a:t>Two-legged robots (Bipedal robots) can exhibit bipedal motion, Stability is maintained by calculating each step and moving the weight in a well-defined way, but they face two primary problems: stability control that refers to the robot’s balance, and motion control that refers to the robot’s ability to move</a:t>
            </a:r>
            <a:endParaRPr sz="1350">
              <a:solidFill>
                <a:srgbClr val="000000"/>
              </a:solidFill>
              <a:highlight>
                <a:schemeClr val="lt1"/>
              </a:highlight>
              <a:latin typeface="Arial"/>
              <a:ea typeface="Arial"/>
              <a:cs typeface="Arial"/>
              <a:sym typeface="Arial"/>
            </a:endParaRPr>
          </a:p>
          <a:p>
            <a:pPr indent="-314325" lvl="1" marL="914400" rtl="0" algn="just">
              <a:lnSpc>
                <a:spcPct val="130000"/>
              </a:lnSpc>
              <a:spcBef>
                <a:spcPts val="0"/>
              </a:spcBef>
              <a:spcAft>
                <a:spcPts val="0"/>
              </a:spcAft>
              <a:buClr>
                <a:srgbClr val="000000"/>
              </a:buClr>
              <a:buSzPts val="1350"/>
              <a:buFont typeface="Arial"/>
              <a:buChar char="○"/>
            </a:pPr>
            <a:r>
              <a:rPr b="1" lang="en" sz="1250">
                <a:solidFill>
                  <a:srgbClr val="800000"/>
                </a:solidFill>
                <a:highlight>
                  <a:srgbClr val="FFFFFF"/>
                </a:highlight>
                <a:latin typeface="Arial"/>
                <a:ea typeface="Arial"/>
                <a:cs typeface="Arial"/>
                <a:sym typeface="Arial"/>
              </a:rPr>
              <a:t>Three-legged robot (Tripodal robots)</a:t>
            </a:r>
            <a:endParaRPr b="1" sz="1250">
              <a:solidFill>
                <a:srgbClr val="800000"/>
              </a:solidFill>
              <a:highlight>
                <a:srgbClr val="FFFFFF"/>
              </a:highlight>
              <a:latin typeface="Arial"/>
              <a:ea typeface="Arial"/>
              <a:cs typeface="Arial"/>
              <a:sym typeface="Arial"/>
            </a:endParaRPr>
          </a:p>
          <a:p>
            <a:pPr indent="-307975" lvl="2" marL="1371600" rtl="0" algn="just">
              <a:lnSpc>
                <a:spcPct val="130000"/>
              </a:lnSpc>
              <a:spcBef>
                <a:spcPts val="0"/>
              </a:spcBef>
              <a:spcAft>
                <a:spcPts val="0"/>
              </a:spcAft>
              <a:buClr>
                <a:srgbClr val="800000"/>
              </a:buClr>
              <a:buSzPts val="1250"/>
              <a:buFont typeface="Arial"/>
              <a:buChar char="■"/>
            </a:pPr>
            <a:r>
              <a:rPr lang="en" sz="1350">
                <a:solidFill>
                  <a:srgbClr val="000000"/>
                </a:solidFill>
                <a:highlight>
                  <a:srgbClr val="FFFFFF"/>
                </a:highlight>
                <a:latin typeface="Arial"/>
                <a:ea typeface="Arial"/>
                <a:cs typeface="Arial"/>
                <a:sym typeface="Arial"/>
              </a:rPr>
              <a:t>Three-legged robots are statically stable, there are three contact points to the ground, Tripodal robots are well balanced, they can stand without toppling over.</a:t>
            </a:r>
            <a:endParaRPr sz="1350">
              <a:solidFill>
                <a:srgbClr val="000000"/>
              </a:solidFill>
              <a:highlight>
                <a:srgbClr val="FFFFFF"/>
              </a:highlight>
              <a:latin typeface="Arial"/>
              <a:ea typeface="Arial"/>
              <a:cs typeface="Arial"/>
              <a:sym typeface="Arial"/>
            </a:endParaRPr>
          </a:p>
          <a:p>
            <a:pPr indent="-314325" lvl="1" marL="914400" rtl="0" algn="just">
              <a:lnSpc>
                <a:spcPct val="130000"/>
              </a:lnSpc>
              <a:spcBef>
                <a:spcPts val="0"/>
              </a:spcBef>
              <a:spcAft>
                <a:spcPts val="0"/>
              </a:spcAft>
              <a:buClr>
                <a:srgbClr val="000000"/>
              </a:buClr>
              <a:buSzPts val="1350"/>
              <a:buFont typeface="Arial"/>
              <a:buChar char="○"/>
            </a:pPr>
            <a:r>
              <a:rPr b="1" lang="en" sz="1250">
                <a:solidFill>
                  <a:srgbClr val="800000"/>
                </a:solidFill>
                <a:highlight>
                  <a:srgbClr val="FFFFFF"/>
                </a:highlight>
                <a:latin typeface="Arial"/>
                <a:ea typeface="Arial"/>
                <a:cs typeface="Arial"/>
                <a:sym typeface="Arial"/>
              </a:rPr>
              <a:t>Four-legged robots (Quadrupedal robots)</a:t>
            </a:r>
            <a:endParaRPr b="1" sz="1250">
              <a:solidFill>
                <a:srgbClr val="800000"/>
              </a:solidFill>
              <a:highlight>
                <a:srgbClr val="FFFFFF"/>
              </a:highlight>
              <a:latin typeface="Arial"/>
              <a:ea typeface="Arial"/>
              <a:cs typeface="Arial"/>
              <a:sym typeface="Arial"/>
            </a:endParaRPr>
          </a:p>
          <a:p>
            <a:pPr indent="-314325" lvl="1" marL="914400" rtl="0" algn="just">
              <a:lnSpc>
                <a:spcPct val="130000"/>
              </a:lnSpc>
              <a:spcBef>
                <a:spcPts val="0"/>
              </a:spcBef>
              <a:spcAft>
                <a:spcPts val="0"/>
              </a:spcAft>
              <a:buClr>
                <a:srgbClr val="000000"/>
              </a:buClr>
              <a:buSzPts val="1350"/>
              <a:buFont typeface="Arial"/>
              <a:buChar char="○"/>
            </a:pPr>
            <a:r>
              <a:rPr b="1" lang="en" sz="1250">
                <a:solidFill>
                  <a:srgbClr val="800000"/>
                </a:solidFill>
                <a:highlight>
                  <a:srgbClr val="FFFFFF"/>
                </a:highlight>
                <a:latin typeface="Arial"/>
                <a:ea typeface="Arial"/>
                <a:cs typeface="Arial"/>
                <a:sym typeface="Arial"/>
              </a:rPr>
              <a:t>Six-legged robots (hexapods)</a:t>
            </a:r>
            <a:endParaRPr b="1" sz="1250">
              <a:solidFill>
                <a:srgbClr val="800000"/>
              </a:solidFill>
              <a:highlight>
                <a:srgbClr val="FFFFFF"/>
              </a:highlight>
              <a:latin typeface="Arial"/>
              <a:ea typeface="Arial"/>
              <a:cs typeface="Arial"/>
              <a:sym typeface="Arial"/>
            </a:endParaRPr>
          </a:p>
          <a:p>
            <a:pPr indent="-314325" lvl="2" marL="1371600" rtl="0" algn="just">
              <a:lnSpc>
                <a:spcPct val="130000"/>
              </a:lnSpc>
              <a:spcBef>
                <a:spcPts val="0"/>
              </a:spcBef>
              <a:spcAft>
                <a:spcPts val="0"/>
              </a:spcAft>
              <a:buClr>
                <a:srgbClr val="000000"/>
              </a:buClr>
              <a:buSzPts val="1350"/>
              <a:buFont typeface="Arial"/>
              <a:buChar char="■"/>
            </a:pPr>
            <a:r>
              <a:rPr b="1" lang="en" sz="1350">
                <a:solidFill>
                  <a:srgbClr val="000000"/>
                </a:solidFill>
                <a:highlight>
                  <a:srgbClr val="FFFFFF"/>
                </a:highlight>
                <a:latin typeface="Arial"/>
                <a:ea typeface="Arial"/>
                <a:cs typeface="Arial"/>
                <a:sym typeface="Arial"/>
              </a:rPr>
              <a:t>Six-legged robots (hexapods) offer greater stability than bipedal or quadrupedal robots</a:t>
            </a:r>
            <a:r>
              <a:rPr lang="en" sz="1350">
                <a:solidFill>
                  <a:srgbClr val="000000"/>
                </a:solidFill>
                <a:highlight>
                  <a:srgbClr val="FFFFFF"/>
                </a:highlight>
                <a:latin typeface="Arial"/>
                <a:ea typeface="Arial"/>
                <a:cs typeface="Arial"/>
                <a:sym typeface="Arial"/>
              </a:rPr>
              <a:t>, They have 6 legs, Their final designs mimic the mechanics of insects.</a:t>
            </a:r>
            <a:endParaRPr sz="1350">
              <a:solidFill>
                <a:srgbClr val="000000"/>
              </a:solidFill>
              <a:highlight>
                <a:srgbClr val="FFFFFF"/>
              </a:highlight>
              <a:latin typeface="Arial"/>
              <a:ea typeface="Arial"/>
              <a:cs typeface="Arial"/>
              <a:sym typeface="Arial"/>
            </a:endParaRPr>
          </a:p>
          <a:p>
            <a:pPr indent="0" lvl="0" marL="0" rtl="0" algn="l">
              <a:spcBef>
                <a:spcPts val="11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of legged robots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381000" rtl="0" algn="just">
              <a:lnSpc>
                <a:spcPct val="150000"/>
              </a:lnSpc>
              <a:spcBef>
                <a:spcPts val="1000"/>
              </a:spcBef>
              <a:spcAft>
                <a:spcPts val="0"/>
              </a:spcAft>
              <a:buNone/>
            </a:pPr>
            <a:r>
              <a:rPr lang="en" sz="1300">
                <a:solidFill>
                  <a:srgbClr val="333333"/>
                </a:solidFill>
                <a:highlight>
                  <a:srgbClr val="FFFFFF"/>
                </a:highlight>
                <a:latin typeface="Verdana"/>
                <a:ea typeface="Verdana"/>
                <a:cs typeface="Verdana"/>
                <a:sym typeface="Verdana"/>
              </a:rPr>
              <a:t>Following are few advantages of legs over wheels:</a:t>
            </a:r>
            <a:endParaRPr sz="1300">
              <a:solidFill>
                <a:srgbClr val="333333"/>
              </a:solidFill>
              <a:highlight>
                <a:srgbClr val="FFFFFF"/>
              </a:highlight>
              <a:latin typeface="Verdana"/>
              <a:ea typeface="Verdana"/>
              <a:cs typeface="Verdana"/>
              <a:sym typeface="Verdana"/>
            </a:endParaRPr>
          </a:p>
          <a:p>
            <a:pPr indent="-311150" lvl="0" marL="457200" rtl="0" algn="l">
              <a:spcBef>
                <a:spcPts val="1000"/>
              </a:spcBef>
              <a:spcAft>
                <a:spcPts val="0"/>
              </a:spcAft>
              <a:buClr>
                <a:srgbClr val="333333"/>
              </a:buClr>
              <a:buSzPts val="1300"/>
              <a:buFont typeface="Verdana"/>
              <a:buAutoNum type="arabicPeriod"/>
            </a:pPr>
            <a:r>
              <a:rPr lang="en" sz="1300">
                <a:solidFill>
                  <a:srgbClr val="333333"/>
                </a:solidFill>
                <a:highlight>
                  <a:srgbClr val="FFFFFF"/>
                </a:highlight>
                <a:latin typeface="Verdana"/>
                <a:ea typeface="Verdana"/>
                <a:cs typeface="Verdana"/>
                <a:sym typeface="Verdana"/>
              </a:rPr>
              <a:t>Legged robots or vehicles can navigate on any kind of surfaces which is inaccessible for robots with wheels. In the previous section, we discussed different kinds of wheels for different surfaces, but no standard works on all surfaces. Also, wheels are designed to work on prepared surfaces like smooth surfaces, roads, rails, etc.</a:t>
            </a:r>
            <a:endParaRPr sz="1300">
              <a:solidFill>
                <a:srgbClr val="333333"/>
              </a:solidFill>
              <a:highlight>
                <a:srgbClr val="FFFFFF"/>
              </a:highlight>
              <a:latin typeface="Verdana"/>
              <a:ea typeface="Verdana"/>
              <a:cs typeface="Verdana"/>
              <a:sym typeface="Verdana"/>
            </a:endParaRPr>
          </a:p>
          <a:p>
            <a:pPr indent="-311150" lvl="0" marL="457200" rtl="0" algn="l">
              <a:spcBef>
                <a:spcPts val="0"/>
              </a:spcBef>
              <a:spcAft>
                <a:spcPts val="0"/>
              </a:spcAft>
              <a:buClr>
                <a:srgbClr val="333333"/>
              </a:buClr>
              <a:buSzPts val="1300"/>
              <a:buFont typeface="Verdana"/>
              <a:buAutoNum type="arabicPeriod"/>
            </a:pPr>
            <a:r>
              <a:rPr lang="en" sz="1300">
                <a:solidFill>
                  <a:srgbClr val="333333"/>
                </a:solidFill>
                <a:highlight>
                  <a:srgbClr val="FFFFFF"/>
                </a:highlight>
                <a:latin typeface="Verdana"/>
                <a:ea typeface="Verdana"/>
                <a:cs typeface="Verdana"/>
                <a:sym typeface="Verdana"/>
              </a:rPr>
              <a:t>Legged robots can jump or step over obstacles whereas wheels need to somehow travel over it, or take a different path</a:t>
            </a:r>
            <a:endParaRPr sz="1300">
              <a:solidFill>
                <a:srgbClr val="333333"/>
              </a:solidFill>
              <a:highlight>
                <a:srgbClr val="FFFFFF"/>
              </a:highlight>
              <a:latin typeface="Verdana"/>
              <a:ea typeface="Verdana"/>
              <a:cs typeface="Verdana"/>
              <a:sym typeface="Verdana"/>
            </a:endParaRPr>
          </a:p>
          <a:p>
            <a:pPr indent="-311150" lvl="0" marL="457200" rtl="0" algn="l">
              <a:spcBef>
                <a:spcPts val="0"/>
              </a:spcBef>
              <a:spcAft>
                <a:spcPts val="0"/>
              </a:spcAft>
              <a:buClr>
                <a:srgbClr val="333333"/>
              </a:buClr>
              <a:buSzPts val="1300"/>
              <a:buFont typeface="Verdana"/>
              <a:buAutoNum type="arabicPeriod"/>
            </a:pPr>
            <a:r>
              <a:rPr lang="en" sz="1300">
                <a:solidFill>
                  <a:srgbClr val="333333"/>
                </a:solidFill>
                <a:highlight>
                  <a:srgbClr val="FFFFFF"/>
                </a:highlight>
                <a:latin typeface="Verdana"/>
                <a:ea typeface="Verdana"/>
                <a:cs typeface="Verdana"/>
                <a:sym typeface="Verdana"/>
              </a:rPr>
              <a:t>Wheels require a continuous path to travel whereas legs can step over isolated paths and move on. For example, if a particular city is hit by an earthquake, then the surface with a continuous path. This is where legged robots come into picture, although tracked wheels can manage up to a “certain” extent.</a:t>
            </a:r>
            <a:endParaRPr sz="1300">
              <a:solidFill>
                <a:srgbClr val="333333"/>
              </a:solidFill>
              <a:highlight>
                <a:srgbClr val="FFFFFF"/>
              </a:highlight>
              <a:latin typeface="Verdana"/>
              <a:ea typeface="Verdana"/>
              <a:cs typeface="Verdana"/>
              <a:sym typeface="Verdana"/>
            </a:endParaRPr>
          </a:p>
          <a:p>
            <a:pPr indent="0" lvl="0" marL="0" rtl="0" algn="l">
              <a:spcBef>
                <a:spcPts val="10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walking gaits</a:t>
            </a:r>
            <a:endParaRPr/>
          </a:p>
        </p:txBody>
      </p:sp>
      <p:sp>
        <p:nvSpPr>
          <p:cNvPr id="99" name="Google Shape;99;p18"/>
          <p:cNvSpPr txBox="1"/>
          <p:nvPr>
            <p:ph idx="1" type="body"/>
          </p:nvPr>
        </p:nvSpPr>
        <p:spPr>
          <a:xfrm>
            <a:off x="311700" y="706500"/>
            <a:ext cx="8520600" cy="42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666666"/>
                </a:solidFill>
                <a:highlight>
                  <a:srgbClr val="FFFFFF"/>
                </a:highlight>
                <a:latin typeface="Verdana"/>
                <a:ea typeface="Verdana"/>
                <a:cs typeface="Verdana"/>
                <a:sym typeface="Verdana"/>
              </a:rPr>
              <a:t>Hexapod robots can be divided into two categories. Rectangular hexapods have a rectangular body and two groups of three legs placed symmetrically along the two sides. Hexagonal hexapods have a hexagonal or circular body, with legs distributed evenly. Rectangular hexapods are considered less stable and efficient that hexagonal types.</a:t>
            </a:r>
            <a:endParaRPr sz="11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b="1" lang="en" sz="1000">
                <a:solidFill>
                  <a:srgbClr val="666666"/>
                </a:solidFill>
                <a:highlight>
                  <a:srgbClr val="FFFFFF"/>
                </a:highlight>
                <a:latin typeface="Verdana"/>
                <a:ea typeface="Verdana"/>
                <a:cs typeface="Verdana"/>
                <a:sym typeface="Verdana"/>
              </a:rPr>
              <a:t>3+3 Tripod Gait</a:t>
            </a:r>
            <a:endParaRPr b="1"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lang="en" sz="1000">
                <a:solidFill>
                  <a:srgbClr val="666666"/>
                </a:solidFill>
                <a:highlight>
                  <a:srgbClr val="FFFFFF"/>
                </a:highlight>
                <a:latin typeface="Verdana"/>
                <a:ea typeface="Verdana"/>
                <a:cs typeface="Verdana"/>
                <a:sym typeface="Verdana"/>
              </a:rPr>
              <a:t>This walking mechanism involves the robot having three legs standing on the ground supporting the body while the other three swing forward</a:t>
            </a:r>
            <a:endParaRPr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b="1" lang="en" sz="1000">
                <a:solidFill>
                  <a:srgbClr val="666666"/>
                </a:solidFill>
                <a:highlight>
                  <a:srgbClr val="FFFFFF"/>
                </a:highlight>
                <a:latin typeface="Verdana"/>
                <a:ea typeface="Verdana"/>
                <a:cs typeface="Verdana"/>
                <a:sym typeface="Verdana"/>
              </a:rPr>
              <a:t>4+2 Quadruped Gait</a:t>
            </a:r>
            <a:endParaRPr b="1"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lang="en" sz="1000">
                <a:solidFill>
                  <a:srgbClr val="666666"/>
                </a:solidFill>
                <a:highlight>
                  <a:srgbClr val="FFFFFF"/>
                </a:highlight>
                <a:latin typeface="Verdana"/>
                <a:ea typeface="Verdana"/>
                <a:cs typeface="Verdana"/>
                <a:sym typeface="Verdana"/>
              </a:rPr>
              <a:t>Legs 1 and 4 swing whereas others leg give support, (right side 1,2,3 left side 4,5,6), not seen in insects.</a:t>
            </a:r>
            <a:endParaRPr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b="1" lang="en" sz="1000">
                <a:solidFill>
                  <a:srgbClr val="666666"/>
                </a:solidFill>
                <a:highlight>
                  <a:srgbClr val="FFFFFF"/>
                </a:highlight>
                <a:latin typeface="Verdana"/>
                <a:ea typeface="Verdana"/>
                <a:cs typeface="Verdana"/>
                <a:sym typeface="Verdana"/>
              </a:rPr>
              <a:t>5+1 One by One Gait</a:t>
            </a:r>
            <a:endParaRPr b="1" sz="1000">
              <a:solidFill>
                <a:srgbClr val="666666"/>
              </a:solidFill>
              <a:highlight>
                <a:srgbClr val="FFFFFF"/>
              </a:highlight>
              <a:latin typeface="Verdana"/>
              <a:ea typeface="Verdana"/>
              <a:cs typeface="Verdana"/>
              <a:sym typeface="Verdana"/>
            </a:endParaRPr>
          </a:p>
          <a:p>
            <a:pPr indent="0" lvl="0" marL="0" rtl="0" algn="l">
              <a:spcBef>
                <a:spcPts val="0"/>
              </a:spcBef>
              <a:spcAft>
                <a:spcPts val="0"/>
              </a:spcAft>
              <a:buNone/>
            </a:pPr>
            <a:r>
              <a:rPr lang="en" sz="1000">
                <a:solidFill>
                  <a:srgbClr val="666666"/>
                </a:solidFill>
                <a:highlight>
                  <a:srgbClr val="FFFFFF"/>
                </a:highlight>
                <a:latin typeface="Verdana"/>
                <a:ea typeface="Verdana"/>
                <a:cs typeface="Verdana"/>
                <a:sym typeface="Verdana"/>
              </a:rPr>
              <a:t>In this gait, legs simply move forward one after the other in a clockwise or anticlockwise fashion while the other 5 legs are in 'stance phase' </a:t>
            </a:r>
            <a:endParaRPr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b="1" lang="en" sz="1000">
                <a:solidFill>
                  <a:srgbClr val="666666"/>
                </a:solidFill>
                <a:highlight>
                  <a:srgbClr val="FFFFFF"/>
                </a:highlight>
                <a:latin typeface="Verdana"/>
                <a:ea typeface="Verdana"/>
                <a:cs typeface="Verdana"/>
                <a:sym typeface="Verdana"/>
              </a:rPr>
              <a:t>Free Gait</a:t>
            </a:r>
            <a:endParaRPr b="1" sz="1000">
              <a:solidFill>
                <a:srgbClr val="666666"/>
              </a:solidFill>
              <a:highlight>
                <a:srgbClr val="FFFFFF"/>
              </a:highlight>
              <a:latin typeface="Verdana"/>
              <a:ea typeface="Verdana"/>
              <a:cs typeface="Verdana"/>
              <a:sym typeface="Verdana"/>
            </a:endParaRPr>
          </a:p>
          <a:p>
            <a:pPr indent="0" lvl="0" marL="0" rtl="0" algn="l">
              <a:spcBef>
                <a:spcPts val="1600"/>
              </a:spcBef>
              <a:spcAft>
                <a:spcPts val="0"/>
              </a:spcAft>
              <a:buNone/>
            </a:pPr>
            <a:r>
              <a:rPr lang="en" sz="1000">
                <a:solidFill>
                  <a:srgbClr val="666666"/>
                </a:solidFill>
                <a:highlight>
                  <a:srgbClr val="FFFFFF"/>
                </a:highlight>
                <a:latin typeface="Verdana"/>
                <a:ea typeface="Verdana"/>
                <a:cs typeface="Verdana"/>
                <a:sym typeface="Verdana"/>
              </a:rPr>
              <a:t>This gait has no fixed or periodic gait; rather its walking mechanism is determined by the terrain and the machine's state . This mechanism is very complicated but gives the robot a more flexible gait to better cross complicated terrain. This gait type is not seen in insects.</a:t>
            </a:r>
            <a:endParaRPr sz="1000">
              <a:solidFill>
                <a:srgbClr val="666666"/>
              </a:solidFill>
              <a:highlight>
                <a:srgbClr val="FFFFFF"/>
              </a:highlight>
              <a:latin typeface="Verdana"/>
              <a:ea typeface="Verdana"/>
              <a:cs typeface="Verdana"/>
              <a:sym typeface="Verdana"/>
            </a:endParaRPr>
          </a:p>
          <a:p>
            <a:pPr indent="0" lvl="0" marL="0" rtl="0" algn="l">
              <a:spcBef>
                <a:spcPts val="1600"/>
              </a:spcBef>
              <a:spcAft>
                <a:spcPts val="1600"/>
              </a:spcAft>
              <a:buNone/>
            </a:pPr>
            <a:r>
              <a:t/>
            </a:r>
            <a:endParaRPr sz="1000">
              <a:solidFill>
                <a:srgbClr val="666666"/>
              </a:solidFill>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105" name="Google Shape;105;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To find and test optimised </a:t>
            </a:r>
            <a:endParaRPr/>
          </a:p>
          <a:p>
            <a:pPr indent="-317500" lvl="1" marL="914400" rtl="0" algn="l">
              <a:lnSpc>
                <a:spcPct val="150000"/>
              </a:lnSpc>
              <a:spcBef>
                <a:spcPts val="1000"/>
              </a:spcBef>
              <a:spcAft>
                <a:spcPts val="0"/>
              </a:spcAft>
              <a:buSzPts val="1400"/>
              <a:buChar char="○"/>
            </a:pPr>
            <a:r>
              <a:rPr lang="en"/>
              <a:t>Leg trajectories</a:t>
            </a:r>
            <a:endParaRPr/>
          </a:p>
          <a:p>
            <a:pPr indent="-317500" lvl="1" marL="914400" rtl="0" algn="l">
              <a:lnSpc>
                <a:spcPct val="150000"/>
              </a:lnSpc>
              <a:spcBef>
                <a:spcPts val="1000"/>
              </a:spcBef>
              <a:spcAft>
                <a:spcPts val="0"/>
              </a:spcAft>
              <a:buSzPts val="1400"/>
              <a:buChar char="○"/>
            </a:pPr>
            <a:r>
              <a:rPr lang="en"/>
              <a:t>Different Gaits</a:t>
            </a:r>
            <a:endParaRPr/>
          </a:p>
          <a:p>
            <a:pPr indent="-317500" lvl="1" marL="914400" rtl="0" algn="l">
              <a:lnSpc>
                <a:spcPct val="150000"/>
              </a:lnSpc>
              <a:spcBef>
                <a:spcPts val="1000"/>
              </a:spcBef>
              <a:spcAft>
                <a:spcPts val="0"/>
              </a:spcAft>
              <a:buSzPts val="1400"/>
              <a:buChar char="○"/>
            </a:pPr>
            <a:r>
              <a:rPr lang="en"/>
              <a:t>Controller algorithms</a:t>
            </a:r>
            <a:endParaRPr/>
          </a:p>
          <a:p>
            <a:pPr indent="-342900" lvl="0" marL="457200" rtl="0" algn="l">
              <a:lnSpc>
                <a:spcPct val="150000"/>
              </a:lnSpc>
              <a:spcBef>
                <a:spcPts val="1000"/>
              </a:spcBef>
              <a:spcAft>
                <a:spcPts val="0"/>
              </a:spcAft>
              <a:buSzPts val="1800"/>
              <a:buChar char="●"/>
            </a:pPr>
            <a:r>
              <a:rPr lang="en"/>
              <a:t>Physically implement all these algorithms on a hexapod</a:t>
            </a:r>
            <a:endParaRPr/>
          </a:p>
          <a:p>
            <a:pPr indent="-342900" lvl="0" marL="457200" rtl="0" algn="l">
              <a:lnSpc>
                <a:spcPct val="150000"/>
              </a:lnSpc>
              <a:spcBef>
                <a:spcPts val="1000"/>
              </a:spcBef>
              <a:spcAft>
                <a:spcPts val="1000"/>
              </a:spcAft>
              <a:buSzPts val="1800"/>
              <a:buChar char="●"/>
            </a:pPr>
            <a:r>
              <a:rPr i="1" lang="en"/>
              <a:t>Step Climbing</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Simulink Model</a:t>
            </a:r>
            <a:endParaRPr/>
          </a:p>
        </p:txBody>
      </p:sp>
      <p:pic>
        <p:nvPicPr>
          <p:cNvPr id="111" name="Google Shape;111;p20"/>
          <p:cNvPicPr preferRelativeResize="0"/>
          <p:nvPr/>
        </p:nvPicPr>
        <p:blipFill>
          <a:blip r:embed="rId3">
            <a:alphaModFix/>
          </a:blip>
          <a:stretch>
            <a:fillRect/>
          </a:stretch>
        </p:blipFill>
        <p:spPr>
          <a:xfrm>
            <a:off x="4342225" y="1152425"/>
            <a:ext cx="4712501" cy="3686275"/>
          </a:xfrm>
          <a:prstGeom prst="rect">
            <a:avLst/>
          </a:prstGeom>
          <a:noFill/>
          <a:ln>
            <a:noFill/>
          </a:ln>
        </p:spPr>
      </p:pic>
      <p:pic>
        <p:nvPicPr>
          <p:cNvPr id="112" name="Google Shape;112;p20"/>
          <p:cNvPicPr preferRelativeResize="0"/>
          <p:nvPr/>
        </p:nvPicPr>
        <p:blipFill>
          <a:blip r:embed="rId4">
            <a:alphaModFix/>
          </a:blip>
          <a:stretch>
            <a:fillRect/>
          </a:stretch>
        </p:blipFill>
        <p:spPr>
          <a:xfrm>
            <a:off x="129800" y="1152425"/>
            <a:ext cx="4126699" cy="3686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ZMP &amp; LIPM</a:t>
            </a:r>
            <a:endParaRPr/>
          </a:p>
        </p:txBody>
      </p:sp>
      <p:sp>
        <p:nvSpPr>
          <p:cNvPr id="118" name="Google Shape;118;p21"/>
          <p:cNvSpPr txBox="1"/>
          <p:nvPr>
            <p:ph idx="1" type="body"/>
          </p:nvPr>
        </p:nvSpPr>
        <p:spPr>
          <a:xfrm>
            <a:off x="311700" y="1266325"/>
            <a:ext cx="8520600" cy="370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Why and what ZMP &amp; LIPM</a:t>
            </a:r>
            <a:endParaRPr/>
          </a:p>
          <a:p>
            <a:pPr indent="-317500" lvl="1" marL="914400" rtl="0" algn="l">
              <a:spcBef>
                <a:spcPts val="0"/>
              </a:spcBef>
              <a:spcAft>
                <a:spcPts val="0"/>
              </a:spcAft>
              <a:buSzPts val="1400"/>
              <a:buChar char="○"/>
            </a:pPr>
            <a:r>
              <a:rPr b="1" lang="en" sz="1050">
                <a:solidFill>
                  <a:srgbClr val="202122"/>
                </a:solidFill>
                <a:highlight>
                  <a:srgbClr val="FFFFFF"/>
                </a:highlight>
                <a:latin typeface="Arial"/>
                <a:ea typeface="Arial"/>
                <a:cs typeface="Arial"/>
                <a:sym typeface="Arial"/>
              </a:rPr>
              <a:t>Zero moment point</a:t>
            </a:r>
            <a:r>
              <a:rPr lang="en" sz="1050">
                <a:solidFill>
                  <a:srgbClr val="202122"/>
                </a:solidFill>
                <a:highlight>
                  <a:srgbClr val="FFFFFF"/>
                </a:highlight>
                <a:latin typeface="Arial"/>
                <a:ea typeface="Arial"/>
                <a:cs typeface="Arial"/>
                <a:sym typeface="Arial"/>
              </a:rPr>
              <a:t> is a concept related with </a:t>
            </a:r>
            <a:r>
              <a:rPr lang="en" sz="1050">
                <a:solidFill>
                  <a:srgbClr val="0B0080"/>
                </a:solidFill>
                <a:highlight>
                  <a:srgbClr val="FFFFFF"/>
                </a:highlight>
                <a:uFill>
                  <a:noFill/>
                </a:uFill>
                <a:latin typeface="Arial"/>
                <a:ea typeface="Arial"/>
                <a:cs typeface="Arial"/>
                <a:sym typeface="Arial"/>
                <a:hlinkClick r:id="rId3">
                  <a:extLst>
                    <a:ext uri="{A12FA001-AC4F-418D-AE19-62706E023703}">
                      <ahyp:hlinkClr val="tx"/>
                    </a:ext>
                  </a:extLst>
                </a:hlinkClick>
              </a:rPr>
              <a:t>dynamics</a:t>
            </a:r>
            <a:r>
              <a:rPr lang="en" sz="1050">
                <a:solidFill>
                  <a:srgbClr val="202122"/>
                </a:solidFill>
                <a:highlight>
                  <a:srgbClr val="FFFFFF"/>
                </a:highlight>
                <a:latin typeface="Arial"/>
                <a:ea typeface="Arial"/>
                <a:cs typeface="Arial"/>
                <a:sym typeface="Arial"/>
              </a:rPr>
              <a:t> and control of legged </a:t>
            </a:r>
            <a:r>
              <a:rPr lang="en" sz="1050">
                <a:solidFill>
                  <a:srgbClr val="663366"/>
                </a:solidFill>
                <a:highlight>
                  <a:srgbClr val="FFFFFF"/>
                </a:highlight>
                <a:uFill>
                  <a:noFill/>
                </a:uFill>
                <a:latin typeface="Arial"/>
                <a:ea typeface="Arial"/>
                <a:cs typeface="Arial"/>
                <a:sym typeface="Arial"/>
                <a:hlinkClick r:id="rId4">
                  <a:extLst>
                    <a:ext uri="{A12FA001-AC4F-418D-AE19-62706E023703}">
                      <ahyp:hlinkClr val="tx"/>
                    </a:ext>
                  </a:extLst>
                </a:hlinkClick>
              </a:rPr>
              <a:t>locomotion</a:t>
            </a:r>
            <a:r>
              <a:rPr lang="en" sz="1050">
                <a:solidFill>
                  <a:srgbClr val="202122"/>
                </a:solidFill>
                <a:highlight>
                  <a:srgbClr val="FFFFFF"/>
                </a:highlight>
                <a:latin typeface="Arial"/>
                <a:ea typeface="Arial"/>
                <a:cs typeface="Arial"/>
                <a:sym typeface="Arial"/>
              </a:rPr>
              <a:t>, e.g., for </a:t>
            </a:r>
            <a:r>
              <a:rPr lang="en" sz="1050">
                <a:solidFill>
                  <a:srgbClr val="0B0080"/>
                </a:solidFill>
                <a:highlight>
                  <a:srgbClr val="FFFFFF"/>
                </a:highlight>
                <a:uFill>
                  <a:noFill/>
                </a:uFill>
                <a:latin typeface="Arial"/>
                <a:ea typeface="Arial"/>
                <a:cs typeface="Arial"/>
                <a:sym typeface="Arial"/>
                <a:hlinkClick r:id="rId5">
                  <a:extLst>
                    <a:ext uri="{A12FA001-AC4F-418D-AE19-62706E023703}">
                      <ahyp:hlinkClr val="tx"/>
                    </a:ext>
                  </a:extLst>
                </a:hlinkClick>
              </a:rPr>
              <a:t>humanoid robots</a:t>
            </a:r>
            <a:r>
              <a:rPr lang="en" sz="1050">
                <a:solidFill>
                  <a:srgbClr val="202122"/>
                </a:solidFill>
                <a:highlight>
                  <a:srgbClr val="FFFFFF"/>
                </a:highlight>
                <a:latin typeface="Arial"/>
                <a:ea typeface="Arial"/>
                <a:cs typeface="Arial"/>
                <a:sym typeface="Arial"/>
              </a:rPr>
              <a:t>. It specifies the point with respect to which dynamic reaction force at the contact of the foot with the ground does not produce any </a:t>
            </a:r>
            <a:r>
              <a:rPr lang="en" sz="1050">
                <a:solidFill>
                  <a:srgbClr val="0B0080"/>
                </a:solidFill>
                <a:highlight>
                  <a:srgbClr val="FFFFFF"/>
                </a:highlight>
                <a:uFill>
                  <a:noFill/>
                </a:uFill>
                <a:latin typeface="Arial"/>
                <a:ea typeface="Arial"/>
                <a:cs typeface="Arial"/>
                <a:sym typeface="Arial"/>
                <a:hlinkClick r:id="rId6">
                  <a:extLst>
                    <a:ext uri="{A12FA001-AC4F-418D-AE19-62706E023703}">
                      <ahyp:hlinkClr val="tx"/>
                    </a:ext>
                  </a:extLst>
                </a:hlinkClick>
              </a:rPr>
              <a:t>moment</a:t>
            </a:r>
            <a:r>
              <a:rPr lang="en" sz="1050">
                <a:solidFill>
                  <a:srgbClr val="202122"/>
                </a:solidFill>
                <a:highlight>
                  <a:srgbClr val="FFFFFF"/>
                </a:highlight>
                <a:latin typeface="Arial"/>
                <a:ea typeface="Arial"/>
                <a:cs typeface="Arial"/>
                <a:sym typeface="Arial"/>
              </a:rPr>
              <a:t> in the horizontal direction</a:t>
            </a:r>
            <a:endParaRPr sz="1050">
              <a:solidFill>
                <a:srgbClr val="202122"/>
              </a:solidFill>
              <a:highlight>
                <a:srgbClr val="FFFFFF"/>
              </a:highlight>
              <a:latin typeface="Arial"/>
              <a:ea typeface="Arial"/>
              <a:cs typeface="Arial"/>
              <a:sym typeface="Arial"/>
            </a:endParaRPr>
          </a:p>
          <a:p>
            <a:pPr indent="-295275" lvl="1" marL="914400" rtl="0" algn="l">
              <a:spcBef>
                <a:spcPts val="0"/>
              </a:spcBef>
              <a:spcAft>
                <a:spcPts val="0"/>
              </a:spcAft>
              <a:buClr>
                <a:srgbClr val="202122"/>
              </a:buClr>
              <a:buSzPts val="1050"/>
              <a:buFont typeface="Arial"/>
              <a:buChar char="○"/>
            </a:pPr>
            <a:r>
              <a:rPr lang="en" sz="1200">
                <a:solidFill>
                  <a:srgbClr val="222222"/>
                </a:solidFill>
                <a:highlight>
                  <a:srgbClr val="FFFFFF"/>
                </a:highlight>
                <a:latin typeface="Arial"/>
                <a:ea typeface="Arial"/>
                <a:cs typeface="Arial"/>
                <a:sym typeface="Arial"/>
              </a:rPr>
              <a:t>The </a:t>
            </a:r>
            <a:r>
              <a:rPr b="1" lang="en" sz="1200">
                <a:solidFill>
                  <a:srgbClr val="222222"/>
                </a:solidFill>
                <a:highlight>
                  <a:srgbClr val="FFFFFF"/>
                </a:highlight>
                <a:latin typeface="Arial"/>
                <a:ea typeface="Arial"/>
                <a:cs typeface="Arial"/>
                <a:sym typeface="Arial"/>
              </a:rPr>
              <a:t>linear inverted pendulum</a:t>
            </a:r>
            <a:r>
              <a:rPr lang="en" sz="1200">
                <a:solidFill>
                  <a:srgbClr val="222222"/>
                </a:solidFill>
                <a:highlight>
                  <a:srgbClr val="FFFFFF"/>
                </a:highlight>
                <a:latin typeface="Arial"/>
                <a:ea typeface="Arial"/>
                <a:cs typeface="Arial"/>
                <a:sym typeface="Arial"/>
              </a:rPr>
              <a:t> is a </a:t>
            </a:r>
            <a:r>
              <a:rPr b="1" lang="en" sz="1200">
                <a:solidFill>
                  <a:srgbClr val="222222"/>
                </a:solidFill>
                <a:highlight>
                  <a:srgbClr val="FFFFFF"/>
                </a:highlight>
                <a:latin typeface="Arial"/>
                <a:ea typeface="Arial"/>
                <a:cs typeface="Arial"/>
                <a:sym typeface="Arial"/>
              </a:rPr>
              <a:t>model</a:t>
            </a:r>
            <a:r>
              <a:rPr lang="en" sz="1200">
                <a:solidFill>
                  <a:srgbClr val="222222"/>
                </a:solidFill>
                <a:highlight>
                  <a:srgbClr val="FFFFFF"/>
                </a:highlight>
                <a:latin typeface="Arial"/>
                <a:ea typeface="Arial"/>
                <a:cs typeface="Arial"/>
                <a:sym typeface="Arial"/>
              </a:rPr>
              <a:t> that gives a simple dynamics of a biped walking robot. We overview the pioneering works of biped robot </a:t>
            </a:r>
            <a:r>
              <a:rPr b="1" lang="en" sz="1200">
                <a:solidFill>
                  <a:srgbClr val="222222"/>
                </a:solidFill>
                <a:highlight>
                  <a:srgbClr val="FFFFFF"/>
                </a:highlight>
                <a:latin typeface="Arial"/>
                <a:ea typeface="Arial"/>
                <a:cs typeface="Arial"/>
                <a:sym typeface="Arial"/>
              </a:rPr>
              <a:t>modeling</a:t>
            </a:r>
            <a:r>
              <a:rPr lang="en" sz="1200">
                <a:solidFill>
                  <a:srgbClr val="222222"/>
                </a:solidFill>
                <a:highlight>
                  <a:srgbClr val="FFFFFF"/>
                </a:highlight>
                <a:latin typeface="Arial"/>
                <a:ea typeface="Arial"/>
                <a:cs typeface="Arial"/>
                <a:sym typeface="Arial"/>
              </a:rPr>
              <a:t> and control and then introduce a method to derive </a:t>
            </a:r>
            <a:r>
              <a:rPr b="1" lang="en" sz="1200">
                <a:solidFill>
                  <a:srgbClr val="222222"/>
                </a:solidFill>
                <a:highlight>
                  <a:srgbClr val="FFFFFF"/>
                </a:highlight>
                <a:latin typeface="Arial"/>
                <a:ea typeface="Arial"/>
                <a:cs typeface="Arial"/>
                <a:sym typeface="Arial"/>
              </a:rPr>
              <a:t>linear</a:t>
            </a:r>
            <a:r>
              <a:rPr lang="en" sz="1200">
                <a:solidFill>
                  <a:srgbClr val="222222"/>
                </a:solidFill>
                <a:highlight>
                  <a:srgbClr val="FFFFFF"/>
                </a:highlight>
                <a:latin typeface="Arial"/>
                <a:ea typeface="Arial"/>
                <a:cs typeface="Arial"/>
                <a:sym typeface="Arial"/>
              </a:rPr>
              <a:t> dynamics of a 2D biped robot which walks on flat ground.</a:t>
            </a:r>
            <a:endParaRPr sz="1050">
              <a:solidFill>
                <a:srgbClr val="202122"/>
              </a:solidFill>
              <a:highlight>
                <a:srgbClr val="FFFFFF"/>
              </a:highlight>
              <a:latin typeface="Arial"/>
              <a:ea typeface="Arial"/>
              <a:cs typeface="Arial"/>
              <a:sym typeface="Arial"/>
            </a:endParaRPr>
          </a:p>
          <a:p>
            <a:pPr indent="-342900" lvl="0" marL="457200" rtl="0" algn="l">
              <a:spcBef>
                <a:spcPts val="0"/>
              </a:spcBef>
              <a:spcAft>
                <a:spcPts val="0"/>
              </a:spcAft>
              <a:buSzPts val="1800"/>
              <a:buChar char="●"/>
            </a:pPr>
            <a:r>
              <a:rPr lang="en"/>
              <a:t>For a quadruped with mass concentrated in torso we can assume LIPM and apply ZMP</a:t>
            </a:r>
            <a:endParaRPr/>
          </a:p>
          <a:p>
            <a:pPr indent="-342900" lvl="0" marL="457200" rtl="0" algn="l">
              <a:spcBef>
                <a:spcPts val="0"/>
              </a:spcBef>
              <a:spcAft>
                <a:spcPts val="0"/>
              </a:spcAft>
              <a:buSzPts val="1800"/>
              <a:buChar char="●"/>
            </a:pPr>
            <a:r>
              <a:rPr lang="en"/>
              <a:t>In pace gait only two legs of the robot will be in contact with ground thus it can be assumed similar mechanism to biped and thus is a good choice for zmp</a:t>
            </a:r>
            <a:endParaRPr/>
          </a:p>
          <a:p>
            <a:pPr indent="-342900" lvl="0" marL="457200" rtl="0" algn="l">
              <a:spcBef>
                <a:spcPts val="0"/>
              </a:spcBef>
              <a:spcAft>
                <a:spcPts val="0"/>
              </a:spcAft>
              <a:buSzPts val="1800"/>
              <a:buChar char="●"/>
            </a:pPr>
            <a:r>
              <a:rPr lang="en"/>
              <a:t>Accuracy of ZMP is not so much because LIPM is a far approximation on it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