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matic SC"/>
      <p:regular r:id="rId19"/>
      <p:bold r:id="rId20"/>
    </p:embeddedFont>
    <p:embeddedFont>
      <p:font typeface="Source Code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11" Type="http://schemas.openxmlformats.org/officeDocument/2006/relationships/slide" Target="slides/slide6.xml"/><Relationship Id="rId22" Type="http://schemas.openxmlformats.org/officeDocument/2006/relationships/font" Target="fonts/SourceCodePro-bold.fntdata"/><Relationship Id="rId10" Type="http://schemas.openxmlformats.org/officeDocument/2006/relationships/slide" Target="slides/slide5.xml"/><Relationship Id="rId21" Type="http://schemas.openxmlformats.org/officeDocument/2006/relationships/font" Target="fonts/SourceCodePro-regular.fntdata"/><Relationship Id="rId13" Type="http://schemas.openxmlformats.org/officeDocument/2006/relationships/slide" Target="slides/slide8.xml"/><Relationship Id="rId24" Type="http://schemas.openxmlformats.org/officeDocument/2006/relationships/font" Target="fonts/SourceCodePro-boldItalic.fntdata"/><Relationship Id="rId12" Type="http://schemas.openxmlformats.org/officeDocument/2006/relationships/slide" Target="slides/slide7.xml"/><Relationship Id="rId23" Type="http://schemas.openxmlformats.org/officeDocument/2006/relationships/font" Target="fonts/SourceCodePr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maticSC-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48d2366e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48d2366e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48d2366e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48d2366e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48d2366e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48d2366e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48d2366e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48d2366e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e48d2366e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e48d2366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48d2366e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48d2366e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48d2366e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48d2366e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48d2366e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48d2366e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48d2366e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48d2366e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48d2366e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48d2366e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48d2366e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48d2366e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48d2366e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48d2366e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youtube.com/watch?v=EBW3lpr1tB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ethz-adrl/tow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Simultaneous foothold and body optimization</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05</a:t>
            </a:r>
            <a:r>
              <a:rPr lang="en"/>
              <a:t>-08-2021</a:t>
            </a:r>
            <a:endParaRPr/>
          </a:p>
        </p:txBody>
      </p:sp>
      <p:sp>
        <p:nvSpPr>
          <p:cNvPr id="58" name="Google Shape;58;p13"/>
          <p:cNvSpPr txBox="1"/>
          <p:nvPr>
            <p:ph idx="1" type="subTitle"/>
          </p:nvPr>
        </p:nvSpPr>
        <p:spPr>
          <a:xfrm>
            <a:off x="311700" y="4134250"/>
            <a:ext cx="8520600" cy="792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Ashutosh Gupta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bit discussion</a:t>
            </a:r>
            <a:endParaRPr/>
          </a:p>
        </p:txBody>
      </p:sp>
      <p:sp>
        <p:nvSpPr>
          <p:cNvPr id="120" name="Google Shape;120;p22"/>
          <p:cNvSpPr txBox="1"/>
          <p:nvPr>
            <p:ph idx="1" type="body"/>
          </p:nvPr>
        </p:nvSpPr>
        <p:spPr>
          <a:xfrm>
            <a:off x="311700" y="1960125"/>
            <a:ext cx="8520600" cy="2981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By not fixing the footsteps beforehand, we allow the optimizer to modify the base of support as needed to perform the desired motion. This allows to perform the side-, diagonal- and backwards motions without any hand-tuned estimations of where to best place the feet.</a:t>
            </a:r>
            <a:endParaRPr/>
          </a:p>
          <a:p>
            <a:pPr indent="-334327" lvl="0" marL="457200" rtl="0" algn="l">
              <a:spcBef>
                <a:spcPts val="0"/>
              </a:spcBef>
              <a:spcAft>
                <a:spcPts val="0"/>
              </a:spcAft>
              <a:buSzPct val="100000"/>
              <a:buChar char="●"/>
            </a:pPr>
            <a:r>
              <a:rPr lang="en"/>
              <a:t>In traditional approaches, the footsteps are decided by a footstep planner that for instance tries to keep the step length bounded or the footholds close to an estimated position of the CoM.</a:t>
            </a:r>
            <a:endParaRPr/>
          </a:p>
          <a:p>
            <a:pPr indent="-334327" lvl="0" marL="457200" rtl="0" algn="l">
              <a:spcBef>
                <a:spcPts val="0"/>
              </a:spcBef>
              <a:spcAft>
                <a:spcPts val="0"/>
              </a:spcAft>
              <a:buSzPct val="100000"/>
              <a:buChar char="●"/>
            </a:pPr>
            <a:r>
              <a:rPr lang="en"/>
              <a:t>Fast online optimization of this framework makes it possible to be used in MPC fashion.</a:t>
            </a:r>
            <a:endParaRPr/>
          </a:p>
        </p:txBody>
      </p:sp>
      <p:sp>
        <p:nvSpPr>
          <p:cNvPr id="121" name="Google Shape;121;p22"/>
          <p:cNvSpPr txBox="1"/>
          <p:nvPr>
            <p:ph idx="1" type="body"/>
          </p:nvPr>
        </p:nvSpPr>
        <p:spPr>
          <a:xfrm>
            <a:off x="311700" y="1252825"/>
            <a:ext cx="8520600" cy="47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Video - </a:t>
            </a:r>
            <a:r>
              <a:rPr lang="en" u="sng">
                <a:solidFill>
                  <a:schemeClr val="hlink"/>
                </a:solidFill>
                <a:hlinkClick r:id="rId3"/>
              </a:rPr>
              <a:t>https://www.youtube.com/watch?v=EBW3lpr1tB8</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developments</a:t>
            </a:r>
            <a:endParaRPr/>
          </a:p>
        </p:txBody>
      </p:sp>
      <p:sp>
        <p:nvSpPr>
          <p:cNvPr id="127" name="Google Shape;127;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Vertex based ZMP constraints.</a:t>
            </a:r>
            <a:endParaRPr/>
          </a:p>
          <a:p>
            <a:pPr indent="-317500" lvl="1" marL="914400" rtl="0" algn="l">
              <a:spcBef>
                <a:spcPts val="0"/>
              </a:spcBef>
              <a:spcAft>
                <a:spcPts val="0"/>
              </a:spcAft>
              <a:buSzPts val="1400"/>
              <a:buChar char="○"/>
            </a:pPr>
            <a:r>
              <a:rPr lang="en"/>
              <a:t>We introduce a vertex based representation of the support-area constraint, which can treat arbitrarily oriented point-, line-, and area-contacts uniformly. This generalization allows us to create motions such as quadrupedal walking, trotting, bounding, pacing, combinations and transitions between these, limping, bipedal walking and push-recovery all with the same approach.</a:t>
            </a:r>
            <a:endParaRPr/>
          </a:p>
          <a:p>
            <a:pPr indent="-342900" lvl="0" marL="457200" rtl="0" algn="l">
              <a:spcBef>
                <a:spcPts val="0"/>
              </a:spcBef>
              <a:spcAft>
                <a:spcPts val="0"/>
              </a:spcAft>
              <a:buSzPts val="1800"/>
              <a:buChar char="●"/>
            </a:pPr>
            <a:r>
              <a:rPr lang="en"/>
              <a:t>Gait and trajectory optimization</a:t>
            </a:r>
            <a:endParaRPr/>
          </a:p>
          <a:p>
            <a:pPr indent="-317500" lvl="1" marL="914400" rtl="0" algn="l">
              <a:spcBef>
                <a:spcPts val="0"/>
              </a:spcBef>
              <a:spcAft>
                <a:spcPts val="0"/>
              </a:spcAft>
              <a:buSzPts val="1400"/>
              <a:buChar char="○"/>
            </a:pPr>
            <a:r>
              <a:rPr lang="en"/>
              <a:t>In this paper we replace the LIPM model with the 6D SRBD and the CoP with the 3D contact forces of each end-effector. This model allows reformulating concepts such as support-area constraints into unilateral contact forces, which can be more directly connected to underlying physical laws.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33" name="Google Shape;133;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AutoNum type="arabicPeriod"/>
            </a:pPr>
            <a:r>
              <a:rPr lang="en"/>
              <a:t>A. W. Winkler, F. Farshidian, M. Neunert, D. Pardo and J. Buchli, "Online walking motion and foothold optimization for quadruped locomotion," 2017 IEEE International Conference on Robotics and Automation (ICRA), 2017, pp. 5308-5313, doi: 10.1109/ICRA.2017.7989624.</a:t>
            </a:r>
            <a:endParaRPr/>
          </a:p>
          <a:p>
            <a:pPr indent="-317182" lvl="0" marL="457200" rtl="0" algn="l">
              <a:spcBef>
                <a:spcPts val="0"/>
              </a:spcBef>
              <a:spcAft>
                <a:spcPts val="0"/>
              </a:spcAft>
              <a:buSzPct val="100000"/>
              <a:buAutoNum type="arabicPeriod"/>
            </a:pPr>
            <a:r>
              <a:rPr lang="en"/>
              <a:t>A. W. Winkler, F. Farshidian, D. Pardo, M. Neunert and J. Buchli, "Fast Trajectory Optimization for Legged Robots Using Vertex-Based ZMP Constraints," in IEEE Robotics and Automation Letters, vol. 2, no. 4, pp. 2201-2208, Oct. 2017, doi: 10.1109/LRA.2017.2723931.</a:t>
            </a:r>
            <a:endParaRPr/>
          </a:p>
          <a:p>
            <a:pPr indent="-317182" lvl="0" marL="457200" rtl="0" algn="l">
              <a:spcBef>
                <a:spcPts val="0"/>
              </a:spcBef>
              <a:spcAft>
                <a:spcPts val="0"/>
              </a:spcAft>
              <a:buSzPct val="100000"/>
              <a:buAutoNum type="arabicPeriod"/>
            </a:pPr>
            <a:r>
              <a:rPr lang="en"/>
              <a:t>A. W. Winkler, C. D. Bellicoso, M. Hutter and J. Buchli, "Gait and Trajectory Optimization for Legged Systems Through Phase-Based End-Effector Parameterization," in IEEE Robotics and Automation Letters, vol. 3, no. 3, pp. 1560-1567, July 2018, doi: 10.1109/LRA.2018.2798285.</a:t>
            </a:r>
            <a:endParaRPr/>
          </a:p>
          <a:p>
            <a:pPr indent="-317182" lvl="0" marL="457200" rtl="0" algn="l">
              <a:spcBef>
                <a:spcPts val="0"/>
              </a:spcBef>
              <a:spcAft>
                <a:spcPts val="0"/>
              </a:spcAft>
              <a:buSzPct val="100000"/>
              <a:buAutoNum type="arabicPeriod"/>
            </a:pPr>
            <a:r>
              <a:rPr lang="en" u="sng">
                <a:solidFill>
                  <a:schemeClr val="hlink"/>
                </a:solidFill>
                <a:hlinkClick r:id="rId3"/>
              </a:rPr>
              <a:t>https://github.com/ethz-adrl/towr</a:t>
            </a: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of the session</a:t>
            </a:r>
            <a:endParaRPr/>
          </a:p>
        </p:txBody>
      </p:sp>
      <p:sp>
        <p:nvSpPr>
          <p:cNvPr id="64" name="Google Shape;64;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Introduction to Legged locomotion</a:t>
            </a:r>
            <a:endParaRPr/>
          </a:p>
          <a:p>
            <a:pPr indent="-342900" lvl="0" marL="457200" rtl="0" algn="l">
              <a:spcBef>
                <a:spcPts val="0"/>
              </a:spcBef>
              <a:spcAft>
                <a:spcPts val="0"/>
              </a:spcAft>
              <a:buSzPts val="1800"/>
              <a:buAutoNum type="arabicPeriod"/>
            </a:pPr>
            <a:r>
              <a:rPr lang="en"/>
              <a:t>Some basic Physics</a:t>
            </a:r>
            <a:endParaRPr/>
          </a:p>
          <a:p>
            <a:pPr indent="-342900" lvl="0" marL="457200" rtl="0" algn="l">
              <a:spcBef>
                <a:spcPts val="0"/>
              </a:spcBef>
              <a:spcAft>
                <a:spcPts val="0"/>
              </a:spcAft>
              <a:buSzPts val="1800"/>
              <a:buAutoNum type="arabicPeriod"/>
            </a:pPr>
            <a:r>
              <a:rPr lang="en"/>
              <a:t>Previous approaches</a:t>
            </a:r>
            <a:endParaRPr/>
          </a:p>
          <a:p>
            <a:pPr indent="-342900" lvl="0" marL="457200" rtl="0" algn="l">
              <a:spcBef>
                <a:spcPts val="0"/>
              </a:spcBef>
              <a:spcAft>
                <a:spcPts val="0"/>
              </a:spcAft>
              <a:buSzPts val="1800"/>
              <a:buAutoNum type="arabicPeriod"/>
            </a:pPr>
            <a:r>
              <a:rPr lang="en"/>
              <a:t>This paper’s approach</a:t>
            </a:r>
            <a:endParaRPr/>
          </a:p>
          <a:p>
            <a:pPr indent="-342900" lvl="0" marL="457200" rtl="0" algn="l">
              <a:spcBef>
                <a:spcPts val="0"/>
              </a:spcBef>
              <a:spcAft>
                <a:spcPts val="0"/>
              </a:spcAft>
              <a:buSzPts val="1800"/>
              <a:buAutoNum type="arabicPeriod"/>
            </a:pPr>
            <a:r>
              <a:rPr lang="en"/>
              <a:t>A bit discussion</a:t>
            </a:r>
            <a:endParaRPr/>
          </a:p>
          <a:p>
            <a:pPr indent="-342900" lvl="0" marL="457200" rtl="0" algn="l">
              <a:spcBef>
                <a:spcPts val="0"/>
              </a:spcBef>
              <a:spcAft>
                <a:spcPts val="0"/>
              </a:spcAft>
              <a:buSzPts val="1800"/>
              <a:buAutoNum type="arabicPeriod"/>
            </a:pPr>
            <a:r>
              <a:rPr lang="en"/>
              <a:t>Further developments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Legged locomotion</a:t>
            </a:r>
            <a:endParaRPr/>
          </a:p>
        </p:txBody>
      </p:sp>
      <p:sp>
        <p:nvSpPr>
          <p:cNvPr id="70" name="Google Shape;70;p15"/>
          <p:cNvSpPr txBox="1"/>
          <p:nvPr>
            <p:ph idx="1" type="body"/>
          </p:nvPr>
        </p:nvSpPr>
        <p:spPr>
          <a:xfrm>
            <a:off x="311700" y="1152475"/>
            <a:ext cx="8520600" cy="288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Advantages of Legged robots</a:t>
            </a:r>
            <a:endParaRPr/>
          </a:p>
          <a:p>
            <a:pPr indent="-317500" lvl="1" marL="914400" rtl="0" algn="l">
              <a:spcBef>
                <a:spcPts val="0"/>
              </a:spcBef>
              <a:spcAft>
                <a:spcPts val="0"/>
              </a:spcAft>
              <a:buSzPts val="1400"/>
              <a:buChar char="○"/>
            </a:pPr>
            <a:r>
              <a:rPr lang="en"/>
              <a:t>Discrete point path</a:t>
            </a:r>
            <a:endParaRPr/>
          </a:p>
          <a:p>
            <a:pPr indent="-317500" lvl="1" marL="914400" rtl="0" algn="l">
              <a:spcBef>
                <a:spcPts val="0"/>
              </a:spcBef>
              <a:spcAft>
                <a:spcPts val="0"/>
              </a:spcAft>
              <a:buSzPts val="1400"/>
              <a:buChar char="○"/>
            </a:pPr>
            <a:r>
              <a:rPr lang="en"/>
              <a:t>Unstructured terrain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Sense - State estimation and </a:t>
            </a:r>
            <a:r>
              <a:rPr lang="en"/>
              <a:t>perceive</a:t>
            </a:r>
            <a:r>
              <a:rPr lang="en"/>
              <a:t> environment</a:t>
            </a:r>
            <a:endParaRPr/>
          </a:p>
          <a:p>
            <a:pPr indent="-342900" lvl="0" marL="457200" rtl="0" algn="l">
              <a:spcBef>
                <a:spcPts val="0"/>
              </a:spcBef>
              <a:spcAft>
                <a:spcPts val="0"/>
              </a:spcAft>
              <a:buSzPts val="1800"/>
              <a:buChar char="●"/>
            </a:pPr>
            <a:r>
              <a:rPr lang="en"/>
              <a:t>Act - Plan the motion and execute</a:t>
            </a:r>
            <a:endParaRPr/>
          </a:p>
          <a:p>
            <a:pPr indent="-342900" lvl="0" marL="457200" rtl="0" algn="l">
              <a:spcBef>
                <a:spcPts val="0"/>
              </a:spcBef>
              <a:spcAft>
                <a:spcPts val="0"/>
              </a:spcAft>
              <a:buSzPts val="1800"/>
              <a:buChar char="●"/>
            </a:pPr>
            <a:r>
              <a:rPr lang="en"/>
              <a:t>(Re-) Plan - Optimization based on robot dynamics (MPC)</a:t>
            </a:r>
            <a:endParaRPr/>
          </a:p>
        </p:txBody>
      </p:sp>
      <p:pic>
        <p:nvPicPr>
          <p:cNvPr id="71" name="Google Shape;71;p15"/>
          <p:cNvPicPr preferRelativeResize="0"/>
          <p:nvPr/>
        </p:nvPicPr>
        <p:blipFill rotWithShape="1">
          <a:blip r:embed="rId3">
            <a:alphaModFix/>
          </a:blip>
          <a:srcRect b="0" l="5362" r="2649" t="10338"/>
          <a:stretch/>
        </p:blipFill>
        <p:spPr>
          <a:xfrm>
            <a:off x="2675062" y="4038300"/>
            <a:ext cx="3793875" cy="982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basic Physics</a:t>
            </a:r>
            <a:endParaRPr/>
          </a:p>
        </p:txBody>
      </p:sp>
      <p:sp>
        <p:nvSpPr>
          <p:cNvPr id="77" name="Google Shape;77;p16"/>
          <p:cNvSpPr txBox="1"/>
          <p:nvPr>
            <p:ph idx="1" type="body"/>
          </p:nvPr>
        </p:nvSpPr>
        <p:spPr>
          <a:xfrm>
            <a:off x="311700" y="1152475"/>
            <a:ext cx="8520600" cy="2545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Rigid Body Dynamics (RBD)</a:t>
            </a:r>
            <a:endParaRPr/>
          </a:p>
          <a:p>
            <a:pPr indent="-317500" lvl="1" marL="914400" rtl="0" algn="l">
              <a:spcBef>
                <a:spcPts val="0"/>
              </a:spcBef>
              <a:spcAft>
                <a:spcPts val="0"/>
              </a:spcAft>
              <a:buSzPts val="1400"/>
              <a:buAutoNum type="alphaLcPeriod"/>
            </a:pPr>
            <a:r>
              <a:rPr lang="en"/>
              <a:t>A1 - Bodies don’t deform</a:t>
            </a:r>
            <a:endParaRPr/>
          </a:p>
          <a:p>
            <a:pPr indent="-342900" lvl="0" marL="457200" rtl="0" algn="l">
              <a:spcBef>
                <a:spcPts val="0"/>
              </a:spcBef>
              <a:spcAft>
                <a:spcPts val="0"/>
              </a:spcAft>
              <a:buSzPts val="1800"/>
              <a:buAutoNum type="arabicPeriod"/>
            </a:pPr>
            <a:r>
              <a:rPr lang="en"/>
              <a:t>Single Rigid Body Dynamics (SRBD)</a:t>
            </a:r>
            <a:endParaRPr/>
          </a:p>
          <a:p>
            <a:pPr indent="-317500" lvl="1" marL="914400" rtl="0" algn="l">
              <a:spcBef>
                <a:spcPts val="0"/>
              </a:spcBef>
              <a:spcAft>
                <a:spcPts val="0"/>
              </a:spcAft>
              <a:buSzPts val="1400"/>
              <a:buAutoNum type="alphaLcPeriod"/>
            </a:pPr>
            <a:r>
              <a:rPr lang="en"/>
              <a:t>A2 - Momentum by joint velocities is </a:t>
            </a:r>
            <a:r>
              <a:rPr lang="en"/>
              <a:t>negligible</a:t>
            </a:r>
            <a:endParaRPr/>
          </a:p>
          <a:p>
            <a:pPr indent="-317500" lvl="1" marL="914400" rtl="0" algn="l">
              <a:spcBef>
                <a:spcPts val="0"/>
              </a:spcBef>
              <a:spcAft>
                <a:spcPts val="0"/>
              </a:spcAft>
              <a:buSzPts val="1400"/>
              <a:buAutoNum type="alphaLcPeriod"/>
            </a:pPr>
            <a:r>
              <a:rPr lang="en"/>
              <a:t>A3 - Full body inertia remains similar to one in nominal joint position</a:t>
            </a:r>
            <a:endParaRPr/>
          </a:p>
          <a:p>
            <a:pPr indent="-342900" lvl="0" marL="457200" rtl="0" algn="l">
              <a:spcBef>
                <a:spcPts val="0"/>
              </a:spcBef>
              <a:spcAft>
                <a:spcPts val="0"/>
              </a:spcAft>
              <a:buSzPts val="1800"/>
              <a:buAutoNum type="arabicPeriod"/>
            </a:pPr>
            <a:r>
              <a:rPr lang="en"/>
              <a:t>Linear Inverted Pendulum Model (LIPM)</a:t>
            </a:r>
            <a:endParaRPr/>
          </a:p>
          <a:p>
            <a:pPr indent="-317500" lvl="1" marL="914400" rtl="0" algn="l">
              <a:spcBef>
                <a:spcPts val="0"/>
              </a:spcBef>
              <a:spcAft>
                <a:spcPts val="0"/>
              </a:spcAft>
              <a:buSzPts val="1400"/>
              <a:buAutoNum type="alphaLcPeriod"/>
            </a:pPr>
            <a:r>
              <a:rPr lang="en"/>
              <a:t>A4 - CoM height is constant</a:t>
            </a:r>
            <a:endParaRPr/>
          </a:p>
          <a:p>
            <a:pPr indent="-317500" lvl="1" marL="914400" rtl="0" algn="l">
              <a:spcBef>
                <a:spcPts val="0"/>
              </a:spcBef>
              <a:spcAft>
                <a:spcPts val="0"/>
              </a:spcAft>
              <a:buSzPts val="1400"/>
              <a:buAutoNum type="alphaLcPeriod"/>
            </a:pPr>
            <a:r>
              <a:rPr lang="en"/>
              <a:t>A5 - Angular velocity and acceleration of base are zero</a:t>
            </a:r>
            <a:endParaRPr/>
          </a:p>
          <a:p>
            <a:pPr indent="-317500" lvl="1" marL="914400" rtl="0" algn="l">
              <a:spcBef>
                <a:spcPts val="0"/>
              </a:spcBef>
              <a:spcAft>
                <a:spcPts val="0"/>
              </a:spcAft>
              <a:buSzPts val="1400"/>
              <a:buAutoNum type="alphaLcPeriod"/>
            </a:pPr>
            <a:r>
              <a:rPr lang="en"/>
              <a:t>A6 - Footholds are at constant height</a:t>
            </a:r>
            <a:endParaRPr/>
          </a:p>
        </p:txBody>
      </p:sp>
      <p:pic>
        <p:nvPicPr>
          <p:cNvPr id="78" name="Google Shape;78;p16"/>
          <p:cNvPicPr preferRelativeResize="0"/>
          <p:nvPr/>
        </p:nvPicPr>
        <p:blipFill>
          <a:blip r:embed="rId3">
            <a:alphaModFix/>
          </a:blip>
          <a:stretch>
            <a:fillRect/>
          </a:stretch>
        </p:blipFill>
        <p:spPr>
          <a:xfrm>
            <a:off x="2486325" y="3698300"/>
            <a:ext cx="4171361" cy="1384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Physics of Legged locomotion</a:t>
            </a:r>
            <a:endParaRPr/>
          </a:p>
        </p:txBody>
      </p:sp>
      <p:sp>
        <p:nvSpPr>
          <p:cNvPr id="84" name="Google Shape;84;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Forces only created when foot is touching the ground. This restricts where the forces can act.</a:t>
            </a:r>
            <a:endParaRPr/>
          </a:p>
          <a:p>
            <a:pPr indent="-342900" lvl="0" marL="457200" rtl="0" algn="l">
              <a:spcBef>
                <a:spcPts val="0"/>
              </a:spcBef>
              <a:spcAft>
                <a:spcPts val="0"/>
              </a:spcAft>
              <a:buSzPts val="1800"/>
              <a:buChar char="●"/>
            </a:pPr>
            <a:r>
              <a:rPr lang="en"/>
              <a:t>When leg is swinging to take step, no force is applied by it on the base.</a:t>
            </a:r>
            <a:endParaRPr/>
          </a:p>
          <a:p>
            <a:pPr indent="-342900" lvl="0" marL="457200" rtl="0" algn="l">
              <a:spcBef>
                <a:spcPts val="0"/>
              </a:spcBef>
              <a:spcAft>
                <a:spcPts val="0"/>
              </a:spcAft>
              <a:buSzPts val="1800"/>
              <a:buChar char="●"/>
            </a:pPr>
            <a:r>
              <a:rPr lang="en"/>
              <a:t>Forces only push into ground and not pull.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Previous approaches</a:t>
            </a:r>
            <a:endParaRPr/>
          </a:p>
        </p:txBody>
      </p:sp>
      <p:sp>
        <p:nvSpPr>
          <p:cNvPr id="90" name="Google Shape;90;p18"/>
          <p:cNvSpPr txBox="1"/>
          <p:nvPr>
            <p:ph idx="1" type="body"/>
          </p:nvPr>
        </p:nvSpPr>
        <p:spPr>
          <a:xfrm>
            <a:off x="311700" y="1152475"/>
            <a:ext cx="8520600" cy="184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Footholds separately planned</a:t>
            </a:r>
            <a:endParaRPr/>
          </a:p>
          <a:p>
            <a:pPr indent="-317500" lvl="1" marL="914400" rtl="0" algn="l">
              <a:spcBef>
                <a:spcPts val="0"/>
              </a:spcBef>
              <a:spcAft>
                <a:spcPts val="0"/>
              </a:spcAft>
              <a:buSzPts val="1400"/>
              <a:buChar char="○"/>
            </a:pPr>
            <a:r>
              <a:rPr lang="en"/>
              <a:t>On flat ground</a:t>
            </a:r>
            <a:endParaRPr/>
          </a:p>
          <a:p>
            <a:pPr indent="-317500" lvl="1" marL="914400" rtl="0" algn="l">
              <a:spcBef>
                <a:spcPts val="0"/>
              </a:spcBef>
              <a:spcAft>
                <a:spcPts val="0"/>
              </a:spcAft>
              <a:buSzPts val="1400"/>
              <a:buChar char="○"/>
            </a:pPr>
            <a:r>
              <a:rPr lang="en"/>
              <a:t>Not near high obstacle</a:t>
            </a:r>
            <a:endParaRPr/>
          </a:p>
          <a:p>
            <a:pPr indent="-317500" lvl="1" marL="914400" rtl="0" algn="l">
              <a:spcBef>
                <a:spcPts val="0"/>
              </a:spcBef>
              <a:spcAft>
                <a:spcPts val="0"/>
              </a:spcAft>
              <a:buSzPts val="1400"/>
              <a:buChar char="○"/>
            </a:pPr>
            <a:r>
              <a:rPr lang="en"/>
              <a:t>Leading to goal</a:t>
            </a:r>
            <a:endParaRPr/>
          </a:p>
          <a:p>
            <a:pPr indent="-342900" lvl="0" marL="457200" rtl="0" algn="l">
              <a:spcBef>
                <a:spcPts val="0"/>
              </a:spcBef>
              <a:spcAft>
                <a:spcPts val="0"/>
              </a:spcAft>
              <a:buSzPts val="1800"/>
              <a:buChar char="●"/>
            </a:pPr>
            <a:r>
              <a:rPr lang="en"/>
              <a:t>Then a body motion is found</a:t>
            </a:r>
            <a:endParaRPr/>
          </a:p>
          <a:p>
            <a:pPr indent="-342900" lvl="0" marL="457200" rtl="0" algn="l">
              <a:spcBef>
                <a:spcPts val="0"/>
              </a:spcBef>
              <a:spcAft>
                <a:spcPts val="0"/>
              </a:spcAft>
              <a:buSzPts val="1800"/>
              <a:buChar char="●"/>
            </a:pPr>
            <a:r>
              <a:rPr lang="en"/>
              <a:t>This motion applied to the LIPM robot model</a:t>
            </a:r>
            <a:endParaRPr/>
          </a:p>
        </p:txBody>
      </p:sp>
      <p:sp>
        <p:nvSpPr>
          <p:cNvPr id="91" name="Google Shape;91;p18"/>
          <p:cNvSpPr txBox="1"/>
          <p:nvPr>
            <p:ph type="title"/>
          </p:nvPr>
        </p:nvSpPr>
        <p:spPr>
          <a:xfrm>
            <a:off x="311700" y="29968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Limitations</a:t>
            </a:r>
            <a:endParaRPr sz="2020"/>
          </a:p>
        </p:txBody>
      </p:sp>
      <p:sp>
        <p:nvSpPr>
          <p:cNvPr id="92" name="Google Shape;92;p18"/>
          <p:cNvSpPr txBox="1"/>
          <p:nvPr>
            <p:ph idx="1" type="body"/>
          </p:nvPr>
        </p:nvSpPr>
        <p:spPr>
          <a:xfrm>
            <a:off x="311700" y="3569575"/>
            <a:ext cx="8520600" cy="140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Suboptimal contact locations</a:t>
            </a:r>
            <a:endParaRPr/>
          </a:p>
          <a:p>
            <a:pPr indent="-342900" lvl="0" marL="457200" rtl="0" algn="l">
              <a:spcBef>
                <a:spcPts val="0"/>
              </a:spcBef>
              <a:spcAft>
                <a:spcPts val="0"/>
              </a:spcAft>
              <a:buSzPts val="1800"/>
              <a:buChar char="●"/>
            </a:pPr>
            <a:r>
              <a:rPr lang="en"/>
              <a:t>Body can’t oriente </a:t>
            </a:r>
            <a:r>
              <a:rPr lang="en"/>
              <a:t>itself</a:t>
            </a:r>
            <a:endParaRPr/>
          </a:p>
          <a:p>
            <a:pPr indent="-342900" lvl="0" marL="457200" rtl="0" algn="l">
              <a:spcBef>
                <a:spcPts val="0"/>
              </a:spcBef>
              <a:spcAft>
                <a:spcPts val="0"/>
              </a:spcAft>
              <a:buSzPts val="1800"/>
              <a:buChar char="●"/>
            </a:pPr>
            <a:r>
              <a:rPr lang="en"/>
              <a:t>Dynamics not taken into account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paper’s approach</a:t>
            </a:r>
            <a:endParaRPr/>
          </a:p>
        </p:txBody>
      </p:sp>
      <p:sp>
        <p:nvSpPr>
          <p:cNvPr id="98" name="Google Shape;98;p19"/>
          <p:cNvSpPr txBox="1"/>
          <p:nvPr>
            <p:ph idx="1" type="body"/>
          </p:nvPr>
        </p:nvSpPr>
        <p:spPr>
          <a:xfrm>
            <a:off x="311700" y="1152475"/>
            <a:ext cx="8520600" cy="32598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Traditional motion planning for legged robots separates the foothold planning from the body-motion planning. This keeps each sub-problem tractable, but also necessitates heuristics to link the two.</a:t>
            </a:r>
            <a:endParaRPr/>
          </a:p>
          <a:p>
            <a:pPr indent="-325755" lvl="0" marL="457200" rtl="0" algn="l">
              <a:spcBef>
                <a:spcPts val="0"/>
              </a:spcBef>
              <a:spcAft>
                <a:spcPts val="0"/>
              </a:spcAft>
              <a:buSzPct val="100000"/>
              <a:buChar char="●"/>
            </a:pPr>
            <a:r>
              <a:rPr lang="en"/>
              <a:t>To reduce heuristics, we optimize over the footholds and the body motion simultaneously. This makes the constraint that keeps the CoP inside the area of the stance feet nonlinear and requires an NLP, as opposed to a traditional QP, to solve the problem.</a:t>
            </a:r>
            <a:endParaRPr/>
          </a:p>
          <a:p>
            <a:pPr indent="-325755" lvl="0" marL="457200" rtl="0" algn="l">
              <a:spcBef>
                <a:spcPts val="0"/>
              </a:spcBef>
              <a:spcAft>
                <a:spcPts val="0"/>
              </a:spcAft>
              <a:buSzPct val="100000"/>
              <a:buChar char="●"/>
            </a:pPr>
            <a:r>
              <a:rPr lang="en"/>
              <a:t>We will focus on direct methods, in which the continuous time Trajectory Optimization problem is transcribed to a Nonlinear Programming Problem (NLP) affected by a finite number of decision variables.</a:t>
            </a:r>
            <a:endParaRPr/>
          </a:p>
        </p:txBody>
      </p:sp>
      <p:pic>
        <p:nvPicPr>
          <p:cNvPr id="99" name="Google Shape;99;p19"/>
          <p:cNvPicPr preferRelativeResize="0"/>
          <p:nvPr/>
        </p:nvPicPr>
        <p:blipFill>
          <a:blip r:embed="rId3">
            <a:alphaModFix/>
          </a:blip>
          <a:stretch>
            <a:fillRect/>
          </a:stretch>
        </p:blipFill>
        <p:spPr>
          <a:xfrm>
            <a:off x="1122775" y="4412150"/>
            <a:ext cx="6898426"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105" name="Google Shape;105;p20"/>
          <p:cNvSpPr txBox="1"/>
          <p:nvPr>
            <p:ph idx="1" type="body"/>
          </p:nvPr>
        </p:nvSpPr>
        <p:spPr>
          <a:xfrm>
            <a:off x="311700" y="1152475"/>
            <a:ext cx="8520600" cy="19983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Phase Planner that decides on the amount and sequence of steps (not their location)</a:t>
            </a:r>
            <a:endParaRPr/>
          </a:p>
          <a:p>
            <a:pPr indent="-334327" lvl="0" marL="457200" rtl="0" algn="l">
              <a:spcBef>
                <a:spcPts val="0"/>
              </a:spcBef>
              <a:spcAft>
                <a:spcPts val="0"/>
              </a:spcAft>
              <a:buSzPct val="100000"/>
              <a:buChar char="●"/>
            </a:pPr>
            <a:r>
              <a:rPr lang="en"/>
              <a:t>NLP solver that produces a CoM motion plan and footholds</a:t>
            </a:r>
            <a:endParaRPr/>
          </a:p>
          <a:p>
            <a:pPr indent="-334327" lvl="0" marL="457200" rtl="0" algn="l">
              <a:spcBef>
                <a:spcPts val="0"/>
              </a:spcBef>
              <a:spcAft>
                <a:spcPts val="0"/>
              </a:spcAft>
              <a:buSzPct val="100000"/>
              <a:buChar char="●"/>
            </a:pPr>
            <a:r>
              <a:rPr lang="en"/>
              <a:t>Full Body Mapper that maps the Cartesian output of the NLP to a full-body (base and joints) motion of the robot</a:t>
            </a:r>
            <a:endParaRPr/>
          </a:p>
          <a:p>
            <a:pPr indent="-334327" lvl="0" marL="457200" rtl="0" algn="l">
              <a:spcBef>
                <a:spcPts val="0"/>
              </a:spcBef>
              <a:spcAft>
                <a:spcPts val="0"/>
              </a:spcAft>
              <a:buSzPct val="100000"/>
              <a:buChar char="●"/>
            </a:pPr>
            <a:r>
              <a:rPr lang="en"/>
              <a:t>Controller that generates the required torques to track the motion.</a:t>
            </a:r>
            <a:endParaRPr/>
          </a:p>
        </p:txBody>
      </p:sp>
      <p:pic>
        <p:nvPicPr>
          <p:cNvPr id="106" name="Google Shape;106;p20"/>
          <p:cNvPicPr preferRelativeResize="0"/>
          <p:nvPr/>
        </p:nvPicPr>
        <p:blipFill>
          <a:blip r:embed="rId3">
            <a:alphaModFix/>
          </a:blip>
          <a:stretch>
            <a:fillRect/>
          </a:stretch>
        </p:blipFill>
        <p:spPr>
          <a:xfrm>
            <a:off x="311700" y="3150650"/>
            <a:ext cx="4400550" cy="1924050"/>
          </a:xfrm>
          <a:prstGeom prst="rect">
            <a:avLst/>
          </a:prstGeom>
          <a:noFill/>
          <a:ln>
            <a:noFill/>
          </a:ln>
        </p:spPr>
      </p:pic>
      <p:pic>
        <p:nvPicPr>
          <p:cNvPr id="107" name="Google Shape;107;p20"/>
          <p:cNvPicPr preferRelativeResize="0"/>
          <p:nvPr/>
        </p:nvPicPr>
        <p:blipFill>
          <a:blip r:embed="rId4">
            <a:alphaModFix/>
          </a:blip>
          <a:stretch>
            <a:fillRect/>
          </a:stretch>
        </p:blipFill>
        <p:spPr>
          <a:xfrm>
            <a:off x="4712250" y="3358013"/>
            <a:ext cx="4268725" cy="15093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113" name="Google Shape;113;p21"/>
          <p:cNvSpPr txBox="1"/>
          <p:nvPr>
            <p:ph idx="1" type="body"/>
          </p:nvPr>
        </p:nvSpPr>
        <p:spPr>
          <a:xfrm>
            <a:off x="311700" y="4542500"/>
            <a:ext cx="8520600" cy="47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a:t>Equations now explained from the paper</a:t>
            </a:r>
            <a:endParaRPr i="1"/>
          </a:p>
        </p:txBody>
      </p:sp>
      <p:pic>
        <p:nvPicPr>
          <p:cNvPr id="114" name="Google Shape;114;p21"/>
          <p:cNvPicPr preferRelativeResize="0"/>
          <p:nvPr/>
        </p:nvPicPr>
        <p:blipFill>
          <a:blip r:embed="rId3">
            <a:alphaModFix/>
          </a:blip>
          <a:stretch>
            <a:fillRect/>
          </a:stretch>
        </p:blipFill>
        <p:spPr>
          <a:xfrm>
            <a:off x="973300" y="1310700"/>
            <a:ext cx="7197390" cy="3231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