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jClbOOuTg2X/piJUBsQWPLzWSF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 name="Shape 9"/>
        <p:cNvGrpSpPr/>
        <p:nvPr/>
      </p:nvGrpSpPr>
      <p:grpSpPr>
        <a:xfrm>
          <a:off x="0" y="0"/>
          <a:ext cx="0" cy="0"/>
          <a:chOff x="0" y="0"/>
          <a:chExt cx="0" cy="0"/>
        </a:xfrm>
      </p:grpSpPr>
      <p:sp>
        <p:nvSpPr>
          <p:cNvPr id="10" name="Google Shape;10;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 name="Google Shape;1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648b6b6c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648b6b6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 name="Google Shape;1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 name="Google Shape;2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 name="Google Shape;2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 name="Google Shape;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 name="Google Shape;4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 name="Google Shape;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 name="Google Shape;6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 name="Shape 6"/>
        <p:cNvGrpSpPr/>
        <p:nvPr/>
      </p:nvGrpSpPr>
      <p:grpSpPr>
        <a:xfrm>
          <a:off x="0" y="0"/>
          <a:ext cx="0" cy="0"/>
          <a:chOff x="0" y="0"/>
          <a:chExt cx="0" cy="0"/>
        </a:xfrm>
      </p:grpSpPr>
      <p:sp>
        <p:nvSpPr>
          <p:cNvPr id="7" name="Google Shape;7;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30.png"/><Relationship Id="rId5"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9.png"/><Relationship Id="rId5" Type="http://schemas.openxmlformats.org/officeDocument/2006/relationships/image" Target="../media/image27.png"/><Relationship Id="rId6"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35.png"/><Relationship Id="rId6"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7.png"/><Relationship Id="rId4" Type="http://schemas.openxmlformats.org/officeDocument/2006/relationships/image" Target="../media/image31.png"/><Relationship Id="rId5"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6.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 name="Shape 12"/>
        <p:cNvGrpSpPr/>
        <p:nvPr/>
      </p:nvGrpSpPr>
      <p:grpSpPr>
        <a:xfrm>
          <a:off x="0" y="0"/>
          <a:ext cx="0" cy="0"/>
          <a:chOff x="0" y="0"/>
          <a:chExt cx="0" cy="0"/>
        </a:xfrm>
      </p:grpSpPr>
      <p:sp>
        <p:nvSpPr>
          <p:cNvPr id="13" name="Google Shape;13;p1"/>
          <p:cNvSpPr txBox="1"/>
          <p:nvPr/>
        </p:nvSpPr>
        <p:spPr>
          <a:xfrm>
            <a:off x="1539550" y="385875"/>
            <a:ext cx="98676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latin typeface="Arial"/>
                <a:ea typeface="Arial"/>
                <a:cs typeface="Arial"/>
                <a:sym typeface="Arial"/>
              </a:rPr>
              <a:t>Stability Criterion for Dynamic Gaits of Quadruped Robot</a:t>
            </a:r>
            <a:endParaRPr b="1" i="0" sz="2600" u="none" cap="none" strike="noStrike">
              <a:solidFill>
                <a:srgbClr val="000000"/>
              </a:solidFill>
              <a:latin typeface="Arial"/>
              <a:ea typeface="Arial"/>
              <a:cs typeface="Arial"/>
              <a:sym typeface="Arial"/>
            </a:endParaRPr>
          </a:p>
        </p:txBody>
      </p:sp>
      <p:pic>
        <p:nvPicPr>
          <p:cNvPr descr="The definition of the wide stability margin | Download Scientific Diagram" id="14" name="Google Shape;14;p1"/>
          <p:cNvPicPr preferRelativeResize="0"/>
          <p:nvPr/>
        </p:nvPicPr>
        <p:blipFill rotWithShape="1">
          <a:blip r:embed="rId3">
            <a:alphaModFix/>
          </a:blip>
          <a:srcRect b="0" l="0" r="0" t="0"/>
          <a:stretch/>
        </p:blipFill>
        <p:spPr>
          <a:xfrm>
            <a:off x="2282001" y="1260774"/>
            <a:ext cx="3585700" cy="3096424"/>
          </a:xfrm>
          <a:prstGeom prst="rect">
            <a:avLst/>
          </a:prstGeom>
          <a:noFill/>
          <a:ln>
            <a:noFill/>
          </a:ln>
        </p:spPr>
      </p:pic>
      <p:sp>
        <p:nvSpPr>
          <p:cNvPr id="15" name="Google Shape;15;p1"/>
          <p:cNvSpPr txBox="1"/>
          <p:nvPr/>
        </p:nvSpPr>
        <p:spPr>
          <a:xfrm>
            <a:off x="6210975" y="5037150"/>
            <a:ext cx="4776000" cy="187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Presented by :-</a:t>
            </a:r>
            <a:endParaRPr b="1" i="0" sz="2200" u="none" cap="none" strike="noStrike">
              <a:solidFill>
                <a:srgbClr val="000000"/>
              </a:solidFill>
              <a:latin typeface="Arial"/>
              <a:ea typeface="Arial"/>
              <a:cs typeface="Arial"/>
              <a:sym typeface="Arial"/>
            </a:endParaRPr>
          </a:p>
          <a:p>
            <a:pPr indent="0" lvl="0" marL="182880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      Yash Chavan </a:t>
            </a:r>
            <a:endParaRPr b="1" i="0" sz="2200" u="none" cap="none" strike="noStrike">
              <a:solidFill>
                <a:srgbClr val="000000"/>
              </a:solidFill>
              <a:latin typeface="Arial"/>
              <a:ea typeface="Arial"/>
              <a:cs typeface="Arial"/>
              <a:sym typeface="Arial"/>
            </a:endParaRPr>
          </a:p>
          <a:p>
            <a:pPr indent="457200" lvl="0" marL="182880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2020A4PS1972G</a:t>
            </a:r>
            <a:endParaRPr b="1" i="0" sz="2200" u="none" cap="none" strike="noStrike">
              <a:solidFill>
                <a:srgbClr val="000000"/>
              </a:solidFill>
              <a:latin typeface="Arial"/>
              <a:ea typeface="Arial"/>
              <a:cs typeface="Arial"/>
              <a:sym typeface="Arial"/>
            </a:endParaRPr>
          </a:p>
          <a:p>
            <a:pPr indent="457200" lvl="0" marL="182880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Arial"/>
              <a:ea typeface="Arial"/>
              <a:cs typeface="Arial"/>
              <a:sym typeface="Arial"/>
            </a:endParaRPr>
          </a:p>
          <a:p>
            <a:pPr indent="457200" lvl="0" marL="182880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Arial"/>
              <a:ea typeface="Arial"/>
              <a:cs typeface="Arial"/>
              <a:sym typeface="Arial"/>
            </a:endParaRPr>
          </a:p>
        </p:txBody>
      </p:sp>
      <p:pic>
        <p:nvPicPr>
          <p:cNvPr id="16" name="Google Shape;16;p1"/>
          <p:cNvPicPr preferRelativeResize="0"/>
          <p:nvPr/>
        </p:nvPicPr>
        <p:blipFill rotWithShape="1">
          <a:blip r:embed="rId4">
            <a:alphaModFix/>
          </a:blip>
          <a:srcRect b="0" l="0" r="0" t="0"/>
          <a:stretch/>
        </p:blipFill>
        <p:spPr>
          <a:xfrm>
            <a:off x="7365675" y="1397600"/>
            <a:ext cx="3709075" cy="32128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0"/>
          <p:cNvPicPr preferRelativeResize="0"/>
          <p:nvPr/>
        </p:nvPicPr>
        <p:blipFill rotWithShape="1">
          <a:blip r:embed="rId3">
            <a:alphaModFix/>
          </a:blip>
          <a:srcRect b="18923" l="0" r="0" t="0"/>
          <a:stretch/>
        </p:blipFill>
        <p:spPr>
          <a:xfrm>
            <a:off x="817900" y="930673"/>
            <a:ext cx="10346249" cy="4458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1"/>
          <p:cNvSpPr txBox="1"/>
          <p:nvPr/>
        </p:nvSpPr>
        <p:spPr>
          <a:xfrm>
            <a:off x="436206" y="328175"/>
            <a:ext cx="1014470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velocity is very important for maintaining balance, especially under some special condition</a:t>
            </a:r>
            <a:endParaRPr b="0" i="0" sz="1800" u="none" cap="none" strike="noStrike">
              <a:solidFill>
                <a:schemeClr val="dk1"/>
              </a:solidFill>
              <a:latin typeface="Calibri"/>
              <a:ea typeface="Calibri"/>
              <a:cs typeface="Calibri"/>
              <a:sym typeface="Calibri"/>
            </a:endParaRPr>
          </a:p>
        </p:txBody>
      </p:sp>
      <p:sp>
        <p:nvSpPr>
          <p:cNvPr id="89" name="Google Shape;89;p11"/>
          <p:cNvSpPr txBox="1"/>
          <p:nvPr/>
        </p:nvSpPr>
        <p:spPr>
          <a:xfrm>
            <a:off x="436206" y="803892"/>
            <a:ext cx="1166559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however, if the robot’s velocity is high enough to allow it to quickly enter a stable area, the robot can maintain its balance.</a:t>
            </a:r>
            <a:endParaRPr b="0" i="0" sz="1800" u="none" cap="none" strike="noStrike">
              <a:solidFill>
                <a:schemeClr val="dk1"/>
              </a:solidFill>
              <a:latin typeface="Calibri"/>
              <a:ea typeface="Calibri"/>
              <a:cs typeface="Calibri"/>
              <a:sym typeface="Calibri"/>
            </a:endParaRPr>
          </a:p>
        </p:txBody>
      </p:sp>
      <p:pic>
        <p:nvPicPr>
          <p:cNvPr id="90" name="Google Shape;90;p11"/>
          <p:cNvPicPr preferRelativeResize="0"/>
          <p:nvPr/>
        </p:nvPicPr>
        <p:blipFill rotWithShape="1">
          <a:blip r:embed="rId3">
            <a:alphaModFix/>
          </a:blip>
          <a:srcRect b="0" l="0" r="0" t="0"/>
          <a:stretch/>
        </p:blipFill>
        <p:spPr>
          <a:xfrm>
            <a:off x="436206" y="1279609"/>
            <a:ext cx="9221941" cy="3858695"/>
          </a:xfrm>
          <a:prstGeom prst="rect">
            <a:avLst/>
          </a:prstGeom>
          <a:noFill/>
          <a:ln>
            <a:noFill/>
          </a:ln>
        </p:spPr>
      </p:pic>
      <p:sp>
        <p:nvSpPr>
          <p:cNvPr id="91" name="Google Shape;91;p11"/>
          <p:cNvSpPr txBox="1"/>
          <p:nvPr/>
        </p:nvSpPr>
        <p:spPr>
          <a:xfrm>
            <a:off x="436205" y="4929683"/>
            <a:ext cx="108258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 is the length of the robot’s body and W is the width.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expected benefits of doing so are the following: </a:t>
            </a:r>
            <a:endParaRPr b="0" i="0" sz="14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latin typeface="Calibri"/>
                <a:ea typeface="Calibri"/>
                <a:cs typeface="Calibri"/>
                <a:sym typeface="Calibri"/>
              </a:rPr>
              <a:t>The current stability of the robot can be assessed more accurately and efficiently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 A reference can be provided to eliminate undesired velocity during motion planning.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2"/>
          <p:cNvSpPr txBox="1"/>
          <p:nvPr/>
        </p:nvSpPr>
        <p:spPr>
          <a:xfrm>
            <a:off x="324240" y="211885"/>
            <a:ext cx="609755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Dynamic-Stability Criterion</a:t>
            </a:r>
            <a:endParaRPr b="0" i="0" sz="1400" u="none" cap="none" strike="noStrike">
              <a:solidFill>
                <a:srgbClr val="000000"/>
              </a:solidFill>
              <a:latin typeface="Arial"/>
              <a:ea typeface="Arial"/>
              <a:cs typeface="Arial"/>
              <a:sym typeface="Arial"/>
            </a:endParaRPr>
          </a:p>
        </p:txBody>
      </p:sp>
      <p:sp>
        <p:nvSpPr>
          <p:cNvPr id="97" name="Google Shape;97;p12"/>
          <p:cNvSpPr txBox="1"/>
          <p:nvPr/>
        </p:nvSpPr>
        <p:spPr>
          <a:xfrm>
            <a:off x="324240" y="766771"/>
            <a:ext cx="11180405"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stability of a robot with a dynamic gait is closely related to two factors: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US" sz="1800">
                <a:solidFill>
                  <a:schemeClr val="dk1"/>
                </a:solidFill>
                <a:latin typeface="Calibri"/>
                <a:ea typeface="Calibri"/>
                <a:cs typeface="Calibri"/>
                <a:sym typeface="Calibri"/>
              </a:rPr>
              <a:t>(1)</a:t>
            </a:r>
            <a:r>
              <a:rPr b="0" i="0" lang="en-US" sz="1800" u="none" cap="none" strike="noStrike">
                <a:solidFill>
                  <a:schemeClr val="dk1"/>
                </a:solidFill>
                <a:latin typeface="Calibri"/>
                <a:ea typeface="Calibri"/>
                <a:cs typeface="Calibri"/>
                <a:sym typeface="Calibri"/>
              </a:rPr>
              <a:t>the ground-reaction forces that act on the current support feet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 the ground-reaction forces that will acting on the next support feet.</a:t>
            </a:r>
            <a:endParaRPr b="0" i="0" sz="1800" u="none" cap="none" strike="noStrike">
              <a:solidFill>
                <a:schemeClr val="dk1"/>
              </a:solidFill>
              <a:latin typeface="Calibri"/>
              <a:ea typeface="Calibri"/>
              <a:cs typeface="Calibri"/>
              <a:sym typeface="Calibri"/>
            </a:endParaRPr>
          </a:p>
        </p:txBody>
      </p:sp>
      <p:sp>
        <p:nvSpPr>
          <p:cNvPr id="98" name="Google Shape;98;p12"/>
          <p:cNvSpPr txBox="1"/>
          <p:nvPr/>
        </p:nvSpPr>
        <p:spPr>
          <a:xfrm>
            <a:off x="324238" y="5268222"/>
            <a:ext cx="11525638"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torque that prevents the robot from tipping around the zs axis can only be provided by the next set of support feet. The contact forces at AL’ and BL’ also play a supplementary role in maintaining rotational stability around ys . The rotation of the robot around xs is stopped by the friction</a:t>
            </a:r>
            <a:endParaRPr b="0" i="0" sz="1800" u="none" cap="none" strike="noStrike">
              <a:solidFill>
                <a:schemeClr val="dk1"/>
              </a:solidFill>
              <a:latin typeface="Calibri"/>
              <a:ea typeface="Calibri"/>
              <a:cs typeface="Calibri"/>
              <a:sym typeface="Calibri"/>
            </a:endParaRPr>
          </a:p>
        </p:txBody>
      </p:sp>
      <p:sp>
        <p:nvSpPr>
          <p:cNvPr id="99" name="Google Shape;99;p12"/>
          <p:cNvSpPr txBox="1"/>
          <p:nvPr/>
        </p:nvSpPr>
        <p:spPr>
          <a:xfrm>
            <a:off x="324238" y="4210537"/>
            <a:ext cx="11525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Fn, is perpendicular to the support plane </a:t>
            </a:r>
            <a:r>
              <a:rPr b="0" i="0" lang="en-US" sz="1800" u="none" cap="none" strike="noStrike">
                <a:solidFill>
                  <a:schemeClr val="dk1"/>
                </a:solidFill>
                <a:latin typeface="Calibri"/>
                <a:ea typeface="Calibri"/>
                <a:cs typeface="Calibri"/>
                <a:sym typeface="Calibri"/>
              </a:rPr>
              <a:t>and points outward, and its </a:t>
            </a:r>
            <a:r>
              <a:rPr b="1" i="0" lang="en-US" sz="1800" u="none" cap="none" strike="noStrike">
                <a:solidFill>
                  <a:schemeClr val="dk1"/>
                </a:solidFill>
                <a:latin typeface="Calibri"/>
                <a:ea typeface="Calibri"/>
                <a:cs typeface="Calibri"/>
                <a:sym typeface="Calibri"/>
              </a:rPr>
              <a:t>main role is to support the robot standing and to maintain the stability of the robot’s rotation around the ys and zs axes</a:t>
            </a:r>
            <a:endParaRPr b="1" i="0" sz="1800" u="none" cap="none" strike="noStrike">
              <a:solidFill>
                <a:schemeClr val="dk1"/>
              </a:solidFill>
              <a:latin typeface="Calibri"/>
              <a:ea typeface="Calibri"/>
              <a:cs typeface="Calibri"/>
              <a:sym typeface="Calibri"/>
            </a:endParaRPr>
          </a:p>
        </p:txBody>
      </p:sp>
      <p:sp>
        <p:nvSpPr>
          <p:cNvPr id="100" name="Google Shape;100;p12"/>
          <p:cNvSpPr txBox="1"/>
          <p:nvPr/>
        </p:nvSpPr>
        <p:spPr>
          <a:xfrm>
            <a:off x="324238" y="4877879"/>
            <a:ext cx="11730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a:t>
            </a:r>
            <a:r>
              <a:rPr b="1" i="0" lang="en-US" sz="1800" u="none" cap="none" strike="noStrike">
                <a:solidFill>
                  <a:schemeClr val="dk1"/>
                </a:solidFill>
                <a:latin typeface="Calibri"/>
                <a:ea typeface="Calibri"/>
                <a:cs typeface="Calibri"/>
                <a:sym typeface="Calibri"/>
              </a:rPr>
              <a:t> frictional force Ff </a:t>
            </a:r>
            <a:r>
              <a:rPr b="0" i="0" lang="en-US" sz="1800" u="none" cap="none" strike="noStrike">
                <a:solidFill>
                  <a:schemeClr val="dk1"/>
                </a:solidFill>
                <a:latin typeface="Calibri"/>
                <a:ea typeface="Calibri"/>
                <a:cs typeface="Calibri"/>
                <a:sym typeface="Calibri"/>
              </a:rPr>
              <a:t>is located on the support plane, which is </a:t>
            </a:r>
            <a:r>
              <a:rPr b="1" i="0" lang="en-US" sz="1800" u="none" cap="none" strike="noStrike">
                <a:solidFill>
                  <a:schemeClr val="dk1"/>
                </a:solidFill>
                <a:latin typeface="Calibri"/>
                <a:ea typeface="Calibri"/>
                <a:cs typeface="Calibri"/>
                <a:sym typeface="Calibri"/>
              </a:rPr>
              <a:t>opposite to the direction of the feet’s motion</a:t>
            </a:r>
            <a:endParaRPr b="1" i="0" sz="1800" u="none" cap="none" strike="noStrike">
              <a:solidFill>
                <a:schemeClr val="dk1"/>
              </a:solidFill>
              <a:latin typeface="Calibri"/>
              <a:ea typeface="Calibri"/>
              <a:cs typeface="Calibri"/>
              <a:sym typeface="Calibri"/>
            </a:endParaRPr>
          </a:p>
        </p:txBody>
      </p:sp>
      <p:pic>
        <p:nvPicPr>
          <p:cNvPr id="101" name="Google Shape;101;p12"/>
          <p:cNvPicPr preferRelativeResize="0"/>
          <p:nvPr/>
        </p:nvPicPr>
        <p:blipFill rotWithShape="1">
          <a:blip r:embed="rId3">
            <a:alphaModFix/>
          </a:blip>
          <a:srcRect b="0" l="0" r="0" t="0"/>
          <a:stretch/>
        </p:blipFill>
        <p:spPr>
          <a:xfrm>
            <a:off x="3854204" y="1742778"/>
            <a:ext cx="4465707" cy="2362405"/>
          </a:xfrm>
          <a:prstGeom prst="rect">
            <a:avLst/>
          </a:prstGeom>
          <a:noFill/>
          <a:ln>
            <a:noFill/>
          </a:ln>
        </p:spPr>
      </p:pic>
      <p:sp>
        <p:nvSpPr>
          <p:cNvPr id="102" name="Google Shape;102;p12"/>
          <p:cNvSpPr txBox="1"/>
          <p:nvPr/>
        </p:nvSpPr>
        <p:spPr>
          <a:xfrm>
            <a:off x="324239" y="6212563"/>
            <a:ext cx="1139500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ZMP0 can be considered to be on the extension line of the equivalent force, Fe , acting at the CoM of the body</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3"/>
          <p:cNvPicPr preferRelativeResize="0"/>
          <p:nvPr/>
        </p:nvPicPr>
        <p:blipFill rotWithShape="1">
          <a:blip r:embed="rId3">
            <a:alphaModFix/>
          </a:blip>
          <a:srcRect b="0" l="0" r="0" t="0"/>
          <a:stretch/>
        </p:blipFill>
        <p:spPr>
          <a:xfrm>
            <a:off x="1604500" y="152400"/>
            <a:ext cx="8539017" cy="65531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4"/>
          <p:cNvPicPr preferRelativeResize="0"/>
          <p:nvPr/>
        </p:nvPicPr>
        <p:blipFill rotWithShape="1">
          <a:blip r:embed="rId3">
            <a:alphaModFix/>
          </a:blip>
          <a:srcRect b="0" l="0" r="0" t="0"/>
          <a:stretch/>
        </p:blipFill>
        <p:spPr>
          <a:xfrm>
            <a:off x="1024537" y="420850"/>
            <a:ext cx="10142926" cy="1719750"/>
          </a:xfrm>
          <a:prstGeom prst="rect">
            <a:avLst/>
          </a:prstGeom>
          <a:noFill/>
          <a:ln>
            <a:noFill/>
          </a:ln>
        </p:spPr>
      </p:pic>
      <p:pic>
        <p:nvPicPr>
          <p:cNvPr id="113" name="Google Shape;113;p14"/>
          <p:cNvPicPr preferRelativeResize="0"/>
          <p:nvPr/>
        </p:nvPicPr>
        <p:blipFill rotWithShape="1">
          <a:blip r:embed="rId4">
            <a:alphaModFix/>
          </a:blip>
          <a:srcRect b="0" l="0" r="0" t="0"/>
          <a:stretch/>
        </p:blipFill>
        <p:spPr>
          <a:xfrm>
            <a:off x="1024525" y="2712875"/>
            <a:ext cx="4638675" cy="247650"/>
          </a:xfrm>
          <a:prstGeom prst="rect">
            <a:avLst/>
          </a:prstGeom>
          <a:noFill/>
          <a:ln>
            <a:noFill/>
          </a:ln>
        </p:spPr>
      </p:pic>
      <p:pic>
        <p:nvPicPr>
          <p:cNvPr id="114" name="Google Shape;114;p14"/>
          <p:cNvPicPr preferRelativeResize="0"/>
          <p:nvPr/>
        </p:nvPicPr>
        <p:blipFill rotWithShape="1">
          <a:blip r:embed="rId5">
            <a:alphaModFix/>
          </a:blip>
          <a:srcRect b="0" l="0" r="0" t="0"/>
          <a:stretch/>
        </p:blipFill>
        <p:spPr>
          <a:xfrm>
            <a:off x="937050" y="2960525"/>
            <a:ext cx="8867775" cy="2762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nvSpPr>
        <p:spPr>
          <a:xfrm>
            <a:off x="174950" y="139950"/>
            <a:ext cx="3691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4. Dynamic-Stability Measurement</a:t>
            </a:r>
            <a:endParaRPr b="1" i="0" sz="1400" u="none" cap="none" strike="noStrike">
              <a:solidFill>
                <a:srgbClr val="000000"/>
              </a:solidFill>
              <a:latin typeface="Arial"/>
              <a:ea typeface="Arial"/>
              <a:cs typeface="Arial"/>
              <a:sym typeface="Arial"/>
            </a:endParaRPr>
          </a:p>
        </p:txBody>
      </p:sp>
      <p:pic>
        <p:nvPicPr>
          <p:cNvPr id="120" name="Google Shape;120;p15"/>
          <p:cNvPicPr preferRelativeResize="0"/>
          <p:nvPr/>
        </p:nvPicPr>
        <p:blipFill rotWithShape="1">
          <a:blip r:embed="rId3">
            <a:alphaModFix/>
          </a:blip>
          <a:srcRect b="0" l="0" r="0" t="0"/>
          <a:stretch/>
        </p:blipFill>
        <p:spPr>
          <a:xfrm>
            <a:off x="174950" y="645125"/>
            <a:ext cx="8867775" cy="1047750"/>
          </a:xfrm>
          <a:prstGeom prst="rect">
            <a:avLst/>
          </a:prstGeom>
          <a:noFill/>
          <a:ln>
            <a:noFill/>
          </a:ln>
        </p:spPr>
      </p:pic>
      <p:sp>
        <p:nvSpPr>
          <p:cNvPr id="121" name="Google Shape;121;p15"/>
          <p:cNvSpPr txBox="1"/>
          <p:nvPr/>
        </p:nvSpPr>
        <p:spPr>
          <a:xfrm>
            <a:off x="724950" y="1608450"/>
            <a:ext cx="111447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instability of the robot is mainly caused by unbalanced rotation in two mutually perpendicular directions. Therefore, the distances between ZMP0 and the two sets of opposite boundaries (d11 and d12, and d21 and d22) should be considered when evaluating the stability of the robot</a:t>
            </a:r>
            <a:endParaRPr b="0" i="0" sz="1400" u="none" cap="none" strike="noStrike">
              <a:solidFill>
                <a:srgbClr val="000000"/>
              </a:solidFill>
              <a:latin typeface="Arial"/>
              <a:ea typeface="Arial"/>
              <a:cs typeface="Arial"/>
              <a:sym typeface="Arial"/>
            </a:endParaRPr>
          </a:p>
        </p:txBody>
      </p:sp>
      <p:pic>
        <p:nvPicPr>
          <p:cNvPr id="122" name="Google Shape;122;p15"/>
          <p:cNvPicPr preferRelativeResize="0"/>
          <p:nvPr/>
        </p:nvPicPr>
        <p:blipFill rotWithShape="1">
          <a:blip r:embed="rId4">
            <a:alphaModFix/>
          </a:blip>
          <a:srcRect b="0" l="0" r="0" t="0"/>
          <a:stretch/>
        </p:blipFill>
        <p:spPr>
          <a:xfrm>
            <a:off x="4014550" y="2264800"/>
            <a:ext cx="3924300" cy="1733550"/>
          </a:xfrm>
          <a:prstGeom prst="rect">
            <a:avLst/>
          </a:prstGeom>
          <a:noFill/>
          <a:ln>
            <a:noFill/>
          </a:ln>
        </p:spPr>
      </p:pic>
      <p:sp>
        <p:nvSpPr>
          <p:cNvPr id="123" name="Google Shape;123;p15"/>
          <p:cNvSpPr txBox="1"/>
          <p:nvPr/>
        </p:nvSpPr>
        <p:spPr>
          <a:xfrm>
            <a:off x="724950" y="3998350"/>
            <a:ext cx="10742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two support points forming a certain boundary of the quadrilateral do not necessarily exist at present. Hence, the distances between ZMP0 and boundaries should be multiplied by their corresponding coefficients 𝜔𝑖 , which are defined as follows: </a:t>
            </a:r>
            <a:endParaRPr b="0" i="0" sz="1400" u="none" cap="none" strike="noStrike">
              <a:solidFill>
                <a:srgbClr val="000000"/>
              </a:solidFill>
              <a:latin typeface="Arial"/>
              <a:ea typeface="Arial"/>
              <a:cs typeface="Arial"/>
              <a:sym typeface="Arial"/>
            </a:endParaRPr>
          </a:p>
        </p:txBody>
      </p:sp>
      <p:pic>
        <p:nvPicPr>
          <p:cNvPr id="124" name="Google Shape;124;p15"/>
          <p:cNvPicPr preferRelativeResize="0"/>
          <p:nvPr/>
        </p:nvPicPr>
        <p:blipFill rotWithShape="1">
          <a:blip r:embed="rId5">
            <a:alphaModFix/>
          </a:blip>
          <a:srcRect b="0" l="0" r="0" t="0"/>
          <a:stretch/>
        </p:blipFill>
        <p:spPr>
          <a:xfrm>
            <a:off x="2727100" y="4570275"/>
            <a:ext cx="6499206" cy="2061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6"/>
          <p:cNvPicPr preferRelativeResize="0"/>
          <p:nvPr/>
        </p:nvPicPr>
        <p:blipFill rotWithShape="1">
          <a:blip r:embed="rId3">
            <a:alphaModFix/>
          </a:blip>
          <a:srcRect b="0" l="0" r="0" t="0"/>
          <a:stretch/>
        </p:blipFill>
        <p:spPr>
          <a:xfrm>
            <a:off x="782225" y="922200"/>
            <a:ext cx="8782050" cy="647700"/>
          </a:xfrm>
          <a:prstGeom prst="rect">
            <a:avLst/>
          </a:prstGeom>
          <a:noFill/>
          <a:ln>
            <a:noFill/>
          </a:ln>
        </p:spPr>
      </p:pic>
      <p:pic>
        <p:nvPicPr>
          <p:cNvPr id="130" name="Google Shape;130;p16"/>
          <p:cNvPicPr preferRelativeResize="0"/>
          <p:nvPr/>
        </p:nvPicPr>
        <p:blipFill rotWithShape="1">
          <a:blip r:embed="rId4">
            <a:alphaModFix/>
          </a:blip>
          <a:srcRect b="0" l="0" r="0" t="0"/>
          <a:stretch/>
        </p:blipFill>
        <p:spPr>
          <a:xfrm>
            <a:off x="691738" y="1569900"/>
            <a:ext cx="8963025" cy="2438400"/>
          </a:xfrm>
          <a:prstGeom prst="rect">
            <a:avLst/>
          </a:prstGeom>
          <a:noFill/>
          <a:ln>
            <a:noFill/>
          </a:ln>
        </p:spPr>
      </p:pic>
      <p:pic>
        <p:nvPicPr>
          <p:cNvPr id="131" name="Google Shape;131;p16"/>
          <p:cNvPicPr preferRelativeResize="0"/>
          <p:nvPr/>
        </p:nvPicPr>
        <p:blipFill rotWithShape="1">
          <a:blip r:embed="rId5">
            <a:alphaModFix/>
          </a:blip>
          <a:srcRect b="0" l="0" r="0" t="0"/>
          <a:stretch/>
        </p:blipFill>
        <p:spPr>
          <a:xfrm>
            <a:off x="2286775" y="3903325"/>
            <a:ext cx="6184878" cy="2544900"/>
          </a:xfrm>
          <a:prstGeom prst="rect">
            <a:avLst/>
          </a:prstGeom>
          <a:noFill/>
          <a:ln>
            <a:noFill/>
          </a:ln>
        </p:spPr>
      </p:pic>
      <p:pic>
        <p:nvPicPr>
          <p:cNvPr id="132" name="Google Shape;132;p16"/>
          <p:cNvPicPr preferRelativeResize="0"/>
          <p:nvPr/>
        </p:nvPicPr>
        <p:blipFill rotWithShape="1">
          <a:blip r:embed="rId6">
            <a:alphaModFix/>
          </a:blip>
          <a:srcRect b="0" l="0" r="0" t="0"/>
          <a:stretch/>
        </p:blipFill>
        <p:spPr>
          <a:xfrm>
            <a:off x="686975" y="191700"/>
            <a:ext cx="8877300" cy="590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7"/>
          <p:cNvPicPr preferRelativeResize="0"/>
          <p:nvPr/>
        </p:nvPicPr>
        <p:blipFill rotWithShape="1">
          <a:blip r:embed="rId3">
            <a:alphaModFix/>
          </a:blip>
          <a:srcRect b="0" l="0" r="0" t="0"/>
          <a:stretch/>
        </p:blipFill>
        <p:spPr>
          <a:xfrm>
            <a:off x="152400" y="152400"/>
            <a:ext cx="4438650" cy="361950"/>
          </a:xfrm>
          <a:prstGeom prst="rect">
            <a:avLst/>
          </a:prstGeom>
          <a:noFill/>
          <a:ln>
            <a:noFill/>
          </a:ln>
        </p:spPr>
      </p:pic>
      <p:pic>
        <p:nvPicPr>
          <p:cNvPr id="138" name="Google Shape;138;p17"/>
          <p:cNvPicPr preferRelativeResize="0"/>
          <p:nvPr/>
        </p:nvPicPr>
        <p:blipFill rotWithShape="1">
          <a:blip r:embed="rId4">
            <a:alphaModFix/>
          </a:blip>
          <a:srcRect b="0" l="0" r="0" t="0"/>
          <a:stretch/>
        </p:blipFill>
        <p:spPr>
          <a:xfrm>
            <a:off x="1412025" y="631775"/>
            <a:ext cx="8839200" cy="3295650"/>
          </a:xfrm>
          <a:prstGeom prst="rect">
            <a:avLst/>
          </a:prstGeom>
          <a:noFill/>
          <a:ln>
            <a:noFill/>
          </a:ln>
        </p:spPr>
      </p:pic>
      <p:pic>
        <p:nvPicPr>
          <p:cNvPr id="139" name="Google Shape;139;p17"/>
          <p:cNvPicPr preferRelativeResize="0"/>
          <p:nvPr/>
        </p:nvPicPr>
        <p:blipFill rotWithShape="1">
          <a:blip r:embed="rId5">
            <a:alphaModFix/>
          </a:blip>
          <a:srcRect b="0" l="0" r="0" t="0"/>
          <a:stretch/>
        </p:blipFill>
        <p:spPr>
          <a:xfrm>
            <a:off x="572275" y="4189825"/>
            <a:ext cx="7381875" cy="2257425"/>
          </a:xfrm>
          <a:prstGeom prst="rect">
            <a:avLst/>
          </a:prstGeom>
          <a:noFill/>
          <a:ln>
            <a:noFill/>
          </a:ln>
        </p:spPr>
      </p:pic>
      <p:pic>
        <p:nvPicPr>
          <p:cNvPr id="140" name="Google Shape;140;p17"/>
          <p:cNvPicPr preferRelativeResize="0"/>
          <p:nvPr/>
        </p:nvPicPr>
        <p:blipFill rotWithShape="1">
          <a:blip r:embed="rId6">
            <a:alphaModFix/>
          </a:blip>
          <a:srcRect b="0" l="0" r="0" t="0"/>
          <a:stretch/>
        </p:blipFill>
        <p:spPr>
          <a:xfrm>
            <a:off x="7175913" y="4946663"/>
            <a:ext cx="4352925" cy="1343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18"/>
          <p:cNvPicPr preferRelativeResize="0"/>
          <p:nvPr/>
        </p:nvPicPr>
        <p:blipFill rotWithShape="1">
          <a:blip r:embed="rId3">
            <a:alphaModFix/>
          </a:blip>
          <a:srcRect b="0" l="0" r="0" t="0"/>
          <a:stretch/>
        </p:blipFill>
        <p:spPr>
          <a:xfrm>
            <a:off x="4176238" y="414800"/>
            <a:ext cx="3590925" cy="685800"/>
          </a:xfrm>
          <a:prstGeom prst="rect">
            <a:avLst/>
          </a:prstGeom>
          <a:noFill/>
          <a:ln>
            <a:noFill/>
          </a:ln>
        </p:spPr>
      </p:pic>
      <p:pic>
        <p:nvPicPr>
          <p:cNvPr id="146" name="Google Shape;146;p18"/>
          <p:cNvPicPr preferRelativeResize="0"/>
          <p:nvPr/>
        </p:nvPicPr>
        <p:blipFill rotWithShape="1">
          <a:blip r:embed="rId4">
            <a:alphaModFix/>
          </a:blip>
          <a:srcRect b="0" l="0" r="0" t="0"/>
          <a:stretch/>
        </p:blipFill>
        <p:spPr>
          <a:xfrm>
            <a:off x="3485663" y="1100600"/>
            <a:ext cx="4972050" cy="257175"/>
          </a:xfrm>
          <a:prstGeom prst="rect">
            <a:avLst/>
          </a:prstGeom>
          <a:noFill/>
          <a:ln>
            <a:noFill/>
          </a:ln>
        </p:spPr>
      </p:pic>
      <p:pic>
        <p:nvPicPr>
          <p:cNvPr id="147" name="Google Shape;147;p18"/>
          <p:cNvPicPr preferRelativeResize="0"/>
          <p:nvPr/>
        </p:nvPicPr>
        <p:blipFill rotWithShape="1">
          <a:blip r:embed="rId5">
            <a:alphaModFix/>
          </a:blip>
          <a:srcRect b="0" l="0" r="0" t="0"/>
          <a:stretch/>
        </p:blipFill>
        <p:spPr>
          <a:xfrm>
            <a:off x="1638363" y="1807600"/>
            <a:ext cx="8666675" cy="4745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g11648b6b6cb_0_0"/>
          <p:cNvPicPr preferRelativeResize="0"/>
          <p:nvPr/>
        </p:nvPicPr>
        <p:blipFill>
          <a:blip r:embed="rId3">
            <a:alphaModFix/>
          </a:blip>
          <a:stretch>
            <a:fillRect/>
          </a:stretch>
        </p:blipFill>
        <p:spPr>
          <a:xfrm>
            <a:off x="1744425" y="537275"/>
            <a:ext cx="7953375" cy="2809875"/>
          </a:xfrm>
          <a:prstGeom prst="rect">
            <a:avLst/>
          </a:prstGeom>
          <a:noFill/>
          <a:ln>
            <a:noFill/>
          </a:ln>
        </p:spPr>
      </p:pic>
      <p:pic>
        <p:nvPicPr>
          <p:cNvPr id="153" name="Google Shape;153;g11648b6b6cb_0_0"/>
          <p:cNvPicPr preferRelativeResize="0"/>
          <p:nvPr/>
        </p:nvPicPr>
        <p:blipFill>
          <a:blip r:embed="rId4">
            <a:alphaModFix/>
          </a:blip>
          <a:stretch>
            <a:fillRect/>
          </a:stretch>
        </p:blipFill>
        <p:spPr>
          <a:xfrm>
            <a:off x="1687275" y="3569525"/>
            <a:ext cx="8067675" cy="2638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 name="Shape 20"/>
        <p:cNvGrpSpPr/>
        <p:nvPr/>
      </p:nvGrpSpPr>
      <p:grpSpPr>
        <a:xfrm>
          <a:off x="0" y="0"/>
          <a:ext cx="0" cy="0"/>
          <a:chOff x="0" y="0"/>
          <a:chExt cx="0" cy="0"/>
        </a:xfrm>
      </p:grpSpPr>
      <p:sp>
        <p:nvSpPr>
          <p:cNvPr id="21" name="Google Shape;21;p2"/>
          <p:cNvSpPr txBox="1"/>
          <p:nvPr/>
        </p:nvSpPr>
        <p:spPr>
          <a:xfrm>
            <a:off x="1035699" y="1218751"/>
            <a:ext cx="10598700" cy="467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Objective/Purpose of the Paper:-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This paper presents a</a:t>
            </a:r>
            <a:r>
              <a:rPr b="1" i="0" lang="en-US" sz="1800" u="none" cap="none" strike="noStrike">
                <a:solidFill>
                  <a:schemeClr val="dk1"/>
                </a:solidFill>
                <a:latin typeface="Calibri"/>
                <a:ea typeface="Calibri"/>
                <a:cs typeface="Calibri"/>
                <a:sym typeface="Calibri"/>
              </a:rPr>
              <a:t> new stability criterion</a:t>
            </a:r>
            <a:r>
              <a:rPr b="0" i="0" lang="en-US" sz="1800" u="none" cap="none" strike="noStrike">
                <a:solidFill>
                  <a:schemeClr val="dk1"/>
                </a:solidFill>
                <a:latin typeface="Calibri"/>
                <a:ea typeface="Calibri"/>
                <a:cs typeface="Calibri"/>
                <a:sym typeface="Calibri"/>
              </a:rPr>
              <a:t> for the motion of quadruped robots with </a:t>
            </a:r>
            <a:r>
              <a:rPr b="1" i="0" lang="en-US" sz="1800" u="none" cap="none" strike="noStrike">
                <a:solidFill>
                  <a:schemeClr val="dk1"/>
                </a:solidFill>
                <a:latin typeface="Calibri"/>
                <a:ea typeface="Calibri"/>
                <a:cs typeface="Calibri"/>
                <a:sym typeface="Calibri"/>
              </a:rPr>
              <a:t>dynamic gaits running</a:t>
            </a:r>
            <a:r>
              <a:rPr b="0" i="0" lang="en-US" sz="1800" u="none" cap="none" strike="noStrike">
                <a:solidFill>
                  <a:schemeClr val="dk1"/>
                </a:solidFill>
                <a:latin typeface="Calibri"/>
                <a:ea typeface="Calibri"/>
                <a:cs typeface="Calibri"/>
                <a:sym typeface="Calibri"/>
              </a:rPr>
              <a:t> over irregular terrain</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traditional </a:t>
            </a:r>
            <a:r>
              <a:rPr b="1" i="0" lang="en-US" sz="1800" u="none" cap="none" strike="noStrike">
                <a:solidFill>
                  <a:schemeClr val="dk1"/>
                </a:solidFill>
                <a:latin typeface="Calibri"/>
                <a:ea typeface="Calibri"/>
                <a:cs typeface="Calibri"/>
                <a:sym typeface="Calibri"/>
              </a:rPr>
              <a:t>zero-moment point (ZMP) is improved</a:t>
            </a:r>
            <a:r>
              <a:rPr b="0" i="0" lang="en-US" sz="1800" u="none" cap="none" strike="noStrike">
                <a:solidFill>
                  <a:schemeClr val="dk1"/>
                </a:solidFill>
                <a:latin typeface="Calibri"/>
                <a:ea typeface="Calibri"/>
                <a:cs typeface="Calibri"/>
                <a:sym typeface="Calibri"/>
              </a:rPr>
              <a:t> to analyze the motion on irregular terrain precisely for dynamic gaits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**ZMP refers to a point on the ground where the net torque in the direction parallel to the ground caused by the gravity and inertial forces of each part of the robot is zero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9"/>
          <p:cNvPicPr preferRelativeResize="0"/>
          <p:nvPr/>
        </p:nvPicPr>
        <p:blipFill rotWithShape="1">
          <a:blip r:embed="rId3">
            <a:alphaModFix/>
          </a:blip>
          <a:srcRect b="-43287" l="0" r="-19246" t="0"/>
          <a:stretch/>
        </p:blipFill>
        <p:spPr>
          <a:xfrm>
            <a:off x="642225" y="379825"/>
            <a:ext cx="2279725" cy="810800"/>
          </a:xfrm>
          <a:prstGeom prst="rect">
            <a:avLst/>
          </a:prstGeom>
          <a:noFill/>
          <a:ln>
            <a:noFill/>
          </a:ln>
        </p:spPr>
      </p:pic>
      <p:pic>
        <p:nvPicPr>
          <p:cNvPr id="159" name="Google Shape;159;p19"/>
          <p:cNvPicPr preferRelativeResize="0"/>
          <p:nvPr/>
        </p:nvPicPr>
        <p:blipFill rotWithShape="1">
          <a:blip r:embed="rId4">
            <a:alphaModFix/>
          </a:blip>
          <a:srcRect b="0" l="0" r="0" t="0"/>
          <a:stretch/>
        </p:blipFill>
        <p:spPr>
          <a:xfrm>
            <a:off x="375650" y="1392075"/>
            <a:ext cx="11440700" cy="2755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 name="Shape 25"/>
        <p:cNvGrpSpPr/>
        <p:nvPr/>
      </p:nvGrpSpPr>
      <p:grpSpPr>
        <a:xfrm>
          <a:off x="0" y="0"/>
          <a:ext cx="0" cy="0"/>
          <a:chOff x="0" y="0"/>
          <a:chExt cx="0" cy="0"/>
        </a:xfrm>
      </p:grpSpPr>
      <p:sp>
        <p:nvSpPr>
          <p:cNvPr id="26" name="Google Shape;26;p3"/>
          <p:cNvSpPr txBox="1"/>
          <p:nvPr/>
        </p:nvSpPr>
        <p:spPr>
          <a:xfrm>
            <a:off x="472362" y="429408"/>
            <a:ext cx="11508600" cy="5725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Researchers have proposed a variety of </a:t>
            </a:r>
            <a:r>
              <a:rPr b="1" i="0" lang="en-US" sz="1800" u="none" cap="none" strike="noStrike">
                <a:solidFill>
                  <a:schemeClr val="dk1"/>
                </a:solidFill>
                <a:latin typeface="Calibri"/>
                <a:ea typeface="Calibri"/>
                <a:cs typeface="Calibri"/>
                <a:sym typeface="Calibri"/>
              </a:rPr>
              <a:t>static- and dynamic-stability-analysis</a:t>
            </a:r>
            <a:r>
              <a:rPr b="0" i="0" lang="en-US" sz="1800" u="none" cap="none" strike="noStrike">
                <a:solidFill>
                  <a:schemeClr val="dk1"/>
                </a:solidFill>
                <a:latin typeface="Calibri"/>
                <a:ea typeface="Calibri"/>
                <a:cs typeface="Calibri"/>
                <a:sym typeface="Calibri"/>
              </a:rPr>
              <a:t> methods to evaluate the stability of legged robot</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static-stability criteria and margins are only applicable for analyzing </a:t>
            </a:r>
            <a:r>
              <a:rPr b="1" i="0" lang="en-US" sz="1800" u="none" cap="none" strike="noStrike">
                <a:solidFill>
                  <a:schemeClr val="dk1"/>
                </a:solidFill>
                <a:latin typeface="Calibri"/>
                <a:ea typeface="Calibri"/>
                <a:cs typeface="Calibri"/>
                <a:sym typeface="Calibri"/>
              </a:rPr>
              <a:t>low-speed</a:t>
            </a:r>
            <a:r>
              <a:rPr b="0" i="0" lang="en-US" sz="1800" u="none" cap="none" strike="noStrike">
                <a:solidFill>
                  <a:schemeClr val="dk1"/>
                </a:solidFill>
                <a:latin typeface="Calibri"/>
                <a:ea typeface="Calibri"/>
                <a:cs typeface="Calibri"/>
                <a:sym typeface="Calibri"/>
              </a:rPr>
              <a:t> static gaits rather than the dynamic motion because they do not consider </a:t>
            </a:r>
            <a:r>
              <a:rPr b="1" i="0" lang="en-US" sz="1800" u="none" cap="none" strike="noStrike">
                <a:solidFill>
                  <a:schemeClr val="dk1"/>
                </a:solidFill>
                <a:latin typeface="Calibri"/>
                <a:ea typeface="Calibri"/>
                <a:cs typeface="Calibri"/>
                <a:sym typeface="Calibri"/>
              </a:rPr>
              <a:t>inertial forces or external impacts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  Fukuoka and Kimura</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Robot can maintain its balance if the </a:t>
            </a:r>
            <a:r>
              <a:rPr b="1" i="0" lang="en-US" sz="1800" u="none" cap="none" strike="noStrike">
                <a:solidFill>
                  <a:schemeClr val="dk1"/>
                </a:solidFill>
                <a:latin typeface="Calibri"/>
                <a:ea typeface="Calibri"/>
                <a:cs typeface="Calibri"/>
                <a:sym typeface="Calibri"/>
              </a:rPr>
              <a:t>projection of the center of mass (CoM) of the body is within the support polygon </a:t>
            </a:r>
            <a:r>
              <a:rPr b="0" i="0" lang="en-US" sz="1800" u="none" cap="none" strike="noStrike">
                <a:solidFill>
                  <a:schemeClr val="dk1"/>
                </a:solidFill>
                <a:latin typeface="Calibri"/>
                <a:ea typeface="Calibri"/>
                <a:cs typeface="Calibri"/>
                <a:sym typeface="Calibri"/>
              </a:rPr>
              <a:t>formed by the projection of the current support and swing feet on the horizontal plane; </a:t>
            </a:r>
            <a:r>
              <a:rPr b="1" i="0" lang="en-US" sz="1800" u="none" cap="none" strike="noStrike">
                <a:solidFill>
                  <a:schemeClr val="dk1"/>
                </a:solidFill>
                <a:latin typeface="Calibri"/>
                <a:ea typeface="Calibri"/>
                <a:cs typeface="Calibri"/>
                <a:sym typeface="Calibri"/>
              </a:rPr>
              <a:t>the shortest distance from this projection point</a:t>
            </a:r>
            <a:r>
              <a:rPr b="0" i="0" lang="en-US" sz="1800" u="none" cap="none" strike="noStrike">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to the boundaries of the support polygon</a:t>
            </a:r>
            <a:r>
              <a:rPr b="0" i="0" lang="en-US" sz="1800" u="none" cap="none" strike="noStrike">
                <a:solidFill>
                  <a:schemeClr val="dk1"/>
                </a:solidFill>
                <a:latin typeface="Calibri"/>
                <a:ea typeface="Calibri"/>
                <a:cs typeface="Calibri"/>
                <a:sym typeface="Calibri"/>
              </a:rPr>
              <a:t> is used to evaluate the robot’s stability.</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Researchers believe that the robot is stable if </a:t>
            </a:r>
            <a:r>
              <a:rPr b="1" i="0" lang="en-US" sz="1800" u="none" cap="none" strike="noStrike">
                <a:solidFill>
                  <a:schemeClr val="dk1"/>
                </a:solidFill>
                <a:latin typeface="Calibri"/>
                <a:ea typeface="Calibri"/>
                <a:cs typeface="Calibri"/>
                <a:sym typeface="Calibri"/>
              </a:rPr>
              <a:t>ZMP is located inside the support polygon,</a:t>
            </a:r>
            <a:r>
              <a:rPr b="0" i="0" lang="en-US" sz="1800" u="none" cap="none" strike="noStrike">
                <a:solidFill>
                  <a:schemeClr val="dk1"/>
                </a:solidFill>
                <a:latin typeface="Calibri"/>
                <a:ea typeface="Calibri"/>
                <a:cs typeface="Calibri"/>
                <a:sym typeface="Calibri"/>
              </a:rPr>
              <a:t> which is connected to the support feet. The </a:t>
            </a:r>
            <a:r>
              <a:rPr b="1" i="0" lang="en-US" sz="1800" u="none" cap="none" strike="noStrike">
                <a:solidFill>
                  <a:schemeClr val="dk1"/>
                </a:solidFill>
                <a:latin typeface="Calibri"/>
                <a:ea typeface="Calibri"/>
                <a:cs typeface="Calibri"/>
                <a:sym typeface="Calibri"/>
              </a:rPr>
              <a:t>minimum distance between ZMP and the support boundaries is used as the stability margin.</a:t>
            </a:r>
            <a:r>
              <a:rPr b="0" i="0" lang="en-US" sz="1800" u="none" cap="none" strike="noStrike">
                <a:solidFill>
                  <a:schemeClr val="dk1"/>
                </a:solidFill>
                <a:latin typeface="Calibri"/>
                <a:ea typeface="Calibri"/>
                <a:cs typeface="Calibri"/>
                <a:sym typeface="Calibri"/>
              </a:rPr>
              <a:t> The </a:t>
            </a:r>
            <a:r>
              <a:rPr b="1" i="0" lang="en-US" sz="1800" u="none" cap="none" strike="noStrike">
                <a:solidFill>
                  <a:schemeClr val="dk1"/>
                </a:solidFill>
                <a:latin typeface="Calibri"/>
                <a:ea typeface="Calibri"/>
                <a:cs typeface="Calibri"/>
                <a:sym typeface="Calibri"/>
              </a:rPr>
              <a:t>larger the minimum distance is, the better the stability that the robot can achieve</a:t>
            </a:r>
            <a:endParaRPr b="1" i="0" sz="1400" u="none" cap="none" strike="noStrike">
              <a:solidFill>
                <a:srgbClr val="000000"/>
              </a:solidFill>
            </a:endParaRPr>
          </a:p>
          <a:p>
            <a:pPr indent="-171450" lvl="0" marL="28575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In practice, even </a:t>
            </a:r>
            <a:r>
              <a:rPr b="1" i="0" lang="en-US" sz="1800" u="none" cap="none" strike="noStrike">
                <a:solidFill>
                  <a:schemeClr val="dk1"/>
                </a:solidFill>
                <a:latin typeface="Calibri"/>
                <a:ea typeface="Calibri"/>
                <a:cs typeface="Calibri"/>
                <a:sym typeface="Calibri"/>
              </a:rPr>
              <a:t>if ZMP is not located on the current support line, the robot will not necessarily lose its balance</a:t>
            </a:r>
            <a:r>
              <a:rPr b="0" i="0" lang="en-US" sz="1800" u="none" cap="none" strike="noStrike">
                <a:solidFill>
                  <a:schemeClr val="dk1"/>
                </a:solidFill>
                <a:latin typeface="Calibri"/>
                <a:ea typeface="Calibri"/>
                <a:cs typeface="Calibri"/>
                <a:sym typeface="Calibri"/>
              </a:rPr>
              <a:t> and fall. Hence, it is difficult to correctly evaluate the stability of the robot by directly using the distance between ZMP and the current support line.</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4"/>
          <p:cNvSpPr txBox="1"/>
          <p:nvPr/>
        </p:nvSpPr>
        <p:spPr>
          <a:xfrm>
            <a:off x="464199" y="424458"/>
            <a:ext cx="10713874"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good stability criterion and evaluation method should have the following characteristics: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 It should determine the stability state of the robot efficiently and correctly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 It should evaluate the robot’s stability accurately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 It should provide guidance for the robot’s motion planning and balance recovery</a:t>
            </a:r>
            <a:endParaRPr b="0" i="0" sz="1800" u="none" cap="none" strike="noStrike">
              <a:solidFill>
                <a:schemeClr val="dk1"/>
              </a:solidFill>
              <a:latin typeface="Calibri"/>
              <a:ea typeface="Calibri"/>
              <a:cs typeface="Calibri"/>
              <a:sym typeface="Calibri"/>
            </a:endParaRPr>
          </a:p>
        </p:txBody>
      </p:sp>
      <p:sp>
        <p:nvSpPr>
          <p:cNvPr id="32" name="Google Shape;32;p4"/>
          <p:cNvSpPr txBox="1"/>
          <p:nvPr/>
        </p:nvSpPr>
        <p:spPr>
          <a:xfrm>
            <a:off x="464199" y="2701012"/>
            <a:ext cx="1143233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When </a:t>
            </a:r>
            <a:r>
              <a:rPr b="1" i="0" lang="en-US" sz="1800" u="none" cap="none" strike="noStrike">
                <a:solidFill>
                  <a:schemeClr val="dk1"/>
                </a:solidFill>
                <a:latin typeface="Calibri"/>
                <a:ea typeface="Calibri"/>
                <a:cs typeface="Calibri"/>
                <a:sym typeface="Calibri"/>
              </a:rPr>
              <a:t>animals</a:t>
            </a:r>
            <a:r>
              <a:rPr b="0" i="0" lang="en-US" sz="1800" u="none" cap="none" strike="noStrike">
                <a:solidFill>
                  <a:schemeClr val="dk1"/>
                </a:solidFill>
                <a:latin typeface="Calibri"/>
                <a:ea typeface="Calibri"/>
                <a:cs typeface="Calibri"/>
                <a:sym typeface="Calibri"/>
              </a:rPr>
              <a:t> experience impacts in nature, </a:t>
            </a:r>
            <a:r>
              <a:rPr b="1" i="0" lang="en-US" sz="1800" u="none" cap="none" strike="noStrike">
                <a:solidFill>
                  <a:schemeClr val="dk1"/>
                </a:solidFill>
                <a:latin typeface="Calibri"/>
                <a:ea typeface="Calibri"/>
                <a:cs typeface="Calibri"/>
                <a:sym typeface="Calibri"/>
              </a:rPr>
              <a:t>they quickly adjust the position of their next set of support feet to maintain stability.</a:t>
            </a:r>
            <a:r>
              <a:rPr b="0" i="0" lang="en-US" sz="1800" u="none" cap="none" strike="noStrike">
                <a:solidFill>
                  <a:schemeClr val="dk1"/>
                </a:solidFill>
                <a:latin typeface="Calibri"/>
                <a:ea typeface="Calibri"/>
                <a:cs typeface="Calibri"/>
                <a:sym typeface="Calibri"/>
              </a:rPr>
              <a:t> This indicates that dynamic stability depends not only on their current motion and support state but also on the positions of the next set of support points.</a:t>
            </a:r>
            <a:endParaRPr b="0" i="0" sz="1800" u="none" cap="none" strike="noStrike">
              <a:solidFill>
                <a:schemeClr val="dk1"/>
              </a:solidFill>
              <a:latin typeface="Calibri"/>
              <a:ea typeface="Calibri"/>
              <a:cs typeface="Calibri"/>
              <a:sym typeface="Calibri"/>
            </a:endParaRPr>
          </a:p>
        </p:txBody>
      </p:sp>
      <p:sp>
        <p:nvSpPr>
          <p:cNvPr id="33" name="Google Shape;33;p4"/>
          <p:cNvSpPr txBox="1"/>
          <p:nvPr/>
        </p:nvSpPr>
        <p:spPr>
          <a:xfrm>
            <a:off x="464199" y="2239347"/>
            <a:ext cx="279918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Inspiration</a:t>
            </a:r>
            <a:endParaRPr b="1" i="0" sz="2400" u="none" cap="none" strike="noStrike">
              <a:solidFill>
                <a:schemeClr val="dk1"/>
              </a:solidFill>
              <a:latin typeface="Calibri"/>
              <a:ea typeface="Calibri"/>
              <a:cs typeface="Calibri"/>
              <a:sym typeface="Calibri"/>
            </a:endParaRPr>
          </a:p>
        </p:txBody>
      </p:sp>
      <p:sp>
        <p:nvSpPr>
          <p:cNvPr id="34" name="Google Shape;34;p4"/>
          <p:cNvSpPr txBox="1"/>
          <p:nvPr/>
        </p:nvSpPr>
        <p:spPr>
          <a:xfrm>
            <a:off x="464199" y="4557919"/>
            <a:ext cx="113577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Based on the above ideas, by defining and adjusting the virtual-support plane, </a:t>
            </a:r>
            <a:r>
              <a:rPr b="1" i="0" lang="en-US" sz="1800" u="none" cap="none" strike="noStrike">
                <a:solidFill>
                  <a:schemeClr val="dk1"/>
                </a:solidFill>
                <a:latin typeface="Calibri"/>
                <a:ea typeface="Calibri"/>
                <a:cs typeface="Calibri"/>
                <a:sym typeface="Calibri"/>
              </a:rPr>
              <a:t>the traditional ZMP can be extended</a:t>
            </a:r>
            <a:r>
              <a:rPr b="0" i="0" lang="en-US" sz="1800" u="none" cap="none" strike="noStrike">
                <a:solidFill>
                  <a:schemeClr val="dk1"/>
                </a:solidFill>
                <a:latin typeface="Calibri"/>
                <a:ea typeface="Calibri"/>
                <a:cs typeface="Calibri"/>
                <a:sym typeface="Calibri"/>
              </a:rPr>
              <a:t> to three-dimensional (3D) space so that it can be used to analyze the motion state on irregular terrain. </a:t>
            </a:r>
            <a:r>
              <a:rPr b="1" i="0" lang="en-US" sz="1800" u="none" cap="none" strike="noStrike">
                <a:solidFill>
                  <a:schemeClr val="dk1"/>
                </a:solidFill>
                <a:latin typeface="Calibri"/>
                <a:ea typeface="Calibri"/>
                <a:cs typeface="Calibri"/>
                <a:sym typeface="Calibri"/>
              </a:rPr>
              <a:t>An extra term containing the velocity of the robot’s body is added to the equation for the calculation of ZMP</a:t>
            </a:r>
            <a:r>
              <a:rPr b="0" i="0" lang="en-US" sz="1800" u="none" cap="none" strike="noStrike">
                <a:solidFill>
                  <a:schemeClr val="dk1"/>
                </a:solidFill>
                <a:latin typeface="Calibri"/>
                <a:ea typeface="Calibri"/>
                <a:cs typeface="Calibri"/>
                <a:sym typeface="Calibri"/>
              </a:rPr>
              <a:t> to better reflect the robot’s motion state.</a:t>
            </a:r>
            <a:endParaRPr b="0" i="0" sz="1800" u="none" cap="none" strike="noStrike">
              <a:solidFill>
                <a:schemeClr val="dk1"/>
              </a:solidFill>
              <a:latin typeface="Calibri"/>
              <a:ea typeface="Calibri"/>
              <a:cs typeface="Calibri"/>
              <a:sym typeface="Calibri"/>
            </a:endParaRPr>
          </a:p>
        </p:txBody>
      </p:sp>
      <p:sp>
        <p:nvSpPr>
          <p:cNvPr id="35" name="Google Shape;35;p4"/>
          <p:cNvSpPr txBox="1"/>
          <p:nvPr/>
        </p:nvSpPr>
        <p:spPr>
          <a:xfrm>
            <a:off x="464199" y="4096254"/>
            <a:ext cx="460232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Implementation (New Method)</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5"/>
          <p:cNvSpPr txBox="1"/>
          <p:nvPr/>
        </p:nvSpPr>
        <p:spPr>
          <a:xfrm>
            <a:off x="258924" y="249207"/>
            <a:ext cx="609755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ZMP for Irregular Terrain </a:t>
            </a:r>
            <a:endParaRPr b="0" i="0" sz="1400" u="none" cap="none" strike="noStrike">
              <a:solidFill>
                <a:srgbClr val="000000"/>
              </a:solidFill>
              <a:latin typeface="Arial"/>
              <a:ea typeface="Arial"/>
              <a:cs typeface="Arial"/>
              <a:sym typeface="Arial"/>
            </a:endParaRPr>
          </a:p>
        </p:txBody>
      </p:sp>
      <p:sp>
        <p:nvSpPr>
          <p:cNvPr id="41" name="Google Shape;41;p5"/>
          <p:cNvSpPr txBox="1"/>
          <p:nvPr/>
        </p:nvSpPr>
        <p:spPr>
          <a:xfrm>
            <a:off x="258923" y="1202080"/>
            <a:ext cx="1170292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Most of the </a:t>
            </a:r>
            <a:r>
              <a:rPr b="1" i="0" lang="en-US" sz="1800" u="none" cap="none" strike="noStrike">
                <a:solidFill>
                  <a:schemeClr val="dk1"/>
                </a:solidFill>
                <a:latin typeface="Calibri"/>
                <a:ea typeface="Calibri"/>
                <a:cs typeface="Calibri"/>
                <a:sym typeface="Calibri"/>
              </a:rPr>
              <a:t>mass is concentrated in the body of the robot,</a:t>
            </a:r>
            <a:r>
              <a:rPr b="0" i="0" lang="en-US" sz="1800" u="none" cap="none" strike="noStrike">
                <a:solidFill>
                  <a:schemeClr val="dk1"/>
                </a:solidFill>
                <a:latin typeface="Calibri"/>
                <a:ea typeface="Calibri"/>
                <a:cs typeface="Calibri"/>
                <a:sym typeface="Calibri"/>
              </a:rPr>
              <a:t> the mass of the</a:t>
            </a:r>
            <a:r>
              <a:rPr b="1" i="0" lang="en-US" sz="1800" u="none" cap="none" strike="noStrike">
                <a:solidFill>
                  <a:schemeClr val="dk1"/>
                </a:solidFill>
                <a:latin typeface="Calibri"/>
                <a:ea typeface="Calibri"/>
                <a:cs typeface="Calibri"/>
                <a:sym typeface="Calibri"/>
              </a:rPr>
              <a:t> legs is ignored</a:t>
            </a:r>
            <a:r>
              <a:rPr b="0" i="0" lang="en-US" sz="1800" u="none" cap="none" strike="noStrike">
                <a:solidFill>
                  <a:schemeClr val="dk1"/>
                </a:solidFill>
                <a:latin typeface="Calibri"/>
                <a:ea typeface="Calibri"/>
                <a:cs typeface="Calibri"/>
                <a:sym typeface="Calibri"/>
              </a:rPr>
              <a:t> to simplify our stability analysis</a:t>
            </a:r>
            <a:endParaRPr b="0" i="0" sz="1800" u="none" cap="none" strike="noStrike">
              <a:solidFill>
                <a:schemeClr val="dk1"/>
              </a:solidFill>
              <a:latin typeface="Calibri"/>
              <a:ea typeface="Calibri"/>
              <a:cs typeface="Calibri"/>
              <a:sym typeface="Calibri"/>
            </a:endParaRPr>
          </a:p>
        </p:txBody>
      </p:sp>
      <p:sp>
        <p:nvSpPr>
          <p:cNvPr id="42" name="Google Shape;42;p5"/>
          <p:cNvSpPr txBox="1"/>
          <p:nvPr/>
        </p:nvSpPr>
        <p:spPr>
          <a:xfrm>
            <a:off x="258923" y="803229"/>
            <a:ext cx="210871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Assumption</a:t>
            </a: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pic>
        <p:nvPicPr>
          <p:cNvPr id="43" name="Google Shape;43;p5"/>
          <p:cNvPicPr preferRelativeResize="0"/>
          <p:nvPr/>
        </p:nvPicPr>
        <p:blipFill rotWithShape="1">
          <a:blip r:embed="rId3">
            <a:alphaModFix/>
          </a:blip>
          <a:srcRect b="0" l="0" r="0" t="0"/>
          <a:stretch/>
        </p:blipFill>
        <p:spPr>
          <a:xfrm>
            <a:off x="3056567" y="1594739"/>
            <a:ext cx="5052498" cy="2979678"/>
          </a:xfrm>
          <a:prstGeom prst="rect">
            <a:avLst/>
          </a:prstGeom>
          <a:noFill/>
          <a:ln>
            <a:noFill/>
          </a:ln>
        </p:spPr>
      </p:pic>
      <p:pic>
        <p:nvPicPr>
          <p:cNvPr id="44" name="Google Shape;44;p5"/>
          <p:cNvPicPr preferRelativeResize="0"/>
          <p:nvPr/>
        </p:nvPicPr>
        <p:blipFill rotWithShape="1">
          <a:blip r:embed="rId4">
            <a:alphaModFix/>
          </a:blip>
          <a:srcRect b="0" l="0" r="0" t="0"/>
          <a:stretch/>
        </p:blipFill>
        <p:spPr>
          <a:xfrm>
            <a:off x="1511486" y="4077872"/>
            <a:ext cx="8870449" cy="26215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pic>
        <p:nvPicPr>
          <p:cNvPr id="49" name="Google Shape;49;p6"/>
          <p:cNvPicPr preferRelativeResize="0"/>
          <p:nvPr/>
        </p:nvPicPr>
        <p:blipFill rotWithShape="1">
          <a:blip r:embed="rId3">
            <a:alphaModFix/>
          </a:blip>
          <a:srcRect b="0" l="0" r="0" t="0"/>
          <a:stretch/>
        </p:blipFill>
        <p:spPr>
          <a:xfrm>
            <a:off x="1712988" y="245091"/>
            <a:ext cx="7963590" cy="1539373"/>
          </a:xfrm>
          <a:prstGeom prst="rect">
            <a:avLst/>
          </a:prstGeom>
          <a:noFill/>
          <a:ln>
            <a:noFill/>
          </a:ln>
        </p:spPr>
      </p:pic>
      <p:sp>
        <p:nvSpPr>
          <p:cNvPr id="50" name="Google Shape;50;p6"/>
          <p:cNvSpPr txBox="1"/>
          <p:nvPr/>
        </p:nvSpPr>
        <p:spPr>
          <a:xfrm>
            <a:off x="3468655" y="1750051"/>
            <a:ext cx="60975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chemeClr val="dk1"/>
                </a:solidFill>
                <a:latin typeface="Calibri"/>
                <a:ea typeface="Calibri"/>
                <a:cs typeface="Calibri"/>
                <a:sym typeface="Calibri"/>
              </a:rPr>
              <a:t>Only two of the three equations are linearly independent</a:t>
            </a:r>
            <a:endParaRPr b="1" i="1" sz="1800" u="none" cap="none" strike="noStrike">
              <a:solidFill>
                <a:schemeClr val="dk1"/>
              </a:solidFill>
              <a:latin typeface="Calibri"/>
              <a:ea typeface="Calibri"/>
              <a:cs typeface="Calibri"/>
              <a:sym typeface="Calibri"/>
            </a:endParaRPr>
          </a:p>
        </p:txBody>
      </p:sp>
      <p:sp>
        <p:nvSpPr>
          <p:cNvPr id="51" name="Google Shape;51;p6"/>
          <p:cNvSpPr txBox="1"/>
          <p:nvPr/>
        </p:nvSpPr>
        <p:spPr>
          <a:xfrm>
            <a:off x="361563" y="2306108"/>
            <a:ext cx="95475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ZMP is always located on the current support plane (which can be nonhorizontal)</a:t>
            </a:r>
            <a:endParaRPr b="0" i="0" sz="1800" u="none" cap="none" strike="noStrike">
              <a:solidFill>
                <a:schemeClr val="dk1"/>
              </a:solidFill>
              <a:latin typeface="Calibri"/>
              <a:ea typeface="Calibri"/>
              <a:cs typeface="Calibri"/>
              <a:sym typeface="Calibri"/>
            </a:endParaRPr>
          </a:p>
        </p:txBody>
      </p:sp>
      <p:sp>
        <p:nvSpPr>
          <p:cNvPr id="52" name="Google Shape;52;p6"/>
          <p:cNvSpPr txBox="1"/>
          <p:nvPr/>
        </p:nvSpPr>
        <p:spPr>
          <a:xfrm>
            <a:off x="361563" y="5405173"/>
            <a:ext cx="115911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origin of this</a:t>
            </a:r>
            <a:r>
              <a:rPr b="1" i="0" lang="en-US" sz="1800" u="none" cap="none" strike="noStrike">
                <a:solidFill>
                  <a:schemeClr val="dk1"/>
                </a:solidFill>
                <a:latin typeface="Calibri"/>
                <a:ea typeface="Calibri"/>
                <a:cs typeface="Calibri"/>
                <a:sym typeface="Calibri"/>
              </a:rPr>
              <a:t> coordinate system is located at the midpoint S of the current support line AB</a:t>
            </a:r>
            <a:r>
              <a:rPr b="0" i="0" lang="en-US" sz="1800" u="none" cap="none" strike="noStrike">
                <a:solidFill>
                  <a:schemeClr val="dk1"/>
                </a:solidFill>
                <a:latin typeface="Calibri"/>
                <a:ea typeface="Calibri"/>
                <a:cs typeface="Calibri"/>
                <a:sym typeface="Calibri"/>
              </a:rPr>
              <a:t>, the direction of zs is from the rear foot to the front foot of the current support line, and xs is perpendicular to the current support plane and points downward. Another coordinate system used in this paper is the principal axes coordinate system of the body (c), whose origin is located at the body’s CoM.</a:t>
            </a:r>
            <a:endParaRPr b="0" i="0" sz="1800" u="none" cap="none" strike="noStrike">
              <a:solidFill>
                <a:schemeClr val="dk1"/>
              </a:solidFill>
              <a:latin typeface="Calibri"/>
              <a:ea typeface="Calibri"/>
              <a:cs typeface="Calibri"/>
              <a:sym typeface="Calibri"/>
            </a:endParaRPr>
          </a:p>
        </p:txBody>
      </p:sp>
      <p:pic>
        <p:nvPicPr>
          <p:cNvPr id="53" name="Google Shape;53;p6"/>
          <p:cNvPicPr preferRelativeResize="0"/>
          <p:nvPr/>
        </p:nvPicPr>
        <p:blipFill rotWithShape="1">
          <a:blip r:embed="rId4">
            <a:alphaModFix/>
          </a:blip>
          <a:srcRect b="0" l="0" r="0" t="0"/>
          <a:stretch/>
        </p:blipFill>
        <p:spPr>
          <a:xfrm>
            <a:off x="3223683" y="2675440"/>
            <a:ext cx="4324782" cy="27730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3">
            <a:alphaModFix/>
          </a:blip>
          <a:srcRect b="0" l="0" r="0" t="0"/>
          <a:stretch/>
        </p:blipFill>
        <p:spPr>
          <a:xfrm>
            <a:off x="638985" y="478332"/>
            <a:ext cx="7331075" cy="396274"/>
          </a:xfrm>
          <a:prstGeom prst="rect">
            <a:avLst/>
          </a:prstGeom>
          <a:noFill/>
          <a:ln>
            <a:noFill/>
          </a:ln>
        </p:spPr>
      </p:pic>
      <p:pic>
        <p:nvPicPr>
          <p:cNvPr id="59" name="Google Shape;59;p7"/>
          <p:cNvPicPr preferRelativeResize="0"/>
          <p:nvPr/>
        </p:nvPicPr>
        <p:blipFill rotWithShape="1">
          <a:blip r:embed="rId4">
            <a:alphaModFix/>
          </a:blip>
          <a:srcRect b="0" l="0" r="0" t="0"/>
          <a:stretch/>
        </p:blipFill>
        <p:spPr>
          <a:xfrm>
            <a:off x="0" y="1408674"/>
            <a:ext cx="10320167" cy="2981101"/>
          </a:xfrm>
          <a:prstGeom prst="rect">
            <a:avLst/>
          </a:prstGeom>
          <a:noFill/>
          <a:ln>
            <a:noFill/>
          </a:ln>
        </p:spPr>
      </p:pic>
      <p:sp>
        <p:nvSpPr>
          <p:cNvPr id="60" name="Google Shape;60;p7"/>
          <p:cNvSpPr txBox="1"/>
          <p:nvPr/>
        </p:nvSpPr>
        <p:spPr>
          <a:xfrm>
            <a:off x="638985" y="5147949"/>
            <a:ext cx="11553015" cy="64633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It is difficult to ascertain the actual support plane for some dynamic gaits (trotting, pacing, bounding, etc.) because only two support feet are used most of the time.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8"/>
          <p:cNvSpPr txBox="1"/>
          <p:nvPr/>
        </p:nvSpPr>
        <p:spPr>
          <a:xfrm>
            <a:off x="387057" y="298780"/>
            <a:ext cx="1119223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To solve this problem, the positions of the previous support line, AFBF, and the next support line, ALBL, are comprehensively considered</a:t>
            </a:r>
            <a:endParaRPr b="0" i="0" sz="1800" u="none" cap="none" strike="noStrike">
              <a:solidFill>
                <a:schemeClr val="dk1"/>
              </a:solidFill>
              <a:latin typeface="Calibri"/>
              <a:ea typeface="Calibri"/>
              <a:cs typeface="Calibri"/>
              <a:sym typeface="Calibri"/>
            </a:endParaRPr>
          </a:p>
        </p:txBody>
      </p:sp>
      <p:pic>
        <p:nvPicPr>
          <p:cNvPr id="66" name="Google Shape;66;p8"/>
          <p:cNvPicPr preferRelativeResize="0"/>
          <p:nvPr/>
        </p:nvPicPr>
        <p:blipFill rotWithShape="1">
          <a:blip r:embed="rId3">
            <a:alphaModFix/>
          </a:blip>
          <a:srcRect b="0" l="0" r="0" t="0"/>
          <a:stretch/>
        </p:blipFill>
        <p:spPr>
          <a:xfrm>
            <a:off x="2601927" y="1132083"/>
            <a:ext cx="6988146" cy="2522439"/>
          </a:xfrm>
          <a:prstGeom prst="rect">
            <a:avLst/>
          </a:prstGeom>
          <a:noFill/>
          <a:ln>
            <a:noFill/>
          </a:ln>
        </p:spPr>
      </p:pic>
      <p:sp>
        <p:nvSpPr>
          <p:cNvPr id="67" name="Google Shape;67;p8"/>
          <p:cNvSpPr txBox="1"/>
          <p:nvPr/>
        </p:nvSpPr>
        <p:spPr>
          <a:xfrm>
            <a:off x="499884" y="3654522"/>
            <a:ext cx="111921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following assumptions are made for the current virtual-support plane: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 This plane always contains the </a:t>
            </a:r>
            <a:r>
              <a:rPr b="1" i="0" lang="en-US" sz="1800" u="none" cap="none" strike="noStrike">
                <a:solidFill>
                  <a:schemeClr val="dk1"/>
                </a:solidFill>
                <a:latin typeface="Calibri"/>
                <a:ea typeface="Calibri"/>
                <a:cs typeface="Calibri"/>
                <a:sym typeface="Calibri"/>
              </a:rPr>
              <a:t>current support line AB</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 From the </a:t>
            </a:r>
            <a:r>
              <a:rPr b="1" i="0" lang="en-US" sz="1800" u="none" cap="none" strike="noStrike">
                <a:solidFill>
                  <a:schemeClr val="dk1"/>
                </a:solidFill>
                <a:latin typeface="Calibri"/>
                <a:ea typeface="Calibri"/>
                <a:cs typeface="Calibri"/>
                <a:sym typeface="Calibri"/>
              </a:rPr>
              <a:t>disappearance of the previous support line</a:t>
            </a:r>
            <a:r>
              <a:rPr b="0" i="0" lang="en-US" sz="1800" u="none" cap="none" strike="noStrike">
                <a:solidFill>
                  <a:schemeClr val="dk1"/>
                </a:solidFill>
                <a:latin typeface="Calibri"/>
                <a:ea typeface="Calibri"/>
                <a:cs typeface="Calibri"/>
                <a:sym typeface="Calibri"/>
              </a:rPr>
              <a:t> to the disappearance of the current support line, the </a:t>
            </a:r>
            <a:r>
              <a:rPr b="1" i="0" lang="en-US" sz="1800" u="none" cap="none" strike="noStrike">
                <a:solidFill>
                  <a:schemeClr val="dk1"/>
                </a:solidFill>
                <a:latin typeface="Calibri"/>
                <a:ea typeface="Calibri"/>
                <a:cs typeface="Calibri"/>
                <a:sym typeface="Calibri"/>
              </a:rPr>
              <a:t>virtual-support plane gradually changes from Σ1 (determined by the current and previous support lines) to Σ2 </a:t>
            </a:r>
            <a:r>
              <a:rPr b="0" i="0" lang="en-US" sz="1800" u="none" cap="none" strike="noStrike">
                <a:solidFill>
                  <a:schemeClr val="dk1"/>
                </a:solidFill>
                <a:latin typeface="Calibri"/>
                <a:ea typeface="Calibri"/>
                <a:cs typeface="Calibri"/>
                <a:sym typeface="Calibri"/>
              </a:rPr>
              <a:t>(determined by the current and next support lines). In practice, for uneven terrain, </a:t>
            </a:r>
            <a:r>
              <a:rPr b="1" i="0" lang="en-US" sz="1800" u="none" cap="none" strike="noStrike">
                <a:solidFill>
                  <a:schemeClr val="dk1"/>
                </a:solidFill>
                <a:latin typeface="Calibri"/>
                <a:ea typeface="Calibri"/>
                <a:cs typeface="Calibri"/>
                <a:sym typeface="Calibri"/>
              </a:rPr>
              <a:t>AB and AFBF (or ALBL) may not lie on the same plane</a:t>
            </a:r>
            <a:r>
              <a:rPr b="0" i="0" lang="en-US" sz="1800" u="none" cap="none" strike="noStrike">
                <a:solidFill>
                  <a:schemeClr val="dk1"/>
                </a:solidFill>
                <a:latin typeface="Calibri"/>
                <a:ea typeface="Calibri"/>
                <a:cs typeface="Calibri"/>
                <a:sym typeface="Calibri"/>
              </a:rPr>
              <a:t>. This paper presents a method to determine the virtual-support plane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9"/>
          <p:cNvSpPr txBox="1"/>
          <p:nvPr/>
        </p:nvSpPr>
        <p:spPr>
          <a:xfrm>
            <a:off x="305577" y="766321"/>
            <a:ext cx="60975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B, and AF lie is n11</a:t>
            </a:r>
            <a:endParaRPr b="0" i="0" sz="1800" u="none" cap="none" strike="noStrike">
              <a:solidFill>
                <a:schemeClr val="dk1"/>
              </a:solidFill>
              <a:latin typeface="Calibri"/>
              <a:ea typeface="Calibri"/>
              <a:cs typeface="Calibri"/>
              <a:sym typeface="Calibri"/>
            </a:endParaRPr>
          </a:p>
        </p:txBody>
      </p:sp>
      <p:pic>
        <p:nvPicPr>
          <p:cNvPr id="73" name="Google Shape;73;p9"/>
          <p:cNvPicPr preferRelativeResize="0"/>
          <p:nvPr/>
        </p:nvPicPr>
        <p:blipFill rotWithShape="1">
          <a:blip r:embed="rId3">
            <a:alphaModFix/>
          </a:blip>
          <a:srcRect b="0" l="0" r="0" t="0"/>
          <a:stretch/>
        </p:blipFill>
        <p:spPr>
          <a:xfrm>
            <a:off x="3839126" y="15153"/>
            <a:ext cx="7481323" cy="2583070"/>
          </a:xfrm>
          <a:prstGeom prst="rect">
            <a:avLst/>
          </a:prstGeom>
          <a:noFill/>
          <a:ln>
            <a:noFill/>
          </a:ln>
        </p:spPr>
      </p:pic>
      <p:sp>
        <p:nvSpPr>
          <p:cNvPr id="74" name="Google Shape;74;p9"/>
          <p:cNvSpPr txBox="1"/>
          <p:nvPr/>
        </p:nvSpPr>
        <p:spPr>
          <a:xfrm>
            <a:off x="380222" y="1578825"/>
            <a:ext cx="60975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B, and BF lie is n12 </a:t>
            </a:r>
            <a:endParaRPr b="0" i="0" sz="1800" u="none" cap="none" strike="noStrike">
              <a:solidFill>
                <a:schemeClr val="dk1"/>
              </a:solidFill>
              <a:latin typeface="Calibri"/>
              <a:ea typeface="Calibri"/>
              <a:cs typeface="Calibri"/>
              <a:sym typeface="Calibri"/>
            </a:endParaRPr>
          </a:p>
        </p:txBody>
      </p:sp>
      <p:sp>
        <p:nvSpPr>
          <p:cNvPr id="75" name="Google Shape;75;p9"/>
          <p:cNvSpPr txBox="1"/>
          <p:nvPr/>
        </p:nvSpPr>
        <p:spPr>
          <a:xfrm>
            <a:off x="305577" y="2966068"/>
            <a:ext cx="958487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unit normal vector n1 of the plane Σ1 lies on the bisector of the angle formed by n11 and n12</a:t>
            </a:r>
            <a:endParaRPr b="0" i="0" sz="1800" u="none" cap="none" strike="noStrike">
              <a:solidFill>
                <a:schemeClr val="dk1"/>
              </a:solidFill>
              <a:latin typeface="Calibri"/>
              <a:ea typeface="Calibri"/>
              <a:cs typeface="Calibri"/>
              <a:sym typeface="Calibri"/>
            </a:endParaRPr>
          </a:p>
        </p:txBody>
      </p:sp>
      <p:pic>
        <p:nvPicPr>
          <p:cNvPr id="76" name="Google Shape;76;p9"/>
          <p:cNvPicPr preferRelativeResize="0"/>
          <p:nvPr/>
        </p:nvPicPr>
        <p:blipFill rotWithShape="1">
          <a:blip r:embed="rId4">
            <a:alphaModFix/>
          </a:blip>
          <a:srcRect b="0" l="0" r="0" t="0"/>
          <a:stretch/>
        </p:blipFill>
        <p:spPr>
          <a:xfrm>
            <a:off x="149120" y="3703245"/>
            <a:ext cx="5540220" cy="1806097"/>
          </a:xfrm>
          <a:prstGeom prst="rect">
            <a:avLst/>
          </a:prstGeom>
          <a:noFill/>
          <a:ln>
            <a:noFill/>
          </a:ln>
        </p:spPr>
      </p:pic>
      <p:pic>
        <p:nvPicPr>
          <p:cNvPr id="77" name="Google Shape;77;p9"/>
          <p:cNvPicPr preferRelativeResize="0"/>
          <p:nvPr/>
        </p:nvPicPr>
        <p:blipFill rotWithShape="1">
          <a:blip r:embed="rId5">
            <a:alphaModFix/>
          </a:blip>
          <a:srcRect b="0" l="0" r="0" t="0"/>
          <a:stretch/>
        </p:blipFill>
        <p:spPr>
          <a:xfrm>
            <a:off x="499670" y="5451321"/>
            <a:ext cx="5189670" cy="685859"/>
          </a:xfrm>
          <a:prstGeom prst="rect">
            <a:avLst/>
          </a:prstGeom>
          <a:noFill/>
          <a:ln>
            <a:noFill/>
          </a:ln>
        </p:spPr>
      </p:pic>
      <p:pic>
        <p:nvPicPr>
          <p:cNvPr id="78" name="Google Shape;78;p9"/>
          <p:cNvPicPr preferRelativeResize="0"/>
          <p:nvPr/>
        </p:nvPicPr>
        <p:blipFill rotWithShape="1">
          <a:blip r:embed="rId6">
            <a:alphaModFix/>
          </a:blip>
          <a:srcRect b="0" l="0" r="0" t="0"/>
          <a:stretch/>
        </p:blipFill>
        <p:spPr>
          <a:xfrm>
            <a:off x="5787851" y="3605312"/>
            <a:ext cx="5532599" cy="22480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