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44"/>
  </p:notesMasterIdLst>
  <p:handoutMasterIdLst>
    <p:handoutMasterId r:id="rId45"/>
  </p:handoutMasterIdLst>
  <p:sldIdLst>
    <p:sldId id="256" r:id="rId3"/>
    <p:sldId id="729" r:id="rId4"/>
    <p:sldId id="848" r:id="rId5"/>
    <p:sldId id="849" r:id="rId6"/>
    <p:sldId id="837" r:id="rId7"/>
    <p:sldId id="876" r:id="rId8"/>
    <p:sldId id="853" r:id="rId9"/>
    <p:sldId id="852" r:id="rId10"/>
    <p:sldId id="851" r:id="rId11"/>
    <p:sldId id="854" r:id="rId12"/>
    <p:sldId id="855" r:id="rId13"/>
    <p:sldId id="882" r:id="rId14"/>
    <p:sldId id="816" r:id="rId15"/>
    <p:sldId id="883" r:id="rId16"/>
    <p:sldId id="856" r:id="rId17"/>
    <p:sldId id="821" r:id="rId18"/>
    <p:sldId id="857" r:id="rId19"/>
    <p:sldId id="878" r:id="rId20"/>
    <p:sldId id="879" r:id="rId21"/>
    <p:sldId id="880" r:id="rId22"/>
    <p:sldId id="827" r:id="rId23"/>
    <p:sldId id="831" r:id="rId24"/>
    <p:sldId id="858" r:id="rId25"/>
    <p:sldId id="833" r:id="rId26"/>
    <p:sldId id="832" r:id="rId27"/>
    <p:sldId id="869" r:id="rId28"/>
    <p:sldId id="829" r:id="rId29"/>
    <p:sldId id="884" r:id="rId30"/>
    <p:sldId id="885" r:id="rId31"/>
    <p:sldId id="886" r:id="rId32"/>
    <p:sldId id="887" r:id="rId33"/>
    <p:sldId id="888" r:id="rId34"/>
    <p:sldId id="889" r:id="rId35"/>
    <p:sldId id="890" r:id="rId36"/>
    <p:sldId id="891" r:id="rId37"/>
    <p:sldId id="892" r:id="rId38"/>
    <p:sldId id="893" r:id="rId39"/>
    <p:sldId id="894" r:id="rId40"/>
    <p:sldId id="895" r:id="rId41"/>
    <p:sldId id="896" r:id="rId42"/>
    <p:sldId id="8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2995" autoAdjust="0"/>
  </p:normalViewPr>
  <p:slideViewPr>
    <p:cSldViewPr>
      <p:cViewPr varScale="1">
        <p:scale>
          <a:sx n="107" d="100"/>
          <a:sy n="107" d="100"/>
        </p:scale>
        <p:origin x="17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ט"ז/תמוז/תשע"ט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ootrix.com/downloads/" TargetMode="External"/><Relationship Id="rId2" Type="http://schemas.openxmlformats.org/officeDocument/2006/relationships/hyperlink" Target="http://wiki.ros.org/indigo/Installation/Ubunt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osrfoundation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stallation" TargetMode="External"/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dusar.eu/files/summerschool2013/ROScheatsheet.pdf" TargetMode="External"/><Relationship Id="rId5" Type="http://schemas.openxmlformats.org/officeDocument/2006/relationships/hyperlink" Target="http://www.youtube.com/playlist?list=PLDC89965A56E6A8D6" TargetMode="External"/><Relationship Id="rId4" Type="http://schemas.openxmlformats.org/officeDocument/2006/relationships/hyperlink" Target="http://wiki.ros.org/ROS/Tutorial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bo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ROS </a:t>
            </a:r>
            <a:r>
              <a:rPr lang="en-US" sz="5400" b="1" smtClean="0"/>
              <a:t>-</a:t>
            </a:r>
            <a:r>
              <a:rPr lang="en-US" sz="5400" smtClean="0"/>
              <a:t> Lecture </a:t>
            </a:r>
            <a:r>
              <a:rPr lang="en-US" sz="5400" dirty="0" smtClean="0"/>
              <a:t>1</a:t>
            </a:r>
            <a:br>
              <a:rPr lang="en-US" sz="5400" dirty="0" smtClean="0"/>
            </a:b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8915400" cy="83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Lecturer: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roiyeho@gmail.com</a:t>
            </a:r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October 2016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3657600"/>
            <a:ext cx="6324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ROS 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Main concepts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Basic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commands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S:\PhD\BIRC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670720" cy="9900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Single-purposed executable programs</a:t>
            </a:r>
          </a:p>
          <a:p>
            <a:pPr lvl="1"/>
            <a:r>
              <a:rPr lang="en-US" dirty="0" smtClean="0"/>
              <a:t>e.g. sensor driver(s), actuator driver(s), </a:t>
            </a:r>
            <a:r>
              <a:rPr lang="en-US" dirty="0" err="1" smtClean="0"/>
              <a:t>mapper</a:t>
            </a:r>
            <a:r>
              <a:rPr lang="en-US" dirty="0" smtClean="0"/>
              <a:t>, planner, UI, etc.</a:t>
            </a:r>
          </a:p>
          <a:p>
            <a:r>
              <a:rPr lang="en-US" dirty="0" smtClean="0"/>
              <a:t>Individually compiled, executed, and managed </a:t>
            </a:r>
          </a:p>
          <a:p>
            <a:r>
              <a:rPr lang="en-US" dirty="0" smtClean="0"/>
              <a:t>Nodes are written using a ROS </a:t>
            </a:r>
            <a:r>
              <a:rPr lang="en-US" b="1" dirty="0" smtClean="0"/>
              <a:t>client library</a:t>
            </a:r>
          </a:p>
          <a:p>
            <a:pPr lvl="1"/>
            <a:r>
              <a:rPr lang="en-US" dirty="0" err="1" smtClean="0"/>
              <a:t>roscpp</a:t>
            </a:r>
            <a:r>
              <a:rPr lang="en-US" dirty="0" smtClean="0"/>
              <a:t> – C++ client library</a:t>
            </a:r>
          </a:p>
          <a:p>
            <a:pPr lvl="1"/>
            <a:r>
              <a:rPr lang="en-US" dirty="0" err="1" smtClean="0"/>
              <a:t>rospy</a:t>
            </a:r>
            <a:r>
              <a:rPr lang="en-US" dirty="0" smtClean="0"/>
              <a:t> – python client library</a:t>
            </a:r>
          </a:p>
          <a:p>
            <a:r>
              <a:rPr lang="en-US" dirty="0" smtClean="0"/>
              <a:t>Nodes can publish or subscribe to a Topic</a:t>
            </a:r>
          </a:p>
          <a:p>
            <a:r>
              <a:rPr lang="en-US" dirty="0" smtClean="0"/>
              <a:t>Nodes can also provide or use a Service 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topic is a name for a stream of messages with a defined type </a:t>
            </a:r>
          </a:p>
          <a:p>
            <a:pPr lvl="1"/>
            <a:r>
              <a:rPr lang="en-US" dirty="0" smtClean="0"/>
              <a:t>e.g., data from a laser range-finder might be sent on a topic called scan, with a message type of </a:t>
            </a:r>
            <a:r>
              <a:rPr lang="en-US" dirty="0" err="1" smtClean="0"/>
              <a:t>LaserScan</a:t>
            </a:r>
            <a:endParaRPr lang="en-US" dirty="0" smtClean="0"/>
          </a:p>
          <a:p>
            <a:r>
              <a:rPr lang="en-US" sz="3000" dirty="0" smtClean="0"/>
              <a:t>Nodes communicate with each other by publishing messages to topics</a:t>
            </a:r>
          </a:p>
          <a:p>
            <a:r>
              <a:rPr lang="en-US" sz="3000" dirty="0" smtClean="0"/>
              <a:t>Publish/Subscribe model: 1-to-N broadcasting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05000"/>
            <a:ext cx="319770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Topics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ROS Graph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467600" cy="430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an Item Graph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5943600" cy="452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Programming Robots with ROS (Quigley et al.) 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Strictly-typed data structures for inter-node communication</a:t>
            </a:r>
          </a:p>
          <a:p>
            <a:r>
              <a:rPr lang="fr-FR" sz="3000" dirty="0" smtClean="0"/>
              <a:t>For </a:t>
            </a:r>
            <a:r>
              <a:rPr lang="fr-FR" sz="3000" dirty="0" err="1" smtClean="0"/>
              <a:t>example</a:t>
            </a:r>
            <a:r>
              <a:rPr lang="fr-FR" sz="3000" dirty="0" smtClean="0"/>
              <a:t>, </a:t>
            </a:r>
            <a:r>
              <a:rPr lang="en-US" sz="3000" dirty="0" err="1" smtClean="0"/>
              <a:t>geometry_msgs</a:t>
            </a:r>
            <a:r>
              <a:rPr lang="en-US" sz="3000" dirty="0" smtClean="0"/>
              <a:t>/Twist is used to express velocity commands: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Vector3 is another message type composed of:</a:t>
            </a:r>
          </a:p>
          <a:p>
            <a:pPr lvl="1">
              <a:buNone/>
            </a:pPr>
            <a:endParaRPr lang="en-US" dirty="0" smtClean="0"/>
          </a:p>
          <a:p>
            <a:endParaRPr lang="fr-FR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3200400"/>
            <a:ext cx="289560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Vector3 linear</a:t>
            </a:r>
          </a:p>
          <a:p>
            <a:r>
              <a:rPr lang="en-US" dirty="0" smtClean="0"/>
              <a:t>Vector3 angular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4419600"/>
            <a:ext cx="2895600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float64 x</a:t>
            </a:r>
          </a:p>
          <a:p>
            <a:r>
              <a:rPr lang="en-US" dirty="0" smtClean="0"/>
              <a:t>float64 y</a:t>
            </a:r>
          </a:p>
          <a:p>
            <a:r>
              <a:rPr lang="en-US" dirty="0" smtClean="0"/>
              <a:t>float64 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 inter-node transactions / RPC </a:t>
            </a:r>
          </a:p>
          <a:p>
            <a:r>
              <a:rPr lang="en-US" dirty="0" smtClean="0"/>
              <a:t>Service/Client model: 1-to-1 request-response </a:t>
            </a:r>
          </a:p>
          <a:p>
            <a:r>
              <a:rPr lang="en-US" dirty="0" smtClean="0"/>
              <a:t>Service roles: </a:t>
            </a:r>
          </a:p>
          <a:p>
            <a:pPr lvl="1"/>
            <a:r>
              <a:rPr lang="en-US" dirty="0" smtClean="0"/>
              <a:t>carry out remote computation </a:t>
            </a:r>
          </a:p>
          <a:p>
            <a:pPr lvl="1"/>
            <a:r>
              <a:rPr lang="en-US" dirty="0" smtClean="0"/>
              <a:t>trigger functionality / behavior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map_server</a:t>
            </a:r>
            <a:r>
              <a:rPr lang="en-US" dirty="0" smtClean="0"/>
              <a:t>/</a:t>
            </a:r>
            <a:r>
              <a:rPr lang="en-US" dirty="0" err="1" smtClean="0"/>
              <a:t>static_map</a:t>
            </a:r>
            <a:r>
              <a:rPr lang="en-US" dirty="0" smtClean="0"/>
              <a:t> – retrieves the current grid map used by the robot for navigation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connection information to nodes so that they can transmit messages to each other</a:t>
            </a:r>
          </a:p>
          <a:p>
            <a:pPr lvl="1"/>
            <a:r>
              <a:rPr lang="en-US" dirty="0" smtClean="0"/>
              <a:t>Every node connects to a master at startup to register details of the message streams they publish, and the streams to which that they to subscribe</a:t>
            </a:r>
          </a:p>
          <a:p>
            <a:pPr lvl="1"/>
            <a:r>
              <a:rPr lang="en-US" dirty="0" smtClean="0"/>
              <a:t>When a new node appears, the master provides it with the information that it needs to form a direct peer-to-peer connection with other nodes publishing and subscribing to the same message topics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Let’s say we have two nodes: a Camera node and an </a:t>
            </a:r>
            <a:r>
              <a:rPr lang="en-US" sz="3000" dirty="0" err="1" smtClean="0"/>
              <a:t>Image_viewer</a:t>
            </a:r>
            <a:r>
              <a:rPr lang="en-US" sz="3000" dirty="0" smtClean="0"/>
              <a:t> node </a:t>
            </a:r>
          </a:p>
          <a:p>
            <a:r>
              <a:rPr lang="en-US" sz="3000" dirty="0" smtClean="0"/>
              <a:t>Typically the camera node would start first notifying the master that it wants to publish images on the topic "images":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86200"/>
            <a:ext cx="3214687" cy="190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Now, </a:t>
            </a:r>
            <a:r>
              <a:rPr lang="en-US" sz="2800" dirty="0" err="1" smtClean="0"/>
              <a:t>Image_viewer</a:t>
            </a:r>
            <a:r>
              <a:rPr lang="en-US" sz="2800" dirty="0" smtClean="0"/>
              <a:t> wants to subscribe to the topic "images" to see if there's maybe some images there:</a:t>
            </a:r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438400"/>
            <a:ext cx="3495675" cy="273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001000" cy="390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Lack of standards for robotics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 that the topic "images" has both a publisher and a subscriber, the master node notifies Camera and </a:t>
            </a:r>
            <a:r>
              <a:rPr lang="en-US" sz="2800" dirty="0" err="1" smtClean="0"/>
              <a:t>Image_viewer</a:t>
            </a:r>
            <a:r>
              <a:rPr lang="en-US" sz="2800" dirty="0" smtClean="0"/>
              <a:t> about each others existence, so that they can start transferring images to one another:</a:t>
            </a:r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276600"/>
            <a:ext cx="2971800" cy="284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shared, multi-</a:t>
            </a:r>
            <a:r>
              <a:rPr lang="en-US" dirty="0" err="1" smtClean="0"/>
              <a:t>variate</a:t>
            </a:r>
            <a:r>
              <a:rPr lang="en-US" dirty="0" smtClean="0"/>
              <a:t> dictionary that is accessible via network APIs </a:t>
            </a:r>
          </a:p>
          <a:p>
            <a:r>
              <a:rPr lang="en-US" dirty="0" smtClean="0"/>
              <a:t>Best used for static, non-binary data such as configuration parameters </a:t>
            </a:r>
          </a:p>
          <a:p>
            <a:r>
              <a:rPr lang="en-US" dirty="0" smtClean="0"/>
              <a:t>Runs inside the ROS master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038600"/>
            <a:ext cx="3810000" cy="230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in ROS is organized in </a:t>
            </a:r>
            <a:r>
              <a:rPr lang="en-US" i="1" dirty="0" smtClean="0"/>
              <a:t>packages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package contains one or more nodes and provides a ROS interface</a:t>
            </a:r>
          </a:p>
          <a:p>
            <a:r>
              <a:rPr lang="en-US" dirty="0" smtClean="0"/>
              <a:t>Most of ROS packages are hosted in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657600"/>
            <a:ext cx="29527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 System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7819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Chitta</a:t>
            </a:r>
            <a:r>
              <a:rPr lang="en-US" dirty="0" smtClean="0"/>
              <a:t> and </a:t>
            </a:r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Rusu</a:t>
            </a:r>
            <a:r>
              <a:rPr lang="en-US" dirty="0" smtClean="0"/>
              <a:t> (Willow Garage) 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Distribution Releases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69913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Supported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ROS is currently supported only on </a:t>
            </a:r>
            <a:r>
              <a:rPr lang="en-US" sz="3000" dirty="0" err="1" smtClean="0"/>
              <a:t>Ubuntu</a:t>
            </a:r>
            <a:endParaRPr lang="en-US" sz="3000" dirty="0" smtClean="0"/>
          </a:p>
          <a:p>
            <a:pPr lvl="1"/>
            <a:r>
              <a:rPr lang="en-US" sz="2600" dirty="0" smtClean="0"/>
              <a:t>other variants such as Windows and Mac OS X are considered experimental (will be supported on ROS 2.0)</a:t>
            </a:r>
          </a:p>
          <a:p>
            <a:r>
              <a:rPr lang="en-US" sz="3000" dirty="0" smtClean="0"/>
              <a:t>ROS distribution supported is limited to &lt;=3 latest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versions </a:t>
            </a:r>
          </a:p>
          <a:p>
            <a:r>
              <a:rPr lang="en-US" sz="3000" dirty="0" smtClean="0"/>
              <a:t>ROS Jade supports the following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versions:</a:t>
            </a:r>
          </a:p>
          <a:p>
            <a:pPr lvl="1"/>
            <a:r>
              <a:rPr lang="en-US" sz="2600" dirty="0" smtClean="0"/>
              <a:t>Vivid (15.04)</a:t>
            </a:r>
          </a:p>
          <a:p>
            <a:pPr lvl="1"/>
            <a:r>
              <a:rPr lang="en-US" sz="2600" dirty="0" err="1" smtClean="0"/>
              <a:t>Utopic</a:t>
            </a:r>
            <a:r>
              <a:rPr lang="en-US" sz="2600" dirty="0" smtClean="0"/>
              <a:t> (14.04)</a:t>
            </a:r>
          </a:p>
          <a:p>
            <a:pPr lvl="1"/>
            <a:r>
              <a:rPr lang="en-US" sz="2600" dirty="0" smtClean="0"/>
              <a:t>Trusty (14.04 LTS)</a:t>
            </a:r>
          </a:p>
          <a:p>
            <a:r>
              <a:rPr lang="en-US" sz="3000" dirty="0" smtClean="0"/>
              <a:t>ROS Indigo supports the following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versions:</a:t>
            </a:r>
          </a:p>
          <a:p>
            <a:pPr lvl="1"/>
            <a:r>
              <a:rPr lang="en-US" sz="2600" dirty="0" smtClean="0"/>
              <a:t>Trusty (14.04 LTS)</a:t>
            </a:r>
          </a:p>
          <a:p>
            <a:pPr lvl="1"/>
            <a:r>
              <a:rPr lang="en-US" sz="2600" dirty="0" smtClean="0"/>
              <a:t>Saucy (13.10)</a:t>
            </a:r>
          </a:p>
          <a:p>
            <a:pPr lvl="1"/>
            <a:endParaRPr lang="en-US" sz="26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If you already have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installed, follow the instructions at:</a:t>
            </a:r>
          </a:p>
          <a:p>
            <a:pPr lvl="1"/>
            <a:r>
              <a:rPr lang="en-US" dirty="0" smtClean="0">
                <a:hlinkClick r:id="rId2"/>
              </a:rPr>
              <a:t>http://wiki.ros.org/indigo/Installation/Ubuntu</a:t>
            </a:r>
            <a:endParaRPr lang="en-US" dirty="0" smtClean="0"/>
          </a:p>
          <a:p>
            <a:pPr lvl="1"/>
            <a:r>
              <a:rPr lang="en-US" sz="3000" dirty="0" smtClean="0"/>
              <a:t>You can also download a VM with ROS Indigo Pre-installed from here:</a:t>
            </a:r>
          </a:p>
          <a:p>
            <a:pPr lvl="1"/>
            <a:r>
              <a:rPr lang="en-US" dirty="0" smtClean="0">
                <a:hlinkClick r:id="rId3"/>
              </a:rPr>
              <a:t>http://nootrix.com/downloads/#RosVM</a:t>
            </a:r>
            <a:endParaRPr lang="en-US" dirty="0" smtClean="0"/>
          </a:p>
          <a:p>
            <a:r>
              <a:rPr lang="en-US" sz="3000" dirty="0" smtClean="0"/>
              <a:t>Two VMs are available: one with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32Bits and the other with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64Bits (.ova files)</a:t>
            </a:r>
          </a:p>
          <a:p>
            <a:r>
              <a:rPr lang="en-US" sz="3000" dirty="0" smtClean="0"/>
              <a:t>You can import this file into </a:t>
            </a:r>
            <a:r>
              <a:rPr lang="en-US" sz="3000" dirty="0" err="1" smtClean="0"/>
              <a:t>VirtualBox</a:t>
            </a:r>
            <a:r>
              <a:rPr lang="en-US" sz="3000" dirty="0" smtClean="0"/>
              <a:t> or </a:t>
            </a:r>
            <a:r>
              <a:rPr lang="en-US" sz="3000" dirty="0" err="1" smtClean="0"/>
              <a:t>VMWare</a:t>
            </a:r>
            <a:endParaRPr lang="en-US" sz="3000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ROS relies on the notion of combining spaces using the shell environment </a:t>
            </a:r>
          </a:p>
          <a:p>
            <a:pPr lvl="1"/>
            <a:r>
              <a:rPr lang="en-US" sz="2400" dirty="0" smtClean="0"/>
              <a:t>This makes developing against different versions of ROS or against different sets of packages easier</a:t>
            </a:r>
          </a:p>
          <a:p>
            <a:r>
              <a:rPr lang="en-US" sz="2800" dirty="0" smtClean="0"/>
              <a:t>After you install ROS you will have setup.*sh files in '/opt/</a:t>
            </a:r>
            <a:r>
              <a:rPr lang="en-US" sz="2800" dirty="0" err="1" smtClean="0"/>
              <a:t>ros</a:t>
            </a:r>
            <a:r>
              <a:rPr lang="en-US" sz="2800" dirty="0" smtClean="0"/>
              <a:t>/&lt;</a:t>
            </a:r>
            <a:r>
              <a:rPr lang="en-US" sz="2800" dirty="0" err="1" smtClean="0"/>
              <a:t>distro</a:t>
            </a:r>
            <a:r>
              <a:rPr lang="en-US" sz="2800" dirty="0" smtClean="0"/>
              <a:t>&gt;/', and you could source them like so:</a:t>
            </a:r>
          </a:p>
          <a:p>
            <a:endParaRPr lang="en-US" sz="2800" dirty="0" smtClean="0"/>
          </a:p>
          <a:p>
            <a:r>
              <a:rPr lang="en-US" sz="2800" dirty="0" smtClean="0"/>
              <a:t>You will need to run this command on every new shell you open to have access to the </a:t>
            </a:r>
            <a:r>
              <a:rPr lang="en-US" sz="2800" dirty="0" err="1" smtClean="0"/>
              <a:t>ros</a:t>
            </a:r>
            <a:r>
              <a:rPr lang="en-US" sz="2800" dirty="0" smtClean="0"/>
              <a:t> commands, unless you add this line to your bash startup file (~/.</a:t>
            </a:r>
            <a:r>
              <a:rPr lang="en-US" sz="2800" dirty="0" err="1" smtClean="0"/>
              <a:t>bashrc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 smtClean="0"/>
              <a:t>If you used the pre-installed VM it’s already done for you</a:t>
            </a:r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962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source /opt/</a:t>
            </a:r>
            <a:r>
              <a:rPr lang="en-US" sz="2000" dirty="0" err="1" smtClean="0"/>
              <a:t>ros</a:t>
            </a:r>
            <a:r>
              <a:rPr lang="en-US" sz="2000" dirty="0" smtClean="0"/>
              <a:t>/indigo/</a:t>
            </a:r>
            <a:r>
              <a:rPr lang="en-US" sz="2000" dirty="0" err="1" smtClean="0"/>
              <a:t>setup.bash</a:t>
            </a:r>
            <a:r>
              <a:rPr lang="en-US" sz="2000" dirty="0" smtClean="0"/>
              <a:t> 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roscore</a:t>
            </a:r>
            <a:endParaRPr lang="en-US" dirty="0" smtClean="0"/>
          </a:p>
          <a:p>
            <a:r>
              <a:rPr lang="en-US" dirty="0" err="1" smtClean="0"/>
              <a:t>rosrun</a:t>
            </a:r>
            <a:endParaRPr lang="en-US" dirty="0" smtClean="0"/>
          </a:p>
          <a:p>
            <a:r>
              <a:rPr lang="en-US" dirty="0" err="1" smtClean="0"/>
              <a:t>rosnode</a:t>
            </a:r>
            <a:endParaRPr lang="en-US" dirty="0" smtClean="0"/>
          </a:p>
          <a:p>
            <a:r>
              <a:rPr lang="en-US" dirty="0" err="1" smtClean="0"/>
              <a:t>rostopic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roscore</a:t>
            </a:r>
            <a:r>
              <a:rPr lang="en-US" dirty="0" smtClean="0"/>
              <a:t> is the first thing you should run when using ROS</a:t>
            </a:r>
          </a:p>
          <a:p>
            <a:endParaRPr lang="en-US" dirty="0" smtClean="0"/>
          </a:p>
          <a:p>
            <a:r>
              <a:rPr lang="en-US" dirty="0" err="1" smtClean="0"/>
              <a:t>roscore</a:t>
            </a:r>
            <a:r>
              <a:rPr lang="en-US" dirty="0" smtClean="0"/>
              <a:t> will start up:</a:t>
            </a:r>
          </a:p>
          <a:p>
            <a:pPr lvl="1"/>
            <a:r>
              <a:rPr lang="en-US" dirty="0" smtClean="0"/>
              <a:t>a ROS Master</a:t>
            </a:r>
          </a:p>
          <a:p>
            <a:pPr lvl="1"/>
            <a:r>
              <a:rPr lang="en-US" dirty="0" smtClean="0"/>
              <a:t>a ROS Parameter Server</a:t>
            </a:r>
          </a:p>
          <a:p>
            <a:pPr lvl="1"/>
            <a:r>
              <a:rPr lang="en-US" dirty="0" smtClean="0"/>
              <a:t>a </a:t>
            </a:r>
            <a:r>
              <a:rPr lang="en-US" dirty="0" err="1" smtClean="0"/>
              <a:t>rosout</a:t>
            </a:r>
            <a:r>
              <a:rPr lang="en-US" dirty="0" smtClean="0"/>
              <a:t> logging node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438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roscore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ROS is an open-source </a:t>
            </a:r>
            <a:r>
              <a:rPr lang="en-US" sz="3000" b="1" dirty="0" smtClean="0"/>
              <a:t>robot operating system</a:t>
            </a:r>
          </a:p>
          <a:p>
            <a:r>
              <a:rPr lang="en-US" sz="3000" dirty="0" smtClean="0"/>
              <a:t>A set of software libraries and tools that help you build robot applications that work across a wide variety of robotic platforms</a:t>
            </a:r>
          </a:p>
          <a:p>
            <a:r>
              <a:rPr lang="en-US" sz="3000" dirty="0" smtClean="0"/>
              <a:t>Originally developed in 2007 at the Stanford Artificial Intelligence Laboratory and development continued at Willow Garage</a:t>
            </a:r>
          </a:p>
          <a:p>
            <a:r>
              <a:rPr lang="en-US" sz="3000" dirty="0" smtClean="0"/>
              <a:t>Since 2013 managed by </a:t>
            </a:r>
            <a:r>
              <a:rPr lang="en-US" sz="3000" dirty="0" smtClean="0">
                <a:hlinkClick r:id="rId2"/>
              </a:rPr>
              <a:t>OSRF</a:t>
            </a:r>
            <a:r>
              <a:rPr lang="en-US" sz="3000" dirty="0" smtClean="0"/>
              <a:t> (Open Source Robotics Foundation)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5298" name="Picture 2" descr="https://encrypted-tbn2.gstatic.com/images?q=tbn:ANd9GcSVPdbopYnJ1vpXyE7oAUd_3cWr6H8vWKjbf_4C6YupiHLZfu5YK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4800"/>
            <a:ext cx="2133600" cy="9525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roscore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5895906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rosrun</a:t>
            </a:r>
            <a:r>
              <a:rPr lang="en-US" dirty="0" smtClean="0"/>
              <a:t> allows you to run a node</a:t>
            </a:r>
          </a:p>
          <a:p>
            <a:r>
              <a:rPr lang="en-US" dirty="0" smtClean="0"/>
              <a:t>Usage: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438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&lt;package&gt; &lt;executable&gt;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657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turtlesim_node</a:t>
            </a: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Turtlesim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separate terminal windows run:</a:t>
            </a:r>
          </a:p>
          <a:p>
            <a:pPr lvl="1"/>
            <a:r>
              <a:rPr lang="en-US" dirty="0" err="1" smtClean="0"/>
              <a:t>roscore</a:t>
            </a:r>
            <a:endParaRPr lang="en-US" dirty="0" smtClean="0"/>
          </a:p>
          <a:p>
            <a:pPr lvl="1"/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turtlesim</a:t>
            </a:r>
            <a:r>
              <a:rPr lang="en-US" dirty="0" smtClean="0"/>
              <a:t> </a:t>
            </a:r>
            <a:r>
              <a:rPr lang="en-US" dirty="0" err="1" smtClean="0"/>
              <a:t>turtlesim_node</a:t>
            </a:r>
            <a:endParaRPr lang="en-US" dirty="0" smtClean="0"/>
          </a:p>
          <a:p>
            <a:pPr lvl="1"/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turtlesim</a:t>
            </a:r>
            <a:r>
              <a:rPr lang="en-US" dirty="0" smtClean="0"/>
              <a:t> </a:t>
            </a:r>
            <a:r>
              <a:rPr lang="en-US" dirty="0" err="1" smtClean="0"/>
              <a:t>turtle_teleop_key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Turtlesim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51067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Displays debugging information about ROS nodes, including publications, subscriptions and connections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438400"/>
          <a:ext cx="7239001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6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Command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active nodes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list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Test connectivity to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ping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 information about a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info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Kill a running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kill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 nodes running on a particular machine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machine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rosnode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122" name="Picture 2" descr="C:\Users\Roi\Downloads\Screenshot from 2014-10-26 05_41_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6097314" cy="4800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Gives information about a topic and allows to publish messages on a topic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14600"/>
          <a:ext cx="7239001" cy="2494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91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Command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active topics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dirty="0" smtClean="0"/>
                        <a:t> list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Prints messages of the topic to the screen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echo</a:t>
                      </a:r>
                      <a:r>
                        <a:rPr lang="en-US" baseline="0" dirty="0" smtClean="0"/>
                        <a:t> /topic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 information about a topic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dirty="0" smtClean="0"/>
                        <a:t> info /topic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Prints the type of messages the topic publishes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baseline="0" dirty="0" smtClean="0"/>
                        <a:t> type /topic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Publishes data to a topic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dirty="0" smtClean="0"/>
                        <a:t> pub /topic type </a:t>
                      </a:r>
                      <a:r>
                        <a:rPr lang="en-US" dirty="0" err="1" smtClean="0"/>
                        <a:t>args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rostopic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Displays the list of current topics: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6324600" cy="184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Use the </a:t>
            </a:r>
            <a:r>
              <a:rPr lang="en-US" sz="3000" b="1" dirty="0" err="1" smtClean="0"/>
              <a:t>rostopic</a:t>
            </a:r>
            <a:r>
              <a:rPr lang="en-US" sz="3000" b="1" dirty="0" smtClean="0"/>
              <a:t> pub </a:t>
            </a:r>
            <a:r>
              <a:rPr lang="en-US" sz="3000" dirty="0" smtClean="0"/>
              <a:t>command to publish messages to a topic</a:t>
            </a:r>
          </a:p>
          <a:p>
            <a:r>
              <a:rPr lang="en-US" sz="3000" dirty="0" smtClean="0"/>
              <a:t>For example, to make the turtle move forward at a 0.2m/s speed, you can publish a </a:t>
            </a:r>
            <a:r>
              <a:rPr lang="en-US" sz="3000" dirty="0" err="1" smtClean="0"/>
              <a:t>cmd_vel</a:t>
            </a:r>
            <a:r>
              <a:rPr lang="en-US" sz="3000" dirty="0" smtClean="0"/>
              <a:t> message to the topic /turtle1/</a:t>
            </a:r>
            <a:r>
              <a:rPr lang="en-US" sz="3000" dirty="0" err="1" smtClean="0"/>
              <a:t>cmd_vel</a:t>
            </a:r>
            <a:r>
              <a:rPr lang="en-US" sz="3000" dirty="0" smtClean="0"/>
              <a:t>:</a:t>
            </a:r>
          </a:p>
          <a:p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To specify only the linear x velocity: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7338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0.2, y: 0, z: 0}, angular: {x: 0, y: 0, z: 0}}'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9530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0.2}}'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Some of the messages like </a:t>
            </a:r>
            <a:r>
              <a:rPr lang="en-US" sz="3000" dirty="0" err="1" smtClean="0"/>
              <a:t>cmd_vel</a:t>
            </a:r>
            <a:r>
              <a:rPr lang="en-US" sz="3000" dirty="0" smtClean="0"/>
              <a:t> have a predefined timeout</a:t>
            </a:r>
          </a:p>
          <a:p>
            <a:r>
              <a:rPr lang="en-US" sz="3000" dirty="0" smtClean="0"/>
              <a:t>If you want to publish a message continuously use the argument </a:t>
            </a:r>
            <a:r>
              <a:rPr lang="en-US" sz="3000" b="1" dirty="0" smtClean="0"/>
              <a:t>-r</a:t>
            </a:r>
            <a:r>
              <a:rPr lang="en-US" sz="3000" dirty="0" smtClean="0"/>
              <a:t> with the loop rate in Hz</a:t>
            </a:r>
          </a:p>
          <a:p>
            <a:r>
              <a:rPr lang="en-US" sz="3000" dirty="0" smtClean="0"/>
              <a:t>For example, to make the turtle turn in circles  continuously, type: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343400"/>
            <a:ext cx="74676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-r 10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‘{angular: {z: 0.5}}'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smtClean="0"/>
              <a:t>ROS has two "sides"</a:t>
            </a:r>
          </a:p>
          <a:p>
            <a:r>
              <a:rPr lang="en-US" dirty="0" smtClean="0"/>
              <a:t>The operating system side, which provides standard operating system services such as:</a:t>
            </a:r>
          </a:p>
          <a:p>
            <a:pPr lvl="1"/>
            <a:r>
              <a:rPr lang="en-US" dirty="0" smtClean="0"/>
              <a:t>hardware abstraction</a:t>
            </a:r>
          </a:p>
          <a:p>
            <a:pPr lvl="1"/>
            <a:r>
              <a:rPr lang="en-US" dirty="0" smtClean="0"/>
              <a:t>low-level device control</a:t>
            </a:r>
          </a:p>
          <a:p>
            <a:pPr lvl="1"/>
            <a:r>
              <a:rPr lang="en-US" dirty="0" smtClean="0"/>
              <a:t>implementation of commonly used functionality</a:t>
            </a:r>
          </a:p>
          <a:p>
            <a:pPr lvl="1"/>
            <a:r>
              <a:rPr lang="en-US" dirty="0" smtClean="0"/>
              <a:t>message-passing between processes</a:t>
            </a:r>
          </a:p>
          <a:p>
            <a:pPr lvl="1"/>
            <a:r>
              <a:rPr lang="en-US" dirty="0" smtClean="0"/>
              <a:t>package management</a:t>
            </a:r>
            <a:endParaRPr lang="en-US" i="1" dirty="0" smtClean="0"/>
          </a:p>
          <a:p>
            <a:r>
              <a:rPr lang="en-US" dirty="0" smtClean="0"/>
              <a:t>A suite of user contributed packages that implement common robot functionality such as SLAM, planning, perception, vision, manipulation,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76400"/>
            <a:ext cx="3838575" cy="404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Run the </a:t>
            </a:r>
            <a:r>
              <a:rPr lang="en-US" sz="3000" dirty="0" err="1" smtClean="0"/>
              <a:t>turtlesim</a:t>
            </a:r>
            <a:r>
              <a:rPr lang="en-US" sz="3000" dirty="0" smtClean="0"/>
              <a:t> node</a:t>
            </a:r>
          </a:p>
          <a:p>
            <a:r>
              <a:rPr lang="en-US" sz="3000" dirty="0" smtClean="0"/>
              <a:t>Send a command to </a:t>
            </a:r>
            <a:r>
              <a:rPr lang="en-US" sz="3000" dirty="0" err="1" smtClean="0"/>
              <a:t>turtlesim</a:t>
            </a:r>
            <a:r>
              <a:rPr lang="en-US" sz="3000" dirty="0" smtClean="0"/>
              <a:t> to move backwards continuously at 5Hz rate</a:t>
            </a:r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Main Features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3" y="1404938"/>
            <a:ext cx="77628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Chitta</a:t>
            </a:r>
            <a:r>
              <a:rPr lang="en-US" dirty="0" smtClean="0"/>
              <a:t> and </a:t>
            </a:r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Rusu</a:t>
            </a:r>
            <a:r>
              <a:rPr lang="en-US" dirty="0" smtClean="0"/>
              <a:t> (Willow Garage) 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Peer to Peer</a:t>
            </a:r>
          </a:p>
          <a:p>
            <a:pPr lvl="1"/>
            <a:r>
              <a:rPr lang="en-US" sz="2400" dirty="0" smtClean="0"/>
              <a:t>ROS systems consist of numerous small computer programs which connect to each other and continuously exchange </a:t>
            </a:r>
            <a:r>
              <a:rPr lang="en-US" sz="2400" i="1" dirty="0" smtClean="0"/>
              <a:t>messages</a:t>
            </a:r>
          </a:p>
          <a:p>
            <a:r>
              <a:rPr lang="en-US" sz="2800" b="1" dirty="0" smtClean="0"/>
              <a:t>Tools-based</a:t>
            </a:r>
            <a:r>
              <a:rPr lang="en-US" sz="2800" b="1" i="1" dirty="0" smtClean="0"/>
              <a:t> </a:t>
            </a:r>
          </a:p>
          <a:p>
            <a:pPr lvl="1"/>
            <a:r>
              <a:rPr lang="en-US" sz="2400" dirty="0" smtClean="0"/>
              <a:t>There are many small, generic programs that perform tasks such as visualization, logging, plotting data streams, etc. </a:t>
            </a:r>
          </a:p>
          <a:p>
            <a:r>
              <a:rPr lang="en-US" sz="2800" b="1" dirty="0" smtClean="0"/>
              <a:t>Multi-Lingual</a:t>
            </a:r>
          </a:p>
          <a:p>
            <a:pPr lvl="1"/>
            <a:r>
              <a:rPr lang="en-US" sz="2400" dirty="0" smtClean="0"/>
              <a:t>ROS software modules can be written in any language for which a </a:t>
            </a:r>
            <a:r>
              <a:rPr lang="en-US" sz="2400" i="1" dirty="0" smtClean="0"/>
              <a:t>client library has been written. </a:t>
            </a:r>
            <a:r>
              <a:rPr lang="en-US" sz="2400" dirty="0" smtClean="0"/>
              <a:t>Currently client libraries exist for C++, Python, LISP, Java, JavaScript, MATLAB, Ruby, and more.</a:t>
            </a:r>
          </a:p>
          <a:p>
            <a:r>
              <a:rPr lang="en-US" sz="2800" b="1" dirty="0" smtClean="0"/>
              <a:t>Thin</a:t>
            </a:r>
          </a:p>
          <a:p>
            <a:pPr lvl="1"/>
            <a:r>
              <a:rPr lang="en-US" sz="2400" dirty="0" smtClean="0"/>
              <a:t>The ROS conventions encourage contributors to create stand-alone libraries and then </a:t>
            </a:r>
            <a:r>
              <a:rPr lang="en-US" sz="2400" i="1" dirty="0" smtClean="0"/>
              <a:t>wrap those libraries so they send and receive messages to/from other ROS modules.</a:t>
            </a:r>
            <a:endParaRPr lang="en-US" sz="2400" dirty="0" smtClean="0"/>
          </a:p>
          <a:p>
            <a:r>
              <a:rPr lang="en-US" sz="2800" b="1" dirty="0" smtClean="0"/>
              <a:t>Free and open source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</a:t>
            </a:r>
            <a:endParaRPr lang="en-US" dirty="0" smtClean="0"/>
          </a:p>
          <a:p>
            <a:r>
              <a:rPr lang="en-US" dirty="0" smtClean="0"/>
              <a:t>Installation: </a:t>
            </a:r>
            <a:r>
              <a:rPr lang="en-US" dirty="0" smtClean="0">
                <a:hlinkClick r:id="rId3"/>
              </a:rPr>
              <a:t>http://wiki.ros.org/ROS/Installation</a:t>
            </a:r>
            <a:endParaRPr lang="en-US" dirty="0" smtClean="0"/>
          </a:p>
          <a:p>
            <a:r>
              <a:rPr lang="en-US" dirty="0" smtClean="0"/>
              <a:t>Tutorials: </a:t>
            </a:r>
            <a:r>
              <a:rPr lang="en-US" dirty="0" smtClean="0">
                <a:hlinkClick r:id="rId4"/>
              </a:rPr>
              <a:t>http://wiki.ros.org/ROS/Tutorials</a:t>
            </a:r>
            <a:endParaRPr lang="en-US" dirty="0" smtClean="0"/>
          </a:p>
          <a:p>
            <a:r>
              <a:rPr lang="en-US" sz="3000" dirty="0" smtClean="0"/>
              <a:t>ROS Tutorial Videos</a:t>
            </a:r>
          </a:p>
          <a:p>
            <a:pPr lvl="1"/>
            <a:r>
              <a:rPr lang="en-US" sz="2400" dirty="0" smtClean="0">
                <a:hlinkClick r:id="rId5"/>
              </a:rPr>
              <a:t>http://www.youtube.com/playlist?list=PLDC89965A56E6A8D6</a:t>
            </a:r>
            <a:endParaRPr lang="en-US" sz="2600" dirty="0" smtClean="0"/>
          </a:p>
          <a:p>
            <a:r>
              <a:rPr lang="en-US" sz="3000" dirty="0" smtClean="0"/>
              <a:t>ROS Cheat Sheet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6"/>
              </a:rPr>
              <a:t>http://www.tedusar.eu/files/summerschool2013/ROScheatsheet.pdf</a:t>
            </a:r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using ROS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48600" cy="44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1066800"/>
            <a:ext cx="2932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hlinkClick r:id="rId3"/>
              </a:rPr>
              <a:t>http://wiki.ros.org/Robots</a:t>
            </a:r>
            <a:endParaRPr lang="he-IL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</a:t>
            </a:r>
          </a:p>
          <a:p>
            <a:r>
              <a:rPr lang="en-US" dirty="0" smtClean="0"/>
              <a:t>Messages and Topics 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ROS Master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Stacks and packages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158209</TotalTime>
  <Words>1444</Words>
  <Application>Microsoft Office PowerPoint</Application>
  <PresentationFormat>On-screen Show (4:3)</PresentationFormat>
  <Paragraphs>378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PresentationPro_WaterWavesWide</vt:lpstr>
      <vt:lpstr>ROS - Lecture 1 </vt:lpstr>
      <vt:lpstr>The Problem</vt:lpstr>
      <vt:lpstr>What is ROS?</vt:lpstr>
      <vt:lpstr>ROS Main Features</vt:lpstr>
      <vt:lpstr>ROS Main Features</vt:lpstr>
      <vt:lpstr>ROS Philosophy</vt:lpstr>
      <vt:lpstr>ROS Wiki</vt:lpstr>
      <vt:lpstr>Robots using ROS</vt:lpstr>
      <vt:lpstr>ROS Core Concepts</vt:lpstr>
      <vt:lpstr>ROS Nodes</vt:lpstr>
      <vt:lpstr>ROS Topics</vt:lpstr>
      <vt:lpstr>ROS Topics</vt:lpstr>
      <vt:lpstr>The ROS Graph</vt:lpstr>
      <vt:lpstr>Fetch an Item Graph</vt:lpstr>
      <vt:lpstr>ROS Messages</vt:lpstr>
      <vt:lpstr>ROS Services</vt:lpstr>
      <vt:lpstr>ROS Master</vt:lpstr>
      <vt:lpstr>ROS Master</vt:lpstr>
      <vt:lpstr>ROS Master</vt:lpstr>
      <vt:lpstr>ROS Master</vt:lpstr>
      <vt:lpstr>Parameter Server</vt:lpstr>
      <vt:lpstr>ROS Packages</vt:lpstr>
      <vt:lpstr>ROS Package System</vt:lpstr>
      <vt:lpstr>ROS Distribution Releases</vt:lpstr>
      <vt:lpstr>ROS Supported Platforms</vt:lpstr>
      <vt:lpstr>ROS Installation</vt:lpstr>
      <vt:lpstr>ROS Environment</vt:lpstr>
      <vt:lpstr>ROS Basic Commands</vt:lpstr>
      <vt:lpstr>roscore</vt:lpstr>
      <vt:lpstr>roscore</vt:lpstr>
      <vt:lpstr>rosrun</vt:lpstr>
      <vt:lpstr>Demo - Turtlesim</vt:lpstr>
      <vt:lpstr>Demo - Turtlesim</vt:lpstr>
      <vt:lpstr>rosnode</vt:lpstr>
      <vt:lpstr>rosnode info</vt:lpstr>
      <vt:lpstr>rostopic</vt:lpstr>
      <vt:lpstr>rostopic list</vt:lpstr>
      <vt:lpstr>Publish to ROS Topic</vt:lpstr>
      <vt:lpstr>Publish to ROS Topic</vt:lpstr>
      <vt:lpstr>Publish to ROS Topic</vt:lpstr>
      <vt:lpstr>Ex. 1</vt:lpstr>
    </vt:vector>
  </TitlesOfParts>
  <Company>Scorpio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Goveas, Neena</cp:lastModifiedBy>
  <cp:revision>2908</cp:revision>
  <dcterms:created xsi:type="dcterms:W3CDTF">2007-12-16T19:09:03Z</dcterms:created>
  <dcterms:modified xsi:type="dcterms:W3CDTF">2019-07-19T21:17:43Z</dcterms:modified>
</cp:coreProperties>
</file>