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90" r:id="rId2"/>
  </p:sldMasterIdLst>
  <p:notesMasterIdLst>
    <p:notesMasterId r:id="rId59"/>
  </p:notesMasterIdLst>
  <p:handoutMasterIdLst>
    <p:handoutMasterId r:id="rId60"/>
  </p:handoutMasterIdLst>
  <p:sldIdLst>
    <p:sldId id="884" r:id="rId3"/>
    <p:sldId id="886" r:id="rId4"/>
    <p:sldId id="887" r:id="rId5"/>
    <p:sldId id="891" r:id="rId6"/>
    <p:sldId id="892" r:id="rId7"/>
    <p:sldId id="902" r:id="rId8"/>
    <p:sldId id="897" r:id="rId9"/>
    <p:sldId id="898" r:id="rId10"/>
    <p:sldId id="899" r:id="rId11"/>
    <p:sldId id="888" r:id="rId12"/>
    <p:sldId id="893" r:id="rId13"/>
    <p:sldId id="894" r:id="rId14"/>
    <p:sldId id="895" r:id="rId15"/>
    <p:sldId id="828" r:id="rId16"/>
    <p:sldId id="903" r:id="rId17"/>
    <p:sldId id="904" r:id="rId18"/>
    <p:sldId id="889" r:id="rId19"/>
    <p:sldId id="905" r:id="rId20"/>
    <p:sldId id="906" r:id="rId21"/>
    <p:sldId id="907" r:id="rId22"/>
    <p:sldId id="890" r:id="rId23"/>
    <p:sldId id="909" r:id="rId24"/>
    <p:sldId id="910" r:id="rId25"/>
    <p:sldId id="911" r:id="rId26"/>
    <p:sldId id="913" r:id="rId27"/>
    <p:sldId id="912" r:id="rId28"/>
    <p:sldId id="908" r:id="rId29"/>
    <p:sldId id="914" r:id="rId30"/>
    <p:sldId id="916" r:id="rId31"/>
    <p:sldId id="917" r:id="rId32"/>
    <p:sldId id="918" r:id="rId33"/>
    <p:sldId id="919" r:id="rId34"/>
    <p:sldId id="915" r:id="rId35"/>
    <p:sldId id="924" r:id="rId36"/>
    <p:sldId id="920" r:id="rId37"/>
    <p:sldId id="928" r:id="rId38"/>
    <p:sldId id="929" r:id="rId39"/>
    <p:sldId id="930" r:id="rId40"/>
    <p:sldId id="931" r:id="rId41"/>
    <p:sldId id="932" r:id="rId42"/>
    <p:sldId id="927" r:id="rId43"/>
    <p:sldId id="926" r:id="rId44"/>
    <p:sldId id="925" r:id="rId45"/>
    <p:sldId id="923" r:id="rId46"/>
    <p:sldId id="933" r:id="rId47"/>
    <p:sldId id="935" r:id="rId48"/>
    <p:sldId id="934" r:id="rId49"/>
    <p:sldId id="936" r:id="rId50"/>
    <p:sldId id="939" r:id="rId51"/>
    <p:sldId id="937" r:id="rId52"/>
    <p:sldId id="940" r:id="rId53"/>
    <p:sldId id="938" r:id="rId54"/>
    <p:sldId id="941" r:id="rId55"/>
    <p:sldId id="944" r:id="rId56"/>
    <p:sldId id="942" r:id="rId57"/>
    <p:sldId id="943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C62A4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6" autoAdjust="0"/>
    <p:restoredTop sz="92633" autoAdjust="0"/>
  </p:normalViewPr>
  <p:slideViewPr>
    <p:cSldViewPr>
      <p:cViewPr>
        <p:scale>
          <a:sx n="110" d="100"/>
          <a:sy n="110" d="100"/>
        </p:scale>
        <p:origin x="-504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22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64CDE1A-EF50-437A-969C-513FED8FB2DB}" type="datetimeFigureOut">
              <a:rPr lang="he-IL" smtClean="0"/>
              <a:pPr/>
              <a:t>ב'/טבת/תשע"ז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F0FF985-1B9D-4594-ADFD-1576B3B458B8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="" xmlns:p14="http://schemas.microsoft.com/office/powerpoint/2010/main" val="455763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B74EE-8910-4D26-8E32-55CABBAD975A}" type="datetimeFigureOut">
              <a:rPr lang="en-US" smtClean="0"/>
              <a:pPr/>
              <a:t>12/31/2016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BDE56-D5F7-4DD4-B123-6631D4072A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45183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noFill/>
        </p:spPr>
        <p:txBody>
          <a:bodyPr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lvl1pPr>
              <a:defRPr b="1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noFill/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28626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444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06374"/>
            <a:ext cx="1600200" cy="6372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06374"/>
            <a:ext cx="7010400" cy="6372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2506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59400"/>
          </a:xfrm>
          <a:noFill/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553200"/>
            <a:ext cx="2133600" cy="304800"/>
          </a:xfrm>
        </p:spPr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7789" y="6553200"/>
            <a:ext cx="2133600" cy="304800"/>
          </a:xfrm>
        </p:spPr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9307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21000"/>
            <a:ext cx="9144000" cy="2844800"/>
          </a:xfrm>
          <a:prstGeom prst="rect">
            <a:avLst/>
          </a:prstGeom>
          <a:solidFill>
            <a:srgbClr val="08121E">
              <a:alpha val="85098"/>
            </a:srgb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406901"/>
            <a:ext cx="8686800" cy="1362075"/>
          </a:xfrm>
          <a:noFill/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906713"/>
            <a:ext cx="8686800" cy="1500187"/>
          </a:xfrm>
          <a:noFill/>
        </p:spPr>
        <p:txBody>
          <a:bodyPr anchor="b"/>
          <a:lstStyle>
            <a:lvl1pPr marL="0" indent="0">
              <a:buNone/>
              <a:defRPr sz="2000" b="1">
                <a:solidFill>
                  <a:srgbClr val="FFFF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8808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98601"/>
            <a:ext cx="4267200" cy="5079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8601"/>
            <a:ext cx="4267200" cy="5079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305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498601"/>
            <a:ext cx="4268788" cy="6762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2174875"/>
            <a:ext cx="4268788" cy="440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98601"/>
            <a:ext cx="4270374" cy="6762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270374" cy="440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228600" y="193841"/>
            <a:ext cx="86868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8343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38292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1097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77800"/>
            <a:ext cx="323691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77802"/>
            <a:ext cx="5340350" cy="64007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1339853"/>
            <a:ext cx="3236914" cy="52387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805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2359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600" y="152400"/>
            <a:ext cx="8686800" cy="6400800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93841"/>
            <a:ext cx="8686800" cy="949159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686800" cy="5359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578600"/>
            <a:ext cx="2133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7789" y="6578600"/>
            <a:ext cx="2133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511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000" b="0" kern="1200"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roiyeh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iki.ros.org/cv_bridg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docs.ros.org/api/sensor_msgs/html/msg/Image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docs.ros.org/api/sensor_msgs/html/msg/Image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pencv.org/3.1.0/examples.html" TargetMode="External"/><Relationship Id="rId2" Type="http://schemas.openxmlformats.org/officeDocument/2006/relationships/hyperlink" Target="http://docs.opencv.org/2.4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30212" y="2667000"/>
            <a:ext cx="8408988" cy="11430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ROS –</a:t>
            </a:r>
            <a:r>
              <a:rPr lang="en-US" sz="5400" dirty="0" smtClean="0"/>
              <a:t> Lecture 10</a:t>
            </a:r>
            <a:endParaRPr lang="en-US" sz="5400" b="1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28600" y="5715000"/>
            <a:ext cx="8915400" cy="8382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smtClean="0"/>
              <a:t>Lecturer: </a:t>
            </a:r>
            <a:r>
              <a:rPr lang="en-US" dirty="0" err="1" smtClean="0"/>
              <a:t>Roi</a:t>
            </a:r>
            <a:r>
              <a:rPr lang="en-US" dirty="0" smtClean="0"/>
              <a:t> </a:t>
            </a:r>
            <a:r>
              <a:rPr lang="en-US" dirty="0" err="1" smtClean="0"/>
              <a:t>Yehoshua</a:t>
            </a:r>
            <a:endParaRPr lang="en-US" dirty="0" smtClean="0"/>
          </a:p>
          <a:p>
            <a:pPr algn="l"/>
            <a:r>
              <a:rPr lang="en-US" dirty="0" smtClean="0">
                <a:hlinkClick r:id="rId2"/>
              </a:rPr>
              <a:t>roiyeho@gmail.com</a:t>
            </a:r>
            <a:r>
              <a:rPr lang="en-US" dirty="0" smtClean="0"/>
              <a:t>	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400" y="304800"/>
            <a:ext cx="3048000" cy="533400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 fontScale="97500" lnSpcReduction="10000"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October 2016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81000" y="3657600"/>
            <a:ext cx="6324600" cy="16002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b="1" noProof="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OpenCV</a:t>
            </a:r>
            <a:endParaRPr lang="en-US" sz="3200" b="1" noProof="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b="1" noProof="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Vision in ROS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Follow-</a:t>
            </a:r>
            <a:r>
              <a:rPr kumimoji="0" lang="en-US" sz="3200" b="1" i="0" u="none" strike="noStrike" kern="1200" cap="none" spc="0" normalizeH="0" baseline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Bot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2" descr="S:\PhD\BIRC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304800"/>
            <a:ext cx="1670720" cy="990056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Computer Vision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Filtering</a:t>
            </a:r>
          </a:p>
          <a:p>
            <a:pPr lvl="1"/>
            <a:r>
              <a:rPr lang="en-US" sz="2400" dirty="0" smtClean="0"/>
              <a:t>remove noise from image</a:t>
            </a:r>
            <a:r>
              <a:rPr lang="en-US" sz="2600" dirty="0" smtClean="0"/>
              <a:t> </a:t>
            </a:r>
          </a:p>
          <a:p>
            <a:r>
              <a:rPr lang="en-US" sz="3000" dirty="0" smtClean="0"/>
              <a:t>Segmentation </a:t>
            </a:r>
          </a:p>
          <a:p>
            <a:pPr lvl="1"/>
            <a:r>
              <a:rPr lang="en-US" sz="2400" dirty="0" smtClean="0"/>
              <a:t>Partition image into groups of pixels </a:t>
            </a:r>
          </a:p>
          <a:p>
            <a:pPr lvl="1"/>
            <a:r>
              <a:rPr lang="en-US" sz="2400" dirty="0" smtClean="0"/>
              <a:t>Similarity can be decided based on intensity, color, pattern </a:t>
            </a:r>
          </a:p>
          <a:p>
            <a:r>
              <a:rPr lang="en-US" sz="2800" dirty="0" smtClean="0"/>
              <a:t>Feature detection </a:t>
            </a:r>
          </a:p>
          <a:p>
            <a:pPr lvl="1"/>
            <a:r>
              <a:rPr lang="en-US" sz="2400" dirty="0" smtClean="0"/>
              <a:t>Extract interesting parts from the image </a:t>
            </a:r>
          </a:p>
          <a:p>
            <a:pPr lvl="1"/>
            <a:r>
              <a:rPr lang="en-US" sz="2400" dirty="0" smtClean="0"/>
              <a:t>Edge detection, corner detection</a:t>
            </a:r>
          </a:p>
          <a:p>
            <a:pPr lvl="1"/>
            <a:r>
              <a:rPr lang="en-US" sz="2400" dirty="0" smtClean="0"/>
              <a:t>For example in navigation systems it may prove useful to extract only floor lines from an image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860942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In image processing, many operators are based on applying some function to the pixels within a local window</a:t>
            </a:r>
          </a:p>
          <a:p>
            <a:r>
              <a:rPr lang="en-US" sz="2600" dirty="0" smtClean="0"/>
              <a:t>The </a:t>
            </a:r>
            <a:r>
              <a:rPr lang="en-US" sz="2600" b="1" dirty="0" smtClean="0"/>
              <a:t>convolution operator </a:t>
            </a:r>
            <a:r>
              <a:rPr lang="en-US" sz="2600" dirty="0" smtClean="0"/>
              <a:t>(kernel) is a function that we apply as a weighted average of the within-window pixels </a:t>
            </a:r>
          </a:p>
          <a:p>
            <a:r>
              <a:rPr lang="en-US" sz="2600" dirty="0" smtClean="0"/>
              <a:t>For example, if the window size is 3x3 pixels, we can define the function by providing a 3x3 weight-matrix. So, at the location of every pixel in the image, we place this 3x3 matrix and perform the element-wise multiplications before summing up. This sum is deemed the output value at that location.</a:t>
            </a:r>
          </a:p>
          <a:p>
            <a:endParaRPr lang="en-US" sz="2600" dirty="0" smtClean="0"/>
          </a:p>
          <a:p>
            <a:pPr>
              <a:buNone/>
            </a:pPr>
            <a:endParaRPr lang="en-US" sz="2600" dirty="0" smtClean="0"/>
          </a:p>
          <a:p>
            <a:endParaRPr lang="en-US" sz="26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547408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 kernels can cause different effects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0" y="2362200"/>
            <a:ext cx="8188173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39703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wheel chairs with </a:t>
            </a:r>
            <a:r>
              <a:rPr lang="en-US" dirty="0" err="1" smtClean="0"/>
              <a:t>OpenCV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(C)2016 Roi Yehoshua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752600"/>
            <a:ext cx="6705600" cy="3739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613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and </a:t>
            </a:r>
            <a:r>
              <a:rPr lang="en-US" dirty="0" err="1" smtClean="0"/>
              <a:t>OpenCV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ROS passes images in its own </a:t>
            </a:r>
            <a:r>
              <a:rPr lang="en-US" sz="2600" dirty="0" err="1" smtClean="0"/>
              <a:t>sensor_msgs</a:t>
            </a:r>
            <a:r>
              <a:rPr lang="en-US" sz="2600" dirty="0" smtClean="0"/>
              <a:t>/Image message </a:t>
            </a:r>
          </a:p>
          <a:p>
            <a:r>
              <a:rPr lang="en-US" sz="2600" dirty="0" err="1" smtClean="0">
                <a:hlinkClick r:id="rId2"/>
              </a:rPr>
              <a:t>cv_bridge</a:t>
            </a:r>
            <a:r>
              <a:rPr lang="en-US" sz="2600" dirty="0" smtClean="0"/>
              <a:t> is a ROS package that provides functions to convert between ROS  </a:t>
            </a:r>
            <a:r>
              <a:rPr lang="en-US" sz="2600" dirty="0" err="1" smtClean="0"/>
              <a:t>sensor_msgs</a:t>
            </a:r>
            <a:r>
              <a:rPr lang="en-US" sz="2600" dirty="0" smtClean="0"/>
              <a:t>/Image messages and the objects used by </a:t>
            </a:r>
            <a:r>
              <a:rPr lang="en-US" sz="2600" dirty="0" err="1" smtClean="0"/>
              <a:t>OpenCV</a:t>
            </a:r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6" name="Picture 4" descr="cvbridge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429000"/>
            <a:ext cx="2679893" cy="23951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Acquiring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Images in ROS are sent around the system using the </a:t>
            </a:r>
            <a:r>
              <a:rPr lang="en-US" sz="2600" dirty="0" err="1" smtClean="0"/>
              <a:t>sensor_msgs</a:t>
            </a:r>
            <a:r>
              <a:rPr lang="en-US" sz="2600" dirty="0" smtClean="0"/>
              <a:t>/Image message type</a:t>
            </a:r>
          </a:p>
          <a:p>
            <a:r>
              <a:rPr lang="en-US" sz="2600" dirty="0" smtClean="0"/>
              <a:t>To have images stream into our nodes, we need to subscribe to a topic where they are being published</a:t>
            </a:r>
          </a:p>
          <a:p>
            <a:r>
              <a:rPr lang="en-US" sz="2600" dirty="0" smtClean="0"/>
              <a:t>Each robot will have its own method for doing this, and names may vary</a:t>
            </a:r>
          </a:p>
          <a:p>
            <a:r>
              <a:rPr lang="en-US" sz="2600" dirty="0" smtClean="0"/>
              <a:t>Use </a:t>
            </a:r>
            <a:r>
              <a:rPr lang="en-US" sz="2600" dirty="0" err="1" smtClean="0"/>
              <a:t>rostopic</a:t>
            </a:r>
            <a:r>
              <a:rPr lang="en-US" sz="2600" dirty="0" smtClean="0"/>
              <a:t> list to find out what topics contain the robot’s camera data</a:t>
            </a:r>
          </a:p>
          <a:p>
            <a:endParaRPr lang="en-US" sz="2600" dirty="0" smtClean="0"/>
          </a:p>
          <a:p>
            <a:endParaRPr lang="en-US" sz="26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Acquiring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Run the </a:t>
            </a:r>
            <a:r>
              <a:rPr lang="en-US" sz="2600" dirty="0" err="1" smtClean="0"/>
              <a:t>TurtleBot</a:t>
            </a:r>
            <a:r>
              <a:rPr lang="en-US" sz="2600" dirty="0" smtClean="0"/>
              <a:t> simulation and type </a:t>
            </a:r>
            <a:r>
              <a:rPr lang="en-US" sz="2600" dirty="0" err="1" smtClean="0"/>
              <a:t>rostopic</a:t>
            </a:r>
            <a:r>
              <a:rPr lang="en-US" sz="2600" dirty="0" smtClean="0"/>
              <a:t> list</a:t>
            </a:r>
          </a:p>
          <a:p>
            <a:r>
              <a:rPr lang="en-US" sz="2600" dirty="0" smtClean="0"/>
              <a:t>This prints out a few dozen topics, some of which sound image-related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667000"/>
            <a:ext cx="5638800" cy="3555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905000" y="3962400"/>
            <a:ext cx="2057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Converting ROS Messages to </a:t>
            </a:r>
            <a:r>
              <a:rPr lang="en-US" dirty="0" err="1" smtClean="0"/>
              <a:t>OpenCV</a:t>
            </a:r>
            <a:r>
              <a:rPr lang="en-US" dirty="0" smtClean="0"/>
              <a:t>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err="1" smtClean="0"/>
              <a:t>CvBridge</a:t>
            </a:r>
            <a:r>
              <a:rPr lang="en-US" sz="2600" dirty="0" smtClean="0"/>
              <a:t> defines a </a:t>
            </a:r>
            <a:r>
              <a:rPr lang="en-US" sz="2600" dirty="0" err="1" smtClean="0"/>
              <a:t>CvImage</a:t>
            </a:r>
            <a:r>
              <a:rPr lang="en-US" sz="2600" dirty="0" smtClean="0"/>
              <a:t> type containing an </a:t>
            </a:r>
            <a:r>
              <a:rPr lang="en-US" sz="2600" dirty="0" err="1" smtClean="0"/>
              <a:t>OpenCV</a:t>
            </a:r>
            <a:r>
              <a:rPr lang="en-US" sz="2600" dirty="0" smtClean="0"/>
              <a:t> image, its encoding and a ROS header. </a:t>
            </a:r>
          </a:p>
          <a:p>
            <a:r>
              <a:rPr lang="en-US" sz="2600" dirty="0" err="1" smtClean="0"/>
              <a:t>CvImage</a:t>
            </a:r>
            <a:r>
              <a:rPr lang="en-US" sz="2600" dirty="0" smtClean="0"/>
              <a:t> contains exactly the information </a:t>
            </a:r>
            <a:r>
              <a:rPr lang="en-US" sz="2600" dirty="0" err="1" smtClean="0">
                <a:hlinkClick r:id="rId2"/>
              </a:rPr>
              <a:t>sensor_msgs</a:t>
            </a:r>
            <a:r>
              <a:rPr lang="en-US" sz="2600" dirty="0" smtClean="0">
                <a:hlinkClick r:id="rId2"/>
              </a:rPr>
              <a:t>/Image</a:t>
            </a:r>
            <a:r>
              <a:rPr lang="en-US" sz="2600" dirty="0" smtClean="0"/>
              <a:t> does, so we can convert either representation to the other</a:t>
            </a:r>
          </a:p>
          <a:p>
            <a:endParaRPr lang="en-US" sz="26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3505200"/>
            <a:ext cx="4900474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Converting ROS Messages to </a:t>
            </a:r>
            <a:r>
              <a:rPr lang="en-US" dirty="0" err="1" smtClean="0"/>
              <a:t>OpenCV</a:t>
            </a:r>
            <a:r>
              <a:rPr lang="en-US" dirty="0" smtClean="0"/>
              <a:t>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When converting a ROS </a:t>
            </a:r>
            <a:r>
              <a:rPr lang="en-US" sz="2600" dirty="0" err="1" smtClean="0">
                <a:hlinkClick r:id="rId2"/>
              </a:rPr>
              <a:t>sensor_msgs</a:t>
            </a:r>
            <a:r>
              <a:rPr lang="en-US" sz="2600" dirty="0" smtClean="0">
                <a:hlinkClick r:id="rId2"/>
              </a:rPr>
              <a:t>/Image</a:t>
            </a:r>
            <a:r>
              <a:rPr lang="en-US" sz="2600" dirty="0" smtClean="0"/>
              <a:t> message into a </a:t>
            </a:r>
            <a:r>
              <a:rPr lang="en-US" sz="2600" dirty="0" err="1" smtClean="0"/>
              <a:t>CvImage</a:t>
            </a:r>
            <a:r>
              <a:rPr lang="en-US" sz="2600" dirty="0" smtClean="0"/>
              <a:t>, </a:t>
            </a:r>
            <a:r>
              <a:rPr lang="en-US" sz="2600" dirty="0" err="1" smtClean="0"/>
              <a:t>CvBridge</a:t>
            </a:r>
            <a:r>
              <a:rPr lang="en-US" sz="2600" dirty="0" smtClean="0"/>
              <a:t> recognizes two distinct use cases: </a:t>
            </a:r>
          </a:p>
          <a:p>
            <a:pPr lvl="1"/>
            <a:r>
              <a:rPr lang="en-US" sz="2200" dirty="0" smtClean="0"/>
              <a:t>We want to modify the data in-place. We have to make a copy of the ROS message data. </a:t>
            </a:r>
          </a:p>
          <a:p>
            <a:pPr lvl="1"/>
            <a:r>
              <a:rPr lang="en-US" sz="2200" dirty="0" smtClean="0"/>
              <a:t>We won't modify the data. We can safely share the data owned by the ROS message instead of copying.</a:t>
            </a:r>
          </a:p>
          <a:p>
            <a:pPr>
              <a:buNone/>
            </a:pPr>
            <a:r>
              <a:rPr lang="en-US" sz="2600" dirty="0" smtClean="0"/>
              <a:t>   </a:t>
            </a:r>
          </a:p>
          <a:p>
            <a:endParaRPr lang="en-US" sz="26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733800"/>
            <a:ext cx="6419850" cy="229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 Encodings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100" dirty="0" smtClean="0"/>
              <a:t>If no encoding is given, the destination image encoding will be the same as the image message encoding. </a:t>
            </a:r>
          </a:p>
          <a:p>
            <a:r>
              <a:rPr lang="en-US" sz="3100" dirty="0" smtClean="0"/>
              <a:t>In this case </a:t>
            </a:r>
            <a:r>
              <a:rPr lang="en-US" sz="3100" dirty="0" err="1" smtClean="0"/>
              <a:t>toCvShare</a:t>
            </a:r>
            <a:r>
              <a:rPr lang="en-US" sz="3100" dirty="0" smtClean="0"/>
              <a:t> is guaranteed to not copy the image data</a:t>
            </a:r>
          </a:p>
          <a:p>
            <a:r>
              <a:rPr lang="en-US" sz="3100" dirty="0" smtClean="0"/>
              <a:t>Image encodings can be any one of the following:</a:t>
            </a:r>
          </a:p>
          <a:p>
            <a:pPr lvl="1"/>
            <a:r>
              <a:rPr lang="en-US" dirty="0" smtClean="0"/>
              <a:t>mono8: CV_8UC1, grayscale image </a:t>
            </a:r>
          </a:p>
          <a:p>
            <a:pPr lvl="1"/>
            <a:r>
              <a:rPr lang="en-US" dirty="0" smtClean="0"/>
              <a:t>mono16: CV_16UC1, 16-bit grayscale image </a:t>
            </a:r>
          </a:p>
          <a:p>
            <a:pPr lvl="1"/>
            <a:r>
              <a:rPr lang="en-US" dirty="0" smtClean="0"/>
              <a:t>bgr8: CV_8UC3, color image with blue-green-red color order </a:t>
            </a:r>
          </a:p>
          <a:p>
            <a:pPr lvl="1"/>
            <a:r>
              <a:rPr lang="en-US" dirty="0" smtClean="0"/>
              <a:t>rgb8: CV_8UC3, color image with red-green-blue color order </a:t>
            </a:r>
          </a:p>
          <a:p>
            <a:pPr lvl="1"/>
            <a:r>
              <a:rPr lang="en-US" dirty="0" smtClean="0"/>
              <a:t>bgra8: CV_8UC4, BGR color image with an alpha channel </a:t>
            </a:r>
          </a:p>
          <a:p>
            <a:pPr lvl="1"/>
            <a:r>
              <a:rPr lang="en-US" dirty="0" smtClean="0"/>
              <a:t>rgba8: CV_8UC4, RGB color image with an alpha channel </a:t>
            </a:r>
          </a:p>
          <a:p>
            <a:r>
              <a:rPr lang="en-US" sz="3100" dirty="0" smtClean="0"/>
              <a:t>mono8 and bgr8 are the two image encodings expected by most </a:t>
            </a:r>
            <a:r>
              <a:rPr lang="en-US" sz="3100" dirty="0" err="1" smtClean="0"/>
              <a:t>OpenCV</a:t>
            </a:r>
            <a:r>
              <a:rPr lang="en-US" sz="3100" dirty="0" smtClean="0"/>
              <a:t> functions</a:t>
            </a:r>
          </a:p>
          <a:p>
            <a:pPr lvl="1"/>
            <a:endParaRPr lang="en-US" sz="2200" dirty="0" smtClean="0"/>
          </a:p>
          <a:p>
            <a:pPr>
              <a:buNone/>
            </a:pPr>
            <a:r>
              <a:rPr lang="en-US" sz="2600" dirty="0" smtClean="0"/>
              <a:t>   </a:t>
            </a:r>
          </a:p>
          <a:p>
            <a:endParaRPr lang="en-US" sz="26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Open Source Computer Vision Library </a:t>
            </a:r>
          </a:p>
          <a:p>
            <a:r>
              <a:rPr lang="en-US" sz="2600" dirty="0" smtClean="0"/>
              <a:t>Contains efficient, well-tested implementations of many popular computer vision algorithms</a:t>
            </a:r>
          </a:p>
          <a:p>
            <a:r>
              <a:rPr lang="en-US" sz="2600" dirty="0" smtClean="0"/>
              <a:t>Created/Maintained by Intel</a:t>
            </a:r>
          </a:p>
          <a:p>
            <a:r>
              <a:rPr lang="en-US" sz="2600" dirty="0" smtClean="0"/>
              <a:t>Routines focused on real time image processing and 2D + 3D computer vision</a:t>
            </a:r>
            <a:endParaRPr lang="en-US" sz="2200" dirty="0" smtClean="0"/>
          </a:p>
          <a:p>
            <a:r>
              <a:rPr lang="en-US" sz="2600" dirty="0" smtClean="0">
                <a:hlinkClick r:id="rId2"/>
              </a:rPr>
              <a:t>http://docs.opencv.org/2.4/index.html</a:t>
            </a:r>
            <a:endParaRPr lang="en-US" sz="2600" dirty="0" smtClean="0"/>
          </a:p>
          <a:p>
            <a:r>
              <a:rPr lang="en-US" sz="2600" dirty="0" smtClean="0">
                <a:hlinkClick r:id="rId3"/>
              </a:rPr>
              <a:t>http://docs.opencv.org/3.1.0/examples.html</a:t>
            </a:r>
            <a:r>
              <a:rPr lang="en-US" sz="2600" dirty="0" smtClean="0"/>
              <a:t> (examples)</a:t>
            </a:r>
          </a:p>
          <a:p>
            <a:endParaRPr lang="en-US" sz="26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6" name="Picture 2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81000"/>
            <a:ext cx="609600" cy="5644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Converting </a:t>
            </a:r>
            <a:r>
              <a:rPr lang="en-US" dirty="0" err="1" smtClean="0"/>
              <a:t>OpenCV</a:t>
            </a:r>
            <a:r>
              <a:rPr lang="en-US" dirty="0" smtClean="0"/>
              <a:t> Images to ROS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To convert a </a:t>
            </a:r>
            <a:r>
              <a:rPr lang="en-US" sz="2800" dirty="0" err="1" smtClean="0"/>
              <a:t>CvImage</a:t>
            </a:r>
            <a:r>
              <a:rPr lang="en-US" sz="2800" dirty="0" smtClean="0"/>
              <a:t> into a ROS image message, use the </a:t>
            </a:r>
            <a:r>
              <a:rPr lang="en-US" sz="2800" dirty="0" err="1" smtClean="0"/>
              <a:t>toImageMsg</a:t>
            </a:r>
            <a:r>
              <a:rPr lang="en-US" sz="2800" dirty="0" smtClean="0"/>
              <a:t>() member function: </a:t>
            </a:r>
            <a:endParaRPr lang="en-US" sz="2600" dirty="0" smtClean="0"/>
          </a:p>
          <a:p>
            <a:endParaRPr lang="en-US" sz="26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590800"/>
            <a:ext cx="6443662" cy="18848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Example ROS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We will create a node that listens to a ROS image message topic, converts the image into a </a:t>
            </a:r>
            <a:r>
              <a:rPr lang="en-US" sz="2600" dirty="0" err="1" smtClean="0"/>
              <a:t>cv</a:t>
            </a:r>
            <a:r>
              <a:rPr lang="en-US" sz="2600" dirty="0" smtClean="0"/>
              <a:t>::Mat, draws a circle on it and displays the image using </a:t>
            </a:r>
            <a:r>
              <a:rPr lang="en-US" sz="2600" dirty="0" err="1" smtClean="0"/>
              <a:t>OpenCV</a:t>
            </a:r>
            <a:endParaRPr lang="en-US" sz="2600" dirty="0" smtClean="0"/>
          </a:p>
          <a:p>
            <a:r>
              <a:rPr lang="en-US" sz="2600" dirty="0" smtClean="0"/>
              <a:t>Create a package with the following dependencies:</a:t>
            </a:r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r>
              <a:rPr lang="en-US" sz="2600" dirty="0" smtClean="0"/>
              <a:t>Create a class </a:t>
            </a:r>
            <a:r>
              <a:rPr lang="en-US" sz="2600" dirty="0" err="1" smtClean="0"/>
              <a:t>ImageConverter</a:t>
            </a:r>
            <a:r>
              <a:rPr lang="en-US" sz="2600" dirty="0" smtClean="0"/>
              <a:t> in your /</a:t>
            </a:r>
            <a:r>
              <a:rPr lang="en-US" sz="2600" dirty="0" err="1" smtClean="0"/>
              <a:t>src</a:t>
            </a:r>
            <a:r>
              <a:rPr lang="en-US" sz="2600" dirty="0" smtClean="0"/>
              <a:t> folder and add the following</a:t>
            </a:r>
            <a:r>
              <a:rPr lang="en-US" sz="2800" dirty="0" smtClean="0"/>
              <a:t>: </a:t>
            </a:r>
            <a:endParaRPr lang="en-US" sz="26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8200" y="3124200"/>
            <a:ext cx="7391400" cy="92333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dirty="0" smtClean="0"/>
              <a:t>$ </a:t>
            </a:r>
            <a:r>
              <a:rPr lang="en-US" dirty="0" err="1" smtClean="0"/>
              <a:t>cd</a:t>
            </a:r>
            <a:r>
              <a:rPr lang="en-US" dirty="0" smtClean="0"/>
              <a:t> ~/</a:t>
            </a:r>
            <a:r>
              <a:rPr lang="en-US" dirty="0" err="1" smtClean="0"/>
              <a:t>catkin_ws</a:t>
            </a:r>
            <a:r>
              <a:rPr lang="en-US" dirty="0" smtClean="0"/>
              <a:t>/</a:t>
            </a:r>
            <a:r>
              <a:rPr lang="en-US" dirty="0" err="1" smtClean="0"/>
              <a:t>src</a:t>
            </a:r>
            <a:endParaRPr lang="en-US" dirty="0" smtClean="0"/>
          </a:p>
          <a:p>
            <a:pPr marL="0" lvl="1"/>
            <a:r>
              <a:rPr lang="en-US" dirty="0" smtClean="0"/>
              <a:t>$ </a:t>
            </a:r>
            <a:r>
              <a:rPr lang="en-US" dirty="0" err="1" smtClean="0"/>
              <a:t>catkin_create_pkg</a:t>
            </a:r>
            <a:r>
              <a:rPr lang="en-US" dirty="0" smtClean="0"/>
              <a:t> </a:t>
            </a:r>
            <a:r>
              <a:rPr lang="en-US" dirty="0" err="1" smtClean="0"/>
              <a:t>image_converter</a:t>
            </a:r>
            <a:r>
              <a:rPr lang="en-US" dirty="0" smtClean="0"/>
              <a:t> </a:t>
            </a:r>
            <a:r>
              <a:rPr lang="en-US" dirty="0" err="1" smtClean="0"/>
              <a:t>std_msgs</a:t>
            </a:r>
            <a:r>
              <a:rPr lang="en-US" dirty="0" smtClean="0"/>
              <a:t> </a:t>
            </a:r>
            <a:r>
              <a:rPr lang="en-US" dirty="0" err="1" smtClean="0"/>
              <a:t>roscpp</a:t>
            </a:r>
            <a:r>
              <a:rPr lang="en-US" dirty="0" smtClean="0"/>
              <a:t> </a:t>
            </a:r>
            <a:r>
              <a:rPr lang="en-US" dirty="0" err="1" smtClean="0"/>
              <a:t>sensor_msgs</a:t>
            </a:r>
            <a:r>
              <a:rPr lang="en-US" dirty="0" smtClean="0"/>
              <a:t> </a:t>
            </a:r>
            <a:r>
              <a:rPr lang="en-US" dirty="0" err="1" smtClean="0"/>
              <a:t>cv_bridge</a:t>
            </a:r>
            <a:r>
              <a:rPr lang="en-US" dirty="0" smtClean="0"/>
              <a:t> </a:t>
            </a:r>
            <a:r>
              <a:rPr lang="en-US" dirty="0" err="1" smtClean="0"/>
              <a:t>image_transport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ImageConverter.h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1447800"/>
            <a:ext cx="7620000" cy="3323987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#include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&lt;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ros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/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ros.h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&gt;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#include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&lt;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image_transport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/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image_transport.h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&gt;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Consolas"/>
              </a:rPr>
              <a:t> 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 err="1" smtClean="0">
                <a:solidFill>
                  <a:srgbClr val="005032"/>
                </a:solidFill>
                <a:latin typeface="Consolas"/>
                <a:ea typeface="Calibri"/>
                <a:cs typeface="Consolas"/>
              </a:rPr>
              <a:t>ImageConverter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{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private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NodeHandle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 err="1" smtClean="0">
                <a:solidFill>
                  <a:srgbClr val="0000C0"/>
                </a:solidFill>
                <a:latin typeface="Consolas"/>
                <a:ea typeface="Calibri"/>
                <a:cs typeface="Consolas"/>
              </a:rPr>
              <a:t>nh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image_transport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ImageTransport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 err="1" smtClean="0">
                <a:solidFill>
                  <a:srgbClr val="0000C0"/>
                </a:solidFill>
                <a:latin typeface="Consolas"/>
                <a:ea typeface="Calibri"/>
                <a:cs typeface="Consolas"/>
              </a:rPr>
              <a:t>imageTransport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image_transport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::Subscriber </a:t>
            </a:r>
            <a:r>
              <a:rPr lang="en-US" sz="1400" dirty="0" err="1" smtClean="0">
                <a:solidFill>
                  <a:srgbClr val="0000C0"/>
                </a:solidFill>
                <a:latin typeface="Consolas"/>
                <a:ea typeface="Calibri"/>
                <a:cs typeface="Consolas"/>
              </a:rPr>
              <a:t>imageSubscriber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Consolas"/>
              </a:rPr>
              <a:t> 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imageCallback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1400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sensor_msgs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ImageConstPtr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&amp;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msg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);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Consolas"/>
              </a:rPr>
              <a:t> 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ImageConverter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();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~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ImageConverter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();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10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};</a:t>
            </a:r>
            <a:endParaRPr lang="en-US" sz="1400" dirty="0">
              <a:ea typeface="Calibri"/>
              <a:cs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ImageConverter.cpp (1)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1447800"/>
            <a:ext cx="7620000" cy="4401205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#include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ImageConverter.h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"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#include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&lt;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cv_bridge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/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cv_bridge.h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&gt;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#include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&lt;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sensor_msgs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/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image_encodings.h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&gt;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#include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&lt;opencv2/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imgproc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/imgproc.hpp&gt;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#include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&lt;opencv2/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highgui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/highgui.hpp&gt;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Consolas"/>
              </a:rPr>
              <a:t> 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std::string OPENCV_WINDOW =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"Image window"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Consolas"/>
              </a:rPr>
              <a:t> 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ImageConverter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ImageConverter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() :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imageTransport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nh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) {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imageSubscriber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imageTransport.subscribe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"/camera/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rgb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/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image_raw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, 1,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    &amp;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ImageConverter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imageCallback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, </a:t>
            </a:r>
            <a:r>
              <a:rPr lang="en-US" sz="1400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this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);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Consolas"/>
              </a:rPr>
              <a:t> 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Consolas"/>
              </a:rPr>
              <a:t>// Create a display window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cv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namedWindow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(OPENCV_WINDOW);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}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Consolas"/>
              </a:rPr>
              <a:t> 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ImageConverter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::~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ImageConverter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() {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Consolas"/>
              </a:rPr>
              <a:t>// Close the display window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cv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destroyWindow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(OPENCV_WINDOW);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10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}</a:t>
            </a:r>
            <a:endParaRPr lang="en-US" sz="1400" dirty="0">
              <a:ea typeface="Calibri"/>
              <a:cs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ImageConverter.cpp (2)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1219200"/>
            <a:ext cx="7924800" cy="483209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ImageConverter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imageCallback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sensor_msgs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ImageConstPtr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&amp;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msg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) {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Consolas"/>
              </a:rPr>
              <a:t>// convert the ROS image message to a </a:t>
            </a:r>
            <a:r>
              <a:rPr lang="en-US" sz="1400" dirty="0" err="1" smtClean="0">
                <a:solidFill>
                  <a:srgbClr val="3F7F5F"/>
                </a:solidFill>
                <a:latin typeface="Consolas"/>
                <a:ea typeface="Calibri"/>
                <a:cs typeface="Consolas"/>
              </a:rPr>
              <a:t>CvImage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cv_bridge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CvImagePtr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cv_ptr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try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{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cv_ptr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cv_bridge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toCvCopy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msg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sensor_msgs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image_encodings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::BGR8);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}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catch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cv_bridge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::Exception&amp; e) {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ROS_ERROR(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cv_bridge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 exception: %s"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e.what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());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}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Consolas"/>
              </a:rPr>
              <a:t> 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Consolas"/>
              </a:rPr>
              <a:t>// Draw an example circle at the center of the video stream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cv_ptr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-&gt;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image.rows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&gt; 50 &amp;&amp;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cv_ptr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-&gt;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image.cols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&gt; 50) {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cx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cv_ptr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-&gt;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image.cols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/ 2;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cy 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cv_ptr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-&gt;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image.rows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/ 2;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cv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::circle(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cv_ptr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-&gt;image,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cv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::Point(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cx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, cy), 25, CV_RGB(255, 0, 0));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}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Consolas"/>
              </a:rPr>
              <a:t> 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Consolas"/>
              </a:rPr>
              <a:t>// Update the GUI window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cv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imshow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(OPENCV_WINDOW,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cv_ptr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-&gt;image);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cv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waitKey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(3);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10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}</a:t>
            </a:r>
            <a:endParaRPr lang="en-US" sz="1400" dirty="0">
              <a:ea typeface="Calibri"/>
              <a:cs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main.cpp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1447800"/>
            <a:ext cx="7848600" cy="181588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#include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</a:rPr>
              <a:t>ImageConverter.h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"</a:t>
            </a:r>
          </a:p>
          <a:p>
            <a:endParaRPr lang="en-US" sz="1400" dirty="0" smtClean="0">
              <a:latin typeface="Consolas"/>
            </a:endParaRPr>
          </a:p>
          <a:p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main(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argc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**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argv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::init(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argc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argv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</a:rPr>
              <a:t>image_converter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ImageConverter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imageConverter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::spin();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0;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400" dirty="0">
              <a:ea typeface="Calibri"/>
              <a:cs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Launch File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1371600"/>
            <a:ext cx="7848600" cy="2246769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Consolas"/>
              </a:rPr>
              <a:t>&lt;launch&gt; </a:t>
            </a:r>
          </a:p>
          <a:p>
            <a:pPr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Consolas"/>
              </a:rPr>
              <a:t>    &lt;</a:t>
            </a:r>
            <a:r>
              <a:rPr lang="en-US" sz="1400" dirty="0" err="1" smtClean="0">
                <a:latin typeface="Consolas"/>
                <a:ea typeface="Calibri"/>
                <a:cs typeface="Consolas"/>
              </a:rPr>
              <a:t>param</a:t>
            </a:r>
            <a:r>
              <a:rPr lang="en-US" sz="1400" dirty="0" smtClean="0">
                <a:latin typeface="Consolas"/>
                <a:ea typeface="Calibri"/>
                <a:cs typeface="Consolas"/>
              </a:rPr>
              <a:t> name="/</a:t>
            </a:r>
            <a:r>
              <a:rPr lang="en-US" sz="1400" dirty="0" err="1" smtClean="0">
                <a:latin typeface="Consolas"/>
                <a:ea typeface="Calibri"/>
                <a:cs typeface="Consolas"/>
              </a:rPr>
              <a:t>use_sim_time</a:t>
            </a:r>
            <a:r>
              <a:rPr lang="en-US" sz="1400" dirty="0" smtClean="0">
                <a:latin typeface="Consolas"/>
                <a:ea typeface="Calibri"/>
                <a:cs typeface="Consolas"/>
              </a:rPr>
              <a:t>" value="true" /&gt;   </a:t>
            </a:r>
          </a:p>
          <a:p>
            <a:pPr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Consolas"/>
              </a:rPr>
              <a:t>    </a:t>
            </a:r>
          </a:p>
          <a:p>
            <a:pPr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Consolas"/>
              </a:rPr>
              <a:t>    &lt;!-- Launch turtle </a:t>
            </a:r>
            <a:r>
              <a:rPr lang="en-US" sz="1400" dirty="0" err="1" smtClean="0">
                <a:latin typeface="Consolas"/>
                <a:ea typeface="Calibri"/>
                <a:cs typeface="Consolas"/>
              </a:rPr>
              <a:t>bot</a:t>
            </a:r>
            <a:r>
              <a:rPr lang="en-US" sz="1400" dirty="0" smtClean="0">
                <a:latin typeface="Consolas"/>
                <a:ea typeface="Calibri"/>
                <a:cs typeface="Consolas"/>
              </a:rPr>
              <a:t> world --&gt;</a:t>
            </a:r>
          </a:p>
          <a:p>
            <a:pPr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Consolas"/>
              </a:rPr>
              <a:t>    &lt;include file="$(find </a:t>
            </a:r>
            <a:r>
              <a:rPr lang="en-US" sz="1400" dirty="0" err="1" smtClean="0">
                <a:latin typeface="Consolas"/>
                <a:ea typeface="Calibri"/>
                <a:cs typeface="Consolas"/>
              </a:rPr>
              <a:t>turtlebot_gazebo</a:t>
            </a:r>
            <a:r>
              <a:rPr lang="en-US" sz="1400" dirty="0" smtClean="0">
                <a:latin typeface="Consolas"/>
                <a:ea typeface="Calibri"/>
                <a:cs typeface="Consolas"/>
              </a:rPr>
              <a:t>)/launch/</a:t>
            </a:r>
            <a:r>
              <a:rPr lang="en-US" sz="1400" dirty="0" err="1" smtClean="0">
                <a:latin typeface="Consolas"/>
                <a:ea typeface="Calibri"/>
                <a:cs typeface="Consolas"/>
              </a:rPr>
              <a:t>turtlebot_world.launch</a:t>
            </a:r>
            <a:r>
              <a:rPr lang="en-US" sz="1400" dirty="0" smtClean="0">
                <a:latin typeface="Consolas"/>
                <a:ea typeface="Calibri"/>
                <a:cs typeface="Consolas"/>
              </a:rPr>
              <a:t>"/&gt;       </a:t>
            </a:r>
          </a:p>
          <a:p>
            <a:pPr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Consolas"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Consolas"/>
              </a:rPr>
              <a:t>    &lt;!-- Launch image converter node --&gt;</a:t>
            </a:r>
          </a:p>
          <a:p>
            <a:pPr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Consolas"/>
              </a:rPr>
              <a:t>    &lt;node name="</a:t>
            </a:r>
            <a:r>
              <a:rPr lang="en-US" sz="1400" dirty="0" err="1" smtClean="0">
                <a:latin typeface="Consolas"/>
                <a:ea typeface="Calibri"/>
                <a:cs typeface="Consolas"/>
              </a:rPr>
              <a:t>image_converter</a:t>
            </a:r>
            <a:r>
              <a:rPr lang="en-US" sz="1400" dirty="0" smtClean="0">
                <a:latin typeface="Consolas"/>
                <a:ea typeface="Calibri"/>
                <a:cs typeface="Consolas"/>
              </a:rPr>
              <a:t>" </a:t>
            </a:r>
            <a:r>
              <a:rPr lang="en-US" sz="1400" dirty="0" err="1" smtClean="0">
                <a:latin typeface="Consolas"/>
                <a:ea typeface="Calibri"/>
                <a:cs typeface="Consolas"/>
              </a:rPr>
              <a:t>pkg</a:t>
            </a:r>
            <a:r>
              <a:rPr lang="en-US" sz="1400" dirty="0" smtClean="0">
                <a:latin typeface="Consolas"/>
                <a:ea typeface="Calibri"/>
                <a:cs typeface="Consolas"/>
              </a:rPr>
              <a:t>="</a:t>
            </a:r>
            <a:r>
              <a:rPr lang="en-US" sz="1400" dirty="0" err="1" smtClean="0">
                <a:latin typeface="Consolas"/>
                <a:ea typeface="Calibri"/>
                <a:cs typeface="Consolas"/>
              </a:rPr>
              <a:t>image_converter</a:t>
            </a:r>
            <a:r>
              <a:rPr lang="en-US" sz="1400" dirty="0" smtClean="0">
                <a:latin typeface="Consolas"/>
                <a:ea typeface="Calibri"/>
                <a:cs typeface="Consolas"/>
              </a:rPr>
              <a:t>" type="</a:t>
            </a:r>
            <a:r>
              <a:rPr lang="en-US" sz="1400" dirty="0" err="1" smtClean="0">
                <a:latin typeface="Consolas"/>
                <a:ea typeface="Calibri"/>
                <a:cs typeface="Consolas"/>
              </a:rPr>
              <a:t>image_converter</a:t>
            </a:r>
            <a:r>
              <a:rPr lang="en-US" sz="1400" dirty="0" smtClean="0">
                <a:latin typeface="Consolas"/>
                <a:ea typeface="Calibri"/>
                <a:cs typeface="Consolas"/>
              </a:rPr>
              <a:t>" output="screen"/&gt;</a:t>
            </a:r>
          </a:p>
          <a:p>
            <a:pPr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Consolas"/>
              </a:rPr>
              <a:t>&lt;/launch&gt;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 Converter Demo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24000"/>
            <a:ext cx="7696200" cy="4215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Follow-</a:t>
            </a:r>
            <a:r>
              <a:rPr lang="en-US" dirty="0" err="1" smtClean="0"/>
              <a:t>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We will now create a follow-</a:t>
            </a:r>
            <a:r>
              <a:rPr lang="en-US" sz="2600" dirty="0" err="1" smtClean="0"/>
              <a:t>bot</a:t>
            </a:r>
            <a:r>
              <a:rPr lang="en-US" sz="2600" dirty="0" smtClean="0"/>
              <a:t> that can follow lines on the ground using a camera</a:t>
            </a:r>
          </a:p>
          <a:p>
            <a:r>
              <a:rPr lang="en-US" sz="2600" dirty="0" smtClean="0"/>
              <a:t>Being able to detect and follow lines is one of the (many) skills required for autonomous driving</a:t>
            </a:r>
          </a:p>
          <a:p>
            <a:r>
              <a:rPr lang="en-US" sz="2600" dirty="0" smtClean="0"/>
              <a:t>To build the system, we will need to do the following steps:</a:t>
            </a:r>
          </a:p>
          <a:p>
            <a:pPr lvl="1"/>
            <a:r>
              <a:rPr lang="en-US" sz="2400" dirty="0" smtClean="0"/>
              <a:t>Acquire images from a camera and pass them to </a:t>
            </a:r>
            <a:r>
              <a:rPr lang="en-US" sz="2400" dirty="0" err="1" smtClean="0"/>
              <a:t>OpenCV</a:t>
            </a:r>
            <a:endParaRPr lang="en-US" sz="2400" dirty="0" smtClean="0"/>
          </a:p>
          <a:p>
            <a:pPr lvl="1"/>
            <a:r>
              <a:rPr lang="en-US" sz="2400" dirty="0" smtClean="0"/>
              <a:t>Filter the images to identify the center of the line we are to follow</a:t>
            </a:r>
          </a:p>
          <a:p>
            <a:pPr lvl="1"/>
            <a:r>
              <a:rPr lang="en-US" sz="2400" dirty="0" smtClean="0"/>
              <a:t>Steer the robot so that the center of the robot stays on the center of the line</a:t>
            </a:r>
            <a:endParaRPr lang="en-US" sz="22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Follow-</a:t>
            </a:r>
            <a:r>
              <a:rPr lang="en-US" dirty="0" err="1" smtClean="0"/>
              <a:t>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Create a new package for the follow-</a:t>
            </a:r>
            <a:r>
              <a:rPr lang="en-US" sz="2600" dirty="0" err="1" smtClean="0"/>
              <a:t>bot</a:t>
            </a:r>
            <a:r>
              <a:rPr lang="en-US" sz="2600" dirty="0" smtClean="0"/>
              <a:t>:</a:t>
            </a:r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r>
              <a:rPr lang="en-US" sz="2600" dirty="0" smtClean="0"/>
              <a:t>We’ll now create a Gazebo world with a nice bright line in it</a:t>
            </a:r>
          </a:p>
          <a:p>
            <a:r>
              <a:rPr lang="en-US" sz="2600" dirty="0" smtClean="0"/>
              <a:t>First create a models directory in the package and copy course.png and </a:t>
            </a:r>
            <a:r>
              <a:rPr lang="en-US" sz="2600" dirty="0" err="1" smtClean="0"/>
              <a:t>course.material</a:t>
            </a:r>
            <a:r>
              <a:rPr lang="en-US" sz="2600" dirty="0" smtClean="0"/>
              <a:t> to it</a:t>
            </a:r>
          </a:p>
          <a:p>
            <a:r>
              <a:rPr lang="en-US" sz="2600" dirty="0" smtClean="0"/>
              <a:t>Then create a worlds directory and copy </a:t>
            </a:r>
            <a:r>
              <a:rPr lang="en-US" sz="2600" dirty="0" err="1" smtClean="0"/>
              <a:t>course.world</a:t>
            </a:r>
            <a:r>
              <a:rPr lang="en-US" sz="2600" dirty="0" smtClean="0"/>
              <a:t> to it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1981200"/>
            <a:ext cx="7391400" cy="92333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dirty="0" smtClean="0"/>
              <a:t>$ </a:t>
            </a:r>
            <a:r>
              <a:rPr lang="en-US" dirty="0" err="1" smtClean="0"/>
              <a:t>cd</a:t>
            </a:r>
            <a:r>
              <a:rPr lang="en-US" dirty="0" smtClean="0"/>
              <a:t> ~/</a:t>
            </a:r>
            <a:r>
              <a:rPr lang="en-US" dirty="0" err="1" smtClean="0"/>
              <a:t>catkin_ws</a:t>
            </a:r>
            <a:r>
              <a:rPr lang="en-US" dirty="0" smtClean="0"/>
              <a:t>/</a:t>
            </a:r>
            <a:r>
              <a:rPr lang="en-US" dirty="0" err="1" smtClean="0"/>
              <a:t>src</a:t>
            </a:r>
            <a:endParaRPr lang="en-US" dirty="0" smtClean="0"/>
          </a:p>
          <a:p>
            <a:pPr marL="0" lvl="1"/>
            <a:r>
              <a:rPr lang="en-US" dirty="0" smtClean="0"/>
              <a:t>$ </a:t>
            </a:r>
            <a:r>
              <a:rPr lang="en-US" dirty="0" err="1" smtClean="0"/>
              <a:t>catkin_create_pkg</a:t>
            </a:r>
            <a:r>
              <a:rPr lang="en-US" dirty="0" smtClean="0"/>
              <a:t> </a:t>
            </a:r>
            <a:r>
              <a:rPr lang="en-US" dirty="0" err="1" smtClean="0"/>
              <a:t>follow_bot</a:t>
            </a:r>
            <a:r>
              <a:rPr lang="en-US" dirty="0" smtClean="0"/>
              <a:t> </a:t>
            </a:r>
            <a:r>
              <a:rPr lang="en-US" dirty="0" err="1" smtClean="0"/>
              <a:t>std_msgs</a:t>
            </a:r>
            <a:r>
              <a:rPr lang="en-US" dirty="0" smtClean="0"/>
              <a:t> </a:t>
            </a:r>
            <a:r>
              <a:rPr lang="en-US" dirty="0" err="1" smtClean="0"/>
              <a:t>roscpp</a:t>
            </a:r>
            <a:r>
              <a:rPr lang="en-US" dirty="0" smtClean="0"/>
              <a:t> </a:t>
            </a:r>
            <a:r>
              <a:rPr lang="en-US" dirty="0" err="1" smtClean="0"/>
              <a:t>sensor_msgs</a:t>
            </a:r>
            <a:r>
              <a:rPr lang="en-US" dirty="0" smtClean="0"/>
              <a:t> </a:t>
            </a:r>
            <a:r>
              <a:rPr lang="en-US" dirty="0" err="1" smtClean="0"/>
              <a:t>cv_bridge</a:t>
            </a:r>
            <a:r>
              <a:rPr lang="en-US" dirty="0" smtClean="0"/>
              <a:t> </a:t>
            </a:r>
            <a:r>
              <a:rPr lang="en-US" dirty="0" err="1" smtClean="0"/>
              <a:t>image_transport</a:t>
            </a:r>
            <a:r>
              <a:rPr lang="en-US" dirty="0" smtClean="0"/>
              <a:t> </a:t>
            </a:r>
            <a:r>
              <a:rPr lang="en-US" dirty="0" err="1" smtClean="0"/>
              <a:t>gazebo_ros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OpenCV</a:t>
            </a:r>
            <a:r>
              <a:rPr lang="en-US" dirty="0" smtClean="0"/>
              <a:t>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Point, Point2f - 2D Point </a:t>
            </a:r>
          </a:p>
          <a:p>
            <a:r>
              <a:rPr lang="en-US" sz="2600" dirty="0" smtClean="0"/>
              <a:t>Size - 2D size structure</a:t>
            </a:r>
          </a:p>
          <a:p>
            <a:r>
              <a:rPr lang="en-US" sz="2600" dirty="0" err="1" smtClean="0"/>
              <a:t>Rect</a:t>
            </a:r>
            <a:r>
              <a:rPr lang="en-US" sz="2600" dirty="0" smtClean="0"/>
              <a:t> - 2D rectangle object</a:t>
            </a:r>
          </a:p>
          <a:p>
            <a:r>
              <a:rPr lang="en-US" sz="2600" dirty="0" err="1" smtClean="0"/>
              <a:t>RotatedRect</a:t>
            </a:r>
            <a:r>
              <a:rPr lang="en-US" sz="2600" dirty="0" smtClean="0"/>
              <a:t> - </a:t>
            </a:r>
            <a:r>
              <a:rPr lang="en-US" sz="2600" dirty="0" err="1" smtClean="0"/>
              <a:t>Rect</a:t>
            </a:r>
            <a:r>
              <a:rPr lang="en-US" sz="2600" dirty="0" smtClean="0"/>
              <a:t> object with angle</a:t>
            </a:r>
          </a:p>
          <a:p>
            <a:r>
              <a:rPr lang="en-US" sz="2600" dirty="0" smtClean="0"/>
              <a:t>Mat - image object</a:t>
            </a:r>
          </a:p>
          <a:p>
            <a:endParaRPr lang="en-US" sz="26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course.png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122" name="Picture 2" descr="cours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676400"/>
            <a:ext cx="4419599" cy="4419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course.material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1447800"/>
            <a:ext cx="7848600" cy="3323987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material course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{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receive_shadows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on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technique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{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  pass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  {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    ambient 0.5 0.5 0.5 1.0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texture_unit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    {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      texture course.png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    }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  }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}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}</a:t>
            </a:r>
            <a:r>
              <a:rPr lang="en-US" sz="1400" dirty="0" smtClean="0">
                <a:ea typeface="Calibri"/>
                <a:cs typeface="Arial"/>
              </a:rPr>
              <a:t> </a:t>
            </a:r>
            <a:endParaRPr lang="en-US" sz="1400" dirty="0">
              <a:ea typeface="Calibri"/>
              <a:cs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course.world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1371600"/>
            <a:ext cx="7848600" cy="4939814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7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&lt;?xml version="1.0"?&gt; 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7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&lt;</a:t>
            </a:r>
            <a:r>
              <a:rPr lang="en-US" sz="700" dirty="0" err="1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sdf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version="1.4"&gt;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7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&lt;world name="default"&gt;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7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  &lt;scene&gt;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7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    &lt;ambient&gt;0 0 0 1&lt;/ambient&gt;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7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    &lt;shadows&gt;0&lt;/shadows&gt;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7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    &lt;grid&gt;0&lt;/grid&gt;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7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    &lt;background&gt;0.7 0.7 0.7 1&lt;/background&gt;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7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  &lt;/scene&gt;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7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  &lt;include&gt;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7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    &lt;</a:t>
            </a:r>
            <a:r>
              <a:rPr lang="en-US" sz="700" dirty="0" err="1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uri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&gt;model://sun&lt;/uri&gt;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7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  &lt;/include&gt;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7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  &lt;model name="ground"&gt;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7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    &lt;pose&gt;1 2.3 -.1 0 0 0&lt;/pose&gt;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7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    &lt;static&gt;1&lt;/static&gt;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7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    &lt;link name="ground"&gt;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7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      &lt;collision name="</a:t>
            </a:r>
            <a:r>
              <a:rPr lang="en-US" sz="700" dirty="0" err="1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ground_coll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"&gt;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7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        &lt;geometry&gt;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7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          &lt;box&gt;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7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            &lt;size&gt;10 10 .1&lt;/size&gt;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7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          &lt;/box&gt;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7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        &lt;/geometry&gt;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7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        &lt;surface&gt;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7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          &lt;contact&gt;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7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            &lt;ode/&gt;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7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          &lt;/contact&gt;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7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        &lt;/surface&gt;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7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      &lt;/collision&gt;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7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      &lt;visual name="</a:t>
            </a:r>
            <a:r>
              <a:rPr lang="en-US" sz="700" dirty="0" err="1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ground_vis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"&gt;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7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        &lt;geometry&gt;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7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          &lt;box&gt;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7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            &lt;size&gt;10 10 .1&lt;/size&gt;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7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          &lt;/box&gt;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7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        &lt;/geometry&gt;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7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        &lt;material&gt;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7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          &lt;script&gt;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7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            &lt;</a:t>
            </a:r>
            <a:r>
              <a:rPr lang="en-US" sz="700" dirty="0" err="1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uri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&gt;model://course.material&lt;/uri&gt;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7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            &lt;name&gt;course&lt;/name&gt;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7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          &lt;/script&gt;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7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        &lt;/material&gt;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7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      &lt;/visual&gt;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7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    &lt;/link&gt;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7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  &lt;/model&gt;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7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&lt;/world&gt;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7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&lt;/</a:t>
            </a:r>
            <a:r>
              <a:rPr lang="en-US" sz="700" dirty="0" err="1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sdf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&gt;</a:t>
            </a:r>
            <a:endParaRPr lang="en-US" sz="700" dirty="0">
              <a:ea typeface="Calibri"/>
              <a:cs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course.launch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Add the following launch file to a /launch subdirectory:</a:t>
            </a:r>
          </a:p>
          <a:p>
            <a:endParaRPr lang="en-US" sz="26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828800"/>
            <a:ext cx="7848600" cy="4401205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&lt;launch&gt;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&lt;include file="$(find 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gazebo_ros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)/launch/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empty_world.launch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"&gt;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  &lt;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arg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name="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use_sim_time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" value="true"/&gt;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  &lt;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arg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name="debug" value="false"/&gt;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  &lt;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arg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name="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world_name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" value="$(find 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follow_bot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)/world/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course.world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"/&gt;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&lt;/include&gt;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000" dirty="0" smtClean="0">
              <a:solidFill>
                <a:srgbClr val="000000"/>
              </a:solidFill>
              <a:latin typeface="Courier New"/>
              <a:ea typeface="Times New Roman"/>
              <a:cs typeface="Arial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&lt;include file="$(find 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turtlebot_gazebo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)/launch/includes/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kobuki.launch.xml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"&gt;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  &lt;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arg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name="base" value="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kobuki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"/&gt;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  &lt;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arg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name="stacks" value="hexagons"/&gt;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  &lt;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arg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name="3d_sensor" value="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kinect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"/&gt;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&lt;/include&gt;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000" dirty="0" smtClean="0">
              <a:solidFill>
                <a:srgbClr val="000000"/>
              </a:solidFill>
              <a:latin typeface="Courier New"/>
              <a:ea typeface="Times New Roman"/>
              <a:cs typeface="Arial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&lt;node 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pkg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="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robot_state_publisher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" type="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robot_state_publisher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" name="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robot_state_publisher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"&gt;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  &lt;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param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name="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publish_frequency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" type="double" value="30.0" /&gt;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&lt;/node&gt;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000" dirty="0" smtClean="0">
              <a:solidFill>
                <a:srgbClr val="000000"/>
              </a:solidFill>
              <a:latin typeface="Courier New"/>
              <a:ea typeface="Times New Roman"/>
              <a:cs typeface="Arial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&lt;!-- Fake laser --&gt;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&lt;node 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pkg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="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nodelet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" type="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nodelet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" name="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laserscan_nodelet_manager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" 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args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="manager"/&gt;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&lt;node 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pkg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="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nodelet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" type="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nodelet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" name="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depthimage_to_laserscan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"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      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args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="load 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depthimage_to_laserscan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/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DepthImageToLaserScanNodelet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laserscan_nodelet_manager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"&gt;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  &lt;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param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name="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scan_height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" value="10"/&gt;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  &lt;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param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name="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output_frame_id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" value="/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camera_depth_frame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"/&gt;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  &lt;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param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name="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range_min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" value="0.45"/&gt;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  &lt;remap from="image" to="/camera/depth/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image_raw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"/&gt;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  &lt;remap from="scan" to="/scan"/&gt;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&lt;/node&gt;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&lt;/launch&gt;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 Add an export to package.xml so the model path "models" inside your package is found by gazebo</a:t>
            </a:r>
            <a:endParaRPr lang="en-US" sz="26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2362200"/>
            <a:ext cx="7467600" cy="1384995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&lt;export&gt;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  &lt;!-- You can specify that this package is a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metapackage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here: --&gt;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  &lt;!-- &lt;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metapackage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/&gt; --&gt;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200" dirty="0" smtClean="0">
              <a:solidFill>
                <a:srgbClr val="000000"/>
              </a:solidFill>
              <a:latin typeface="Courier New"/>
              <a:ea typeface="Times New Roman"/>
              <a:cs typeface="Arial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  &lt;!-- Other tools can request additional information be placed here --&gt;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  &lt;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gazebo_ros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gazebo_model_path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="${prefix}/models"/&gt;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&lt;/export&gt;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course.launch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err="1" smtClean="0"/>
              <a:t>roslaunch</a:t>
            </a:r>
            <a:r>
              <a:rPr lang="en-US" sz="2600" dirty="0" smtClean="0"/>
              <a:t> </a:t>
            </a:r>
            <a:r>
              <a:rPr lang="en-US" sz="2600" dirty="0" err="1" smtClean="0"/>
              <a:t>follow_bot</a:t>
            </a:r>
            <a:r>
              <a:rPr lang="en-US" sz="2600" dirty="0" smtClean="0"/>
              <a:t> </a:t>
            </a:r>
            <a:r>
              <a:rPr lang="en-US" sz="2600" dirty="0" err="1" smtClean="0"/>
              <a:t>course.launch</a:t>
            </a:r>
            <a:endParaRPr lang="en-US" sz="26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905000"/>
            <a:ext cx="7315200" cy="4001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Follower.h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1447800"/>
            <a:ext cx="7620000" cy="3323987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#include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&lt;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ros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/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ros.h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&gt;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#include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&lt;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image_transport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/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image_transport.h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&gt;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Consolas"/>
              </a:rPr>
              <a:t> 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 err="1" smtClean="0">
                <a:solidFill>
                  <a:srgbClr val="005032"/>
                </a:solidFill>
                <a:latin typeface="Consolas"/>
                <a:ea typeface="Calibri"/>
                <a:cs typeface="Consolas"/>
              </a:rPr>
              <a:t>ImageConverter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{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private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NodeHandle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 err="1" smtClean="0">
                <a:solidFill>
                  <a:srgbClr val="0000C0"/>
                </a:solidFill>
                <a:latin typeface="Consolas"/>
                <a:ea typeface="Calibri"/>
                <a:cs typeface="Consolas"/>
              </a:rPr>
              <a:t>nh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image_transport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ImageTransport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 err="1" smtClean="0">
                <a:solidFill>
                  <a:srgbClr val="0000C0"/>
                </a:solidFill>
                <a:latin typeface="Consolas"/>
                <a:ea typeface="Calibri"/>
                <a:cs typeface="Consolas"/>
              </a:rPr>
              <a:t>imageTransport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image_transport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::Subscriber </a:t>
            </a:r>
            <a:r>
              <a:rPr lang="en-US" sz="1400" dirty="0" err="1" smtClean="0">
                <a:solidFill>
                  <a:srgbClr val="0000C0"/>
                </a:solidFill>
                <a:latin typeface="Consolas"/>
                <a:ea typeface="Calibri"/>
                <a:cs typeface="Consolas"/>
              </a:rPr>
              <a:t>imageSubscriber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Consolas"/>
              </a:rPr>
              <a:t> 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imageCallback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1400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sensor_msgs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ImageConstPtr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&amp;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msg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);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Consolas"/>
              </a:rPr>
              <a:t> 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ImageConverter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();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~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ImageConverter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();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10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};</a:t>
            </a:r>
            <a:endParaRPr lang="en-US" sz="1400" dirty="0">
              <a:ea typeface="Calibri"/>
              <a:cs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Follower.cpp (1)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1447800"/>
            <a:ext cx="7620000" cy="4401205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#include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Follower.h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"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#include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&lt;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cv_bridge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/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cv_bridge.h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&gt;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#include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&lt;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sensor_msgs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/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image_encodings.h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&gt;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#include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&lt;opencv2/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imgproc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/imgproc.hpp&gt;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#include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&lt;opencv2/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highgui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/highgui.hpp&gt;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Consolas"/>
              </a:rPr>
              <a:t> 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std::string OPENCV_WINDOW =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"Image window"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Consolas"/>
              </a:rPr>
              <a:t> 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Follower::Follower():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imageTransport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nh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) {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imageSubscriber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imageTransport.subscribe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"/camera/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rgb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/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image_raw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, 1,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    &amp;Follower::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imageCallback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, </a:t>
            </a:r>
            <a:r>
              <a:rPr lang="en-US" sz="1400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this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);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Consolas"/>
              </a:rPr>
              <a:t> 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Consolas"/>
              </a:rPr>
              <a:t>// Create a display window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cv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namedWindow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(OPENCV_WINDOW);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}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Consolas"/>
              </a:rPr>
              <a:t> 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Follower::~Follower() {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Consolas"/>
              </a:rPr>
              <a:t>// Close the display window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cv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destroyWindow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(OPENCV_WINDOW);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10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}</a:t>
            </a:r>
            <a:endParaRPr lang="en-US" sz="1400" dirty="0">
              <a:ea typeface="Calibri"/>
              <a:cs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Follower.cpp (2)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1219200"/>
            <a:ext cx="7924800" cy="3323987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Follower::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imageCallback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sensor_msgs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ImageConstPtr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&amp;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msg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) {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Consolas"/>
              </a:rPr>
              <a:t>// convert the ROS image message to a </a:t>
            </a:r>
            <a:r>
              <a:rPr lang="en-US" sz="1400" dirty="0" err="1" smtClean="0">
                <a:solidFill>
                  <a:srgbClr val="3F7F5F"/>
                </a:solidFill>
                <a:latin typeface="Consolas"/>
                <a:ea typeface="Calibri"/>
                <a:cs typeface="Consolas"/>
              </a:rPr>
              <a:t>CvImage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cv_bridge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CvImagePtr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cv_ptr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try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{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cv_ptr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cv_bridge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toCvCopy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msg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sensor_msgs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image_encodings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::BGR8);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}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catch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cv_bridge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::Exception&amp; e) {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ROS_ERROR(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cv_bridge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 exception: %s"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e.what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());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}</a:t>
            </a:r>
            <a:r>
              <a:rPr lang="en-US" sz="1400" dirty="0" smtClean="0">
                <a:latin typeface="Consolas"/>
                <a:ea typeface="Calibri"/>
                <a:cs typeface="Consolas"/>
              </a:rPr>
              <a:t> 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Consolas"/>
              </a:rPr>
              <a:t> 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Consolas"/>
              </a:rPr>
              <a:t>// Update the GUI window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cv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imshow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(OPENCV_WINDOW,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cv_ptr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-&gt;image);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cv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waitKey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(3);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10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}</a:t>
            </a:r>
            <a:endParaRPr lang="en-US" sz="1400" dirty="0">
              <a:ea typeface="Calibri"/>
              <a:cs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main.cpp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1447800"/>
            <a:ext cx="7848600" cy="181588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#include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</a:rPr>
              <a:t>Follower.h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"</a:t>
            </a:r>
          </a:p>
          <a:p>
            <a:endParaRPr lang="en-US" sz="1400" dirty="0" smtClean="0">
              <a:latin typeface="Consolas"/>
            </a:endParaRPr>
          </a:p>
          <a:p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main(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argc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**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argv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::init(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argc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argv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"follower"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Follower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follower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::spin();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0;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400" dirty="0">
              <a:ea typeface="Calibri"/>
              <a:cs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OpenCV</a:t>
            </a:r>
            <a:r>
              <a:rPr lang="en-US" dirty="0" smtClean="0"/>
              <a:t> Structure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600" dirty="0" err="1" smtClean="0"/>
              <a:t>cv::Mat</a:t>
            </a:r>
            <a:r>
              <a:rPr lang="fr-FR" sz="2600" dirty="0" smtClean="0"/>
              <a:t> </a:t>
            </a:r>
            <a:r>
              <a:rPr lang="fr-FR" sz="2600" dirty="0"/>
              <a:t>M(2,2, CV_8UC3, </a:t>
            </a:r>
            <a:r>
              <a:rPr lang="fr-FR" sz="2600" dirty="0" smtClean="0"/>
              <a:t>cv::</a:t>
            </a:r>
            <a:r>
              <a:rPr lang="fr-FR" sz="2600" dirty="0" err="1" smtClean="0"/>
              <a:t>Scalar</a:t>
            </a:r>
            <a:r>
              <a:rPr lang="fr-FR" sz="2600" dirty="0" smtClean="0"/>
              <a:t>(0,0,255));</a:t>
            </a:r>
          </a:p>
          <a:p>
            <a:endParaRPr lang="fr-FR" sz="2600" i="1" dirty="0"/>
          </a:p>
          <a:p>
            <a:endParaRPr lang="fr-FR" sz="2600" i="1" dirty="0" smtClean="0"/>
          </a:p>
          <a:p>
            <a:pPr lvl="1"/>
            <a:r>
              <a:rPr lang="en-US" sz="2600" dirty="0" smtClean="0"/>
              <a:t>CV_8UC3</a:t>
            </a:r>
            <a:r>
              <a:rPr lang="en-US" sz="2600" dirty="0"/>
              <a:t> means we use unsigned char types that are 8 bit </a:t>
            </a:r>
            <a:r>
              <a:rPr lang="en-US" sz="2600" dirty="0" smtClean="0"/>
              <a:t>long, and we have 3 channels for each pixel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600" dirty="0" err="1" smtClean="0"/>
              <a:t>cv</a:t>
            </a:r>
            <a:r>
              <a:rPr lang="en-US" sz="2600" dirty="0" smtClean="0"/>
              <a:t>::Mat L(500,500, CV_8UC(1), </a:t>
            </a:r>
            <a:r>
              <a:rPr lang="en-US" sz="2600" dirty="0" err="1" smtClean="0"/>
              <a:t>cv</a:t>
            </a:r>
            <a:r>
              <a:rPr lang="en-US" sz="2600" dirty="0" smtClean="0"/>
              <a:t>::Scalar::all(0)); </a:t>
            </a:r>
          </a:p>
          <a:p>
            <a:pPr lvl="1"/>
            <a:r>
              <a:rPr lang="en-US" sz="2200" dirty="0" smtClean="0"/>
              <a:t>500X500 pixel GRAYSCALE image</a:t>
            </a:r>
            <a:endParaRPr lang="en-US" sz="22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600" dirty="0" err="1" smtClean="0"/>
              <a:t>cv</a:t>
            </a:r>
            <a:r>
              <a:rPr lang="en-US" sz="2600" dirty="0" smtClean="0"/>
              <a:t>::</a:t>
            </a:r>
            <a:r>
              <a:rPr lang="en-US" sz="2600" dirty="0" err="1" smtClean="0"/>
              <a:t>Rect</a:t>
            </a:r>
            <a:r>
              <a:rPr lang="en-US" sz="2600" dirty="0" smtClean="0"/>
              <a:t>(10, 10, 100, 100)  </a:t>
            </a:r>
          </a:p>
          <a:p>
            <a:pPr lvl="1"/>
            <a:r>
              <a:rPr lang="en-US" sz="2200" dirty="0" smtClean="0"/>
              <a:t>90x90 rectangle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(C)2016 Roi Yehoshua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123" name="Picture 3" descr="Demo image of the matrix outpu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828800"/>
            <a:ext cx="3384227" cy="8143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88338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course.launch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Add the follower node to the launch file:</a:t>
            </a:r>
          </a:p>
          <a:p>
            <a:endParaRPr lang="en-US" sz="26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828800"/>
            <a:ext cx="7848600" cy="2308324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&lt;launch&gt;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&lt;include file="$(find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gazebo_ros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)/launch/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empty_world.launch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"&gt;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  &lt;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arg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name="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use_sim_time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" value="true"/&gt;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  &lt;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arg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name="debug" value="false"/&gt;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  &lt;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arg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name="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world_name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" value="$(find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follow_bot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)/world/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course.world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"/&gt;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&lt;/include&gt;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200" dirty="0" smtClean="0">
              <a:solidFill>
                <a:srgbClr val="000000"/>
              </a:solidFill>
              <a:latin typeface="Courier New"/>
              <a:ea typeface="Times New Roman"/>
              <a:cs typeface="Arial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...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200" dirty="0" smtClean="0">
              <a:solidFill>
                <a:srgbClr val="000000"/>
              </a:solidFill>
              <a:latin typeface="Courier New"/>
              <a:ea typeface="Times New Roman"/>
              <a:cs typeface="Arial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&lt;!-- Launch the follower node --&gt;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b="1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  &lt;node name="follower"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pkg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="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follow_bot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" type="follower" output="screen"/&gt;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ea typeface="Times New Roman"/>
                <a:cs typeface="Arial"/>
              </a:rPr>
              <a:t>&lt;/launch&gt;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Follow-</a:t>
            </a:r>
            <a:r>
              <a:rPr lang="en-US" dirty="0" err="1" smtClean="0"/>
              <a:t>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Run the launch file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A typical image from the </a:t>
            </a:r>
            <a:r>
              <a:rPr lang="en-US" sz="2800" dirty="0" err="1" smtClean="0"/>
              <a:t>Turtlebot’s</a:t>
            </a:r>
            <a:r>
              <a:rPr lang="en-US" sz="2800" dirty="0" smtClean="0"/>
              <a:t> camera:</a:t>
            </a:r>
            <a:endParaRPr lang="en-US" sz="22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752600"/>
            <a:ext cx="57150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+mj-lt"/>
                <a:ea typeface="Times New Roman"/>
                <a:cs typeface="Arial"/>
              </a:rPr>
              <a:t>$ </a:t>
            </a:r>
            <a:r>
              <a:rPr lang="en-US" sz="2000" dirty="0" err="1" smtClean="0">
                <a:solidFill>
                  <a:srgbClr val="000000"/>
                </a:solidFill>
                <a:latin typeface="+mj-lt"/>
                <a:ea typeface="Times New Roman"/>
                <a:cs typeface="Arial"/>
              </a:rPr>
              <a:t>roslaunch</a:t>
            </a:r>
            <a:r>
              <a:rPr lang="en-US" sz="2000" dirty="0" smtClean="0">
                <a:solidFill>
                  <a:srgbClr val="000000"/>
                </a:solidFill>
                <a:latin typeface="+mj-lt"/>
                <a:ea typeface="Times New Roman"/>
                <a:cs typeface="Arial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+mj-lt"/>
                <a:ea typeface="Times New Roman"/>
                <a:cs typeface="Arial"/>
              </a:rPr>
              <a:t>follow_bot</a:t>
            </a:r>
            <a:r>
              <a:rPr lang="en-US" sz="2000" dirty="0" smtClean="0">
                <a:solidFill>
                  <a:srgbClr val="000000"/>
                </a:solidFill>
                <a:latin typeface="+mj-lt"/>
                <a:ea typeface="Times New Roman"/>
                <a:cs typeface="Arial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+mj-lt"/>
                <a:ea typeface="Times New Roman"/>
                <a:cs typeface="Arial"/>
              </a:rPr>
              <a:t>course.launch</a:t>
            </a:r>
            <a:endParaRPr lang="en-US" sz="2000" dirty="0" smtClean="0">
              <a:solidFill>
                <a:srgbClr val="000000"/>
              </a:solidFill>
              <a:latin typeface="+mj-lt"/>
              <a:ea typeface="Times New Roman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3048000"/>
            <a:ext cx="3962400" cy="3145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the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There are many strategies that can be used to detect and follow lines in various situations</a:t>
            </a:r>
          </a:p>
          <a:p>
            <a:r>
              <a:rPr lang="en-US" sz="2600" dirty="0" smtClean="0"/>
              <a:t>Fortunately, in our case we are just going to consider an optimally painted and illuminated bright yellow line</a:t>
            </a:r>
          </a:p>
          <a:p>
            <a:r>
              <a:rPr lang="en-US" sz="2600" dirty="0" smtClean="0"/>
              <a:t>Our strategy will be to filter a block of rows of the image by color and drive the robot toward the center of the pixels that pass the color filter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By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We now would like to find the yellow line in the </a:t>
            </a:r>
            <a:r>
              <a:rPr lang="en-US" sz="2800" dirty="0" err="1" smtClean="0"/>
              <a:t>Turtlebot’s</a:t>
            </a:r>
            <a:r>
              <a:rPr lang="en-US" sz="2800" dirty="0" smtClean="0"/>
              <a:t> image stream</a:t>
            </a:r>
          </a:p>
          <a:p>
            <a:r>
              <a:rPr lang="en-US" sz="2800" dirty="0" smtClean="0"/>
              <a:t>Problem: RGB values are a function of the overall brightness as well as the color of the object</a:t>
            </a:r>
          </a:p>
          <a:p>
            <a:r>
              <a:rPr lang="en-US" sz="2800" dirty="0" smtClean="0"/>
              <a:t>Solution: Transform RGB images into hue, saturation, value (HSV) images</a:t>
            </a:r>
          </a:p>
          <a:p>
            <a:r>
              <a:rPr lang="en-US" sz="2800" dirty="0" smtClean="0"/>
              <a:t>The HSV image separates the RGB components into hue (color), saturation (color intensity), and value (brightness)</a:t>
            </a:r>
          </a:p>
          <a:p>
            <a:r>
              <a:rPr lang="en-US" sz="2800" dirty="0" smtClean="0"/>
              <a:t>On the HSV image we can apply a threshold for hues near yellow to obtain a </a:t>
            </a:r>
            <a:r>
              <a:rPr lang="en-US" sz="2800" i="1" dirty="0" smtClean="0"/>
              <a:t>binary image </a:t>
            </a:r>
            <a:r>
              <a:rPr lang="en-US" sz="2800" dirty="0" smtClean="0"/>
              <a:t>in which pixel</a:t>
            </a:r>
            <a:r>
              <a:rPr lang="en-US" sz="2800" i="1" dirty="0" smtClean="0"/>
              <a:t>s </a:t>
            </a:r>
            <a:r>
              <a:rPr lang="en-US" sz="2800" dirty="0" smtClean="0"/>
              <a:t>are either </a:t>
            </a:r>
            <a:r>
              <a:rPr lang="en-US" sz="2800" i="1" dirty="0" smtClean="0"/>
              <a:t>true</a:t>
            </a:r>
            <a:r>
              <a:rPr lang="en-US" sz="2800" dirty="0" smtClean="0"/>
              <a:t> (passed the filter) or </a:t>
            </a:r>
            <a:r>
              <a:rPr lang="en-US" sz="2800" i="1" dirty="0" smtClean="0"/>
              <a:t>false</a:t>
            </a:r>
            <a:r>
              <a:rPr lang="en-US" sz="2800" dirty="0" smtClean="0"/>
              <a:t> (</a:t>
            </a:r>
            <a:r>
              <a:rPr lang="en-US" sz="2800" smtClean="0"/>
              <a:t>they don’t pass </a:t>
            </a:r>
            <a:r>
              <a:rPr lang="en-US" sz="2800" dirty="0" smtClean="0"/>
              <a:t>the filter)</a:t>
            </a:r>
            <a:endParaRPr lang="en-US" sz="22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Converting to HSV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1219200"/>
            <a:ext cx="7848600" cy="4616648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ImageConverter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imageCallback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sensor_msgs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ImageConstPtr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&amp;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msg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) {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Consolas"/>
              </a:rPr>
              <a:t>// convert the ROS image message to a </a:t>
            </a:r>
            <a:r>
              <a:rPr lang="en-US" sz="1400" dirty="0" err="1" smtClean="0">
                <a:solidFill>
                  <a:srgbClr val="3F7F5F"/>
                </a:solidFill>
                <a:latin typeface="Consolas"/>
                <a:ea typeface="Calibri"/>
                <a:cs typeface="Consolas"/>
              </a:rPr>
              <a:t>CvImage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cv_bridge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CvImagePtr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cv_ptr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try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{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cv_ptr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cv_bridge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toCvCopy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msg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sensor_msgs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image_encodings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::BGR8);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}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catch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cv_bridge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::Exception&amp; e) {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ROS_ERROR(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cv_bridge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 exception: %s"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e.what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());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}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Consolas"/>
              </a:rPr>
              <a:t> </a:t>
            </a:r>
            <a:endParaRPr lang="en-US" sz="14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dirty="0" smtClean="0">
                <a:solidFill>
                  <a:srgbClr val="3F7F5F"/>
                </a:solidFill>
                <a:latin typeface="Consolas"/>
              </a:rPr>
              <a:t>// Convert input image to HSV</a:t>
            </a:r>
          </a:p>
          <a:p>
            <a:r>
              <a:rPr lang="en-US" sz="1400" dirty="0" smtClean="0">
                <a:solidFill>
                  <a:srgbClr val="3F7F5F"/>
                </a:solidFill>
                <a:latin typeface="Consolas"/>
              </a:rPr>
              <a:t>    </a:t>
            </a:r>
            <a:r>
              <a:rPr lang="en-US" sz="1400" dirty="0" err="1" smtClean="0">
                <a:latin typeface="Consolas"/>
              </a:rPr>
              <a:t>cv</a:t>
            </a:r>
            <a:r>
              <a:rPr lang="en-US" sz="1400" dirty="0" smtClean="0">
                <a:latin typeface="Consolas"/>
              </a:rPr>
              <a:t>::Mat image = </a:t>
            </a:r>
            <a:r>
              <a:rPr lang="en-US" sz="1400" dirty="0" err="1" smtClean="0">
                <a:latin typeface="Consolas"/>
              </a:rPr>
              <a:t>cv_ptr</a:t>
            </a:r>
            <a:r>
              <a:rPr lang="en-US" sz="1400" dirty="0" smtClean="0">
                <a:latin typeface="Consolas"/>
              </a:rPr>
              <a:t>-&gt;image;</a:t>
            </a:r>
            <a:endParaRPr lang="en-US" sz="1400" dirty="0" smtClean="0">
              <a:solidFill>
                <a:srgbClr val="3F7F5F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cv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::Mat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hsvImage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cv:cvtColor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(image,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hsvImage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 CV_BGR2HSV);</a:t>
            </a:r>
          </a:p>
          <a:p>
            <a:r>
              <a:rPr lang="en-US" sz="1400" dirty="0" smtClean="0">
                <a:latin typeface="Consolas"/>
                <a:ea typeface="Calibri"/>
                <a:cs typeface="Consolas"/>
              </a:rPr>
              <a:t> 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Consolas"/>
              </a:rPr>
              <a:t>// Update the GUI window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cv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imshow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(OPENCV_WINDOW,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hsvImage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);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cv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waitKey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(3);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10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}</a:t>
            </a:r>
            <a:endParaRPr lang="en-US" sz="1400" dirty="0">
              <a:ea typeface="Calibri"/>
              <a:cs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HSV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HSV representation of a </a:t>
            </a:r>
            <a:r>
              <a:rPr lang="en-US" sz="2800" dirty="0" err="1" smtClean="0"/>
              <a:t>Turtlebot</a:t>
            </a:r>
            <a:r>
              <a:rPr lang="en-US" sz="2800" dirty="0" smtClean="0"/>
              <a:t> camera image</a:t>
            </a:r>
            <a:endParaRPr lang="en-US" sz="22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209800"/>
            <a:ext cx="4419600" cy="350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Filtering the Yellow Color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1219201"/>
            <a:ext cx="7848600" cy="5293757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void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ImageConverter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imageCallback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const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sensor_msgs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ImageConstPtr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&amp;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msg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) {</a:t>
            </a:r>
            <a:endParaRPr lang="en-US" sz="13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300" dirty="0" smtClean="0">
                <a:solidFill>
                  <a:srgbClr val="3F7F5F"/>
                </a:solidFill>
                <a:latin typeface="Consolas"/>
                <a:ea typeface="Calibri"/>
                <a:cs typeface="Consolas"/>
              </a:rPr>
              <a:t>// convert the ROS image message to a </a:t>
            </a:r>
            <a:r>
              <a:rPr lang="en-US" sz="1300" dirty="0" err="1" smtClean="0">
                <a:solidFill>
                  <a:srgbClr val="3F7F5F"/>
                </a:solidFill>
                <a:latin typeface="Consolas"/>
                <a:ea typeface="Calibri"/>
                <a:cs typeface="Consolas"/>
              </a:rPr>
              <a:t>CvImage</a:t>
            </a:r>
            <a:endParaRPr lang="en-US" sz="13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cv_bridge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CvImagePtr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cv_ptr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;</a:t>
            </a:r>
            <a:endParaRPr lang="en-US" sz="13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try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{</a:t>
            </a:r>
            <a:endParaRPr lang="en-US" sz="13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cv_ptr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=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cv_bridge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toCvCopy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msg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,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sensor_msgs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image_encodings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::BGR8);</a:t>
            </a:r>
            <a:endParaRPr lang="en-US" sz="13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}</a:t>
            </a:r>
            <a:endParaRPr lang="en-US" sz="13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catch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(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cv_bridge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::Exception&amp; e) {</a:t>
            </a:r>
            <a:endParaRPr lang="en-US" sz="13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ROS_ERROR(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"</a:t>
            </a:r>
            <a:r>
              <a:rPr lang="en-US" sz="1300" dirty="0" err="1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cv_bridge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 exception: %s"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,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e.what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());</a:t>
            </a:r>
            <a:endParaRPr lang="en-US" sz="13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return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;</a:t>
            </a:r>
            <a:endParaRPr lang="en-US" sz="13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}</a:t>
            </a:r>
            <a:endParaRPr lang="en-US" sz="13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300" dirty="0" smtClean="0">
                <a:latin typeface="Consolas"/>
                <a:ea typeface="Calibri"/>
                <a:cs typeface="Consolas"/>
              </a:rPr>
              <a:t> 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300" dirty="0" smtClean="0">
                <a:solidFill>
                  <a:srgbClr val="3F7F5F"/>
                </a:solidFill>
                <a:latin typeface="Consolas"/>
              </a:rPr>
              <a:t>// Convert input image to HSV</a:t>
            </a:r>
          </a:p>
          <a:p>
            <a:r>
              <a:rPr lang="en-US" sz="1300" dirty="0" smtClean="0">
                <a:solidFill>
                  <a:srgbClr val="3F7F5F"/>
                </a:solidFill>
                <a:latin typeface="Consolas"/>
              </a:rPr>
              <a:t>    </a:t>
            </a:r>
            <a:r>
              <a:rPr lang="en-US" sz="1300" dirty="0" err="1" smtClean="0">
                <a:latin typeface="Consolas"/>
              </a:rPr>
              <a:t>cv</a:t>
            </a:r>
            <a:r>
              <a:rPr lang="en-US" sz="1300" dirty="0" smtClean="0">
                <a:latin typeface="Consolas"/>
              </a:rPr>
              <a:t>::Mat image = </a:t>
            </a:r>
            <a:r>
              <a:rPr lang="en-US" sz="1300" dirty="0" err="1" smtClean="0">
                <a:latin typeface="Consolas"/>
              </a:rPr>
              <a:t>cv_ptr</a:t>
            </a:r>
            <a:r>
              <a:rPr lang="en-US" sz="1300" dirty="0" smtClean="0">
                <a:latin typeface="Consolas"/>
              </a:rPr>
              <a:t>-&gt;image;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</a:rPr>
              <a:t>cv</a:t>
            </a: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::Mat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</a:rPr>
              <a:t>hsvImage</a:t>
            </a: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</a:rPr>
              <a:t>cv:cvtColor</a:t>
            </a: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(image,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</a:rPr>
              <a:t>hsvImage</a:t>
            </a: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, CV_BGR2HSV);</a:t>
            </a:r>
          </a:p>
          <a:p>
            <a:endParaRPr lang="en-US" sz="1300" dirty="0" smtClean="0">
              <a:solidFill>
                <a:srgbClr val="000000"/>
              </a:solidFill>
              <a:latin typeface="Consolas"/>
            </a:endParaRPr>
          </a:p>
          <a:p>
            <a:pPr>
              <a:spcAft>
                <a:spcPts val="0"/>
              </a:spcAft>
            </a:pPr>
            <a:r>
              <a:rPr lang="en-US" sz="1300" dirty="0" smtClean="0">
                <a:solidFill>
                  <a:srgbClr val="3F7F5F"/>
                </a:solidFill>
                <a:latin typeface="Consolas"/>
                <a:ea typeface="Calibri"/>
                <a:cs typeface="Consolas"/>
              </a:rPr>
              <a:t>    // Threshold the HSV image, keep only the yellow pixels</a:t>
            </a:r>
            <a:endParaRPr lang="en-US" sz="13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cv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::Mat mask;</a:t>
            </a:r>
            <a:endParaRPr lang="en-US" sz="13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cv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::Scalar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lower_yellow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(20, 100, 100);</a:t>
            </a:r>
            <a:endParaRPr lang="en-US" sz="13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cv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::Scalar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upper_yellow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(30, 255, 255);</a:t>
            </a:r>
            <a:endParaRPr lang="en-US" sz="13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cv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inRange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hsvImage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,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lower_yellow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,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upper_yellow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, mask);</a:t>
            </a:r>
            <a:endParaRPr lang="en-US" sz="13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300" dirty="0" smtClean="0">
                <a:latin typeface="Consolas"/>
                <a:ea typeface="Calibri"/>
                <a:cs typeface="Consolas"/>
              </a:rPr>
              <a:t> </a:t>
            </a:r>
            <a:endParaRPr lang="en-US" sz="13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300" dirty="0" smtClean="0">
                <a:solidFill>
                  <a:srgbClr val="3F7F5F"/>
                </a:solidFill>
                <a:latin typeface="Consolas"/>
                <a:ea typeface="Calibri"/>
                <a:cs typeface="Consolas"/>
              </a:rPr>
              <a:t>// Update the GUI window</a:t>
            </a:r>
            <a:endParaRPr lang="en-US" sz="13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cv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imshow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(OPENCV_WINDOW, mask);</a:t>
            </a:r>
            <a:endParaRPr lang="en-US" sz="13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cv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waitKey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(3);</a:t>
            </a:r>
            <a:endParaRPr lang="en-US" sz="1300" dirty="0" smtClean="0">
              <a:ea typeface="Calibri"/>
              <a:cs typeface="Arial"/>
            </a:endParaRPr>
          </a:p>
          <a:p>
            <a:pPr>
              <a:spcAft>
                <a:spcPts val="1000"/>
              </a:spcAft>
            </a:pP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}</a:t>
            </a:r>
            <a:endParaRPr lang="en-US" sz="1300" dirty="0">
              <a:ea typeface="Calibri"/>
              <a:cs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Binary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The binary image obtained by a hue filter on the HSV image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209800"/>
            <a:ext cx="4419600" cy="3508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the Line Center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Our goal is to follow the line, not just to take interesting pictures of it!</a:t>
            </a:r>
          </a:p>
          <a:p>
            <a:r>
              <a:rPr lang="en-US" sz="2800" dirty="0" smtClean="0"/>
              <a:t>To follow the line, we will use a simple strategy: we will only look at a 20-row portion of the image, starting three-quarters of the way down the image</a:t>
            </a:r>
          </a:p>
          <a:p>
            <a:pPr lvl="1"/>
            <a:r>
              <a:rPr lang="en-US" sz="2400" dirty="0" smtClean="0"/>
              <a:t>Since we’re only concerned with the portion of the line that is in the field of view of the camera, 1 meter in front of the robot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Detecting the Line Center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1371600"/>
            <a:ext cx="7848600" cy="4283224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ImageConverter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imageCallback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const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sensor_msgs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ImageConstPtr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&amp;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msg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) {</a:t>
            </a:r>
            <a:endParaRPr lang="en-US" sz="12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latin typeface="Consolas"/>
                <a:ea typeface="Calibri"/>
                <a:cs typeface="Consolas"/>
              </a:rPr>
              <a:t>    ... </a:t>
            </a:r>
            <a:endParaRPr lang="en-US" sz="12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width =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mask.cols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;</a:t>
            </a:r>
            <a:endParaRPr lang="en-US" sz="12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height =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mask.rows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;</a:t>
            </a:r>
            <a:endParaRPr lang="en-US" sz="12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latin typeface="Consolas"/>
                <a:ea typeface="Calibri"/>
                <a:cs typeface="Consolas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search_top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= 3 * height / 4;</a:t>
            </a:r>
            <a:endParaRPr lang="en-US" sz="12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search_bottom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=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search_top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+ 20;</a:t>
            </a:r>
            <a:endParaRPr lang="en-US" sz="12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latin typeface="Consolas"/>
                <a:ea typeface="Calibri"/>
                <a:cs typeface="Consolas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Consolas"/>
              </a:rPr>
              <a:t>// Zero out pixels outside the desired region</a:t>
            </a:r>
            <a:endParaRPr lang="en-US" sz="12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(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y = 0; y &lt; height - 2; y++)</a:t>
            </a:r>
            <a:r>
              <a:rPr lang="en-US" sz="1200" dirty="0" smtClean="0">
                <a:ea typeface="Calibri"/>
                <a:cs typeface="Arial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{</a:t>
            </a:r>
            <a:endParaRPr lang="en-US" sz="12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(y &lt;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search_top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|| y &gt;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search_bottom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) { </a:t>
            </a:r>
            <a:r>
              <a:rPr lang="en-US" sz="1200" dirty="0" smtClean="0">
                <a:latin typeface="Consolas"/>
                <a:ea typeface="Calibri"/>
                <a:cs typeface="Consolas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(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x = 0; x &lt; width; x++) {</a:t>
            </a:r>
            <a:endParaRPr lang="en-US" sz="12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    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mask.at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&lt;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cv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::Vec3b&gt;(y, x)[0] = 0;</a:t>
            </a:r>
            <a:endParaRPr lang="en-US" sz="12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    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mask.at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&lt;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cv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::Vec3b&gt;(y, x)[1] = 0;</a:t>
            </a:r>
            <a:endParaRPr lang="en-US" sz="12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    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mask.at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&lt;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cv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::Vec3b&gt;(y, x)[2] = 0;</a:t>
            </a:r>
            <a:endParaRPr lang="en-US" sz="12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    }</a:t>
            </a:r>
            <a:endParaRPr lang="en-US" sz="12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}</a:t>
            </a:r>
            <a:endParaRPr lang="en-US" sz="1200" dirty="0" smtClean="0">
              <a:ea typeface="Calibri"/>
              <a:cs typeface="Arial"/>
            </a:endParaRPr>
          </a:p>
          <a:p>
            <a:pPr>
              <a:spcAft>
                <a:spcPts val="100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}</a:t>
            </a:r>
            <a:r>
              <a:rPr lang="en-US" sz="1200" dirty="0" smtClean="0">
                <a:latin typeface="Consolas"/>
                <a:ea typeface="Calibri"/>
                <a:cs typeface="Consolas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Consolas"/>
              </a:rPr>
              <a:t>// Update the GUI window</a:t>
            </a:r>
            <a:endParaRPr lang="en-US" sz="12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cv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imshow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(OPENCV_WINDOW, mask);</a:t>
            </a:r>
            <a:endParaRPr lang="en-US" sz="12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cv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waitKey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(3);</a:t>
            </a:r>
            <a:endParaRPr lang="en-US" sz="1200" dirty="0" smtClean="0">
              <a:ea typeface="Calibri"/>
              <a:cs typeface="Arial"/>
            </a:endParaRPr>
          </a:p>
          <a:p>
            <a:pPr>
              <a:spcAft>
                <a:spcPts val="100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}</a:t>
            </a:r>
            <a:endParaRPr lang="en-US" sz="1200" dirty="0">
              <a:ea typeface="Calibri"/>
              <a:cs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Region of Interest (ROI)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err="1" smtClean="0"/>
              <a:t>cv</a:t>
            </a:r>
            <a:r>
              <a:rPr lang="en-US" sz="2200" dirty="0" smtClean="0"/>
              <a:t>::Mat </a:t>
            </a:r>
            <a:r>
              <a:rPr lang="en-US" sz="2200" dirty="0" err="1" smtClean="0"/>
              <a:t>mat</a:t>
            </a:r>
            <a:r>
              <a:rPr lang="en-US" sz="2200" dirty="0" smtClean="0"/>
              <a:t> = </a:t>
            </a:r>
            <a:r>
              <a:rPr lang="en-US" sz="2200" dirty="0" err="1" smtClean="0"/>
              <a:t>getCameraImage</a:t>
            </a:r>
            <a:r>
              <a:rPr lang="en-US" sz="2200" dirty="0" smtClean="0"/>
              <a:t>(); // </a:t>
            </a:r>
            <a:r>
              <a:rPr lang="en-US" sz="2200" dirty="0"/>
              <a:t>allocate </a:t>
            </a:r>
            <a:r>
              <a:rPr lang="en-US" sz="2200" dirty="0" smtClean="0"/>
              <a:t>matrix</a:t>
            </a:r>
          </a:p>
          <a:p>
            <a:r>
              <a:rPr lang="en-US" sz="2200" dirty="0" smtClean="0"/>
              <a:t>cv</a:t>
            </a:r>
            <a:r>
              <a:rPr lang="en-US" sz="2200" dirty="0"/>
              <a:t>::Mat D (mat, cv::</a:t>
            </a:r>
            <a:r>
              <a:rPr lang="en-US" sz="2200" dirty="0" err="1"/>
              <a:t>Rect</a:t>
            </a:r>
            <a:r>
              <a:rPr lang="en-US" sz="2200" dirty="0"/>
              <a:t>(10, 10, 100, 100) ); // </a:t>
            </a:r>
            <a:r>
              <a:rPr lang="en-US" sz="2200" dirty="0" smtClean="0"/>
              <a:t>ROI using </a:t>
            </a:r>
            <a:r>
              <a:rPr lang="en-US" sz="2200" dirty="0"/>
              <a:t>a </a:t>
            </a:r>
            <a:r>
              <a:rPr lang="en-US" sz="2200" dirty="0" smtClean="0"/>
              <a:t>rectangle</a:t>
            </a:r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(C)2016 Roi Yehoshua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A matrix of the mirror of a ca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19400"/>
            <a:ext cx="3333750" cy="2143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5046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the Line Center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828800"/>
            <a:ext cx="4572000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the Line Center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Now we will use the </a:t>
            </a:r>
            <a:r>
              <a:rPr lang="en-US" sz="2600" dirty="0" err="1" smtClean="0"/>
              <a:t>OpenCV</a:t>
            </a:r>
            <a:r>
              <a:rPr lang="en-US" sz="2600" dirty="0" smtClean="0"/>
              <a:t> moments() function to calculate the </a:t>
            </a:r>
            <a:r>
              <a:rPr lang="en-US" sz="2600" i="1" dirty="0" err="1" smtClean="0"/>
              <a:t>centroid</a:t>
            </a:r>
            <a:r>
              <a:rPr lang="en-US" sz="2600" dirty="0" smtClean="0"/>
              <a:t> of the blob of the binary image that passes our filter: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2667000"/>
            <a:ext cx="7848600" cy="280589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ImageConverter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imageCallback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const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sensor_msgs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ImageConstPtr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&amp;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msg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) {</a:t>
            </a:r>
            <a:endParaRPr lang="en-US" sz="12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latin typeface="Consolas"/>
                <a:ea typeface="Calibri"/>
                <a:cs typeface="Consolas"/>
              </a:rPr>
              <a:t>    ... </a:t>
            </a:r>
            <a:endParaRPr lang="en-US" sz="12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Consolas"/>
              </a:rPr>
              <a:t>// Use the moments() function to calculate the </a:t>
            </a:r>
            <a:r>
              <a:rPr lang="en-US" sz="1200" dirty="0" err="1" smtClean="0">
                <a:solidFill>
                  <a:srgbClr val="3F7F5F"/>
                </a:solidFill>
                <a:latin typeface="Consolas"/>
                <a:ea typeface="Calibri"/>
                <a:cs typeface="Consolas"/>
              </a:rPr>
              <a:t>centroid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Consolas"/>
              </a:rPr>
              <a:t> of the blob of the binary image</a:t>
            </a:r>
            <a:endParaRPr lang="en-US" sz="16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cv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::Moments M =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cv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::moments(mask);</a:t>
            </a:r>
            <a:endParaRPr lang="en-US" sz="16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endParaRPr lang="en-US" sz="16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(M.m00 &gt; 0) {</a:t>
            </a:r>
            <a:endParaRPr lang="en-US" sz="16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cx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= 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(M.m10 / M.m00);</a:t>
            </a:r>
            <a:endParaRPr lang="en-US" sz="16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cy = 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(M.m01 / M.m00);</a:t>
            </a:r>
            <a:endParaRPr lang="en-US" sz="16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cv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::circle(image,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cv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::Point(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cx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, cy), 20, CV_RGB(255, 0, 0), -1);</a:t>
            </a:r>
            <a:endParaRPr lang="en-US" sz="1600" dirty="0" smtClean="0">
              <a:ea typeface="Calibri"/>
              <a:cs typeface="Arial"/>
            </a:endParaRPr>
          </a:p>
          <a:p>
            <a:pPr>
              <a:spcAft>
                <a:spcPts val="100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}</a:t>
            </a:r>
            <a:r>
              <a:rPr lang="en-US" sz="1200" dirty="0" smtClean="0">
                <a:latin typeface="Consolas"/>
                <a:ea typeface="Calibri"/>
                <a:cs typeface="Consolas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Consolas"/>
              </a:rPr>
              <a:t>// Update the GUI window</a:t>
            </a:r>
            <a:endParaRPr lang="en-US" sz="12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cv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imshow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(OPENCV_WINDOW, image);</a:t>
            </a:r>
            <a:endParaRPr lang="en-US" sz="12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cv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waitKey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(3);</a:t>
            </a:r>
            <a:endParaRPr lang="en-US" sz="1200" dirty="0" smtClean="0">
              <a:ea typeface="Calibri"/>
              <a:cs typeface="Arial"/>
            </a:endParaRPr>
          </a:p>
          <a:p>
            <a:pPr>
              <a:spcAft>
                <a:spcPts val="100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}</a:t>
            </a:r>
            <a:endParaRPr lang="en-US" sz="1200" dirty="0">
              <a:ea typeface="Calibri"/>
              <a:cs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the Line Center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828800"/>
            <a:ext cx="4648200" cy="3689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Following the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Now that we have a line detection scheme up and running, we can move on to the task of driving the robot such that the line stays near the center of the camera frame</a:t>
            </a:r>
          </a:p>
          <a:p>
            <a:r>
              <a:rPr lang="en-US" sz="2600" dirty="0" smtClean="0"/>
              <a:t>We will use a simple P-controller (proportional), which means that a linear scaling of an error drives the control output</a:t>
            </a:r>
          </a:p>
          <a:p>
            <a:endParaRPr lang="en-US" sz="26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Following the Line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1524000"/>
            <a:ext cx="7848600" cy="4098558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ImageConverter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imageCallback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const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sensor_msgs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ImageConstPtr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&amp;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msg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) {</a:t>
            </a:r>
            <a:endParaRPr lang="en-US" sz="12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latin typeface="Consolas"/>
                <a:ea typeface="Calibri"/>
                <a:cs typeface="Consolas"/>
              </a:rPr>
              <a:t>    ... </a:t>
            </a:r>
            <a:endParaRPr lang="en-US" sz="12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Consolas"/>
              </a:rPr>
              <a:t>// Use the moments() function to calculate the </a:t>
            </a:r>
            <a:r>
              <a:rPr lang="en-US" sz="1200" dirty="0" err="1" smtClean="0">
                <a:solidFill>
                  <a:srgbClr val="3F7F5F"/>
                </a:solidFill>
                <a:latin typeface="Consolas"/>
                <a:ea typeface="Calibri"/>
                <a:cs typeface="Consolas"/>
              </a:rPr>
              <a:t>centroid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Consolas"/>
              </a:rPr>
              <a:t> of the blob of the binary image</a:t>
            </a:r>
            <a:endParaRPr lang="en-US" sz="16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cv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::Moments M =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cv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::moments(mask);</a:t>
            </a:r>
            <a:endParaRPr lang="en-US" sz="16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endParaRPr lang="en-US" sz="16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(M.m00 &gt; 0) {</a:t>
            </a:r>
            <a:endParaRPr lang="en-US" sz="16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cx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= 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(M.m10 / M.m00);</a:t>
            </a:r>
            <a:endParaRPr lang="en-US" sz="16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cy = 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(M.m01 / M.m00);</a:t>
            </a:r>
            <a:endParaRPr lang="en-US" sz="16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cv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::circle(image,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cv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::Point(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cx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, cy), 20, CV_RGB(255, 0, 0), -1);</a:t>
            </a:r>
            <a:endParaRPr lang="en-US" sz="16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endParaRPr lang="en-US" sz="16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Consolas"/>
              </a:rPr>
              <a:t>// Move the robot in proportion to the error signal</a:t>
            </a:r>
            <a:endParaRPr lang="en-US" sz="16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err =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cx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- width / 2;</a:t>
            </a:r>
            <a:endParaRPr lang="en-US" sz="16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geometry_msgs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::Twist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cmd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;</a:t>
            </a:r>
            <a:endParaRPr lang="en-US" sz="16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cmd.linear.x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= 0.2;</a:t>
            </a:r>
            <a:endParaRPr lang="en-US" sz="16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cmd.angular.z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= -(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float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)err / 100;</a:t>
            </a:r>
            <a:endParaRPr lang="en-US" sz="16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cmdVelPublisher.publish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cmd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);</a:t>
            </a:r>
            <a:endParaRPr lang="en-US" sz="1600" dirty="0" smtClean="0">
              <a:ea typeface="Calibri"/>
              <a:cs typeface="Arial"/>
            </a:endParaRPr>
          </a:p>
          <a:p>
            <a:pPr>
              <a:spcAft>
                <a:spcPts val="100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}   </a:t>
            </a:r>
          </a:p>
          <a:p>
            <a:pPr>
              <a:spcAft>
                <a:spcPts val="100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Consolas"/>
              </a:rPr>
              <a:t>// Update the GUI window</a:t>
            </a:r>
            <a:b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Consolas"/>
              </a:rPr>
            </a:b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cv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imshow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(OPENCV_WINDOW, image);</a:t>
            </a:r>
            <a:b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</a:b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cv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waitKey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(3);</a:t>
            </a:r>
            <a:r>
              <a:rPr lang="en-US" sz="1200" dirty="0" smtClean="0">
                <a:ea typeface="Calibri"/>
                <a:cs typeface="Arial"/>
              </a:rPr>
              <a:t/>
            </a:r>
            <a:br>
              <a:rPr lang="en-US" sz="1200" dirty="0" smtClean="0">
                <a:ea typeface="Calibri"/>
                <a:cs typeface="Arial"/>
              </a:rPr>
            </a:b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}</a:t>
            </a:r>
            <a:endParaRPr lang="en-US" sz="1200" dirty="0">
              <a:ea typeface="Calibri"/>
              <a:cs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Following the Line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00200"/>
            <a:ext cx="7467600" cy="40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</a:t>
            </a:r>
            <a:r>
              <a:rPr lang="en-US" smtClean="0"/>
              <a:t>. 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Use </a:t>
            </a:r>
            <a:r>
              <a:rPr lang="en-US" sz="2600" dirty="0" err="1" smtClean="0"/>
              <a:t>Turtlebot’s</a:t>
            </a:r>
            <a:r>
              <a:rPr lang="en-US" sz="2600" dirty="0" smtClean="0"/>
              <a:t> camera to make it move towards the </a:t>
            </a:r>
            <a:r>
              <a:rPr lang="en-US" sz="2600" dirty="0" err="1" smtClean="0"/>
              <a:t>Dampster</a:t>
            </a:r>
            <a:r>
              <a:rPr lang="en-US" sz="2600" dirty="0" smtClean="0"/>
              <a:t> and stop when it is approximately 1m in front of it</a:t>
            </a:r>
          </a:p>
          <a:p>
            <a:endParaRPr lang="en-US" sz="26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514600"/>
            <a:ext cx="6547381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BGR - The default color. Normal 3 channel color</a:t>
            </a:r>
          </a:p>
          <a:p>
            <a:r>
              <a:rPr lang="en-US" sz="2600" dirty="0" smtClean="0"/>
              <a:t>HSV - Hue is color, Saturation is amount, Value is lightness. 3 channels</a:t>
            </a:r>
          </a:p>
          <a:p>
            <a:r>
              <a:rPr lang="en-US" sz="2600" dirty="0" smtClean="0"/>
              <a:t>GRAYSCALE - Gray values, Single channel</a:t>
            </a:r>
          </a:p>
          <a:p>
            <a:endParaRPr lang="en-US" sz="2600" dirty="0" smtClean="0"/>
          </a:p>
          <a:p>
            <a:r>
              <a:rPr lang="en-US" sz="2600" dirty="0" err="1" smtClean="0"/>
              <a:t>OpenCV</a:t>
            </a:r>
            <a:r>
              <a:rPr lang="en-US" sz="2600" dirty="0" smtClean="0"/>
              <a:t> requires that images be in BGR or Grayscale in order to be shown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dirty="0"/>
              <a:t>Converting </a:t>
            </a:r>
            <a:r>
              <a:rPr lang="en-US" altLang="en-US" dirty="0" err="1"/>
              <a:t>C</a:t>
            </a:r>
            <a:r>
              <a:rPr lang="en-US" altLang="en-US" dirty="0" err="1" smtClean="0"/>
              <a:t>olorspaces</a:t>
            </a:r>
            <a:endParaRPr lang="en-US" altLang="en-US" dirty="0"/>
          </a:p>
        </p:txBody>
      </p:sp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altLang="en-US" sz="2800" dirty="0" smtClean="0">
                <a:sym typeface="Gill Sans" charset="0"/>
              </a:rPr>
              <a:t>cv::</a:t>
            </a:r>
            <a:r>
              <a:rPr lang="en-US" altLang="en-US" sz="2800" dirty="0" err="1" smtClean="0">
                <a:sym typeface="Gill Sans" charset="0"/>
              </a:rPr>
              <a:t>cvtColor</a:t>
            </a:r>
            <a:r>
              <a:rPr lang="en-US" altLang="en-US" sz="2800" dirty="0" smtClean="0"/>
              <a:t>(image</a:t>
            </a:r>
            <a:r>
              <a:rPr lang="en-US" altLang="en-US" sz="2800" dirty="0"/>
              <a:t>, image, code)</a:t>
            </a:r>
          </a:p>
          <a:p>
            <a:pPr marL="464317" lvl="1">
              <a:spcBef>
                <a:spcPts val="703"/>
              </a:spcBef>
            </a:pPr>
            <a:r>
              <a:rPr lang="en-US" altLang="en-US" sz="2500" dirty="0" smtClean="0"/>
              <a:t>CV</a:t>
            </a:r>
            <a:r>
              <a:rPr lang="en-US" altLang="en-US" sz="2500" dirty="0"/>
              <a:t>_&lt;</a:t>
            </a:r>
            <a:r>
              <a:rPr lang="en-US" altLang="en-US" sz="2500" dirty="0" err="1"/>
              <a:t>colorspace</a:t>
            </a:r>
            <a:r>
              <a:rPr lang="en-US" altLang="en-US" sz="2500" dirty="0"/>
              <a:t>&gt;2&lt;</a:t>
            </a:r>
            <a:r>
              <a:rPr lang="en-US" altLang="en-US" sz="2500" dirty="0" err="1"/>
              <a:t>colorspace</a:t>
            </a:r>
            <a:r>
              <a:rPr lang="en-US" altLang="en-US" sz="2500" dirty="0"/>
              <a:t>&gt;</a:t>
            </a:r>
          </a:p>
          <a:p>
            <a:pPr marL="464317" lvl="1">
              <a:spcBef>
                <a:spcPts val="703"/>
              </a:spcBef>
            </a:pPr>
            <a:r>
              <a:rPr lang="en-US" altLang="en-US" sz="2500" dirty="0" smtClean="0"/>
              <a:t>Examples:</a:t>
            </a:r>
            <a:endParaRPr lang="en-US" altLang="en-US" sz="2500" dirty="0"/>
          </a:p>
          <a:p>
            <a:pPr marL="864367" lvl="2">
              <a:spcBef>
                <a:spcPts val="703"/>
              </a:spcBef>
            </a:pPr>
            <a:r>
              <a:rPr lang="en-US" altLang="en-US" sz="2100" dirty="0">
                <a:sym typeface="Gill Sans" charset="0"/>
              </a:rPr>
              <a:t>CV_BGR2GRAY</a:t>
            </a:r>
          </a:p>
          <a:p>
            <a:pPr marL="864367" lvl="2">
              <a:spcBef>
                <a:spcPts val="703"/>
              </a:spcBef>
            </a:pPr>
            <a:r>
              <a:rPr lang="en-US" altLang="en-US" sz="2100" dirty="0">
                <a:sym typeface="Gill Sans" charset="0"/>
              </a:rPr>
              <a:t>CV_BGR2HSV</a:t>
            </a:r>
          </a:p>
          <a:p>
            <a:pPr marL="864367" lvl="2">
              <a:spcBef>
                <a:spcPts val="703"/>
              </a:spcBef>
            </a:pPr>
            <a:r>
              <a:rPr lang="en-US" altLang="en-US" sz="2100" dirty="0">
                <a:sym typeface="Gill Sans" charset="0"/>
              </a:rPr>
              <a:t>CV_BGR2LUV</a:t>
            </a:r>
          </a:p>
          <a:p>
            <a:pPr marL="178567">
              <a:spcBef>
                <a:spcPts val="703"/>
              </a:spcBef>
            </a:pPr>
            <a:r>
              <a:rPr lang="en-US" altLang="en-US" sz="2600" dirty="0" smtClean="0">
                <a:sym typeface="Gill Sans" charset="0"/>
              </a:rPr>
              <a:t>For example </a:t>
            </a:r>
          </a:p>
          <a:p>
            <a:pPr marL="521467" lvl="1">
              <a:spcBef>
                <a:spcPts val="0"/>
              </a:spcBef>
            </a:pPr>
            <a:r>
              <a:rPr lang="en-US" altLang="en-US" sz="2600" dirty="0" smtClean="0">
                <a:sym typeface="Gill Sans" charset="0"/>
              </a:rPr>
              <a:t>cv</a:t>
            </a:r>
            <a:r>
              <a:rPr lang="en-US" altLang="en-US" sz="2600" dirty="0">
                <a:sym typeface="Gill Sans" charset="0"/>
              </a:rPr>
              <a:t>::</a:t>
            </a:r>
            <a:r>
              <a:rPr lang="en-US" altLang="en-US" sz="2600" dirty="0" err="1" smtClean="0">
                <a:sym typeface="Gill Sans" charset="0"/>
              </a:rPr>
              <a:t>cvtColor</a:t>
            </a:r>
            <a:r>
              <a:rPr lang="en-US" altLang="en-US" sz="2600" dirty="0" smtClean="0">
                <a:sym typeface="Gill Sans" charset="0"/>
              </a:rPr>
              <a:t>(</a:t>
            </a:r>
            <a:r>
              <a:rPr lang="en-US" altLang="en-US" sz="2600" dirty="0" err="1" smtClean="0">
                <a:sym typeface="Gill Sans" charset="0"/>
              </a:rPr>
              <a:t>mat_in</a:t>
            </a:r>
            <a:r>
              <a:rPr lang="en-US" altLang="en-US" sz="2600" dirty="0" smtClean="0">
                <a:sym typeface="Gill Sans" charset="0"/>
              </a:rPr>
              <a:t>, </a:t>
            </a:r>
            <a:r>
              <a:rPr lang="en-US" altLang="en-US" sz="2600" dirty="0" err="1" smtClean="0">
                <a:sym typeface="Gill Sans" charset="0"/>
              </a:rPr>
              <a:t>mat_out</a:t>
            </a:r>
            <a:r>
              <a:rPr lang="en-US" altLang="en-US" sz="2600" dirty="0" smtClean="0">
                <a:sym typeface="Gill Sans" charset="0"/>
              </a:rPr>
              <a:t>, </a:t>
            </a:r>
            <a:r>
              <a:rPr lang="en-US" altLang="en-US" sz="2600" dirty="0">
                <a:sym typeface="Gill Sans" charset="0"/>
              </a:rPr>
              <a:t>CV_BGR2GRAY); </a:t>
            </a:r>
            <a:r>
              <a:rPr lang="en-US" altLang="en-US" sz="2600" dirty="0" smtClean="0">
                <a:sym typeface="Gill Sans" charset="0"/>
              </a:rPr>
              <a:t>   </a:t>
            </a:r>
            <a:r>
              <a:rPr lang="en-US" altLang="en-US" dirty="0" smtClean="0">
                <a:sym typeface="Gill Sans" charset="0"/>
              </a:rPr>
              <a:t>//change image </a:t>
            </a:r>
            <a:r>
              <a:rPr lang="en-US" altLang="en-US" dirty="0">
                <a:sym typeface="Gill Sans" charset="0"/>
              </a:rPr>
              <a:t>to </a:t>
            </a:r>
            <a:r>
              <a:rPr lang="en-US" altLang="en-US" dirty="0" smtClean="0">
                <a:sym typeface="Gill Sans" charset="0"/>
              </a:rPr>
              <a:t>grayscale</a:t>
            </a:r>
            <a:endParaRPr lang="en-US" altLang="en-US" dirty="0">
              <a:sym typeface="Gill Sans" charset="0"/>
            </a:endParaRPr>
          </a:p>
          <a:p>
            <a:pPr marL="407167" lvl="1">
              <a:spcBef>
                <a:spcPts val="703"/>
              </a:spcBef>
              <a:buFont typeface="Gill Sans" charset="0"/>
              <a:buChar char="•"/>
            </a:pPr>
            <a:endParaRPr lang="en-US" altLang="en-US" b="1" dirty="0">
              <a:latin typeface="Gill Sans" charset="0"/>
              <a:ea typeface="ヒラギノ角ゴ ProN W6" charset="0"/>
              <a:cs typeface="ヒラギノ角ゴ ProN W6" charset="0"/>
              <a:sym typeface="Gill San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793452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Grayscale vs BGR Storage in Memory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(C)2016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Roi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Yehoshua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95400"/>
            <a:ext cx="736282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00047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Intensity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Changing brightness is a point operation on each </a:t>
            </a:r>
            <a:r>
              <a:rPr lang="en-US" sz="2600" dirty="0" smtClean="0"/>
              <a:t>pixel </a:t>
            </a:r>
          </a:p>
          <a:p>
            <a:r>
              <a:rPr lang="en-US" sz="2600" dirty="0" smtClean="0"/>
              <a:t>If </a:t>
            </a:r>
            <a:r>
              <a:rPr lang="en-US" sz="2600" dirty="0"/>
              <a:t>you want to increase the brightness, you have to add some constant value to each </a:t>
            </a:r>
            <a:r>
              <a:rPr lang="en-US" sz="2600" dirty="0" smtClean="0"/>
              <a:t>pixel</a:t>
            </a:r>
          </a:p>
          <a:p>
            <a:r>
              <a:rPr lang="en-US" sz="2600" dirty="0" smtClean="0"/>
              <a:t>Increasing brightness:</a:t>
            </a:r>
            <a:endParaRPr lang="en-US" sz="2600" dirty="0"/>
          </a:p>
          <a:p>
            <a:pPr lvl="1">
              <a:spcBef>
                <a:spcPts val="528"/>
              </a:spcBef>
            </a:pPr>
            <a:r>
              <a:rPr lang="en-US" sz="2200" dirty="0" err="1" smtClean="0"/>
              <a:t>new_img</a:t>
            </a:r>
            <a:r>
              <a:rPr lang="en-US" sz="2200" dirty="0" smtClean="0"/>
              <a:t> </a:t>
            </a:r>
            <a:r>
              <a:rPr lang="en-US" sz="2200" dirty="0"/>
              <a:t>(</a:t>
            </a:r>
            <a:r>
              <a:rPr lang="en-US" sz="2200" dirty="0" err="1"/>
              <a:t>i</a:t>
            </a:r>
            <a:r>
              <a:rPr lang="en-US" sz="2200" dirty="0"/>
              <a:t>, j) = </a:t>
            </a:r>
            <a:r>
              <a:rPr lang="en-US" sz="2200" dirty="0" err="1"/>
              <a:t>img</a:t>
            </a:r>
            <a:r>
              <a:rPr lang="en-US" sz="2200" dirty="0"/>
              <a:t>(</a:t>
            </a:r>
            <a:r>
              <a:rPr lang="en-US" sz="2200" dirty="0" err="1"/>
              <a:t>i</a:t>
            </a:r>
            <a:r>
              <a:rPr lang="en-US" sz="2200" dirty="0"/>
              <a:t>, j) + </a:t>
            </a:r>
            <a:r>
              <a:rPr lang="en-US" sz="2200" dirty="0" smtClean="0"/>
              <a:t>c</a:t>
            </a:r>
          </a:p>
          <a:p>
            <a:r>
              <a:rPr lang="en-US" sz="2600" dirty="0" smtClean="0"/>
              <a:t>Decrease </a:t>
            </a:r>
            <a:r>
              <a:rPr lang="en-US" sz="2600" dirty="0"/>
              <a:t>the </a:t>
            </a:r>
            <a:r>
              <a:rPr lang="en-US" sz="2600" dirty="0" smtClean="0"/>
              <a:t>brightness:</a:t>
            </a:r>
          </a:p>
          <a:p>
            <a:pPr lvl="1">
              <a:spcBef>
                <a:spcPts val="528"/>
              </a:spcBef>
            </a:pPr>
            <a:r>
              <a:rPr lang="en-US" sz="2200" dirty="0" err="1" smtClean="0"/>
              <a:t>new_img</a:t>
            </a:r>
            <a:r>
              <a:rPr lang="en-US" sz="2200" dirty="0" smtClean="0"/>
              <a:t> </a:t>
            </a:r>
            <a:r>
              <a:rPr lang="en-US" sz="2200" dirty="0"/>
              <a:t>(</a:t>
            </a:r>
            <a:r>
              <a:rPr lang="en-US" sz="2200" dirty="0" err="1"/>
              <a:t>i</a:t>
            </a:r>
            <a:r>
              <a:rPr lang="en-US" sz="2200" dirty="0"/>
              <a:t>, j) = </a:t>
            </a:r>
            <a:r>
              <a:rPr lang="en-US" sz="2200" dirty="0" err="1"/>
              <a:t>img</a:t>
            </a:r>
            <a:r>
              <a:rPr lang="en-US" sz="2200" dirty="0"/>
              <a:t>(</a:t>
            </a:r>
            <a:r>
              <a:rPr lang="en-US" sz="2200" dirty="0" err="1"/>
              <a:t>i</a:t>
            </a:r>
            <a:r>
              <a:rPr lang="en-US" sz="2200" dirty="0"/>
              <a:t>, j) </a:t>
            </a:r>
            <a:r>
              <a:rPr lang="en-US" sz="2200" dirty="0" smtClean="0"/>
              <a:t>– c</a:t>
            </a:r>
          </a:p>
          <a:p>
            <a:r>
              <a:rPr lang="en-US" sz="2600" dirty="0" smtClean="0"/>
              <a:t>Increase </a:t>
            </a:r>
            <a:r>
              <a:rPr lang="en-US" sz="2600" dirty="0"/>
              <a:t>the brightness by 75 </a:t>
            </a:r>
            <a:r>
              <a:rPr lang="en-US" sz="2600" dirty="0" smtClean="0"/>
              <a:t>units in </a:t>
            </a:r>
            <a:r>
              <a:rPr lang="en-US" sz="2600" dirty="0" err="1" smtClean="0"/>
              <a:t>OpenCV</a:t>
            </a:r>
            <a:r>
              <a:rPr lang="en-US" sz="2600" dirty="0" smtClean="0"/>
              <a:t>:	</a:t>
            </a:r>
          </a:p>
          <a:p>
            <a:pPr lvl="1">
              <a:spcBef>
                <a:spcPts val="528"/>
              </a:spcBef>
            </a:pPr>
            <a:r>
              <a:rPr lang="en-US" sz="2200" dirty="0" smtClean="0"/>
              <a:t>cv</a:t>
            </a:r>
            <a:r>
              <a:rPr lang="en-US" sz="2200" dirty="0"/>
              <a:t>::Mat </a:t>
            </a:r>
            <a:r>
              <a:rPr lang="en-US" sz="2200" dirty="0" err="1" smtClean="0"/>
              <a:t>img</a:t>
            </a:r>
            <a:r>
              <a:rPr lang="en-US" sz="2200" dirty="0" smtClean="0"/>
              <a:t>; // Creating a matrix</a:t>
            </a:r>
          </a:p>
          <a:p>
            <a:pPr lvl="1">
              <a:spcBef>
                <a:spcPts val="528"/>
              </a:spcBef>
            </a:pPr>
            <a:r>
              <a:rPr lang="en-US" sz="2200" dirty="0" err="1" smtClean="0"/>
              <a:t>img</a:t>
            </a:r>
            <a:r>
              <a:rPr lang="en-US" sz="2200" dirty="0" smtClean="0"/>
              <a:t> = </a:t>
            </a:r>
            <a:r>
              <a:rPr lang="en-US" sz="2200" dirty="0" err="1" smtClean="0"/>
              <a:t>img</a:t>
            </a:r>
            <a:r>
              <a:rPr lang="en-US" sz="2200" dirty="0" smtClean="0"/>
              <a:t> + </a:t>
            </a:r>
            <a:r>
              <a:rPr lang="en-US" sz="2200" dirty="0"/>
              <a:t>cv::Scalar(75, 75, 75); </a:t>
            </a:r>
            <a:endParaRPr lang="en-US" sz="2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(C)2016 Roi Yehoshua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5589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Pro_WaterWavesWide">
  <a:themeElements>
    <a:clrScheme name="Custom 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2009-10-17T08:19:30Z</outs:dateTime>
      <outs:isPinned>true</outs:isPinned>
    </outs:relatedDate>
    <outs:relatedDate>
      <outs:type>2</outs:type>
      <outs:displayName>Created</outs:displayName>
      <outs:dateTime>2007-12-16T19:09:03Z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Pavel Yosifovich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Pavel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5AE19034-1C53-4D74-8309-B607F0399C58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185163</TotalTime>
  <Words>2670</Words>
  <Application>Microsoft Office PowerPoint</Application>
  <PresentationFormat>On-screen Show (4:3)</PresentationFormat>
  <Paragraphs>662</Paragraphs>
  <Slides>56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PresentationPro_WaterWavesWide</vt:lpstr>
      <vt:lpstr>ROS – Lecture 10</vt:lpstr>
      <vt:lpstr>OpenCV</vt:lpstr>
      <vt:lpstr>Basic OpenCV Structures</vt:lpstr>
      <vt:lpstr>OpenCV Structure Examples</vt:lpstr>
      <vt:lpstr>Image Region of Interest (ROI)</vt:lpstr>
      <vt:lpstr>Colors</vt:lpstr>
      <vt:lpstr>Converting Colorspaces</vt:lpstr>
      <vt:lpstr>Grayscale vs BGR Storage in Memory Access</vt:lpstr>
      <vt:lpstr>Image Intensity</vt:lpstr>
      <vt:lpstr>Basic Computer Vision Techniques</vt:lpstr>
      <vt:lpstr>Kernels</vt:lpstr>
      <vt:lpstr>Kernels</vt:lpstr>
      <vt:lpstr>Detecting wheel chairs with OpenCV</vt:lpstr>
      <vt:lpstr>ROS and OpenCV</vt:lpstr>
      <vt:lpstr>Acquiring Images</vt:lpstr>
      <vt:lpstr>Acquiring Images</vt:lpstr>
      <vt:lpstr>Converting ROS Messages to OpenCV Images</vt:lpstr>
      <vt:lpstr>Converting ROS Messages to OpenCV Images</vt:lpstr>
      <vt:lpstr>Image Encodings</vt:lpstr>
      <vt:lpstr>Converting OpenCV Images to ROS Messages</vt:lpstr>
      <vt:lpstr>An Example ROS Node</vt:lpstr>
      <vt:lpstr>ImageConverter.h</vt:lpstr>
      <vt:lpstr>ImageConverter.cpp (1)</vt:lpstr>
      <vt:lpstr>ImageConverter.cpp (2)</vt:lpstr>
      <vt:lpstr>main.cpp</vt:lpstr>
      <vt:lpstr>Launch File</vt:lpstr>
      <vt:lpstr>Image Converter Demo</vt:lpstr>
      <vt:lpstr>Follow-Bot</vt:lpstr>
      <vt:lpstr>Follow-Bot</vt:lpstr>
      <vt:lpstr>course.png</vt:lpstr>
      <vt:lpstr>course.material</vt:lpstr>
      <vt:lpstr>course.world</vt:lpstr>
      <vt:lpstr>course.launch</vt:lpstr>
      <vt:lpstr>package.xml</vt:lpstr>
      <vt:lpstr>course.launch</vt:lpstr>
      <vt:lpstr>Follower.h</vt:lpstr>
      <vt:lpstr>Follower.cpp (1)</vt:lpstr>
      <vt:lpstr>Follower.cpp (2)</vt:lpstr>
      <vt:lpstr>main.cpp</vt:lpstr>
      <vt:lpstr>course.launch</vt:lpstr>
      <vt:lpstr>Follow-Bot</vt:lpstr>
      <vt:lpstr>Detecting the Line</vt:lpstr>
      <vt:lpstr>Filtering By Color</vt:lpstr>
      <vt:lpstr>Converting to HSV</vt:lpstr>
      <vt:lpstr>HSV Image</vt:lpstr>
      <vt:lpstr>Filtering the Yellow Color</vt:lpstr>
      <vt:lpstr>Filtered Binary Image</vt:lpstr>
      <vt:lpstr>Detecting the Line Center</vt:lpstr>
      <vt:lpstr>Detecting the Line Center</vt:lpstr>
      <vt:lpstr>Detecting the Line Center</vt:lpstr>
      <vt:lpstr>Detecting the Line Center</vt:lpstr>
      <vt:lpstr>Detecting the Line Center</vt:lpstr>
      <vt:lpstr>Following the Line</vt:lpstr>
      <vt:lpstr>Following the Line</vt:lpstr>
      <vt:lpstr>Following the Line</vt:lpstr>
      <vt:lpstr>Ex. 10</vt:lpstr>
    </vt:vector>
  </TitlesOfParts>
  <Company>Scorpio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</dc:title>
  <dc:creator>Roi Yehoshua</dc:creator>
  <cp:lastModifiedBy>Roi</cp:lastModifiedBy>
  <cp:revision>4477</cp:revision>
  <dcterms:created xsi:type="dcterms:W3CDTF">2007-12-16T19:09:03Z</dcterms:created>
  <dcterms:modified xsi:type="dcterms:W3CDTF">2016-12-31T08:49:40Z</dcterms:modified>
</cp:coreProperties>
</file>