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36"/>
  </p:notesMasterIdLst>
  <p:handoutMasterIdLst>
    <p:handoutMasterId r:id="rId37"/>
  </p:handoutMasterIdLst>
  <p:sldIdLst>
    <p:sldId id="1065" r:id="rId3"/>
    <p:sldId id="822" r:id="rId4"/>
    <p:sldId id="1038" r:id="rId5"/>
    <p:sldId id="1039" r:id="rId6"/>
    <p:sldId id="1040" r:id="rId7"/>
    <p:sldId id="1041" r:id="rId8"/>
    <p:sldId id="1042" r:id="rId9"/>
    <p:sldId id="1053" r:id="rId10"/>
    <p:sldId id="1043" r:id="rId11"/>
    <p:sldId id="1044" r:id="rId12"/>
    <p:sldId id="1056" r:id="rId13"/>
    <p:sldId id="1057" r:id="rId14"/>
    <p:sldId id="1058" r:id="rId15"/>
    <p:sldId id="1059" r:id="rId16"/>
    <p:sldId id="1060" r:id="rId17"/>
    <p:sldId id="1061" r:id="rId18"/>
    <p:sldId id="1045" r:id="rId19"/>
    <p:sldId id="1046" r:id="rId20"/>
    <p:sldId id="1047" r:id="rId21"/>
    <p:sldId id="1048" r:id="rId22"/>
    <p:sldId id="1049" r:id="rId23"/>
    <p:sldId id="1050" r:id="rId24"/>
    <p:sldId id="1051" r:id="rId25"/>
    <p:sldId id="1052" r:id="rId26"/>
    <p:sldId id="1062" r:id="rId27"/>
    <p:sldId id="1063" r:id="rId28"/>
    <p:sldId id="1054" r:id="rId29"/>
    <p:sldId id="1055" r:id="rId30"/>
    <p:sldId id="1064" r:id="rId31"/>
    <p:sldId id="1029" r:id="rId32"/>
    <p:sldId id="1035" r:id="rId33"/>
    <p:sldId id="1036" r:id="rId34"/>
    <p:sldId id="103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62A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2633" autoAdjust="0"/>
  </p:normalViewPr>
  <p:slideViewPr>
    <p:cSldViewPr>
      <p:cViewPr>
        <p:scale>
          <a:sx n="100" d="100"/>
          <a:sy n="100" d="100"/>
        </p:scale>
        <p:origin x="-184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כ"ד/טבת/תשע"ז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cogniteam-ros-pkg" TargetMode="External"/><Relationship Id="rId2" Type="http://schemas.openxmlformats.org/officeDocument/2006/relationships/hyperlink" Target="http://wiki.ros.org/decision_maki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face_recognition" TargetMode="External"/><Relationship Id="rId7" Type="http://schemas.openxmlformats.org/officeDocument/2006/relationships/hyperlink" Target="http://wiki.ros.org/reinforcement_learning" TargetMode="External"/><Relationship Id="rId2" Type="http://schemas.openxmlformats.org/officeDocument/2006/relationships/hyperlink" Target="http://pointclou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knowrob" TargetMode="External"/><Relationship Id="rId5" Type="http://schemas.openxmlformats.org/officeDocument/2006/relationships/hyperlink" Target="http://www.youtube.com/watch?feature=player_embedded&amp;v=LzVrEsponQU" TargetMode="External"/><Relationship Id="rId4" Type="http://schemas.openxmlformats.org/officeDocument/2006/relationships/hyperlink" Target="http://wiki.ros.org/pr2_tabletop_manipulation_app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browse/list.php?package_type=package&amp;distro=hydr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ROS –</a:t>
            </a:r>
            <a:r>
              <a:rPr lang="en-US" sz="5400" dirty="0" smtClean="0"/>
              <a:t> Lecture </a:t>
            </a:r>
            <a:r>
              <a:rPr lang="en-US" sz="5400" dirty="0" smtClean="0"/>
              <a:t>11</a:t>
            </a: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8915400" cy="83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Lecturer: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roiyeho@gmail.com</a:t>
            </a:r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October 2016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3657600"/>
            <a:ext cx="6324600" cy="160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Behavior-Based Robotics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Where to go next?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S:\PhD\BIRC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670720" cy="9900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Class – 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447800"/>
            <a:ext cx="7992888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iostream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Behavior::Behavior() {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Behavior::~Behavior() {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 *Behavior::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_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nextBehaviors.push_back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 *Behavior::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selectNext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_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nextBehaviors.size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++)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{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(_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nextBehaviors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_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nextBehaviors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NULL;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MoveForward</a:t>
            </a:r>
            <a:r>
              <a:rPr lang="en-US" dirty="0" smtClean="0"/>
              <a:t> Behavior - Header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7992888" cy="509370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LaserScan.h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cmath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Behavior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action();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private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FORWARD_SPEED_MPS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0.5;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MIN_SCAN_ANGLE_RAD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-30.0/180 * M_PI;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MAX_SCAN_ANGLE_RAD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+30.0/180 * M_PI;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float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MIN_PROXIMITY_RANGE_M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0.5;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node;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::Publisher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::Subscriber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laserSub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scan);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3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MoveForward</a:t>
            </a:r>
            <a:r>
              <a:rPr lang="en-US" dirty="0" smtClean="0"/>
              <a:t> Behavior – </a:t>
            </a:r>
            <a:r>
              <a:rPr lang="en-US" dirty="0" err="1" smtClean="0"/>
              <a:t>cpp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81534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MoveForward.h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Twist.h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node.advertise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::Twist&gt;(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node.subscribe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base_scan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1,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::action()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msg.linear.x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FORWARD_SPEED_MPS;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commandPub.publish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"Moving forward"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!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MoveForward</a:t>
            </a:r>
            <a:r>
              <a:rPr lang="en-US" dirty="0" smtClean="0"/>
              <a:t> Behavior – </a:t>
            </a:r>
            <a:r>
              <a:rPr lang="en-US" dirty="0" err="1" smtClean="0"/>
              <a:t>cpp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8153400" cy="469359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scan)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Find the closest range between the defined minimum and maximum angles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ceil((MIN_SCAN_ANGLE_RAD -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floor((MAX_SCAN_ANGLE_RAD -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float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+ 1;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++)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 &lt;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MIN_PROXIMITY_RANGE_M)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false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else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keepMovingForward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::~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TurnLeft</a:t>
            </a:r>
            <a:r>
              <a:rPr lang="en-US" dirty="0" smtClean="0"/>
              <a:t> Behavior - Header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7992888" cy="509370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LaserScan.h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cmath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Behavior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action();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private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TURN_SPEED_MPS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1.0;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MIN_SCAN_ANGLE_RAD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-30.0/180 * M_PI;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MAX_SCAN_ANGLE_RAD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float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nsolas"/>
                <a:ea typeface="Calibri"/>
                <a:cs typeface="Arial"/>
              </a:rPr>
              <a:t>MIN_PROXIMITY_RANGE_M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0.5;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node;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::Publisher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::Subscriber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laserSub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scan);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3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TurnLeft</a:t>
            </a:r>
            <a:r>
              <a:rPr lang="en-US" dirty="0" smtClean="0"/>
              <a:t> Behavior – </a:t>
            </a:r>
            <a:r>
              <a:rPr lang="en-US" dirty="0" err="1" smtClean="0"/>
              <a:t>cpp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81534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TurnLeft.h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Twist.h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node.advertise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::Twist&gt;(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node.subscribe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base_scan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1,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::action()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msg.angular.z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TURN_SPEED_MPS;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commandPub.publish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"Turning left"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!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TurnLeft</a:t>
            </a:r>
            <a:r>
              <a:rPr lang="en-US" dirty="0" smtClean="0"/>
              <a:t> Behavior – </a:t>
            </a:r>
            <a:r>
              <a:rPr lang="en-US" dirty="0" err="1" smtClean="0"/>
              <a:t>cpp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8153400" cy="469359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scanCallback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sensor_msgs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LaserScan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scan)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Find the closest range between the defined minimum and maximum angles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ceil((MIN_SCAN_ANGLE_RAD -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floor((MAX_SCAN_ANGLE_RAD -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angle_min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/ scan-&gt;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angle_increment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float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minIndex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+ 1;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maxIndex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++)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 &lt;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scan-&gt;ranges[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currIndex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closestRange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MIN_PROXIMITY_RANGE_M)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else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keepTurningLeft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false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::~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Two main challenges in behavior-based robotics</a:t>
            </a:r>
            <a:endParaRPr lang="en-US" dirty="0" smtClean="0"/>
          </a:p>
          <a:p>
            <a:r>
              <a:rPr lang="en-US" b="1" dirty="0" smtClean="0"/>
              <a:t>Behavior selection</a:t>
            </a:r>
            <a:r>
              <a:rPr lang="en-US" dirty="0" smtClean="0"/>
              <a:t> - How do we select the correct behavior?</a:t>
            </a:r>
          </a:p>
          <a:p>
            <a:r>
              <a:rPr lang="en-US" b="1" dirty="0" smtClean="0"/>
              <a:t>Behavior fusion </a:t>
            </a:r>
            <a:r>
              <a:rPr lang="en-US" dirty="0" smtClean="0"/>
              <a:t>– if several behaviors run in parallel: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How to merge the results?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How to determine weight of each </a:t>
            </a:r>
            <a:r>
              <a:rPr lang="en-GB" dirty="0" err="1" smtClean="0"/>
              <a:t>behavior</a:t>
            </a:r>
            <a:r>
              <a:rPr lang="en-GB" dirty="0" smtClean="0"/>
              <a:t> in the result?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47800"/>
            <a:ext cx="8153400" cy="4495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state represents a behavior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Transitions are triggered by sensor readings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400674" y="2592536"/>
            <a:ext cx="1295400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u="sng">
                <a:latin typeface="Calibri" pitchFamily="34" charset="0"/>
              </a:rPr>
              <a:t>Start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345361" y="2629049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874374" y="2629049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037636" y="2592536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2589711" y="2592536"/>
            <a:ext cx="792163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27" y="0"/>
              </a:cxn>
              <a:cxn ang="0">
                <a:pos x="499" y="136"/>
              </a:cxn>
            </a:cxnLst>
            <a:rect l="0" t="0" r="r" b="b"/>
            <a:pathLst>
              <a:path w="499" h="136">
                <a:moveTo>
                  <a:pt x="0" y="136"/>
                </a:moveTo>
                <a:cubicBezTo>
                  <a:pt x="72" y="68"/>
                  <a:pt x="144" y="0"/>
                  <a:pt x="227" y="0"/>
                </a:cubicBezTo>
                <a:cubicBezTo>
                  <a:pt x="310" y="0"/>
                  <a:pt x="450" y="38"/>
                  <a:pt x="499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4245474" y="2592536"/>
            <a:ext cx="792162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27" y="0"/>
              </a:cxn>
              <a:cxn ang="0">
                <a:pos x="499" y="136"/>
              </a:cxn>
            </a:cxnLst>
            <a:rect l="0" t="0" r="r" b="b"/>
            <a:pathLst>
              <a:path w="499" h="136">
                <a:moveTo>
                  <a:pt x="0" y="136"/>
                </a:moveTo>
                <a:cubicBezTo>
                  <a:pt x="72" y="68"/>
                  <a:pt x="144" y="0"/>
                  <a:pt x="227" y="0"/>
                </a:cubicBezTo>
                <a:cubicBezTo>
                  <a:pt x="310" y="0"/>
                  <a:pt x="450" y="38"/>
                  <a:pt x="499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5974261" y="2629049"/>
            <a:ext cx="900113" cy="2159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27" y="0"/>
              </a:cxn>
              <a:cxn ang="0">
                <a:pos x="499" y="136"/>
              </a:cxn>
            </a:cxnLst>
            <a:rect l="0" t="0" r="r" b="b"/>
            <a:pathLst>
              <a:path w="499" h="136">
                <a:moveTo>
                  <a:pt x="0" y="136"/>
                </a:moveTo>
                <a:cubicBezTo>
                  <a:pt x="72" y="68"/>
                  <a:pt x="144" y="0"/>
                  <a:pt x="227" y="0"/>
                </a:cubicBezTo>
                <a:cubicBezTo>
                  <a:pt x="310" y="0"/>
                  <a:pt x="450" y="38"/>
                  <a:pt x="499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2589711" y="3324374"/>
            <a:ext cx="863600" cy="276225"/>
          </a:xfrm>
          <a:custGeom>
            <a:avLst/>
            <a:gdLst/>
            <a:ahLst/>
            <a:cxnLst>
              <a:cxn ang="0">
                <a:pos x="544" y="38"/>
              </a:cxn>
              <a:cxn ang="0">
                <a:pos x="272" y="174"/>
              </a:cxn>
              <a:cxn ang="0">
                <a:pos x="0" y="38"/>
              </a:cxn>
            </a:cxnLst>
            <a:rect l="0" t="0" r="r" b="b"/>
            <a:pathLst>
              <a:path w="544" h="174">
                <a:moveTo>
                  <a:pt x="544" y="38"/>
                </a:moveTo>
                <a:cubicBezTo>
                  <a:pt x="453" y="106"/>
                  <a:pt x="363" y="174"/>
                  <a:pt x="272" y="174"/>
                </a:cubicBezTo>
                <a:cubicBezTo>
                  <a:pt x="181" y="174"/>
                  <a:pt x="34" y="0"/>
                  <a:pt x="0" y="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4174036" y="3276749"/>
            <a:ext cx="935038" cy="204787"/>
          </a:xfrm>
          <a:custGeom>
            <a:avLst/>
            <a:gdLst/>
            <a:ahLst/>
            <a:cxnLst>
              <a:cxn ang="0">
                <a:pos x="544" y="38"/>
              </a:cxn>
              <a:cxn ang="0">
                <a:pos x="272" y="174"/>
              </a:cxn>
              <a:cxn ang="0">
                <a:pos x="0" y="38"/>
              </a:cxn>
            </a:cxnLst>
            <a:rect l="0" t="0" r="r" b="b"/>
            <a:pathLst>
              <a:path w="544" h="174">
                <a:moveTo>
                  <a:pt x="544" y="38"/>
                </a:moveTo>
                <a:cubicBezTo>
                  <a:pt x="453" y="106"/>
                  <a:pt x="363" y="174"/>
                  <a:pt x="272" y="174"/>
                </a:cubicBezTo>
                <a:cubicBezTo>
                  <a:pt x="181" y="174"/>
                  <a:pt x="34" y="0"/>
                  <a:pt x="0" y="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345361" y="1476524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074149" y="3781574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2516686" y="2089299"/>
            <a:ext cx="828675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5505949" y="3529161"/>
            <a:ext cx="36512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4245474" y="2089299"/>
            <a:ext cx="97155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245474" y="1765449"/>
            <a:ext cx="273685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722412" y="1981349"/>
            <a:ext cx="362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A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866875" y="3600599"/>
            <a:ext cx="362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A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878096" y="2629049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B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481502" y="2557611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C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486125" y="1944836"/>
            <a:ext cx="362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A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273664" y="1692424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C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486125" y="3421211"/>
            <a:ext cx="362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A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860791" y="3421211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D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886439" y="2376636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Robot Soccer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4953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Behavior-based robotics</a:t>
            </a:r>
          </a:p>
          <a:p>
            <a:r>
              <a:rPr lang="en-US" dirty="0" smtClean="0"/>
              <a:t>Decision making in ROS</a:t>
            </a:r>
          </a:p>
          <a:p>
            <a:r>
              <a:rPr lang="en-US" dirty="0" smtClean="0"/>
              <a:t>Where to go next?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Class – Header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776864" cy="28931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&lt;vector&gt;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using namespace std;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Plan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Plan();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getStartBehavior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~Plan();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protected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vector&lt;Behavior *&gt; behaviors;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Class – 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776864" cy="310854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Plan.h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iostream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Plan::Plan() :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(NULL)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 *Plan::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getStartBehavior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Plan::~Plan()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ObstacleAvoidPlan</a:t>
            </a:r>
            <a:r>
              <a:rPr lang="en-US" dirty="0" smtClean="0"/>
              <a:t> – Header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776864" cy="160043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Plan.h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Plan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r>
              <a:rPr lang="en-US" sz="1200" dirty="0" smtClean="0">
                <a:ea typeface="Calibri"/>
                <a:cs typeface="Arial"/>
              </a:rPr>
              <a:t> 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ObstacleAvoidPlan</a:t>
            </a:r>
            <a:r>
              <a:rPr lang="en-US" dirty="0" smtClean="0"/>
              <a:t> – 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776864" cy="440120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ObstacleAvoidPlan.h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MoveForward.h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TurnLeft.h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TurnRight.h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Creating behaviors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behaviors.push_back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behaviors.push_back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TurnLeft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behaviors.push_back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TurnRight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Connecting behaviors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behaviors[0]-&gt;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(behaviors[1]);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behaviors[0]-&gt;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(behaviors[2]);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behaviors[1]-&gt;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(behaviors[0]);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behaviors[2]-&gt;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(behaviors[0]);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behaviors[0];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– Header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776864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Plan.h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Manager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Manager(Plan *plan);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run();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~Manager();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Plan *plan;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– 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219200"/>
            <a:ext cx="7776864" cy="509370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Manager.h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Manager::Manager(Plan *plan) : plan(plan)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plan-&gt;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getStartBehavior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Manager::run()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::Rate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(10);</a:t>
            </a:r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(!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ROS_ERROR(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"Cannot start the first behavior"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while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::ok() &amp;&amp;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!= NULL)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-&gt;action();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currBehavior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selectNext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spinOnce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rate.sleep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"Manager stopped"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 smtClean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Run.cpp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219200"/>
            <a:ext cx="7776864" cy="33239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Manager.h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ObstacleAvoidPlan.h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behavior_based_wanderer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ObstacleAvoidPlan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plan;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Manager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manager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(&amp;plan);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Start the movement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manager.run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0;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launch subdirectory within the package and copy the launch file from </a:t>
            </a:r>
            <a:r>
              <a:rPr lang="en-US" sz="2800" dirty="0" err="1" smtClean="0"/>
              <a:t>gazebo_random_walk</a:t>
            </a:r>
            <a:r>
              <a:rPr lang="en-US" sz="2800" dirty="0" smtClean="0"/>
              <a:t> package</a:t>
            </a:r>
          </a:p>
          <a:p>
            <a:r>
              <a:rPr lang="en-US" sz="2800" dirty="0" smtClean="0"/>
              <a:t>Change the following lines in the launch file</a:t>
            </a:r>
          </a:p>
          <a:p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he-I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behavior_based_wanderer.launch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447800"/>
            <a:ext cx="7776864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/>
              <a:t>&lt;launch&gt; </a:t>
            </a:r>
          </a:p>
          <a:p>
            <a:r>
              <a:rPr lang="en-US" sz="1400" dirty="0" smtClean="0"/>
              <a:t>  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name="/</a:t>
            </a:r>
            <a:r>
              <a:rPr lang="en-US" sz="1400" dirty="0" err="1" smtClean="0"/>
              <a:t>use_sim_time</a:t>
            </a:r>
            <a:r>
              <a:rPr lang="en-US" sz="1400" dirty="0" smtClean="0"/>
              <a:t>" value="true" /&gt;   </a:t>
            </a:r>
          </a:p>
          <a:p>
            <a:r>
              <a:rPr lang="he-IL" sz="1400" dirty="0" smtClean="0"/>
              <a:t>    </a:t>
            </a:r>
          </a:p>
          <a:p>
            <a:r>
              <a:rPr lang="en-US" sz="1400" dirty="0" smtClean="0"/>
              <a:t>    &lt;!-- Launch world --&gt;</a:t>
            </a:r>
          </a:p>
          <a:p>
            <a:r>
              <a:rPr lang="en-US" sz="1400" dirty="0" smtClean="0"/>
              <a:t>    &lt;include file="$(find </a:t>
            </a:r>
            <a:r>
              <a:rPr lang="en-US" sz="1400" dirty="0" err="1" smtClean="0"/>
              <a:t>gazebo_ros</a:t>
            </a:r>
            <a:r>
              <a:rPr lang="en-US" sz="1400" dirty="0" smtClean="0"/>
              <a:t>)/launch/</a:t>
            </a:r>
            <a:r>
              <a:rPr lang="en-US" sz="1400" dirty="0" err="1" smtClean="0"/>
              <a:t>willowgarage_world.launch</a:t>
            </a:r>
            <a:r>
              <a:rPr lang="en-US" sz="1400" dirty="0" smtClean="0"/>
              <a:t>"/&gt;    </a:t>
            </a:r>
          </a:p>
          <a:p>
            <a:endParaRPr lang="he-IL" sz="1400" dirty="0" smtClean="0"/>
          </a:p>
          <a:p>
            <a:r>
              <a:rPr lang="en-US" sz="1400" dirty="0" smtClean="0"/>
              <a:t>    &lt;</a:t>
            </a:r>
            <a:r>
              <a:rPr lang="en-US" sz="1400" dirty="0" err="1" smtClean="0"/>
              <a:t>arg</a:t>
            </a:r>
            <a:r>
              <a:rPr lang="en-US" sz="1400" dirty="0" smtClean="0"/>
              <a:t> name="</a:t>
            </a:r>
            <a:r>
              <a:rPr lang="en-US" sz="1400" dirty="0" err="1" smtClean="0"/>
              <a:t>init_pose</a:t>
            </a:r>
            <a:r>
              <a:rPr lang="en-US" sz="1400" dirty="0" smtClean="0"/>
              <a:t>" value="-x -5 -y -2 -z 1"/&gt;</a:t>
            </a:r>
          </a:p>
          <a:p>
            <a:endParaRPr lang="he-IL" sz="1400" dirty="0" smtClean="0"/>
          </a:p>
          <a:p>
            <a:r>
              <a:rPr lang="en-US" sz="1400" dirty="0" smtClean="0"/>
              <a:t>  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robot_description</a:t>
            </a:r>
            <a:r>
              <a:rPr lang="en-US" sz="1400" dirty="0" smtClean="0"/>
              <a:t>" </a:t>
            </a:r>
            <a:r>
              <a:rPr lang="en-US" sz="1400" dirty="0" err="1" smtClean="0"/>
              <a:t>textfile</a:t>
            </a:r>
            <a:r>
              <a:rPr lang="en-US" sz="1400" dirty="0" smtClean="0"/>
              <a:t>="$(find r2d2_description)/</a:t>
            </a:r>
            <a:r>
              <a:rPr lang="en-US" sz="1400" dirty="0" err="1" smtClean="0"/>
              <a:t>urdf</a:t>
            </a:r>
            <a:r>
              <a:rPr lang="en-US" sz="1400" dirty="0" smtClean="0"/>
              <a:t>/r2d2.urdf"/&gt;  </a:t>
            </a:r>
          </a:p>
          <a:p>
            <a:r>
              <a:rPr lang="he-IL" sz="1400" dirty="0" smtClean="0"/>
              <a:t>    </a:t>
            </a:r>
          </a:p>
          <a:p>
            <a:r>
              <a:rPr lang="en-US" sz="1400" dirty="0" smtClean="0"/>
              <a:t>    &lt;!-- Spawn robot's model --&gt;</a:t>
            </a:r>
          </a:p>
          <a:p>
            <a:r>
              <a:rPr lang="en-US" sz="1400" dirty="0" smtClean="0"/>
              <a:t>    &lt;node name="</a:t>
            </a:r>
            <a:r>
              <a:rPr lang="en-US" sz="1400" dirty="0" err="1" smtClean="0"/>
              <a:t>spawn_urdf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gazebo_ros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spawn_model</a:t>
            </a:r>
            <a:r>
              <a:rPr lang="en-US" sz="1400" dirty="0" smtClean="0"/>
              <a:t>" </a:t>
            </a:r>
            <a:r>
              <a:rPr lang="en-US" sz="1400" dirty="0" err="1" smtClean="0"/>
              <a:t>args</a:t>
            </a:r>
            <a:r>
              <a:rPr lang="en-US" sz="1400" dirty="0" smtClean="0"/>
              <a:t>="$(</a:t>
            </a:r>
            <a:r>
              <a:rPr lang="en-US" sz="1400" dirty="0" err="1" smtClean="0"/>
              <a:t>arg</a:t>
            </a:r>
            <a:r>
              <a:rPr lang="en-US" sz="1400" dirty="0" smtClean="0"/>
              <a:t> </a:t>
            </a:r>
            <a:r>
              <a:rPr lang="en-US" sz="1400" dirty="0" err="1" smtClean="0"/>
              <a:t>init_pose</a:t>
            </a:r>
            <a:r>
              <a:rPr lang="en-US" sz="1400" dirty="0" smtClean="0"/>
              <a:t>) -</a:t>
            </a:r>
            <a:r>
              <a:rPr lang="en-US" sz="1400" dirty="0" err="1" smtClean="0"/>
              <a:t>urdf</a:t>
            </a:r>
            <a:r>
              <a:rPr lang="en-US" sz="1400" dirty="0" smtClean="0"/>
              <a:t> -</a:t>
            </a:r>
            <a:r>
              <a:rPr lang="en-US" sz="1400" dirty="0" err="1" smtClean="0"/>
              <a:t>param</a:t>
            </a:r>
            <a:r>
              <a:rPr lang="en-US" sz="1400" dirty="0" smtClean="0"/>
              <a:t> </a:t>
            </a:r>
            <a:r>
              <a:rPr lang="en-US" sz="1400" dirty="0" err="1" smtClean="0"/>
              <a:t>robot_description</a:t>
            </a:r>
            <a:r>
              <a:rPr lang="en-US" sz="1400" dirty="0" smtClean="0"/>
              <a:t> -model </a:t>
            </a:r>
            <a:r>
              <a:rPr lang="en-US" sz="1400" dirty="0" err="1" smtClean="0"/>
              <a:t>my_robot</a:t>
            </a:r>
            <a:r>
              <a:rPr lang="en-US" sz="1400" dirty="0" smtClean="0"/>
              <a:t>" output="screen"/&gt;</a:t>
            </a:r>
          </a:p>
          <a:p>
            <a:endParaRPr lang="he-IL" sz="1400" dirty="0" smtClean="0"/>
          </a:p>
          <a:p>
            <a:r>
              <a:rPr lang="en-US" sz="1400" dirty="0" smtClean="0"/>
              <a:t>    &lt;node name="</a:t>
            </a:r>
            <a:r>
              <a:rPr lang="en-US" sz="1400" dirty="0" err="1" smtClean="0"/>
              <a:t>joint_state_publisher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joint_state_publisher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joint_state_publisher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    &lt;node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robot_state_publisher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robot_state_publisher</a:t>
            </a:r>
            <a:r>
              <a:rPr lang="en-US" sz="1400" dirty="0" smtClean="0"/>
              <a:t>" name="</a:t>
            </a:r>
            <a:r>
              <a:rPr lang="en-US" sz="1400" dirty="0" err="1" smtClean="0"/>
              <a:t>robot_state_publisher</a:t>
            </a:r>
            <a:r>
              <a:rPr lang="en-US" sz="1400" dirty="0" smtClean="0"/>
              <a:t>" output="screen"/&gt;</a:t>
            </a:r>
          </a:p>
          <a:p>
            <a:r>
              <a:rPr lang="he-IL" sz="1400" dirty="0" smtClean="0"/>
              <a:t>   </a:t>
            </a:r>
          </a:p>
          <a:p>
            <a:r>
              <a:rPr lang="en-US" sz="1400" dirty="0" smtClean="0"/>
              <a:t>    &lt;!-- Launch random walk node --&gt;</a:t>
            </a:r>
          </a:p>
          <a:p>
            <a:r>
              <a:rPr lang="en-US" sz="1400" dirty="0" smtClean="0"/>
              <a:t>    &lt;node name="</a:t>
            </a:r>
            <a:r>
              <a:rPr lang="en-US" sz="1400" dirty="0" err="1" smtClean="0"/>
              <a:t>behavior_based_wanderer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behavior_based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behavior_based_wanderer</a:t>
            </a:r>
            <a:r>
              <a:rPr lang="en-US" sz="1400" dirty="0" smtClean="0"/>
              <a:t>" output="screen"/&gt;   </a:t>
            </a:r>
          </a:p>
          <a:p>
            <a:r>
              <a:rPr lang="en-US" sz="1400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820025" cy="441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world is fundamentally unknown and changing</a:t>
            </a:r>
          </a:p>
          <a:p>
            <a:r>
              <a:rPr lang="en-US" sz="3000" dirty="0" smtClean="0"/>
              <a:t>Does not make sense to over-plan</a:t>
            </a:r>
          </a:p>
          <a:p>
            <a:r>
              <a:rPr lang="en-US" sz="3000" dirty="0" smtClean="0"/>
              <a:t>Key idea: to develop a library of useful behaviors (controllers)</a:t>
            </a:r>
          </a:p>
          <a:p>
            <a:r>
              <a:rPr lang="en-US" sz="3000" dirty="0" smtClean="0"/>
              <a:t>Switch among behaviors in response to environmental changes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in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hlinkClick r:id="rId2"/>
              </a:rPr>
              <a:t>http://wiki.ros.org/decision_making</a:t>
            </a:r>
            <a:endParaRPr lang="en-US" sz="3000" dirty="0" smtClean="0"/>
          </a:p>
          <a:p>
            <a:r>
              <a:rPr lang="en-US" sz="3000" dirty="0" smtClean="0"/>
              <a:t>Light-weight, generic and extendable tools for writing, executing, debugging and monitoring decision making models through ROS standard tools</a:t>
            </a:r>
          </a:p>
          <a:p>
            <a:r>
              <a:rPr lang="en-US" sz="3000" dirty="0" smtClean="0"/>
              <a:t>Supports different decision making models:</a:t>
            </a:r>
          </a:p>
          <a:p>
            <a:pPr lvl="1"/>
            <a:r>
              <a:rPr lang="en-US" dirty="0" smtClean="0"/>
              <a:t>Finite State Machines</a:t>
            </a:r>
          </a:p>
          <a:p>
            <a:pPr lvl="1"/>
            <a:r>
              <a:rPr lang="en-US" dirty="0" smtClean="0"/>
              <a:t>Hierarchical FSMs</a:t>
            </a:r>
          </a:p>
          <a:p>
            <a:pPr lvl="1"/>
            <a:r>
              <a:rPr lang="en-US" dirty="0" smtClean="0"/>
              <a:t>Behavior Trees</a:t>
            </a:r>
          </a:p>
          <a:p>
            <a:pPr lvl="1"/>
            <a:r>
              <a:rPr lang="en-US" dirty="0" smtClean="0"/>
              <a:t>BDI</a:t>
            </a:r>
          </a:p>
          <a:p>
            <a:r>
              <a:rPr lang="en-US" sz="3000" dirty="0" smtClean="0"/>
              <a:t>Developed by </a:t>
            </a:r>
            <a:r>
              <a:rPr lang="en-US" sz="3000" dirty="0" smtClean="0">
                <a:hlinkClick r:id="rId3"/>
              </a:rPr>
              <a:t>Cogniteam</a:t>
            </a:r>
            <a:r>
              <a:rPr lang="en-US" sz="3000" dirty="0" smtClean="0"/>
              <a:t> </a:t>
            </a:r>
            <a:r>
              <a:rPr lang="en-US" dirty="0" smtClean="0"/>
              <a:t> 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still many areas of ROS to explore:</a:t>
            </a:r>
          </a:p>
          <a:p>
            <a:pPr lvl="1"/>
            <a:r>
              <a:rPr lang="en-US" dirty="0" smtClean="0"/>
              <a:t>3-D </a:t>
            </a:r>
            <a:r>
              <a:rPr lang="en-US" dirty="0" smtClean="0"/>
              <a:t>image processing using </a:t>
            </a:r>
            <a:r>
              <a:rPr lang="en-US" dirty="0" smtClean="0">
                <a:hlinkClick r:id="rId2"/>
              </a:rPr>
              <a:t>PCL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Identifying your friends and family using </a:t>
            </a:r>
            <a:r>
              <a:rPr lang="en-US" dirty="0" smtClean="0">
                <a:hlinkClick r:id="rId3"/>
              </a:rPr>
              <a:t>face_recognition</a:t>
            </a:r>
            <a:endParaRPr lang="en-US" dirty="0" smtClean="0"/>
          </a:p>
          <a:p>
            <a:pPr lvl="1"/>
            <a:r>
              <a:rPr lang="en-US" dirty="0" smtClean="0"/>
              <a:t>Identifying and grasping </a:t>
            </a:r>
            <a:r>
              <a:rPr lang="en-US" dirty="0" smtClean="0">
                <a:hlinkClick r:id="rId4"/>
              </a:rPr>
              <a:t>objects on a table top</a:t>
            </a:r>
            <a:endParaRPr lang="en-US" dirty="0" smtClean="0"/>
          </a:p>
          <a:p>
            <a:pPr lvl="2"/>
            <a:r>
              <a:rPr lang="en-US" dirty="0" smtClean="0"/>
              <a:t>or how about </a:t>
            </a:r>
            <a:r>
              <a:rPr lang="en-US" dirty="0" smtClean="0">
                <a:hlinkClick r:id="rId5"/>
              </a:rPr>
              <a:t>playing chess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Building knowledge bases with </a:t>
            </a:r>
            <a:r>
              <a:rPr lang="en-US" dirty="0" smtClean="0">
                <a:hlinkClick r:id="rId6"/>
              </a:rPr>
              <a:t>knowrob</a:t>
            </a:r>
            <a:endParaRPr lang="en-US" dirty="0" smtClean="0"/>
          </a:p>
          <a:p>
            <a:pPr lvl="1"/>
            <a:r>
              <a:rPr lang="en-US" dirty="0" smtClean="0"/>
              <a:t>Learning from experience using </a:t>
            </a:r>
            <a:r>
              <a:rPr lang="en-US" dirty="0" smtClean="0">
                <a:hlinkClick r:id="rId7"/>
              </a:rPr>
              <a:t>reinforcement_learning</a:t>
            </a:r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now over 2000 packages and libraries available for ROS </a:t>
            </a:r>
          </a:p>
          <a:p>
            <a:r>
              <a:rPr lang="en-US" dirty="0" smtClean="0"/>
              <a:t>Click on the </a:t>
            </a:r>
            <a:r>
              <a:rPr lang="en-US" dirty="0" smtClean="0">
                <a:hlinkClick r:id="rId2"/>
              </a:rPr>
              <a:t>Browse Software</a:t>
            </a:r>
            <a:r>
              <a:rPr lang="en-US" dirty="0" smtClean="0"/>
              <a:t> link at the top of the ROS Wiki for a list of all ROS packages and stacks that have been submitted for indexing.</a:t>
            </a:r>
          </a:p>
          <a:p>
            <a:r>
              <a:rPr lang="en-US" dirty="0" smtClean="0"/>
              <a:t>When you are ready, you can contribute your own package(s) back to the ROS community </a:t>
            </a:r>
          </a:p>
          <a:p>
            <a:r>
              <a:rPr lang="en-US" dirty="0" smtClean="0"/>
              <a:t>Welcome to the future of robotics. </a:t>
            </a:r>
          </a:p>
          <a:p>
            <a:r>
              <a:rPr lang="en-US" dirty="0" smtClean="0"/>
              <a:t>Have fun and good luck!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 descr="http://upload.wikimedia.org/wikipedia/commons/c/cf/NAO-Rob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990600"/>
            <a:ext cx="4800600" cy="48161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behavior</a:t>
            </a:r>
            <a:r>
              <a:rPr lang="en-US" dirty="0" smtClean="0"/>
              <a:t> is a mapping of sensory inputs to a pattern of motor actions</a:t>
            </a:r>
          </a:p>
          <a:p>
            <a:r>
              <a:rPr lang="en-US" dirty="0" smtClean="0"/>
              <a:t>Composed of:</a:t>
            </a:r>
          </a:p>
          <a:p>
            <a:pPr lvl="1"/>
            <a:r>
              <a:rPr lang="en-US" b="1" dirty="0" smtClean="0"/>
              <a:t>Start conditions </a:t>
            </a:r>
            <a:r>
              <a:rPr lang="en-US" dirty="0" smtClean="0"/>
              <a:t>(preconditions) - what must be true to be executable</a:t>
            </a:r>
          </a:p>
          <a:p>
            <a:pPr lvl="1"/>
            <a:r>
              <a:rPr lang="en-US" b="1" dirty="0" smtClean="0"/>
              <a:t>Actions</a:t>
            </a:r>
            <a:r>
              <a:rPr lang="en-US" dirty="0" smtClean="0"/>
              <a:t> - what changes once behavior executes</a:t>
            </a:r>
          </a:p>
          <a:p>
            <a:pPr lvl="1"/>
            <a:r>
              <a:rPr lang="en-US" b="1" dirty="0" smtClean="0"/>
              <a:t>Stop conditions </a:t>
            </a:r>
            <a:r>
              <a:rPr lang="en-US" dirty="0" smtClean="0"/>
              <a:t>- when the behavior terminates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Behaviors are independent and operate concurrently </a:t>
            </a:r>
          </a:p>
          <a:p>
            <a:pPr lvl="1"/>
            <a:r>
              <a:rPr lang="en-US" sz="2600" dirty="0" smtClean="0"/>
              <a:t>One behavior does not know what another behavior is doing or perceiving</a:t>
            </a:r>
          </a:p>
          <a:p>
            <a:r>
              <a:rPr lang="en-US" sz="2800" dirty="0" smtClean="0"/>
              <a:t>The overall behavior of the robot is emergent</a:t>
            </a:r>
          </a:p>
          <a:p>
            <a:pPr lvl="1"/>
            <a:r>
              <a:rPr lang="en-US" sz="2600" dirty="0" smtClean="0"/>
              <a:t>There is no explicit “controller” module which determines what will be done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038600"/>
            <a:ext cx="3429000" cy="222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Go to a goal location without bumping into obstacles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Need at least two behaviors: </a:t>
            </a:r>
            <a:r>
              <a:rPr lang="en-US" b="1" dirty="0" smtClean="0"/>
              <a:t>Go-to-goal</a:t>
            </a:r>
            <a:r>
              <a:rPr lang="en-US" dirty="0" smtClean="0"/>
              <a:t> and </a:t>
            </a:r>
            <a:r>
              <a:rPr lang="en-US" b="1" dirty="0" smtClean="0"/>
              <a:t>Avoid-obstacles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" name="Picture 2" descr="http://kot.rogacz.com/Science/Studies/14/Conrob/quiz/Quiz2_files/la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0"/>
            <a:ext cx="3960440" cy="17568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53546" y="5599113"/>
            <a:ext cx="178228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Avoid </a:t>
            </a:r>
            <a:r>
              <a:rPr lang="en-US" sz="2400" dirty="0" smtClean="0">
                <a:latin typeface="Calibri" pitchFamily="34" charset="0"/>
              </a:rPr>
              <a:t>object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738458" y="4895850"/>
            <a:ext cx="118070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Wander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768025" y="4175125"/>
            <a:ext cx="111998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Explore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947962" y="3455988"/>
            <a:ext cx="75693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Map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308697" y="2771775"/>
            <a:ext cx="221009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Monitor </a:t>
            </a:r>
            <a:r>
              <a:rPr lang="en-US" sz="2400" dirty="0" smtClean="0">
                <a:latin typeface="Calibri" pitchFamily="34" charset="0"/>
              </a:rPr>
              <a:t>change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11656" y="4283075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1168894" y="2987675"/>
            <a:ext cx="197961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1168894" y="3671888"/>
            <a:ext cx="27717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132381" y="4283075"/>
            <a:ext cx="2555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132381" y="4283075"/>
            <a:ext cx="255587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1095869" y="4283075"/>
            <a:ext cx="2268537" cy="154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596431" y="2951163"/>
            <a:ext cx="226853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696319" y="3671888"/>
            <a:ext cx="31686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4948731" y="4319588"/>
            <a:ext cx="2916238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4948731" y="4319588"/>
            <a:ext cx="291623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5345606" y="4356100"/>
            <a:ext cx="2519363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7828456" y="4319588"/>
            <a:ext cx="75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388835" y="2016125"/>
            <a:ext cx="211808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Identify objects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581400" y="1295400"/>
            <a:ext cx="180914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Plan changes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1168894" y="2232025"/>
            <a:ext cx="2159000" cy="205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1168894" y="1474788"/>
            <a:ext cx="2303462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5524994" y="1511300"/>
            <a:ext cx="2303462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5596431" y="2232025"/>
            <a:ext cx="2268538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Create a new package </a:t>
            </a:r>
            <a:r>
              <a:rPr lang="en-US" sz="3000" dirty="0" err="1" smtClean="0"/>
              <a:t>gazebo_random_walk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2800" dirty="0" smtClean="0"/>
          </a:p>
          <a:p>
            <a:r>
              <a:rPr lang="en-US" sz="2800" dirty="0" smtClean="0"/>
              <a:t>Create a launch subdirectory within the package and add the following launch file to it</a:t>
            </a:r>
          </a:p>
          <a:p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he-IL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9812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behavior_based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Class – Header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447800"/>
            <a:ext cx="7992888" cy="397031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&lt;vector&gt;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using namespace std;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Behavior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vector&lt;Behavior *&gt; _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nextBehaviors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startCond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= 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stopCond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 = 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action() = 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addNext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beh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Behavior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selectNext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virtual ~Behavior();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};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175697</TotalTime>
  <Words>1144</Words>
  <Application>Microsoft Office PowerPoint</Application>
  <PresentationFormat>On-screen Show (4:3)</PresentationFormat>
  <Paragraphs>493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PresentationPro_WaterWavesWide</vt:lpstr>
      <vt:lpstr>ROS – Lecture 11</vt:lpstr>
      <vt:lpstr>Agenda</vt:lpstr>
      <vt:lpstr>Behavior-Based Robotics</vt:lpstr>
      <vt:lpstr>Behavior</vt:lpstr>
      <vt:lpstr>Behaviors</vt:lpstr>
      <vt:lpstr>Example: Navigation</vt:lpstr>
      <vt:lpstr>Behaviors</vt:lpstr>
      <vt:lpstr>Behavior-Based Example</vt:lpstr>
      <vt:lpstr>Behavior Class – Header File</vt:lpstr>
      <vt:lpstr>Behavior Class – cpp File</vt:lpstr>
      <vt:lpstr>MoveForward Behavior - Header</vt:lpstr>
      <vt:lpstr>MoveForward Behavior – cpp (1)</vt:lpstr>
      <vt:lpstr>MoveForward Behavior – cpp (2)</vt:lpstr>
      <vt:lpstr>TurnLeft Behavior - Header</vt:lpstr>
      <vt:lpstr>TurnLeft Behavior – cpp (1)</vt:lpstr>
      <vt:lpstr>TurnLeft Behavior – cpp (2)</vt:lpstr>
      <vt:lpstr>Behavior-Based Robotics</vt:lpstr>
      <vt:lpstr>State-Based Selection</vt:lpstr>
      <vt:lpstr>Example: Robot Soccer</vt:lpstr>
      <vt:lpstr>Plan Class – Header file</vt:lpstr>
      <vt:lpstr>Plan Class – cpp File</vt:lpstr>
      <vt:lpstr>ObstacleAvoidPlan – Header File</vt:lpstr>
      <vt:lpstr>ObstacleAvoidPlan – cpp File</vt:lpstr>
      <vt:lpstr>Manager – Header File</vt:lpstr>
      <vt:lpstr>Manager – cpp File</vt:lpstr>
      <vt:lpstr>Run.cpp</vt:lpstr>
      <vt:lpstr>Behavior-Based Example</vt:lpstr>
      <vt:lpstr>behavior_based_wanderer.launch</vt:lpstr>
      <vt:lpstr>Behavior-Based Example</vt:lpstr>
      <vt:lpstr>Decision Making in ROS</vt:lpstr>
      <vt:lpstr>Where To Go Next?</vt:lpstr>
      <vt:lpstr>Where To Go Next?</vt:lpstr>
      <vt:lpstr>Slide 33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</cp:lastModifiedBy>
  <cp:revision>3935</cp:revision>
  <dcterms:created xsi:type="dcterms:W3CDTF">2007-12-16T19:09:03Z</dcterms:created>
  <dcterms:modified xsi:type="dcterms:W3CDTF">2017-01-22T02:30:58Z</dcterms:modified>
</cp:coreProperties>
</file>