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2"/>
  </p:sldMasterIdLst>
  <p:notesMasterIdLst>
    <p:notesMasterId r:id="rId58"/>
  </p:notesMasterIdLst>
  <p:handoutMasterIdLst>
    <p:handoutMasterId r:id="rId59"/>
  </p:handoutMasterIdLst>
  <p:sldIdLst>
    <p:sldId id="899" r:id="rId3"/>
    <p:sldId id="923" r:id="rId4"/>
    <p:sldId id="924" r:id="rId5"/>
    <p:sldId id="925" r:id="rId6"/>
    <p:sldId id="874" r:id="rId7"/>
    <p:sldId id="875" r:id="rId8"/>
    <p:sldId id="881" r:id="rId9"/>
    <p:sldId id="877" r:id="rId10"/>
    <p:sldId id="824" r:id="rId11"/>
    <p:sldId id="825" r:id="rId12"/>
    <p:sldId id="823" r:id="rId13"/>
    <p:sldId id="898" r:id="rId14"/>
    <p:sldId id="826" r:id="rId15"/>
    <p:sldId id="827" r:id="rId16"/>
    <p:sldId id="828" r:id="rId17"/>
    <p:sldId id="882" r:id="rId18"/>
    <p:sldId id="883" r:id="rId19"/>
    <p:sldId id="884" r:id="rId20"/>
    <p:sldId id="896" r:id="rId21"/>
    <p:sldId id="897" r:id="rId22"/>
    <p:sldId id="885" r:id="rId23"/>
    <p:sldId id="886" r:id="rId24"/>
    <p:sldId id="888" r:id="rId25"/>
    <p:sldId id="876" r:id="rId26"/>
    <p:sldId id="895" r:id="rId27"/>
    <p:sldId id="873" r:id="rId28"/>
    <p:sldId id="863" r:id="rId29"/>
    <p:sldId id="848" r:id="rId30"/>
    <p:sldId id="887" r:id="rId31"/>
    <p:sldId id="864" r:id="rId32"/>
    <p:sldId id="889" r:id="rId33"/>
    <p:sldId id="890" r:id="rId34"/>
    <p:sldId id="891" r:id="rId35"/>
    <p:sldId id="892" r:id="rId36"/>
    <p:sldId id="893" r:id="rId37"/>
    <p:sldId id="894" r:id="rId38"/>
    <p:sldId id="901" r:id="rId39"/>
    <p:sldId id="919" r:id="rId40"/>
    <p:sldId id="920" r:id="rId41"/>
    <p:sldId id="921" r:id="rId42"/>
    <p:sldId id="922" r:id="rId43"/>
    <p:sldId id="918" r:id="rId44"/>
    <p:sldId id="902" r:id="rId45"/>
    <p:sldId id="906" r:id="rId46"/>
    <p:sldId id="907" r:id="rId47"/>
    <p:sldId id="908" r:id="rId48"/>
    <p:sldId id="909" r:id="rId49"/>
    <p:sldId id="910" r:id="rId50"/>
    <p:sldId id="911" r:id="rId51"/>
    <p:sldId id="913" r:id="rId52"/>
    <p:sldId id="914" r:id="rId53"/>
    <p:sldId id="915" r:id="rId54"/>
    <p:sldId id="916" r:id="rId55"/>
    <p:sldId id="917" r:id="rId56"/>
    <p:sldId id="88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C62A4"/>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2995" autoAdjust="0"/>
  </p:normalViewPr>
  <p:slideViewPr>
    <p:cSldViewPr>
      <p:cViewPr>
        <p:scale>
          <a:sx n="100" d="100"/>
          <a:sy n="100" d="100"/>
        </p:scale>
        <p:origin x="-840"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22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C64CDE1A-EF50-437A-969C-513FED8FB2DB}" type="datetimeFigureOut">
              <a:rPr lang="he-IL" smtClean="0"/>
              <a:pPr/>
              <a:t>י"ח/חשון/תשע"ז</a:t>
            </a:fld>
            <a:endParaRPr lang="he-IL"/>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7F0FF985-1B9D-4594-ADFD-1576B3B458B8}" type="slidenum">
              <a:rPr lang="he-IL" smtClean="0"/>
              <a:pPr/>
              <a:t>‹#›</a:t>
            </a:fld>
            <a:endParaRPr lang="he-IL"/>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B74EE-8910-4D26-8E32-55CABBAD975A}" type="datetimeFigureOut">
              <a:rPr lang="en-US" smtClean="0"/>
              <a:pPr/>
              <a:t>11/19/2016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BDE56-D5F7-4DD4-B123-6631D4072A4E}" type="slidenum">
              <a:rPr lang="en-US" smtClean="0"/>
              <a:pPr/>
              <a:t>‹#›</a:t>
            </a:fld>
            <a:endParaRPr lang="en-US"/>
          </a:p>
        </p:txBody>
      </p:sp>
    </p:spTree>
    <p:extLst>
      <p:ext uri="{BB962C8B-B14F-4D97-AF65-F5344CB8AC3E}">
        <p14:creationId xmlns:p14="http://schemas.microsoft.com/office/powerpoint/2010/main" xmlns="" val="204518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noFill/>
        </p:spPr>
        <p:txBody>
          <a:bodyPr>
            <a:scene3d>
              <a:camera prst="orthographicFront"/>
              <a:lightRig rig="threePt" dir="t"/>
            </a:scene3d>
            <a:sp3d extrusionH="57150">
              <a:bevelT w="69850" h="38100" prst="cross"/>
            </a:sp3d>
          </a:bodyPr>
          <a:lstStyle>
            <a:lvl1pPr>
              <a:defRPr b="1">
                <a:solidFill>
                  <a:schemeClr val="bg1"/>
                </a:solidFill>
                <a:effectLst>
                  <a:glow rad="63500">
                    <a:schemeClr val="accent5">
                      <a:satMod val="175000"/>
                      <a:alpha val="40000"/>
                    </a:schemeClr>
                  </a:glow>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noFill/>
        </p:spPr>
        <p:txBody>
          <a:bodyPr/>
          <a:lstStyle>
            <a:lvl1pPr marL="0" indent="0" algn="ctr">
              <a:buNone/>
              <a:defRPr b="1">
                <a:solidFill>
                  <a:schemeClr val="bg1"/>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December 21, 2010</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xmlns="" val="1128626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December 21, 2010</a:t>
            </a:r>
            <a:endParaRPr lang="en-US"/>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98444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200" y="206374"/>
            <a:ext cx="1600200" cy="63722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8600" y="206374"/>
            <a:ext cx="7010400"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December 21, 2010</a:t>
            </a:r>
            <a:endParaRPr lang="en-US"/>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3382506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Content Placeholder 2"/>
          <p:cNvSpPr>
            <a:spLocks noGrp="1"/>
          </p:cNvSpPr>
          <p:nvPr>
            <p:ph idx="1"/>
          </p:nvPr>
        </p:nvSpPr>
        <p:spPr>
          <a:xfrm>
            <a:off x="228600" y="1219200"/>
            <a:ext cx="8686800" cy="5359400"/>
          </a:xfrm>
          <a:no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553200"/>
            <a:ext cx="2133600" cy="304800"/>
          </a:xfrm>
        </p:spPr>
        <p:txBody>
          <a:bodyPr/>
          <a:lstStyle/>
          <a:p>
            <a:r>
              <a:rPr lang="en-US" smtClean="0"/>
              <a:t>December 21, 2010</a:t>
            </a:r>
            <a:endParaRPr lang="en-US"/>
          </a:p>
        </p:txBody>
      </p:sp>
      <p:sp>
        <p:nvSpPr>
          <p:cNvPr id="5" name="Footer Placeholder 4"/>
          <p:cNvSpPr>
            <a:spLocks noGrp="1"/>
          </p:cNvSpPr>
          <p:nvPr>
            <p:ph type="ftr" sz="quarter" idx="11"/>
          </p:nvPr>
        </p:nvSpPr>
        <p:spPr>
          <a:xfrm>
            <a:off x="3124200" y="6553200"/>
            <a:ext cx="2895600" cy="304800"/>
          </a:xfrm>
        </p:spPr>
        <p:txBody>
          <a:bodyPr/>
          <a:lstStyle/>
          <a:p>
            <a:r>
              <a:rPr lang="en-US" smtClean="0"/>
              <a:t>(C)2016 Roi Yehoshua</a:t>
            </a:r>
            <a:endParaRPr lang="en-US" dirty="0"/>
          </a:p>
        </p:txBody>
      </p:sp>
      <p:sp>
        <p:nvSpPr>
          <p:cNvPr id="6" name="Slide Number Placeholder 5"/>
          <p:cNvSpPr>
            <a:spLocks noGrp="1"/>
          </p:cNvSpPr>
          <p:nvPr>
            <p:ph type="sldNum" sz="quarter" idx="12"/>
          </p:nvPr>
        </p:nvSpPr>
        <p:spPr>
          <a:xfrm>
            <a:off x="6777789" y="6553200"/>
            <a:ext cx="2133600" cy="304800"/>
          </a:xfrm>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8393079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2921000"/>
            <a:ext cx="9144000" cy="2844800"/>
          </a:xfrm>
          <a:prstGeom prst="rect">
            <a:avLst/>
          </a:prstGeom>
          <a:solidFill>
            <a:srgbClr val="08121E">
              <a:alpha val="85098"/>
            </a:srgb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4406901"/>
            <a:ext cx="8686800" cy="1362075"/>
          </a:xfrm>
          <a:noFill/>
        </p:spPr>
        <p:txBody>
          <a:bodyPr anchor="t"/>
          <a:lstStyle>
            <a:lvl1pPr algn="l">
              <a:defRPr sz="40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2906713"/>
            <a:ext cx="8686800" cy="1500187"/>
          </a:xfrm>
          <a:noFill/>
        </p:spPr>
        <p:txBody>
          <a:bodyPr anchor="b"/>
          <a:lstStyle>
            <a:lvl1pPr marL="0" indent="0">
              <a:buNone/>
              <a:defRPr sz="2000" b="1">
                <a:solidFill>
                  <a:srgbClr val="FFFF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r>
              <a:rPr lang="en-US" smtClean="0"/>
              <a:t>December 21, 2010</a:t>
            </a:r>
            <a:endParaRPr lang="en-US"/>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868808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December 21, 2010</a:t>
            </a:r>
            <a:endParaRPr lang="en-US"/>
          </a:p>
        </p:txBody>
      </p:sp>
      <p:sp>
        <p:nvSpPr>
          <p:cNvPr id="6" name="Footer Placeholder 5"/>
          <p:cNvSpPr>
            <a:spLocks noGrp="1"/>
          </p:cNvSpPr>
          <p:nvPr>
            <p:ph type="ftr" sz="quarter" idx="11"/>
          </p:nvPr>
        </p:nvSpPr>
        <p:spPr/>
        <p:txBody>
          <a:bodyPr/>
          <a:lstStyle/>
          <a:p>
            <a:r>
              <a:rPr lang="en-US" smtClean="0"/>
              <a:t>(C)2016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46305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498601"/>
            <a:ext cx="4268788"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2174875"/>
            <a:ext cx="4268788"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498601"/>
            <a:ext cx="4270374"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270374"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December 21, 2010</a:t>
            </a:r>
            <a:endParaRPr lang="en-US"/>
          </a:p>
        </p:txBody>
      </p:sp>
      <p:sp>
        <p:nvSpPr>
          <p:cNvPr id="8" name="Footer Placeholder 7"/>
          <p:cNvSpPr>
            <a:spLocks noGrp="1"/>
          </p:cNvSpPr>
          <p:nvPr>
            <p:ph type="ftr" sz="quarter" idx="11"/>
          </p:nvPr>
        </p:nvSpPr>
        <p:spPr/>
        <p:txBody>
          <a:bodyPr/>
          <a:lstStyle/>
          <a:p>
            <a:r>
              <a:rPr lang="en-US" smtClean="0"/>
              <a:t>(C)2016 Roi Yehoshua</a:t>
            </a:r>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
        <p:nvSpPr>
          <p:cNvPr id="11" name="Title Placeholder 1"/>
          <p:cNvSpPr>
            <a:spLocks noGrp="1"/>
          </p:cNvSpPr>
          <p:nvPr>
            <p:ph type="title"/>
          </p:nvPr>
        </p:nvSpPr>
        <p:spPr>
          <a:xfrm>
            <a:off x="228600" y="193841"/>
            <a:ext cx="8686800" cy="11430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xmlns="" val="268343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December 21, 2010</a:t>
            </a:r>
            <a:endParaRPr lang="en-US"/>
          </a:p>
        </p:txBody>
      </p:sp>
      <p:sp>
        <p:nvSpPr>
          <p:cNvPr id="4" name="Footer Placeholder 3"/>
          <p:cNvSpPr>
            <a:spLocks noGrp="1"/>
          </p:cNvSpPr>
          <p:nvPr>
            <p:ph type="ftr" sz="quarter" idx="11"/>
          </p:nvPr>
        </p:nvSpPr>
        <p:spPr/>
        <p:txBody>
          <a:bodyPr/>
          <a:lstStyle/>
          <a:p>
            <a:r>
              <a:rPr lang="en-US" smtClean="0"/>
              <a:t>(C)2016 Roi Yehoshua</a:t>
            </a:r>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6382924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December 21, 2010</a:t>
            </a:r>
            <a:endParaRPr lang="en-US"/>
          </a:p>
        </p:txBody>
      </p:sp>
      <p:sp>
        <p:nvSpPr>
          <p:cNvPr id="3" name="Footer Placeholder 2"/>
          <p:cNvSpPr>
            <a:spLocks noGrp="1"/>
          </p:cNvSpPr>
          <p:nvPr>
            <p:ph type="ftr" sz="quarter" idx="11"/>
          </p:nvPr>
        </p:nvSpPr>
        <p:spPr/>
        <p:txBody>
          <a:bodyPr/>
          <a:lstStyle/>
          <a:p>
            <a:r>
              <a:rPr lang="en-US" smtClean="0"/>
              <a:t>(C)2016 Roi Yehoshua</a:t>
            </a:r>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7110971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1" y="177800"/>
            <a:ext cx="323691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77802"/>
            <a:ext cx="5340350" cy="64007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1" y="1339853"/>
            <a:ext cx="3236914" cy="52387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December 21, 2010</a:t>
            </a:r>
            <a:endParaRPr lang="en-US"/>
          </a:p>
        </p:txBody>
      </p:sp>
      <p:sp>
        <p:nvSpPr>
          <p:cNvPr id="6" name="Footer Placeholder 5"/>
          <p:cNvSpPr>
            <a:spLocks noGrp="1"/>
          </p:cNvSpPr>
          <p:nvPr>
            <p:ph type="ftr" sz="quarter" idx="11"/>
          </p:nvPr>
        </p:nvSpPr>
        <p:spPr/>
        <p:txBody>
          <a:bodyPr/>
          <a:lstStyle/>
          <a:p>
            <a:r>
              <a:rPr lang="en-US" smtClean="0"/>
              <a:t>(C)2016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234805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December 21, 2010</a:t>
            </a:r>
            <a:endParaRPr lang="en-US"/>
          </a:p>
        </p:txBody>
      </p:sp>
      <p:sp>
        <p:nvSpPr>
          <p:cNvPr id="6" name="Footer Placeholder 5"/>
          <p:cNvSpPr>
            <a:spLocks noGrp="1"/>
          </p:cNvSpPr>
          <p:nvPr>
            <p:ph type="ftr" sz="quarter" idx="11"/>
          </p:nvPr>
        </p:nvSpPr>
        <p:spPr/>
        <p:txBody>
          <a:bodyPr/>
          <a:lstStyle/>
          <a:p>
            <a:r>
              <a:rPr lang="en-US" smtClean="0"/>
              <a:t>(C)2016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3012359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p:cNvSpPr/>
          <p:nvPr/>
        </p:nvSpPr>
        <p:spPr>
          <a:xfrm>
            <a:off x="228600" y="152400"/>
            <a:ext cx="8686800" cy="6400800"/>
          </a:xfrm>
          <a:prstGeom prst="rect">
            <a:avLst/>
          </a:prstGeom>
          <a:solidFill>
            <a:schemeClr val="bg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laceholder 1"/>
          <p:cNvSpPr>
            <a:spLocks noGrp="1"/>
          </p:cNvSpPr>
          <p:nvPr>
            <p:ph type="title"/>
          </p:nvPr>
        </p:nvSpPr>
        <p:spPr>
          <a:xfrm>
            <a:off x="228600" y="193841"/>
            <a:ext cx="8686800" cy="949159"/>
          </a:xfrm>
          <a:prstGeom prst="rect">
            <a:avLst/>
          </a:prstGeom>
          <a:noFill/>
          <a:effectLst>
            <a:glow rad="63500">
              <a:schemeClr val="accent5">
                <a:satMod val="175000"/>
                <a:alpha val="40000"/>
              </a:schemeClr>
            </a:glo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219200"/>
            <a:ext cx="8686800" cy="5359400"/>
          </a:xfrm>
          <a:prstGeom prst="rect">
            <a:avLst/>
          </a:prstGeom>
          <a:no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28600" y="6578600"/>
            <a:ext cx="2133600" cy="2794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December 21, 2010</a:t>
            </a:r>
            <a:endParaRPr lang="en-US"/>
          </a:p>
        </p:txBody>
      </p:sp>
      <p:sp>
        <p:nvSpPr>
          <p:cNvPr id="5" name="Footer Placeholder 4"/>
          <p:cNvSpPr>
            <a:spLocks noGrp="1"/>
          </p:cNvSpPr>
          <p:nvPr>
            <p:ph type="ftr" sz="quarter" idx="3"/>
          </p:nvPr>
        </p:nvSpPr>
        <p:spPr>
          <a:xfrm>
            <a:off x="3124200" y="6578600"/>
            <a:ext cx="2895600" cy="2794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(C)2016 Roi Yehoshua</a:t>
            </a:r>
            <a:endParaRPr lang="en-US" dirty="0"/>
          </a:p>
        </p:txBody>
      </p:sp>
      <p:sp>
        <p:nvSpPr>
          <p:cNvPr id="6" name="Slide Number Placeholder 5"/>
          <p:cNvSpPr>
            <a:spLocks noGrp="1"/>
          </p:cNvSpPr>
          <p:nvPr>
            <p:ph type="sldNum" sz="quarter" idx="4"/>
          </p:nvPr>
        </p:nvSpPr>
        <p:spPr>
          <a:xfrm>
            <a:off x="6777789" y="6578600"/>
            <a:ext cx="2133600" cy="279400"/>
          </a:xfrm>
          <a:prstGeom prst="rect">
            <a:avLst/>
          </a:prstGeom>
        </p:spPr>
        <p:txBody>
          <a:bodyPr vert="horz" lIns="91440" tIns="45720" rIns="91440" bIns="45720" rtlCol="0" anchor="ctr"/>
          <a:lstStyle>
            <a:lvl1pPr algn="r">
              <a:defRPr sz="1200">
                <a:solidFill>
                  <a:schemeClr val="tx1">
                    <a:tint val="75000"/>
                  </a:schemeClr>
                </a:solidFill>
              </a:defRPr>
            </a:lvl1pPr>
          </a:lstStyle>
          <a:p>
            <a:fld id="{8B37D5FE-740C-46F5-801A-FA5477D9711F}" type="slidenum">
              <a:rPr lang="en-US" smtClean="0"/>
              <a:pPr/>
              <a:t>‹#›</a:t>
            </a:fld>
            <a:endParaRPr lang="en-US"/>
          </a:p>
        </p:txBody>
      </p:sp>
    </p:spTree>
    <p:extLst>
      <p:ext uri="{BB962C8B-B14F-4D97-AF65-F5344CB8AC3E}">
        <p14:creationId xmlns:p14="http://schemas.microsoft.com/office/powerpoint/2010/main" xmlns="" val="173511549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000" b="0" kern="1200">
          <a:solidFill>
            <a:schemeClr val="tx1"/>
          </a:solidFill>
          <a:effectLst>
            <a:glow rad="63500">
              <a:schemeClr val="accent1">
                <a:satMod val="175000"/>
                <a:alpha val="40000"/>
              </a:schemeClr>
            </a:glow>
            <a:outerShdw blurRad="50800" dist="38100" dir="2700000" algn="tl"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roiyeho@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430212" y="2667000"/>
            <a:ext cx="8408988" cy="1143000"/>
          </a:xfrm>
        </p:spPr>
        <p:txBody>
          <a:bodyPr>
            <a:normAutofit/>
          </a:bodyPr>
          <a:lstStyle/>
          <a:p>
            <a:r>
              <a:rPr lang="en-US" sz="5400" b="1" dirty="0" smtClean="0"/>
              <a:t>ROS –</a:t>
            </a:r>
            <a:r>
              <a:rPr lang="en-US" sz="5400" dirty="0" smtClean="0"/>
              <a:t> Lecture 3</a:t>
            </a:r>
            <a:endParaRPr lang="en-US" sz="5400" b="1" dirty="0"/>
          </a:p>
        </p:txBody>
      </p:sp>
      <p:sp>
        <p:nvSpPr>
          <p:cNvPr id="7" name="Subtitle 2"/>
          <p:cNvSpPr>
            <a:spLocks noGrp="1"/>
          </p:cNvSpPr>
          <p:nvPr>
            <p:ph type="subTitle" idx="1"/>
          </p:nvPr>
        </p:nvSpPr>
        <p:spPr>
          <a:xfrm>
            <a:off x="228600" y="5715000"/>
            <a:ext cx="8915400" cy="838200"/>
          </a:xfrm>
        </p:spPr>
        <p:txBody>
          <a:bodyPr>
            <a:normAutofit fontScale="85000" lnSpcReduction="20000"/>
          </a:bodyPr>
          <a:lstStyle/>
          <a:p>
            <a:pPr algn="l"/>
            <a:r>
              <a:rPr lang="en-US" dirty="0" smtClean="0"/>
              <a:t>Lecturer: </a:t>
            </a:r>
            <a:r>
              <a:rPr lang="en-US" dirty="0" err="1" smtClean="0"/>
              <a:t>Roi</a:t>
            </a:r>
            <a:r>
              <a:rPr lang="en-US" dirty="0" smtClean="0"/>
              <a:t> </a:t>
            </a:r>
            <a:r>
              <a:rPr lang="en-US" dirty="0" err="1" smtClean="0"/>
              <a:t>Yehoshua</a:t>
            </a:r>
            <a:endParaRPr lang="en-US" dirty="0" smtClean="0"/>
          </a:p>
          <a:p>
            <a:pPr algn="l"/>
            <a:r>
              <a:rPr lang="en-US" dirty="0" smtClean="0">
                <a:hlinkClick r:id="rId2"/>
              </a:rPr>
              <a:t>roiyeho@gmail.com</a:t>
            </a:r>
            <a:r>
              <a:rPr lang="en-US" dirty="0" smtClean="0"/>
              <a:t>	</a:t>
            </a:r>
          </a:p>
          <a:p>
            <a:pPr algn="l"/>
            <a:endParaRPr lang="en-US" dirty="0" smtClean="0"/>
          </a:p>
          <a:p>
            <a:pPr algn="l"/>
            <a:endParaRPr lang="en-US" dirty="0" smtClean="0"/>
          </a:p>
          <a:p>
            <a:pPr algn="l"/>
            <a:endParaRPr lang="en-US" dirty="0"/>
          </a:p>
        </p:txBody>
      </p:sp>
      <p:sp>
        <p:nvSpPr>
          <p:cNvPr id="8" name="Title 1"/>
          <p:cNvSpPr txBox="1">
            <a:spLocks/>
          </p:cNvSpPr>
          <p:nvPr/>
        </p:nvSpPr>
        <p:spPr>
          <a:xfrm>
            <a:off x="152400" y="304800"/>
            <a:ext cx="3048000" cy="533400"/>
          </a:xfrm>
          <a:prstGeom prst="rect">
            <a:avLst/>
          </a:prstGeom>
          <a:noFill/>
          <a:effectLst>
            <a:glow rad="63500">
              <a:schemeClr val="accent5">
                <a:satMod val="175000"/>
                <a:alpha val="40000"/>
              </a:schemeClr>
            </a:glow>
          </a:effectLst>
        </p:spPr>
        <p:txBody>
          <a:bodyPr vert="horz" lIns="91440" tIns="45720" rIns="91440" bIns="45720" rtlCol="0" anchor="ctr">
            <a:normAutofit fontScale="97500" lnSpcReduction="10000"/>
            <a:scene3d>
              <a:camera prst="orthographicFront"/>
              <a:lightRig rig="threePt" dir="t"/>
            </a:scene3d>
            <a:sp3d extrusionH="57150">
              <a:bevelT w="69850" h="38100" prst="cross"/>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bg1"/>
                </a:solidFill>
                <a:effectLst>
                  <a:glow rad="63500">
                    <a:schemeClr val="accent5">
                      <a:satMod val="175000"/>
                      <a:alpha val="40000"/>
                    </a:schemeClr>
                  </a:glow>
                  <a:outerShdw blurRad="50800" dist="38100" dir="2700000" algn="tl" rotWithShape="0">
                    <a:prstClr val="black">
                      <a:alpha val="40000"/>
                    </a:prstClr>
                  </a:outerShdw>
                </a:effectLst>
                <a:uLnTx/>
                <a:uFillTx/>
                <a:latin typeface="+mj-lt"/>
                <a:ea typeface="+mj-ea"/>
                <a:cs typeface="+mj-cs"/>
              </a:rPr>
              <a:t>October 2016</a:t>
            </a:r>
            <a:endParaRPr kumimoji="0" lang="en-US" sz="3200" b="1" i="0" u="none" strike="noStrike" kern="1200" cap="none" spc="0" normalizeH="0" baseline="0" noProof="0" dirty="0">
              <a:ln>
                <a:noFill/>
              </a:ln>
              <a:solidFill>
                <a:schemeClr val="bg1"/>
              </a:solidFill>
              <a:effectLst>
                <a:glow rad="63500">
                  <a:schemeClr val="accent5">
                    <a:satMod val="175000"/>
                    <a:alpha val="40000"/>
                  </a:schemeClr>
                </a:glow>
                <a:outerShdw blurRad="50800" dist="38100" dir="2700000" algn="tl" rotWithShape="0">
                  <a:prstClr val="black">
                    <a:alpha val="40000"/>
                  </a:prstClr>
                </a:outerShdw>
              </a:effectLst>
              <a:uLnTx/>
              <a:uFillTx/>
              <a:latin typeface="+mj-lt"/>
              <a:ea typeface="+mj-ea"/>
              <a:cs typeface="+mj-cs"/>
            </a:endParaRPr>
          </a:p>
        </p:txBody>
      </p:sp>
      <p:sp>
        <p:nvSpPr>
          <p:cNvPr id="6" name="Subtitle 2"/>
          <p:cNvSpPr txBox="1">
            <a:spLocks/>
          </p:cNvSpPr>
          <p:nvPr/>
        </p:nvSpPr>
        <p:spPr>
          <a:xfrm>
            <a:off x="381000" y="3657600"/>
            <a:ext cx="6324600" cy="1600200"/>
          </a:xfrm>
          <a:prstGeom prst="rect">
            <a:avLst/>
          </a:prstGeom>
          <a:noFill/>
        </p:spPr>
        <p:txBody>
          <a:bodyPr vert="horz" lIns="91440" tIns="45720" rIns="91440" bIns="45720" rtlCol="0">
            <a:normAutofit fontScale="625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bg1"/>
              </a:solidFill>
              <a:effectLst>
                <a:outerShdw blurRad="50800" dist="38100" dir="2700000" algn="tl" rotWithShape="0">
                  <a:prstClr val="black">
                    <a:alpha val="40000"/>
                  </a:prstClr>
                </a:outerShdw>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chemeClr val="bg1"/>
                </a:solidFill>
                <a:effectLst>
                  <a:outerShdw blurRad="50800" dist="38100" dir="2700000" algn="tl" rotWithShape="0">
                    <a:prstClr val="black">
                      <a:alpha val="40000"/>
                    </a:prstClr>
                  </a:outerShdw>
                </a:effectLst>
              </a:rPr>
              <a:t>ROS topics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chemeClr val="bg1"/>
                </a:solidFill>
                <a:effectLst>
                  <a:outerShdw blurRad="50800" dist="38100" dir="2700000" algn="tl" rotWithShape="0">
                    <a:prstClr val="black">
                      <a:alpha val="40000"/>
                    </a:prstClr>
                  </a:outerShdw>
                </a:effectLst>
              </a:rPr>
              <a:t>Publishers and subscribers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err="1" smtClean="0">
                <a:solidFill>
                  <a:schemeClr val="bg1"/>
                </a:solidFill>
                <a:effectLst>
                  <a:outerShdw blurRad="50800" dist="38100" dir="2700000" algn="tl" rotWithShape="0">
                    <a:prstClr val="black">
                      <a:alpha val="40000"/>
                    </a:prstClr>
                  </a:outerShdw>
                </a:effectLst>
              </a:rPr>
              <a:t>roslaunch</a:t>
            </a:r>
            <a:endParaRPr lang="en-US" sz="3200" b="1" dirty="0" smtClean="0">
              <a:solidFill>
                <a:schemeClr val="bg1"/>
              </a:solidFill>
              <a:effectLst>
                <a:outerShdw blurRad="50800" dist="38100" dir="2700000" algn="tl" rotWithShape="0">
                  <a:prstClr val="black">
                    <a:alpha val="40000"/>
                  </a:prstClr>
                </a:outerShdw>
              </a:effectLst>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smtClean="0">
                <a:solidFill>
                  <a:schemeClr val="bg1"/>
                </a:solidFill>
                <a:effectLst>
                  <a:outerShdw blurRad="50800" dist="38100" dir="2700000" algn="tl" rotWithShape="0">
                    <a:prstClr val="black">
                      <a:alpha val="40000"/>
                    </a:prstClr>
                  </a:outerShdw>
                </a:effectLst>
              </a:rPr>
              <a:t>Custom message types</a:t>
            </a:r>
            <a:endParaRPr kumimoji="0" lang="en-US" sz="3200" b="1" i="0" u="none" strike="noStrike" kern="1200" cap="none" spc="0" normalizeH="0" baseline="0" noProof="0" dirty="0" smtClean="0">
              <a:ln>
                <a:noFill/>
              </a:ln>
              <a:solidFill>
                <a:schemeClr val="bg1"/>
              </a:solidFill>
              <a:effectLst>
                <a:outerShdw blurRad="50800" dist="38100" dir="2700000" algn="tl" rotWithShape="0">
                  <a:prstClr val="black">
                    <a:alpha val="40000"/>
                  </a:prstClr>
                </a:outerShdw>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smtClean="0">
              <a:ln>
                <a:noFill/>
              </a:ln>
              <a:solidFill>
                <a:schemeClr val="bg1"/>
              </a:solidFill>
              <a:effectLst>
                <a:outerShdw blurRad="50800" dist="38100" dir="2700000" algn="tl" rotWithShape="0">
                  <a:prstClr val="black">
                    <a:alpha val="40000"/>
                  </a:prstClr>
                </a:outerShdw>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1" i="0" u="none" strike="noStrike" kern="1200" cap="none" spc="0" normalizeH="0" baseline="0" noProof="0" dirty="0">
              <a:ln>
                <a:noFill/>
              </a:ln>
              <a:solidFill>
                <a:schemeClr val="bg1"/>
              </a:solidFill>
              <a:effectLst>
                <a:outerShdw blurRad="50800" dist="38100" dir="2700000" algn="tl" rotWithShape="0">
                  <a:prstClr val="black">
                    <a:alpha val="40000"/>
                  </a:prstClr>
                </a:outerShdw>
              </a:effectLst>
              <a:uLnTx/>
              <a:uFillTx/>
              <a:latin typeface="+mn-lt"/>
              <a:ea typeface="+mn-ea"/>
              <a:cs typeface="+mn-cs"/>
            </a:endParaRPr>
          </a:p>
        </p:txBody>
      </p:sp>
      <p:pic>
        <p:nvPicPr>
          <p:cNvPr id="9" name="Picture 2" descr="S:\PhD\BIRCLogo.png"/>
          <p:cNvPicPr>
            <a:picLocks noChangeAspect="1" noChangeArrowheads="1"/>
          </p:cNvPicPr>
          <p:nvPr/>
        </p:nvPicPr>
        <p:blipFill>
          <a:blip r:embed="rId3" cstate="print"/>
          <a:srcRect/>
          <a:stretch>
            <a:fillRect/>
          </a:stretch>
        </p:blipFill>
        <p:spPr bwMode="auto">
          <a:xfrm>
            <a:off x="7010400" y="304800"/>
            <a:ext cx="1670720" cy="990056"/>
          </a:xfrm>
          <a:prstGeom prst="rect">
            <a:avLst/>
          </a:prstGeom>
          <a:solidFill>
            <a:schemeClr val="bg1"/>
          </a:solidFill>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Listener.cpp</a:t>
            </a:r>
            <a:endParaRPr lang="en-US" dirty="0"/>
          </a:p>
        </p:txBody>
      </p:sp>
      <p:sp>
        <p:nvSpPr>
          <p:cNvPr id="6" name="Rectangle 5"/>
          <p:cNvSpPr>
            <a:spLocks noChangeArrowheads="1"/>
          </p:cNvSpPr>
          <p:nvPr/>
        </p:nvSpPr>
        <p:spPr bwMode="auto">
          <a:xfrm>
            <a:off x="609600" y="1371600"/>
            <a:ext cx="7848600" cy="469359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300" dirty="0" smtClean="0">
                <a:solidFill>
                  <a:srgbClr val="000000"/>
                </a:solidFill>
                <a:latin typeface="Consolas"/>
                <a:ea typeface="Calibri"/>
                <a:cs typeface="David"/>
              </a:rPr>
              <a:t>#include </a:t>
            </a:r>
            <a:r>
              <a:rPr lang="en-US" sz="1300" dirty="0" smtClean="0">
                <a:solidFill>
                  <a:srgbClr val="2A00FF"/>
                </a:solidFill>
                <a:latin typeface="Consolas"/>
                <a:ea typeface="Calibri"/>
                <a:cs typeface="David"/>
              </a:rPr>
              <a:t>"</a:t>
            </a:r>
            <a:r>
              <a:rPr lang="en-US" sz="1300" dirty="0" err="1" smtClean="0">
                <a:solidFill>
                  <a:srgbClr val="2A00FF"/>
                </a:solidFill>
                <a:latin typeface="Consolas"/>
                <a:ea typeface="Calibri"/>
                <a:cs typeface="David"/>
              </a:rPr>
              <a:t>ros</a:t>
            </a:r>
            <a:r>
              <a:rPr lang="en-US" sz="1300" dirty="0" smtClean="0">
                <a:solidFill>
                  <a:srgbClr val="2A00FF"/>
                </a:solidFill>
                <a:latin typeface="Consolas"/>
                <a:ea typeface="Calibri"/>
                <a:cs typeface="David"/>
              </a:rPr>
              <a:t>/</a:t>
            </a:r>
            <a:r>
              <a:rPr lang="en-US" sz="1300" dirty="0" err="1" smtClean="0">
                <a:solidFill>
                  <a:srgbClr val="2A00FF"/>
                </a:solidFill>
                <a:latin typeface="Consolas"/>
                <a:ea typeface="Calibri"/>
                <a:cs typeface="David"/>
              </a:rPr>
              <a:t>ros.h</a:t>
            </a:r>
            <a:r>
              <a:rPr lang="en-US" sz="1300" dirty="0" smtClean="0">
                <a:solidFill>
                  <a:srgbClr val="2A00FF"/>
                </a:solidFill>
                <a:latin typeface="Consolas"/>
                <a:ea typeface="Calibri"/>
                <a:cs typeface="David"/>
              </a:rPr>
              <a:t>"</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#include </a:t>
            </a:r>
            <a:r>
              <a:rPr lang="en-US" sz="1300" dirty="0" smtClean="0">
                <a:solidFill>
                  <a:srgbClr val="2A00FF"/>
                </a:solidFill>
                <a:latin typeface="Consolas"/>
                <a:ea typeface="Calibri"/>
                <a:cs typeface="David"/>
              </a:rPr>
              <a:t>"</a:t>
            </a:r>
            <a:r>
              <a:rPr lang="en-US" sz="1300" dirty="0" err="1" smtClean="0">
                <a:solidFill>
                  <a:srgbClr val="2A00FF"/>
                </a:solidFill>
                <a:latin typeface="Consolas"/>
                <a:ea typeface="Calibri"/>
                <a:cs typeface="David"/>
              </a:rPr>
              <a:t>std_msgs</a:t>
            </a:r>
            <a:r>
              <a:rPr lang="en-US" sz="1300" dirty="0" smtClean="0">
                <a:solidFill>
                  <a:srgbClr val="2A00FF"/>
                </a:solidFill>
                <a:latin typeface="Consolas"/>
                <a:ea typeface="Calibri"/>
                <a:cs typeface="David"/>
              </a:rPr>
              <a:t>/</a:t>
            </a:r>
            <a:r>
              <a:rPr lang="en-US" sz="1300" dirty="0" err="1" smtClean="0">
                <a:solidFill>
                  <a:srgbClr val="2A00FF"/>
                </a:solidFill>
                <a:latin typeface="Consolas"/>
                <a:ea typeface="Calibri"/>
                <a:cs typeface="David"/>
              </a:rPr>
              <a:t>String.h</a:t>
            </a:r>
            <a:r>
              <a:rPr lang="en-US" sz="1300" dirty="0" smtClean="0">
                <a:solidFill>
                  <a:srgbClr val="2A00FF"/>
                </a:solidFill>
                <a:latin typeface="Consolas"/>
                <a:ea typeface="Calibri"/>
                <a:cs typeface="David"/>
              </a:rPr>
              <a:t>"</a:t>
            </a:r>
            <a:endParaRPr lang="en-US" sz="1300" dirty="0" smtClean="0">
              <a:latin typeface="Times New Roman"/>
              <a:ea typeface="Calibri"/>
              <a:cs typeface="David"/>
            </a:endParaRPr>
          </a:p>
          <a:p>
            <a:r>
              <a:rPr lang="en-US" sz="1300" dirty="0" smtClean="0">
                <a:latin typeface="Consolas"/>
                <a:ea typeface="Calibri"/>
                <a:cs typeface="David"/>
              </a:rPr>
              <a:t> </a:t>
            </a:r>
            <a:endParaRPr lang="en-US" sz="1300" dirty="0" smtClean="0">
              <a:latin typeface="Times New Roman"/>
              <a:ea typeface="Calibri"/>
              <a:cs typeface="David"/>
            </a:endParaRPr>
          </a:p>
          <a:p>
            <a:r>
              <a:rPr lang="en-US" sz="1300" dirty="0" smtClean="0">
                <a:solidFill>
                  <a:srgbClr val="3F7F5F"/>
                </a:solidFill>
                <a:latin typeface="Consolas"/>
                <a:ea typeface="Calibri"/>
                <a:cs typeface="David"/>
              </a:rPr>
              <a:t>// Topic messages callback</a:t>
            </a:r>
            <a:endParaRPr lang="en-US" sz="1300" dirty="0" smtClean="0">
              <a:latin typeface="Times New Roman"/>
              <a:ea typeface="Calibri"/>
              <a:cs typeface="David"/>
            </a:endParaRPr>
          </a:p>
          <a:p>
            <a:r>
              <a:rPr lang="en-US" sz="1300" b="1" dirty="0" smtClean="0">
                <a:solidFill>
                  <a:srgbClr val="7F0055"/>
                </a:solidFill>
                <a:latin typeface="Consolas"/>
                <a:ea typeface="Calibri"/>
                <a:cs typeface="David"/>
              </a:rPr>
              <a:t>void</a:t>
            </a:r>
            <a:r>
              <a:rPr lang="en-US" sz="1300" dirty="0" smtClean="0">
                <a:solidFill>
                  <a:srgbClr val="000000"/>
                </a:solidFill>
                <a:latin typeface="Consolas"/>
                <a:ea typeface="Calibri"/>
                <a:cs typeface="David"/>
              </a:rPr>
              <a:t> </a:t>
            </a:r>
            <a:r>
              <a:rPr lang="en-US" sz="1300" dirty="0" err="1" smtClean="0">
                <a:solidFill>
                  <a:srgbClr val="000000"/>
                </a:solidFill>
                <a:latin typeface="Consolas"/>
                <a:ea typeface="Calibri"/>
                <a:cs typeface="David"/>
              </a:rPr>
              <a:t>chatterCallback</a:t>
            </a:r>
            <a:r>
              <a:rPr lang="en-US" sz="1300" dirty="0" smtClean="0">
                <a:solidFill>
                  <a:srgbClr val="000000"/>
                </a:solidFill>
                <a:latin typeface="Consolas"/>
                <a:ea typeface="Calibri"/>
                <a:cs typeface="David"/>
              </a:rPr>
              <a:t>(</a:t>
            </a:r>
            <a:r>
              <a:rPr lang="en-US" sz="1300" b="1" dirty="0" smtClean="0">
                <a:solidFill>
                  <a:srgbClr val="7F0055"/>
                </a:solidFill>
                <a:latin typeface="Consolas"/>
                <a:ea typeface="Calibri"/>
                <a:cs typeface="David"/>
              </a:rPr>
              <a:t>const</a:t>
            </a:r>
            <a:r>
              <a:rPr lang="en-US" sz="1300" dirty="0" smtClean="0">
                <a:solidFill>
                  <a:srgbClr val="000000"/>
                </a:solidFill>
                <a:latin typeface="Consolas"/>
                <a:ea typeface="Calibri"/>
                <a:cs typeface="David"/>
              </a:rPr>
              <a:t> </a:t>
            </a:r>
            <a:r>
              <a:rPr lang="en-US" sz="1300" dirty="0" err="1" smtClean="0">
                <a:solidFill>
                  <a:srgbClr val="000000"/>
                </a:solidFill>
                <a:latin typeface="Consolas"/>
                <a:ea typeface="Calibri"/>
                <a:cs typeface="David"/>
              </a:rPr>
              <a:t>std_msgs</a:t>
            </a:r>
            <a:r>
              <a:rPr lang="en-US" sz="1300" dirty="0" smtClean="0">
                <a:solidFill>
                  <a:srgbClr val="000000"/>
                </a:solidFill>
                <a:latin typeface="Consolas"/>
                <a:ea typeface="Calibri"/>
                <a:cs typeface="David"/>
              </a:rPr>
              <a:t>::String::</a:t>
            </a:r>
            <a:r>
              <a:rPr lang="en-US" sz="1300" dirty="0" err="1" smtClean="0">
                <a:solidFill>
                  <a:srgbClr val="000000"/>
                </a:solidFill>
                <a:latin typeface="Consolas"/>
                <a:ea typeface="Calibri"/>
                <a:cs typeface="David"/>
              </a:rPr>
              <a:t>ConstPtr</a:t>
            </a:r>
            <a:r>
              <a:rPr lang="en-US" sz="1300" dirty="0" smtClean="0">
                <a:solidFill>
                  <a:srgbClr val="000000"/>
                </a:solidFill>
                <a:latin typeface="Consolas"/>
                <a:ea typeface="Calibri"/>
                <a:cs typeface="David"/>
              </a:rPr>
              <a:t>&amp; </a:t>
            </a:r>
            <a:r>
              <a:rPr lang="en-US" sz="1300" dirty="0" err="1" smtClean="0">
                <a:solidFill>
                  <a:srgbClr val="000000"/>
                </a:solidFill>
                <a:latin typeface="Consolas"/>
                <a:ea typeface="Calibri"/>
                <a:cs typeface="David"/>
              </a:rPr>
              <a:t>msg</a:t>
            </a:r>
            <a:r>
              <a:rPr lang="en-US" sz="1300" dirty="0" smtClean="0">
                <a:solidFill>
                  <a:srgbClr val="000000"/>
                </a:solidFill>
                <a:latin typeface="Consolas"/>
                <a:ea typeface="Calibri"/>
                <a:cs typeface="David"/>
              </a:rPr>
              <a:t>)</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    ROS_INFO(</a:t>
            </a:r>
            <a:r>
              <a:rPr lang="en-US" sz="1300" dirty="0" smtClean="0">
                <a:solidFill>
                  <a:srgbClr val="2A00FF"/>
                </a:solidFill>
                <a:latin typeface="Consolas"/>
                <a:ea typeface="Calibri"/>
                <a:cs typeface="David"/>
              </a:rPr>
              <a:t>"I heard: [%s]"</a:t>
            </a:r>
            <a:r>
              <a:rPr lang="en-US" sz="1300" dirty="0" smtClean="0">
                <a:solidFill>
                  <a:srgbClr val="000000"/>
                </a:solidFill>
                <a:latin typeface="Consolas"/>
                <a:ea typeface="Calibri"/>
                <a:cs typeface="David"/>
              </a:rPr>
              <a:t>, </a:t>
            </a:r>
            <a:r>
              <a:rPr lang="en-US" sz="1300" dirty="0" err="1" smtClean="0">
                <a:solidFill>
                  <a:srgbClr val="000000"/>
                </a:solidFill>
                <a:latin typeface="Consolas"/>
                <a:ea typeface="Calibri"/>
                <a:cs typeface="David"/>
              </a:rPr>
              <a:t>msg</a:t>
            </a:r>
            <a:r>
              <a:rPr lang="en-US" sz="1300" dirty="0" smtClean="0">
                <a:solidFill>
                  <a:srgbClr val="000000"/>
                </a:solidFill>
                <a:latin typeface="Consolas"/>
                <a:ea typeface="Calibri"/>
                <a:cs typeface="David"/>
              </a:rPr>
              <a:t>-&gt;</a:t>
            </a:r>
            <a:r>
              <a:rPr lang="en-US" sz="1300" dirty="0" err="1" smtClean="0">
                <a:solidFill>
                  <a:srgbClr val="000000"/>
                </a:solidFill>
                <a:latin typeface="Consolas"/>
                <a:ea typeface="Calibri"/>
                <a:cs typeface="David"/>
              </a:rPr>
              <a:t>data.c_str</a:t>
            </a:r>
            <a:r>
              <a:rPr lang="en-US" sz="1300" dirty="0" smtClean="0">
                <a:solidFill>
                  <a:srgbClr val="000000"/>
                </a:solidFill>
                <a:latin typeface="Consolas"/>
                <a:ea typeface="Calibri"/>
                <a:cs typeface="David"/>
              </a:rPr>
              <a:t>());</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a:t>
            </a:r>
            <a:endParaRPr lang="en-US" sz="1300" dirty="0" smtClean="0">
              <a:latin typeface="Times New Roman"/>
              <a:ea typeface="Calibri"/>
              <a:cs typeface="David"/>
            </a:endParaRPr>
          </a:p>
          <a:p>
            <a:r>
              <a:rPr lang="en-US" sz="1300" dirty="0" smtClean="0">
                <a:latin typeface="Consolas"/>
                <a:ea typeface="Calibri"/>
                <a:cs typeface="David"/>
              </a:rPr>
              <a:t> </a:t>
            </a:r>
            <a:endParaRPr lang="en-US" sz="1300" dirty="0" smtClean="0">
              <a:latin typeface="Times New Roman"/>
              <a:ea typeface="Calibri"/>
              <a:cs typeface="David"/>
            </a:endParaRPr>
          </a:p>
          <a:p>
            <a:r>
              <a:rPr lang="en-US" sz="1300" b="1" dirty="0" err="1" smtClean="0">
                <a:solidFill>
                  <a:srgbClr val="7F0055"/>
                </a:solidFill>
                <a:latin typeface="Consolas"/>
                <a:ea typeface="Calibri"/>
                <a:cs typeface="David"/>
              </a:rPr>
              <a:t>int</a:t>
            </a:r>
            <a:r>
              <a:rPr lang="en-US" sz="1300" dirty="0" smtClean="0">
                <a:solidFill>
                  <a:srgbClr val="000000"/>
                </a:solidFill>
                <a:latin typeface="Consolas"/>
                <a:ea typeface="Calibri"/>
                <a:cs typeface="David"/>
              </a:rPr>
              <a:t> main(</a:t>
            </a:r>
            <a:r>
              <a:rPr lang="en-US" sz="1300" b="1" dirty="0" err="1" smtClean="0">
                <a:solidFill>
                  <a:srgbClr val="7F0055"/>
                </a:solidFill>
                <a:latin typeface="Consolas"/>
                <a:ea typeface="Calibri"/>
                <a:cs typeface="David"/>
              </a:rPr>
              <a:t>int</a:t>
            </a:r>
            <a:r>
              <a:rPr lang="en-US" sz="1300" dirty="0" smtClean="0">
                <a:solidFill>
                  <a:srgbClr val="000000"/>
                </a:solidFill>
                <a:latin typeface="Consolas"/>
                <a:ea typeface="Calibri"/>
                <a:cs typeface="David"/>
              </a:rPr>
              <a:t> </a:t>
            </a:r>
            <a:r>
              <a:rPr lang="en-US" sz="1300" dirty="0" err="1" smtClean="0">
                <a:solidFill>
                  <a:srgbClr val="000000"/>
                </a:solidFill>
                <a:latin typeface="Consolas"/>
                <a:ea typeface="Calibri"/>
                <a:cs typeface="David"/>
              </a:rPr>
              <a:t>argc</a:t>
            </a:r>
            <a:r>
              <a:rPr lang="en-US" sz="1300" dirty="0" smtClean="0">
                <a:solidFill>
                  <a:srgbClr val="000000"/>
                </a:solidFill>
                <a:latin typeface="Consolas"/>
                <a:ea typeface="Calibri"/>
                <a:cs typeface="David"/>
              </a:rPr>
              <a:t>, </a:t>
            </a:r>
            <a:r>
              <a:rPr lang="en-US" sz="1300" b="1" dirty="0" smtClean="0">
                <a:solidFill>
                  <a:srgbClr val="7F0055"/>
                </a:solidFill>
                <a:latin typeface="Consolas"/>
                <a:ea typeface="Calibri"/>
                <a:cs typeface="David"/>
              </a:rPr>
              <a:t>char</a:t>
            </a:r>
            <a:r>
              <a:rPr lang="en-US" sz="1300" dirty="0" smtClean="0">
                <a:solidFill>
                  <a:srgbClr val="000000"/>
                </a:solidFill>
                <a:latin typeface="Consolas"/>
                <a:ea typeface="Calibri"/>
                <a:cs typeface="David"/>
              </a:rPr>
              <a:t> **</a:t>
            </a:r>
            <a:r>
              <a:rPr lang="en-US" sz="1300" dirty="0" err="1" smtClean="0">
                <a:solidFill>
                  <a:srgbClr val="000000"/>
                </a:solidFill>
                <a:latin typeface="Consolas"/>
                <a:ea typeface="Calibri"/>
                <a:cs typeface="David"/>
              </a:rPr>
              <a:t>argv</a:t>
            </a:r>
            <a:r>
              <a:rPr lang="en-US" sz="1300" dirty="0" smtClean="0">
                <a:solidFill>
                  <a:srgbClr val="000000"/>
                </a:solidFill>
                <a:latin typeface="Consolas"/>
                <a:ea typeface="Calibri"/>
                <a:cs typeface="David"/>
              </a:rPr>
              <a:t>)</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    </a:t>
            </a:r>
            <a:r>
              <a:rPr lang="en-US" sz="1300" dirty="0" smtClean="0">
                <a:solidFill>
                  <a:srgbClr val="3F7F5F"/>
                </a:solidFill>
                <a:latin typeface="Consolas"/>
                <a:ea typeface="Calibri"/>
                <a:cs typeface="David"/>
              </a:rPr>
              <a:t>// Initiate a new ROS node named "listener"</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    </a:t>
            </a:r>
            <a:r>
              <a:rPr lang="en-US" sz="1300" dirty="0" err="1" smtClean="0">
                <a:solidFill>
                  <a:srgbClr val="000000"/>
                </a:solidFill>
                <a:latin typeface="Consolas"/>
                <a:ea typeface="Calibri"/>
                <a:cs typeface="David"/>
              </a:rPr>
              <a:t>ros</a:t>
            </a:r>
            <a:r>
              <a:rPr lang="en-US" sz="1300" dirty="0" smtClean="0">
                <a:solidFill>
                  <a:srgbClr val="000000"/>
                </a:solidFill>
                <a:latin typeface="Consolas"/>
                <a:ea typeface="Calibri"/>
                <a:cs typeface="David"/>
              </a:rPr>
              <a:t>::init(</a:t>
            </a:r>
            <a:r>
              <a:rPr lang="en-US" sz="1300" dirty="0" err="1" smtClean="0">
                <a:solidFill>
                  <a:srgbClr val="000000"/>
                </a:solidFill>
                <a:latin typeface="Consolas"/>
                <a:ea typeface="Calibri"/>
                <a:cs typeface="David"/>
              </a:rPr>
              <a:t>argc</a:t>
            </a:r>
            <a:r>
              <a:rPr lang="en-US" sz="1300" dirty="0" smtClean="0">
                <a:solidFill>
                  <a:srgbClr val="000000"/>
                </a:solidFill>
                <a:latin typeface="Consolas"/>
                <a:ea typeface="Calibri"/>
                <a:cs typeface="David"/>
              </a:rPr>
              <a:t>, </a:t>
            </a:r>
            <a:r>
              <a:rPr lang="en-US" sz="1300" dirty="0" err="1" smtClean="0">
                <a:solidFill>
                  <a:srgbClr val="000000"/>
                </a:solidFill>
                <a:latin typeface="Consolas"/>
                <a:ea typeface="Calibri"/>
                <a:cs typeface="David"/>
              </a:rPr>
              <a:t>argv</a:t>
            </a:r>
            <a:r>
              <a:rPr lang="en-US" sz="1300" dirty="0" smtClean="0">
                <a:solidFill>
                  <a:srgbClr val="000000"/>
                </a:solidFill>
                <a:latin typeface="Consolas"/>
                <a:ea typeface="Calibri"/>
                <a:cs typeface="David"/>
              </a:rPr>
              <a:t>, </a:t>
            </a:r>
            <a:r>
              <a:rPr lang="en-US" sz="1300" dirty="0" smtClean="0">
                <a:solidFill>
                  <a:srgbClr val="2A00FF"/>
                </a:solidFill>
                <a:latin typeface="Consolas"/>
                <a:ea typeface="Calibri"/>
                <a:cs typeface="David"/>
              </a:rPr>
              <a:t>"listener"</a:t>
            </a:r>
            <a:r>
              <a:rPr lang="en-US" sz="1300" dirty="0" smtClean="0">
                <a:solidFill>
                  <a:srgbClr val="000000"/>
                </a:solidFill>
                <a:latin typeface="Consolas"/>
                <a:ea typeface="Calibri"/>
                <a:cs typeface="David"/>
              </a:rPr>
              <a:t>);</a:t>
            </a:r>
            <a:r>
              <a:rPr lang="en-US" sz="1300" dirty="0" smtClean="0">
                <a:latin typeface="Consolas"/>
                <a:ea typeface="Calibri"/>
                <a:cs typeface="David"/>
              </a:rPr>
              <a:t> </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    </a:t>
            </a:r>
            <a:r>
              <a:rPr lang="en-US" sz="1300" dirty="0" err="1" smtClean="0">
                <a:solidFill>
                  <a:srgbClr val="000000"/>
                </a:solidFill>
                <a:latin typeface="Consolas"/>
                <a:ea typeface="Calibri"/>
                <a:cs typeface="David"/>
              </a:rPr>
              <a:t>ros</a:t>
            </a:r>
            <a:r>
              <a:rPr lang="en-US" sz="1300" dirty="0" smtClean="0">
                <a:solidFill>
                  <a:srgbClr val="000000"/>
                </a:solidFill>
                <a:latin typeface="Consolas"/>
                <a:ea typeface="Calibri"/>
                <a:cs typeface="David"/>
              </a:rPr>
              <a:t>::</a:t>
            </a:r>
            <a:r>
              <a:rPr lang="en-US" sz="1300" dirty="0" err="1" smtClean="0">
                <a:solidFill>
                  <a:srgbClr val="000000"/>
                </a:solidFill>
                <a:latin typeface="Consolas"/>
                <a:ea typeface="Calibri"/>
                <a:cs typeface="David"/>
              </a:rPr>
              <a:t>NodeHandle</a:t>
            </a:r>
            <a:r>
              <a:rPr lang="en-US" sz="1300" dirty="0" smtClean="0">
                <a:solidFill>
                  <a:srgbClr val="000000"/>
                </a:solidFill>
                <a:latin typeface="Consolas"/>
                <a:ea typeface="Calibri"/>
                <a:cs typeface="David"/>
              </a:rPr>
              <a:t> node;</a:t>
            </a:r>
            <a:endParaRPr lang="en-US" sz="1300" dirty="0" smtClean="0">
              <a:latin typeface="Times New Roman"/>
              <a:ea typeface="Calibri"/>
              <a:cs typeface="David"/>
            </a:endParaRPr>
          </a:p>
          <a:p>
            <a:r>
              <a:rPr lang="en-US" sz="1300" dirty="0" smtClean="0">
                <a:latin typeface="Consolas"/>
                <a:ea typeface="Calibri"/>
                <a:cs typeface="David"/>
              </a:rPr>
              <a:t> </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    </a:t>
            </a:r>
            <a:r>
              <a:rPr lang="en-US" sz="1300" dirty="0" smtClean="0">
                <a:solidFill>
                  <a:srgbClr val="3F7F5F"/>
                </a:solidFill>
                <a:latin typeface="Consolas"/>
                <a:ea typeface="Calibri"/>
                <a:cs typeface="David"/>
              </a:rPr>
              <a:t>// Subscribe to a given topic</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    </a:t>
            </a:r>
            <a:r>
              <a:rPr lang="en-US" sz="1300" dirty="0" err="1" smtClean="0">
                <a:solidFill>
                  <a:srgbClr val="000000"/>
                </a:solidFill>
                <a:latin typeface="Consolas"/>
                <a:ea typeface="Calibri"/>
                <a:cs typeface="David"/>
              </a:rPr>
              <a:t>ros</a:t>
            </a:r>
            <a:r>
              <a:rPr lang="en-US" sz="1300" dirty="0" smtClean="0">
                <a:solidFill>
                  <a:srgbClr val="000000"/>
                </a:solidFill>
                <a:latin typeface="Consolas"/>
                <a:ea typeface="Calibri"/>
                <a:cs typeface="David"/>
              </a:rPr>
              <a:t>::Subscriber sub = </a:t>
            </a:r>
            <a:r>
              <a:rPr lang="en-US" sz="1300" dirty="0" err="1" smtClean="0">
                <a:solidFill>
                  <a:srgbClr val="000000"/>
                </a:solidFill>
                <a:latin typeface="Consolas"/>
                <a:ea typeface="Calibri"/>
                <a:cs typeface="David"/>
              </a:rPr>
              <a:t>node.subscribe</a:t>
            </a:r>
            <a:r>
              <a:rPr lang="en-US" sz="1300" dirty="0" smtClean="0">
                <a:solidFill>
                  <a:srgbClr val="000000"/>
                </a:solidFill>
                <a:latin typeface="Consolas"/>
                <a:ea typeface="Calibri"/>
                <a:cs typeface="David"/>
              </a:rPr>
              <a:t>(</a:t>
            </a:r>
            <a:r>
              <a:rPr lang="en-US" sz="1300" dirty="0" smtClean="0">
                <a:solidFill>
                  <a:srgbClr val="2A00FF"/>
                </a:solidFill>
                <a:latin typeface="Consolas"/>
                <a:ea typeface="Calibri"/>
                <a:cs typeface="David"/>
              </a:rPr>
              <a:t>"chatter"</a:t>
            </a:r>
            <a:r>
              <a:rPr lang="en-US" sz="1300" dirty="0" smtClean="0">
                <a:solidFill>
                  <a:srgbClr val="000000"/>
                </a:solidFill>
                <a:latin typeface="Consolas"/>
                <a:ea typeface="Calibri"/>
                <a:cs typeface="David"/>
              </a:rPr>
              <a:t>, 1000, </a:t>
            </a:r>
            <a:r>
              <a:rPr lang="en-US" sz="1300" dirty="0" err="1" smtClean="0">
                <a:solidFill>
                  <a:srgbClr val="000000"/>
                </a:solidFill>
                <a:latin typeface="Consolas"/>
                <a:ea typeface="Calibri"/>
                <a:cs typeface="David"/>
              </a:rPr>
              <a:t>chatterCallback</a:t>
            </a:r>
            <a:r>
              <a:rPr lang="en-US" sz="1300" dirty="0" smtClean="0">
                <a:solidFill>
                  <a:srgbClr val="000000"/>
                </a:solidFill>
                <a:latin typeface="Consolas"/>
                <a:ea typeface="Calibri"/>
                <a:cs typeface="David"/>
              </a:rPr>
              <a:t>);</a:t>
            </a:r>
            <a:endParaRPr lang="en-US" sz="1300" dirty="0" smtClean="0">
              <a:latin typeface="Times New Roman"/>
              <a:ea typeface="Calibri"/>
              <a:cs typeface="David"/>
            </a:endParaRPr>
          </a:p>
          <a:p>
            <a:r>
              <a:rPr lang="en-US" sz="1300" dirty="0" smtClean="0">
                <a:latin typeface="Consolas"/>
                <a:ea typeface="Calibri"/>
                <a:cs typeface="David"/>
              </a:rPr>
              <a:t> </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    </a:t>
            </a:r>
            <a:r>
              <a:rPr lang="en-US" sz="1300" dirty="0" smtClean="0">
                <a:solidFill>
                  <a:srgbClr val="3F7F5F"/>
                </a:solidFill>
                <a:latin typeface="Consolas"/>
                <a:ea typeface="Calibri"/>
                <a:cs typeface="David"/>
              </a:rPr>
              <a:t>// Enter a loop, pumping callbacks</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    </a:t>
            </a:r>
            <a:r>
              <a:rPr lang="en-US" sz="1300" dirty="0" err="1" smtClean="0">
                <a:solidFill>
                  <a:srgbClr val="000000"/>
                </a:solidFill>
                <a:latin typeface="Consolas"/>
                <a:ea typeface="Calibri"/>
                <a:cs typeface="David"/>
              </a:rPr>
              <a:t>ros</a:t>
            </a:r>
            <a:r>
              <a:rPr lang="en-US" sz="1300" dirty="0" smtClean="0">
                <a:solidFill>
                  <a:srgbClr val="000000"/>
                </a:solidFill>
                <a:latin typeface="Consolas"/>
                <a:ea typeface="Calibri"/>
                <a:cs typeface="David"/>
              </a:rPr>
              <a:t>::spin();</a:t>
            </a:r>
            <a:endParaRPr lang="en-US" sz="1300" dirty="0" smtClean="0">
              <a:latin typeface="Times New Roman"/>
              <a:ea typeface="Calibri"/>
              <a:cs typeface="David"/>
            </a:endParaRPr>
          </a:p>
          <a:p>
            <a:r>
              <a:rPr lang="en-US" sz="1300" dirty="0" smtClean="0">
                <a:latin typeface="Consolas"/>
                <a:ea typeface="Calibri"/>
                <a:cs typeface="David"/>
              </a:rPr>
              <a:t> </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    </a:t>
            </a:r>
            <a:r>
              <a:rPr lang="en-US" sz="1300" b="1" dirty="0" smtClean="0">
                <a:solidFill>
                  <a:srgbClr val="7F0055"/>
                </a:solidFill>
                <a:latin typeface="Consolas"/>
                <a:ea typeface="Calibri"/>
                <a:cs typeface="David"/>
              </a:rPr>
              <a:t>return</a:t>
            </a:r>
            <a:r>
              <a:rPr lang="en-US" sz="1300" dirty="0" smtClean="0">
                <a:solidFill>
                  <a:srgbClr val="000000"/>
                </a:solidFill>
                <a:latin typeface="Consolas"/>
                <a:ea typeface="Calibri"/>
                <a:cs typeface="David"/>
              </a:rPr>
              <a:t> 0;</a:t>
            </a:r>
            <a:endParaRPr lang="en-US" sz="1300" dirty="0" smtClean="0">
              <a:latin typeface="Times New Roman"/>
              <a:ea typeface="Calibri"/>
              <a:cs typeface="David"/>
            </a:endParaRPr>
          </a:p>
          <a:p>
            <a:r>
              <a:rPr lang="en-US" sz="1300" dirty="0" smtClean="0">
                <a:solidFill>
                  <a:srgbClr val="000000"/>
                </a:solidFill>
                <a:latin typeface="Consolas"/>
                <a:ea typeface="Calibri"/>
                <a:cs typeface="David"/>
              </a:rPr>
              <a:t>}</a:t>
            </a:r>
            <a:endParaRPr lang="en-US" sz="1300" dirty="0">
              <a:latin typeface="Times New Roman"/>
              <a:ea typeface="Calibri"/>
              <a:cs typeface="David"/>
            </a:endParaRP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ros</a:t>
            </a:r>
            <a:r>
              <a:rPr lang="en-US" dirty="0" smtClean="0"/>
              <a:t>::spin() </a:t>
            </a:r>
            <a:r>
              <a:rPr lang="en-US" dirty="0" err="1" smtClean="0"/>
              <a:t>vs</a:t>
            </a:r>
            <a:r>
              <a:rPr lang="en-US" dirty="0" smtClean="0"/>
              <a:t> </a:t>
            </a:r>
            <a:r>
              <a:rPr lang="en-US" dirty="0" err="1" smtClean="0"/>
              <a:t>ros</a:t>
            </a:r>
            <a:r>
              <a:rPr lang="en-US" dirty="0" smtClean="0"/>
              <a:t>::</a:t>
            </a:r>
            <a:r>
              <a:rPr lang="en-US" dirty="0" err="1" smtClean="0"/>
              <a:t>spinOnce</a:t>
            </a:r>
            <a:r>
              <a:rPr lang="en-US" dirty="0" smtClean="0"/>
              <a:t>()</a:t>
            </a:r>
            <a:endParaRPr lang="en-US" dirty="0"/>
          </a:p>
        </p:txBody>
      </p:sp>
      <p:sp>
        <p:nvSpPr>
          <p:cNvPr id="3" name="Content Placeholder 2"/>
          <p:cNvSpPr>
            <a:spLocks noGrp="1"/>
          </p:cNvSpPr>
          <p:nvPr>
            <p:ph idx="1"/>
          </p:nvPr>
        </p:nvSpPr>
        <p:spPr/>
        <p:txBody>
          <a:bodyPr>
            <a:normAutofit/>
          </a:bodyPr>
          <a:lstStyle/>
          <a:p>
            <a:r>
              <a:rPr lang="en-US" sz="3000" b="1" dirty="0" err="1" smtClean="0"/>
              <a:t>ros</a:t>
            </a:r>
            <a:r>
              <a:rPr lang="en-US" sz="3000" b="1" dirty="0" smtClean="0"/>
              <a:t>::spin() </a:t>
            </a:r>
            <a:r>
              <a:rPr lang="en-US" sz="3000" dirty="0" smtClean="0"/>
              <a:t>gives control over to ROS, which allows it to call all user callbacks</a:t>
            </a:r>
          </a:p>
          <a:p>
            <a:pPr lvl="1"/>
            <a:r>
              <a:rPr lang="en-US" sz="2600" dirty="0" smtClean="0"/>
              <a:t>will not return until the node has been shutdown, either through a call to </a:t>
            </a:r>
            <a:r>
              <a:rPr lang="en-US" sz="2600" dirty="0" err="1" smtClean="0"/>
              <a:t>ros</a:t>
            </a:r>
            <a:r>
              <a:rPr lang="en-US" sz="2600" dirty="0" smtClean="0"/>
              <a:t>::shutdown() or a Ctrl-C.</a:t>
            </a:r>
          </a:p>
          <a:p>
            <a:endParaRPr lang="en-US" b="1" dirty="0" smtClean="0"/>
          </a:p>
          <a:p>
            <a:endParaRPr lang="en-US" b="1" dirty="0" smtClean="0"/>
          </a:p>
          <a:p>
            <a:r>
              <a:rPr lang="en-US" b="1" dirty="0" err="1" smtClean="0"/>
              <a:t>ros</a:t>
            </a:r>
            <a:r>
              <a:rPr lang="en-US" b="1" dirty="0" smtClean="0"/>
              <a:t>::</a:t>
            </a:r>
            <a:r>
              <a:rPr lang="en-US" b="1" dirty="0" err="1" smtClean="0"/>
              <a:t>spinOnce</a:t>
            </a:r>
            <a:r>
              <a:rPr lang="en-US" b="1" dirty="0" smtClean="0"/>
              <a:t>()</a:t>
            </a:r>
            <a:r>
              <a:rPr lang="en-US" dirty="0" smtClean="0"/>
              <a:t> calls the callbacks waiting to be called at that point in time</a:t>
            </a:r>
          </a:p>
          <a:p>
            <a:pPr>
              <a:buNone/>
            </a:pPr>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447800" y="3048000"/>
            <a:ext cx="5715000" cy="1251418"/>
          </a:xfrm>
          <a:prstGeom prst="rect">
            <a:avLst/>
          </a:prstGeom>
          <a:noFill/>
          <a:ln w="9525">
            <a:solidFill>
              <a:schemeClr val="tx1"/>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447800" y="5410200"/>
            <a:ext cx="6257925" cy="747511"/>
          </a:xfrm>
          <a:prstGeom prst="rect">
            <a:avLst/>
          </a:prstGeom>
          <a:noFill/>
          <a:ln w="9525">
            <a:solidFill>
              <a:schemeClr val="tx1"/>
            </a:solid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ros</a:t>
            </a:r>
            <a:r>
              <a:rPr lang="en-US" dirty="0" smtClean="0"/>
              <a:t>::spin() </a:t>
            </a:r>
            <a:r>
              <a:rPr lang="en-US" dirty="0" err="1" smtClean="0"/>
              <a:t>vs</a:t>
            </a:r>
            <a:r>
              <a:rPr lang="en-US" dirty="0" smtClean="0"/>
              <a:t> </a:t>
            </a:r>
            <a:r>
              <a:rPr lang="en-US" dirty="0" err="1" smtClean="0"/>
              <a:t>ros</a:t>
            </a:r>
            <a:r>
              <a:rPr lang="en-US" dirty="0" smtClean="0"/>
              <a:t>::</a:t>
            </a:r>
            <a:r>
              <a:rPr lang="en-US" dirty="0" err="1" smtClean="0"/>
              <a:t>spinOnce</a:t>
            </a:r>
            <a:r>
              <a:rPr lang="en-US" dirty="0" smtClean="0"/>
              <a:t>()</a:t>
            </a:r>
            <a:endParaRPr lang="en-US" dirty="0"/>
          </a:p>
        </p:txBody>
      </p:sp>
      <p:sp>
        <p:nvSpPr>
          <p:cNvPr id="3" name="Content Placeholder 2"/>
          <p:cNvSpPr>
            <a:spLocks noGrp="1"/>
          </p:cNvSpPr>
          <p:nvPr>
            <p:ph idx="1"/>
          </p:nvPr>
        </p:nvSpPr>
        <p:spPr/>
        <p:txBody>
          <a:bodyPr>
            <a:normAutofit/>
          </a:bodyPr>
          <a:lstStyle/>
          <a:p>
            <a:r>
              <a:rPr lang="en-US" sz="3000" dirty="0" smtClean="0"/>
              <a:t>A common pattern is to call </a:t>
            </a:r>
            <a:r>
              <a:rPr lang="en-US" sz="3000" dirty="0" err="1" smtClean="0"/>
              <a:t>spinOnce</a:t>
            </a:r>
            <a:r>
              <a:rPr lang="en-US" sz="3000" dirty="0" smtClean="0"/>
              <a:t>() periodically:</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85800" y="1981200"/>
            <a:ext cx="6477000" cy="1981705"/>
          </a:xfrm>
          <a:prstGeom prst="rect">
            <a:avLst/>
          </a:prstGeom>
          <a:noFill/>
          <a:ln w="9525">
            <a:solidFill>
              <a:schemeClr val="tx1"/>
            </a:solid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Class Methods as Callbacks</a:t>
            </a:r>
            <a:endParaRPr lang="en-US" dirty="0"/>
          </a:p>
        </p:txBody>
      </p:sp>
      <p:sp>
        <p:nvSpPr>
          <p:cNvPr id="3" name="Content Placeholder 2"/>
          <p:cNvSpPr>
            <a:spLocks noGrp="1"/>
          </p:cNvSpPr>
          <p:nvPr>
            <p:ph idx="1"/>
          </p:nvPr>
        </p:nvSpPr>
        <p:spPr/>
        <p:txBody>
          <a:bodyPr>
            <a:normAutofit/>
          </a:bodyPr>
          <a:lstStyle/>
          <a:p>
            <a:r>
              <a:rPr lang="en-US" dirty="0" smtClean="0"/>
              <a:t>Suppose you have a simple class, Listener:</a:t>
            </a:r>
          </a:p>
          <a:p>
            <a:endParaRPr lang="en-US" dirty="0" smtClean="0"/>
          </a:p>
          <a:p>
            <a:endParaRPr lang="en-US" dirty="0" smtClean="0"/>
          </a:p>
          <a:p>
            <a:endParaRPr lang="en-US" dirty="0" smtClean="0"/>
          </a:p>
          <a:p>
            <a:r>
              <a:rPr lang="en-US" dirty="0" smtClean="0"/>
              <a:t>Then the </a:t>
            </a:r>
            <a:r>
              <a:rPr lang="en-US" dirty="0" err="1" smtClean="0"/>
              <a:t>NodeHandle</a:t>
            </a:r>
            <a:r>
              <a:rPr lang="en-US" dirty="0" smtClean="0"/>
              <a:t>::subscribe() call using the class method looks like this:</a:t>
            </a:r>
          </a:p>
          <a:p>
            <a:endParaRPr lang="en-US" dirty="0" smtClean="0"/>
          </a:p>
          <a:p>
            <a:endParaRPr lang="en-US" dirty="0" smtClean="0"/>
          </a:p>
          <a:p>
            <a:endParaRPr lang="en-US" dirty="0" smtClean="0"/>
          </a:p>
        </p:txBody>
      </p:sp>
      <p:sp>
        <p:nvSpPr>
          <p:cNvPr id="5" name="Rectangle 4"/>
          <p:cNvSpPr>
            <a:spLocks noChangeArrowheads="1"/>
          </p:cNvSpPr>
          <p:nvPr/>
        </p:nvSpPr>
        <p:spPr bwMode="auto">
          <a:xfrm>
            <a:off x="685800" y="1905000"/>
            <a:ext cx="7772400" cy="132343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class Listener </a:t>
            </a:r>
          </a:p>
          <a:p>
            <a:pPr marL="0" lvl="1"/>
            <a:r>
              <a:rPr lang="en-US" sz="2000" dirty="0" smtClean="0"/>
              <a:t>{ </a:t>
            </a:r>
          </a:p>
          <a:p>
            <a:pPr marL="0" lvl="1"/>
            <a:r>
              <a:rPr lang="en-US" sz="2000" dirty="0" smtClean="0"/>
              <a:t>     public: void callback(const </a:t>
            </a:r>
            <a:r>
              <a:rPr lang="en-US" sz="2000" dirty="0" err="1" smtClean="0"/>
              <a:t>std_msgs</a:t>
            </a:r>
            <a:r>
              <a:rPr lang="en-US" sz="2000" dirty="0" smtClean="0"/>
              <a:t>::String::</a:t>
            </a:r>
            <a:r>
              <a:rPr lang="en-US" sz="2000" dirty="0" err="1" smtClean="0"/>
              <a:t>ConstPtr</a:t>
            </a:r>
            <a:r>
              <a:rPr lang="en-US" sz="2000" dirty="0" smtClean="0"/>
              <a:t>&amp; </a:t>
            </a:r>
            <a:r>
              <a:rPr lang="en-US" sz="2000" dirty="0" err="1" smtClean="0"/>
              <a:t>msg</a:t>
            </a:r>
            <a:r>
              <a:rPr lang="en-US" sz="2000" dirty="0" smtClean="0"/>
              <a:t>); </a:t>
            </a:r>
          </a:p>
          <a:p>
            <a:pPr marL="0" lvl="1"/>
            <a:r>
              <a:rPr lang="en-US" sz="2000" dirty="0" smtClean="0"/>
              <a:t>};</a:t>
            </a:r>
          </a:p>
        </p:txBody>
      </p:sp>
      <p:sp>
        <p:nvSpPr>
          <p:cNvPr id="6" name="Rectangle 5"/>
          <p:cNvSpPr>
            <a:spLocks noChangeArrowheads="1"/>
          </p:cNvSpPr>
          <p:nvPr/>
        </p:nvSpPr>
        <p:spPr bwMode="auto">
          <a:xfrm>
            <a:off x="762000" y="4724400"/>
            <a:ext cx="7772400" cy="101566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Listener </a:t>
            </a:r>
            <a:r>
              <a:rPr lang="en-US" sz="2000" dirty="0" err="1" smtClean="0"/>
              <a:t>listener</a:t>
            </a:r>
            <a:r>
              <a:rPr lang="en-US" sz="2000" dirty="0" smtClean="0"/>
              <a:t>; </a:t>
            </a:r>
          </a:p>
          <a:p>
            <a:pPr marL="0" lvl="1"/>
            <a:r>
              <a:rPr lang="en-US" sz="2000" dirty="0" err="1" smtClean="0"/>
              <a:t>ros</a:t>
            </a:r>
            <a:r>
              <a:rPr lang="en-US" sz="2000" dirty="0" smtClean="0"/>
              <a:t>::Subscriber sub = </a:t>
            </a:r>
            <a:r>
              <a:rPr lang="en-US" sz="2000" dirty="0" err="1" smtClean="0"/>
              <a:t>node.subscribe</a:t>
            </a:r>
            <a:r>
              <a:rPr lang="en-US" sz="2000" dirty="0" smtClean="0"/>
              <a:t>("chatter", 1000, &amp;Listener::callback, &amp;listener);</a:t>
            </a:r>
          </a:p>
        </p:txBody>
      </p:sp>
      <p:sp>
        <p:nvSpPr>
          <p:cNvPr id="8" name="Footer Placeholder 7"/>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Compile the Nodes</a:t>
            </a:r>
            <a:endParaRPr lang="en-US" dirty="0"/>
          </a:p>
        </p:txBody>
      </p:sp>
      <p:sp>
        <p:nvSpPr>
          <p:cNvPr id="3" name="Content Placeholder 2"/>
          <p:cNvSpPr>
            <a:spLocks noGrp="1"/>
          </p:cNvSpPr>
          <p:nvPr>
            <p:ph idx="1"/>
          </p:nvPr>
        </p:nvSpPr>
        <p:spPr/>
        <p:txBody>
          <a:bodyPr>
            <a:normAutofit/>
          </a:bodyPr>
          <a:lstStyle/>
          <a:p>
            <a:r>
              <a:rPr lang="en-US" sz="3000" dirty="0" smtClean="0"/>
              <a:t>Add the following to the package’s </a:t>
            </a:r>
            <a:r>
              <a:rPr lang="en-US" sz="3000" dirty="0" err="1" smtClean="0"/>
              <a:t>CMakeLists</a:t>
            </a:r>
            <a:r>
              <a:rPr lang="en-US" sz="3000" dirty="0" smtClean="0"/>
              <a:t> file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a:spLocks noChangeArrowheads="1"/>
          </p:cNvSpPr>
          <p:nvPr/>
        </p:nvSpPr>
        <p:spPr bwMode="auto">
          <a:xfrm>
            <a:off x="762000" y="1905000"/>
            <a:ext cx="7315200" cy="246221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err="1" smtClean="0"/>
              <a:t>cmake_minimum_required</a:t>
            </a:r>
            <a:r>
              <a:rPr lang="en-US" sz="1400" dirty="0" smtClean="0"/>
              <a:t>(VERSION 2.8.3)</a:t>
            </a:r>
          </a:p>
          <a:p>
            <a:pPr marL="0" lvl="1"/>
            <a:r>
              <a:rPr lang="en-US" sz="1400" dirty="0" smtClean="0"/>
              <a:t>project(</a:t>
            </a:r>
            <a:r>
              <a:rPr lang="en-US" sz="1400" dirty="0" err="1" smtClean="0"/>
              <a:t>chat_pkg</a:t>
            </a:r>
            <a:r>
              <a:rPr lang="en-US" sz="1400" dirty="0" smtClean="0"/>
              <a:t>)</a:t>
            </a:r>
          </a:p>
          <a:p>
            <a:pPr marL="0" lvl="1"/>
            <a:r>
              <a:rPr lang="en-US" sz="1400" dirty="0" smtClean="0"/>
              <a:t>…</a:t>
            </a:r>
          </a:p>
          <a:p>
            <a:pPr marL="0" lvl="1"/>
            <a:endParaRPr lang="en-US" sz="1400" dirty="0" smtClean="0"/>
          </a:p>
          <a:p>
            <a:pPr marL="0" lvl="1"/>
            <a:r>
              <a:rPr lang="en-US" sz="1400" dirty="0" smtClean="0"/>
              <a:t>## Declare a </a:t>
            </a:r>
            <a:r>
              <a:rPr lang="en-US" sz="1400" dirty="0" err="1" smtClean="0"/>
              <a:t>cpp</a:t>
            </a:r>
            <a:r>
              <a:rPr lang="en-US" sz="1400" dirty="0" smtClean="0"/>
              <a:t> executable</a:t>
            </a:r>
          </a:p>
          <a:p>
            <a:pPr marL="0" lvl="1"/>
            <a:r>
              <a:rPr lang="en-US" sz="1400" dirty="0" err="1" smtClean="0">
                <a:solidFill>
                  <a:srgbClr val="FF0000"/>
                </a:solidFill>
              </a:rPr>
              <a:t>add_executable</a:t>
            </a:r>
            <a:r>
              <a:rPr lang="en-US" sz="1400" dirty="0" smtClean="0">
                <a:solidFill>
                  <a:srgbClr val="FF0000"/>
                </a:solidFill>
              </a:rPr>
              <a:t>(talker </a:t>
            </a:r>
            <a:r>
              <a:rPr lang="en-US" sz="1400" dirty="0" err="1" smtClean="0">
                <a:solidFill>
                  <a:srgbClr val="FF0000"/>
                </a:solidFill>
              </a:rPr>
              <a:t>src</a:t>
            </a:r>
            <a:r>
              <a:rPr lang="en-US" sz="1400" dirty="0" smtClean="0">
                <a:solidFill>
                  <a:srgbClr val="FF0000"/>
                </a:solidFill>
              </a:rPr>
              <a:t>/Talker.cpp)</a:t>
            </a:r>
          </a:p>
          <a:p>
            <a:pPr marL="0" lvl="1"/>
            <a:r>
              <a:rPr lang="en-US" sz="1400" dirty="0" err="1" smtClean="0">
                <a:solidFill>
                  <a:srgbClr val="FF0000"/>
                </a:solidFill>
              </a:rPr>
              <a:t>add_executable</a:t>
            </a:r>
            <a:r>
              <a:rPr lang="en-US" sz="1400" dirty="0" smtClean="0">
                <a:solidFill>
                  <a:srgbClr val="FF0000"/>
                </a:solidFill>
              </a:rPr>
              <a:t>(listener </a:t>
            </a:r>
            <a:r>
              <a:rPr lang="en-US" sz="1400" dirty="0" err="1" smtClean="0">
                <a:solidFill>
                  <a:srgbClr val="FF0000"/>
                </a:solidFill>
              </a:rPr>
              <a:t>src</a:t>
            </a:r>
            <a:r>
              <a:rPr lang="en-US" sz="1400" dirty="0" smtClean="0">
                <a:solidFill>
                  <a:srgbClr val="FF0000"/>
                </a:solidFill>
              </a:rPr>
              <a:t>/Listener.cpp)</a:t>
            </a:r>
          </a:p>
          <a:p>
            <a:pPr marL="0" lvl="1"/>
            <a:endParaRPr lang="en-US" sz="1400" dirty="0" smtClean="0">
              <a:solidFill>
                <a:srgbClr val="FF0000"/>
              </a:solidFill>
            </a:endParaRPr>
          </a:p>
          <a:p>
            <a:pPr marL="0" lvl="1"/>
            <a:r>
              <a:rPr lang="en-US" sz="1400" dirty="0" smtClean="0"/>
              <a:t>## Specify libraries to link a library or executable target against</a:t>
            </a:r>
          </a:p>
          <a:p>
            <a:pPr marL="0" lvl="1"/>
            <a:r>
              <a:rPr lang="en-US" sz="1400" dirty="0" err="1" smtClean="0">
                <a:solidFill>
                  <a:srgbClr val="FF0000"/>
                </a:solidFill>
              </a:rPr>
              <a:t>target_link_libraries</a:t>
            </a:r>
            <a:r>
              <a:rPr lang="en-US" sz="1400" dirty="0" smtClean="0">
                <a:solidFill>
                  <a:srgbClr val="FF0000"/>
                </a:solidFill>
              </a:rPr>
              <a:t>(talker ${</a:t>
            </a:r>
            <a:r>
              <a:rPr lang="en-US" sz="1400" dirty="0" err="1" smtClean="0">
                <a:solidFill>
                  <a:srgbClr val="FF0000"/>
                </a:solidFill>
              </a:rPr>
              <a:t>catkin_LIBRARIES</a:t>
            </a:r>
            <a:r>
              <a:rPr lang="en-US" sz="1400" dirty="0" smtClean="0">
                <a:solidFill>
                  <a:srgbClr val="FF0000"/>
                </a:solidFill>
              </a:rPr>
              <a:t>})</a:t>
            </a:r>
          </a:p>
          <a:p>
            <a:pPr marL="0" lvl="1"/>
            <a:r>
              <a:rPr lang="en-US" sz="1400" dirty="0" err="1" smtClean="0">
                <a:solidFill>
                  <a:srgbClr val="FF0000"/>
                </a:solidFill>
              </a:rPr>
              <a:t>target_link_libraries</a:t>
            </a:r>
            <a:r>
              <a:rPr lang="en-US" sz="1400" dirty="0" smtClean="0">
                <a:solidFill>
                  <a:srgbClr val="FF0000"/>
                </a:solidFill>
              </a:rPr>
              <a:t>(listener ${</a:t>
            </a:r>
            <a:r>
              <a:rPr lang="en-US" sz="1400" dirty="0" err="1" smtClean="0">
                <a:solidFill>
                  <a:srgbClr val="FF0000"/>
                </a:solidFill>
              </a:rPr>
              <a:t>catkin_LIBRARIES</a:t>
            </a:r>
            <a:r>
              <a:rPr lang="en-US" sz="1400" dirty="0" smtClean="0">
                <a:solidFill>
                  <a:srgbClr val="FF0000"/>
                </a:solidFill>
              </a:rPr>
              <a:t>})</a:t>
            </a:r>
          </a:p>
        </p:txBody>
      </p:sp>
      <p:sp>
        <p:nvSpPr>
          <p:cNvPr id="6" name="Footer Placeholder 5"/>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the Nodes</a:t>
            </a:r>
            <a:endParaRPr lang="en-US" dirty="0"/>
          </a:p>
        </p:txBody>
      </p:sp>
      <p:sp>
        <p:nvSpPr>
          <p:cNvPr id="3" name="Content Placeholder 2"/>
          <p:cNvSpPr>
            <a:spLocks noGrp="1"/>
          </p:cNvSpPr>
          <p:nvPr>
            <p:ph idx="1"/>
          </p:nvPr>
        </p:nvSpPr>
        <p:spPr/>
        <p:txBody>
          <a:bodyPr>
            <a:normAutofit/>
          </a:bodyPr>
          <a:lstStyle/>
          <a:p>
            <a:r>
              <a:rPr lang="en-US" dirty="0" smtClean="0"/>
              <a:t>Now build the package and compile all the nodes using the </a:t>
            </a:r>
            <a:r>
              <a:rPr lang="en-US" dirty="0" err="1" smtClean="0"/>
              <a:t>catkin_make</a:t>
            </a:r>
            <a:r>
              <a:rPr lang="en-US" dirty="0" smtClean="0"/>
              <a:t> tool:</a:t>
            </a:r>
          </a:p>
          <a:p>
            <a:endParaRPr lang="en-US" dirty="0" smtClean="0"/>
          </a:p>
          <a:p>
            <a:endParaRPr lang="en-US" dirty="0" smtClean="0"/>
          </a:p>
          <a:p>
            <a:r>
              <a:rPr lang="en-US" dirty="0" smtClean="0"/>
              <a:t>This will create two executables, talker and listener, at ~/</a:t>
            </a:r>
            <a:r>
              <a:rPr lang="en-US" dirty="0" err="1" smtClean="0"/>
              <a:t>catkin_ws</a:t>
            </a:r>
            <a:r>
              <a:rPr lang="en-US" dirty="0" smtClean="0"/>
              <a:t>/</a:t>
            </a:r>
            <a:r>
              <a:rPr lang="en-US" dirty="0" err="1" smtClean="0"/>
              <a:t>devel</a:t>
            </a:r>
            <a:r>
              <a:rPr lang="en-US" dirty="0" smtClean="0"/>
              <a:t>/lib/</a:t>
            </a:r>
            <a:r>
              <a:rPr lang="en-US" dirty="0" err="1" smtClean="0"/>
              <a:t>chat_pkg</a:t>
            </a:r>
            <a:endParaRPr lang="en-US" dirty="0" smtClean="0"/>
          </a:p>
          <a:p>
            <a:endParaRPr lang="en-US" dirty="0" smtClean="0"/>
          </a:p>
          <a:p>
            <a:endParaRPr lang="en-US" dirty="0" smtClean="0"/>
          </a:p>
          <a:p>
            <a:endParaRPr lang="en-US" dirty="0" smtClean="0"/>
          </a:p>
          <a:p>
            <a:endParaRPr lang="en-US" dirty="0" smtClean="0"/>
          </a:p>
        </p:txBody>
      </p:sp>
      <p:sp>
        <p:nvSpPr>
          <p:cNvPr id="5" name="Rectangle 4"/>
          <p:cNvSpPr>
            <a:spLocks noChangeArrowheads="1"/>
          </p:cNvSpPr>
          <p:nvPr/>
        </p:nvSpPr>
        <p:spPr bwMode="auto">
          <a:xfrm>
            <a:off x="685800" y="2438400"/>
            <a:ext cx="77724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t>cd</a:t>
            </a:r>
            <a:r>
              <a:rPr lang="en-US" sz="2000" dirty="0" smtClean="0"/>
              <a:t> ~/</a:t>
            </a:r>
            <a:r>
              <a:rPr lang="en-US" sz="2000" dirty="0" err="1" smtClean="0"/>
              <a:t>catkin_ws</a:t>
            </a:r>
            <a:endParaRPr lang="en-US" sz="2000" dirty="0" smtClean="0"/>
          </a:p>
          <a:p>
            <a:pPr marL="0" lvl="1"/>
            <a:r>
              <a:rPr lang="en-US" sz="2000" dirty="0" err="1" smtClean="0"/>
              <a:t>catkin_make</a:t>
            </a:r>
            <a:endParaRPr lang="en-US" sz="2000" dirty="0" smtClean="0"/>
          </a:p>
        </p:txBody>
      </p:sp>
      <p:sp>
        <p:nvSpPr>
          <p:cNvPr id="6" name="Footer Placeholder 5"/>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Nodes From Terminal</a:t>
            </a:r>
            <a:endParaRPr lang="en-US" dirty="0"/>
          </a:p>
        </p:txBody>
      </p:sp>
      <p:sp>
        <p:nvSpPr>
          <p:cNvPr id="3" name="Content Placeholder 2"/>
          <p:cNvSpPr>
            <a:spLocks noGrp="1"/>
          </p:cNvSpPr>
          <p:nvPr>
            <p:ph idx="1"/>
          </p:nvPr>
        </p:nvSpPr>
        <p:spPr/>
        <p:txBody>
          <a:bodyPr>
            <a:normAutofit/>
          </a:bodyPr>
          <a:lstStyle/>
          <a:p>
            <a:r>
              <a:rPr lang="en-US" dirty="0" smtClean="0"/>
              <a:t>Run </a:t>
            </a:r>
            <a:r>
              <a:rPr lang="en-US" dirty="0" err="1" smtClean="0"/>
              <a:t>roscore</a:t>
            </a:r>
            <a:endParaRPr lang="en-US" dirty="0" smtClean="0"/>
          </a:p>
          <a:p>
            <a:r>
              <a:rPr lang="en-US" dirty="0" smtClean="0"/>
              <a:t>Run the nodes in two different terminals:</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85800" y="2362200"/>
            <a:ext cx="73152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a:t>
            </a:r>
            <a:r>
              <a:rPr lang="en-US" sz="2000" dirty="0" err="1" smtClean="0"/>
              <a:t>chat_pkg</a:t>
            </a:r>
            <a:r>
              <a:rPr lang="en-US" sz="2000" dirty="0" smtClean="0"/>
              <a:t> talker</a:t>
            </a:r>
          </a:p>
          <a:p>
            <a:pPr marL="0" lvl="1"/>
            <a:r>
              <a:rPr lang="en-US" sz="2000" dirty="0" smtClean="0"/>
              <a:t>$ </a:t>
            </a:r>
            <a:r>
              <a:rPr lang="en-US" sz="2000" dirty="0" err="1" smtClean="0"/>
              <a:t>rosrun</a:t>
            </a:r>
            <a:r>
              <a:rPr lang="en-US" sz="2000" dirty="0" smtClean="0"/>
              <a:t> </a:t>
            </a:r>
            <a:r>
              <a:rPr lang="en-US" sz="2000" dirty="0" err="1" smtClean="0"/>
              <a:t>chat_pkg</a:t>
            </a:r>
            <a:r>
              <a:rPr lang="en-US" sz="2000" dirty="0" smtClean="0"/>
              <a:t> listener</a:t>
            </a:r>
          </a:p>
        </p:txBody>
      </p:sp>
      <p:pic>
        <p:nvPicPr>
          <p:cNvPr id="9" name="Picture 2"/>
          <p:cNvPicPr>
            <a:picLocks noChangeAspect="1" noChangeArrowheads="1"/>
          </p:cNvPicPr>
          <p:nvPr/>
        </p:nvPicPr>
        <p:blipFill>
          <a:blip r:embed="rId2" cstate="print"/>
          <a:srcRect/>
          <a:stretch>
            <a:fillRect/>
          </a:stretch>
        </p:blipFill>
        <p:spPr bwMode="auto">
          <a:xfrm>
            <a:off x="533400" y="3276600"/>
            <a:ext cx="8229600" cy="2629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Nodes From Terminal</a:t>
            </a:r>
            <a:endParaRPr lang="en-US" dirty="0"/>
          </a:p>
        </p:txBody>
      </p:sp>
      <p:sp>
        <p:nvSpPr>
          <p:cNvPr id="3" name="Content Placeholder 2"/>
          <p:cNvSpPr>
            <a:spLocks noGrp="1"/>
          </p:cNvSpPr>
          <p:nvPr>
            <p:ph idx="1"/>
          </p:nvPr>
        </p:nvSpPr>
        <p:spPr/>
        <p:txBody>
          <a:bodyPr>
            <a:normAutofit/>
          </a:bodyPr>
          <a:lstStyle/>
          <a:p>
            <a:r>
              <a:rPr lang="en-US" dirty="0" smtClean="0"/>
              <a:t>You can use </a:t>
            </a:r>
            <a:r>
              <a:rPr lang="en-US" dirty="0" err="1" smtClean="0"/>
              <a:t>rosnode</a:t>
            </a:r>
            <a:r>
              <a:rPr lang="en-US" dirty="0" smtClean="0"/>
              <a:t> and </a:t>
            </a:r>
            <a:r>
              <a:rPr lang="en-US" dirty="0" err="1" smtClean="0"/>
              <a:t>rostopic</a:t>
            </a:r>
            <a:r>
              <a:rPr lang="en-US" dirty="0" smtClean="0"/>
              <a:t> to debug and see what the nodes are doing</a:t>
            </a:r>
          </a:p>
          <a:p>
            <a:r>
              <a:rPr lang="en-US" dirty="0" smtClean="0"/>
              <a:t>Examples:</a:t>
            </a:r>
          </a:p>
          <a:p>
            <a:pPr lvl="1">
              <a:buNone/>
            </a:pPr>
            <a:r>
              <a:rPr lang="en-US" dirty="0" smtClean="0"/>
              <a:t>$</a:t>
            </a:r>
            <a:r>
              <a:rPr lang="en-US" dirty="0" err="1" smtClean="0"/>
              <a:t>rosnode</a:t>
            </a:r>
            <a:r>
              <a:rPr lang="en-US" dirty="0" smtClean="0"/>
              <a:t> info /talker </a:t>
            </a:r>
          </a:p>
          <a:p>
            <a:pPr lvl="1">
              <a:buNone/>
            </a:pPr>
            <a:r>
              <a:rPr lang="en-US" dirty="0" smtClean="0"/>
              <a:t>$</a:t>
            </a:r>
            <a:r>
              <a:rPr lang="en-US" dirty="0" err="1" smtClean="0"/>
              <a:t>rosnode</a:t>
            </a:r>
            <a:r>
              <a:rPr lang="en-US" dirty="0" smtClean="0"/>
              <a:t> info /listener</a:t>
            </a:r>
          </a:p>
          <a:p>
            <a:pPr lvl="1">
              <a:buNone/>
            </a:pPr>
            <a:r>
              <a:rPr lang="en-US" dirty="0" smtClean="0"/>
              <a:t>$</a:t>
            </a:r>
            <a:r>
              <a:rPr lang="en-US" dirty="0" err="1" smtClean="0"/>
              <a:t>rostopic</a:t>
            </a:r>
            <a:r>
              <a:rPr lang="en-US" dirty="0" smtClean="0"/>
              <a:t> list</a:t>
            </a:r>
          </a:p>
          <a:p>
            <a:pPr lvl="1">
              <a:buNone/>
            </a:pPr>
            <a:r>
              <a:rPr lang="en-US" dirty="0" smtClean="0"/>
              <a:t>$</a:t>
            </a:r>
            <a:r>
              <a:rPr lang="en-US" dirty="0" err="1" smtClean="0"/>
              <a:t>rostopic</a:t>
            </a:r>
            <a:r>
              <a:rPr lang="en-US" dirty="0" smtClean="0"/>
              <a:t> info /chatter</a:t>
            </a:r>
          </a:p>
          <a:p>
            <a:pPr lvl="1">
              <a:buNone/>
            </a:pPr>
            <a:r>
              <a:rPr lang="en-US" dirty="0" smtClean="0"/>
              <a:t>$</a:t>
            </a:r>
            <a:r>
              <a:rPr lang="en-US" dirty="0" err="1" smtClean="0"/>
              <a:t>rostopic</a:t>
            </a:r>
            <a:r>
              <a:rPr lang="en-US" dirty="0" smtClean="0"/>
              <a:t> echo /chatter</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4648200" y="3200400"/>
            <a:ext cx="4038600" cy="146960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rqt_graph</a:t>
            </a:r>
            <a:endParaRPr lang="en-US" dirty="0"/>
          </a:p>
        </p:txBody>
      </p:sp>
      <p:sp>
        <p:nvSpPr>
          <p:cNvPr id="3" name="Content Placeholder 2"/>
          <p:cNvSpPr>
            <a:spLocks noGrp="1"/>
          </p:cNvSpPr>
          <p:nvPr>
            <p:ph idx="1"/>
          </p:nvPr>
        </p:nvSpPr>
        <p:spPr/>
        <p:txBody>
          <a:bodyPr>
            <a:normAutofit/>
          </a:bodyPr>
          <a:lstStyle/>
          <a:p>
            <a:r>
              <a:rPr lang="en-US" dirty="0" err="1" smtClean="0"/>
              <a:t>rqt_graph</a:t>
            </a:r>
            <a:r>
              <a:rPr lang="en-US" dirty="0" smtClean="0"/>
              <a:t> creates a dynamic graph of what's going on in the system</a:t>
            </a:r>
          </a:p>
          <a:p>
            <a:r>
              <a:rPr lang="en-US" dirty="0" smtClean="0"/>
              <a:t>Use the following command to run it:</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85800" y="2971800"/>
            <a:ext cx="73152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rosrun</a:t>
            </a:r>
            <a:r>
              <a:rPr lang="en-US" sz="2000" dirty="0" smtClean="0"/>
              <a:t> </a:t>
            </a:r>
            <a:r>
              <a:rPr lang="en-US" sz="2000" dirty="0" err="1" smtClean="0"/>
              <a:t>rqt_graph</a:t>
            </a:r>
            <a:r>
              <a:rPr lang="en-US" sz="2000" dirty="0" smtClean="0"/>
              <a:t> </a:t>
            </a:r>
            <a:r>
              <a:rPr lang="en-US" sz="2000" dirty="0" err="1" smtClean="0"/>
              <a:t>rqt_graph</a:t>
            </a:r>
            <a:endParaRPr lang="en-US" sz="2000" dirty="0" smtClean="0"/>
          </a:p>
        </p:txBody>
      </p:sp>
      <p:pic>
        <p:nvPicPr>
          <p:cNvPr id="5122" name="Picture 2"/>
          <p:cNvPicPr>
            <a:picLocks noChangeAspect="1" noChangeArrowheads="1"/>
          </p:cNvPicPr>
          <p:nvPr/>
        </p:nvPicPr>
        <p:blipFill>
          <a:blip r:embed="rId2" cstate="print"/>
          <a:srcRect/>
          <a:stretch>
            <a:fillRect/>
          </a:stretch>
        </p:blipFill>
        <p:spPr bwMode="auto">
          <a:xfrm>
            <a:off x="2057400" y="3657600"/>
            <a:ext cx="5105400" cy="269623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 Names</a:t>
            </a:r>
            <a:endParaRPr lang="en-US" dirty="0"/>
          </a:p>
        </p:txBody>
      </p:sp>
      <p:sp>
        <p:nvSpPr>
          <p:cNvPr id="3" name="Content Placeholder 2"/>
          <p:cNvSpPr>
            <a:spLocks noGrp="1"/>
          </p:cNvSpPr>
          <p:nvPr>
            <p:ph idx="1"/>
          </p:nvPr>
        </p:nvSpPr>
        <p:spPr/>
        <p:txBody>
          <a:bodyPr>
            <a:normAutofit/>
          </a:bodyPr>
          <a:lstStyle/>
          <a:p>
            <a:r>
              <a:rPr lang="en-US" sz="3000" dirty="0" smtClean="0"/>
              <a:t>ROS names must be unique</a:t>
            </a:r>
          </a:p>
          <a:p>
            <a:r>
              <a:rPr lang="en-US" sz="3000" dirty="0" smtClean="0"/>
              <a:t>If the same node is launched twice, </a:t>
            </a:r>
            <a:r>
              <a:rPr lang="en-US" sz="3000" dirty="0" err="1" smtClean="0"/>
              <a:t>roscore</a:t>
            </a:r>
            <a:r>
              <a:rPr lang="en-US" sz="3000" dirty="0" smtClean="0"/>
              <a:t> directs the older node to exit</a:t>
            </a:r>
          </a:p>
          <a:p>
            <a:r>
              <a:rPr lang="en-US" sz="3000" dirty="0" smtClean="0"/>
              <a:t>To change the name of a node on the command line, the special </a:t>
            </a:r>
            <a:r>
              <a:rPr lang="en-US" sz="3000" b="1" dirty="0" smtClean="0"/>
              <a:t>__name </a:t>
            </a:r>
            <a:r>
              <a:rPr lang="en-US" sz="3000" dirty="0" smtClean="0"/>
              <a:t>remapping syntax can be used</a:t>
            </a:r>
          </a:p>
          <a:p>
            <a:r>
              <a:rPr lang="en-US" sz="3000" dirty="0" smtClean="0"/>
              <a:t>The following two shell commands would launch two instances of talker named talker1 and talker2</a:t>
            </a:r>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762000" y="4953000"/>
            <a:ext cx="71628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2000" dirty="0" smtClean="0"/>
              <a:t>$ </a:t>
            </a:r>
            <a:r>
              <a:rPr lang="en-US" sz="2000" dirty="0" err="1" smtClean="0"/>
              <a:t>rosrun</a:t>
            </a:r>
            <a:r>
              <a:rPr lang="en-US" sz="2000" dirty="0" smtClean="0"/>
              <a:t> </a:t>
            </a:r>
            <a:r>
              <a:rPr lang="en-US" sz="2000" dirty="0" err="1" smtClean="0"/>
              <a:t>chat_pkg</a:t>
            </a:r>
            <a:r>
              <a:rPr lang="en-US" sz="2000" dirty="0" smtClean="0"/>
              <a:t> talker __name:=talker1</a:t>
            </a:r>
          </a:p>
          <a:p>
            <a:r>
              <a:rPr lang="en-US" sz="2000" dirty="0" smtClean="0">
                <a:latin typeface="+mj-lt"/>
                <a:cs typeface="Courier New" pitchFamily="49" charset="0"/>
              </a:rPr>
              <a:t>$ </a:t>
            </a:r>
            <a:r>
              <a:rPr lang="en-US" sz="2000" dirty="0" err="1" smtClean="0">
                <a:latin typeface="+mj-lt"/>
                <a:cs typeface="Courier New" pitchFamily="49" charset="0"/>
              </a:rPr>
              <a:t>rosrun</a:t>
            </a:r>
            <a:r>
              <a:rPr lang="en-US" sz="2000" dirty="0" smtClean="0">
                <a:latin typeface="+mj-lt"/>
                <a:cs typeface="Courier New" pitchFamily="49" charset="0"/>
              </a:rPr>
              <a:t> </a:t>
            </a:r>
            <a:r>
              <a:rPr lang="en-US" sz="2000" dirty="0" err="1" smtClean="0">
                <a:latin typeface="+mj-lt"/>
                <a:cs typeface="Courier New" pitchFamily="49" charset="0"/>
              </a:rPr>
              <a:t>chat_pkg</a:t>
            </a:r>
            <a:r>
              <a:rPr lang="en-US" sz="2000" dirty="0" smtClean="0">
                <a:latin typeface="+mj-lt"/>
                <a:cs typeface="Courier New" pitchFamily="49" charset="0"/>
              </a:rPr>
              <a:t> talker __name:=talker2</a:t>
            </a:r>
            <a:endParaRPr lang="en-US" sz="2000" dirty="0">
              <a:latin typeface="+mj-lt"/>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 Communication Types</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914400" y="1600200"/>
            <a:ext cx="7195965" cy="19812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 Names</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066800" y="2057400"/>
            <a:ext cx="7099300" cy="2209800"/>
          </a:xfrm>
          <a:prstGeom prst="rect">
            <a:avLst/>
          </a:prstGeom>
          <a:noFill/>
          <a:ln w="9525">
            <a:noFill/>
            <a:miter lim="800000"/>
            <a:headEnd/>
            <a:tailEnd/>
          </a:ln>
        </p:spPr>
      </p:pic>
      <p:sp>
        <p:nvSpPr>
          <p:cNvPr id="9" name="Content Placeholder 2"/>
          <p:cNvSpPr>
            <a:spLocks noGrp="1"/>
          </p:cNvSpPr>
          <p:nvPr>
            <p:ph idx="1"/>
          </p:nvPr>
        </p:nvSpPr>
        <p:spPr>
          <a:xfrm>
            <a:off x="228600" y="4343400"/>
            <a:ext cx="8686800" cy="457200"/>
          </a:xfrm>
        </p:spPr>
        <p:txBody>
          <a:bodyPr>
            <a:normAutofit/>
          </a:bodyPr>
          <a:lstStyle/>
          <a:p>
            <a:pPr algn="ctr">
              <a:buNone/>
            </a:pPr>
            <a:r>
              <a:rPr lang="en-US" sz="2200" dirty="0" smtClean="0"/>
              <a:t>Instantiating two talker programs and routing them to the same receiver </a:t>
            </a:r>
            <a:endParaRPr lang="en-US" sz="2200"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roslaunch</a:t>
            </a:r>
            <a:endParaRPr lang="en-US" dirty="0"/>
          </a:p>
        </p:txBody>
      </p:sp>
      <p:sp>
        <p:nvSpPr>
          <p:cNvPr id="3" name="Content Placeholder 2"/>
          <p:cNvSpPr>
            <a:spLocks noGrp="1"/>
          </p:cNvSpPr>
          <p:nvPr>
            <p:ph idx="1"/>
          </p:nvPr>
        </p:nvSpPr>
        <p:spPr/>
        <p:txBody>
          <a:bodyPr>
            <a:normAutofit/>
          </a:bodyPr>
          <a:lstStyle/>
          <a:p>
            <a:r>
              <a:rPr lang="en-US" sz="3000" dirty="0" smtClean="0"/>
              <a:t>a tool for easily launching multiple ROS nodes as well as setting parameters on the Parameter Server</a:t>
            </a:r>
          </a:p>
          <a:p>
            <a:r>
              <a:rPr lang="en-US" sz="3000" dirty="0" err="1" smtClean="0"/>
              <a:t>roslaunch</a:t>
            </a:r>
            <a:r>
              <a:rPr lang="en-US" sz="3000" dirty="0" smtClean="0"/>
              <a:t> operates on launch files which are XML files that specify a collection of nodes to launch along with their parameters</a:t>
            </a:r>
          </a:p>
          <a:p>
            <a:pPr lvl="1"/>
            <a:r>
              <a:rPr lang="en-US" sz="2600" dirty="0" smtClean="0"/>
              <a:t>By convention </a:t>
            </a:r>
            <a:r>
              <a:rPr lang="en-US" sz="2400" dirty="0" smtClean="0"/>
              <a:t>these files have a suffix of .launch</a:t>
            </a:r>
          </a:p>
          <a:p>
            <a:r>
              <a:rPr lang="en-US" dirty="0" smtClean="0"/>
              <a:t>Syntax:</a:t>
            </a:r>
          </a:p>
          <a:p>
            <a:endParaRPr lang="en-US" sz="3000" dirty="0" smtClean="0"/>
          </a:p>
          <a:p>
            <a:r>
              <a:rPr lang="en-US" sz="3000" dirty="0" err="1" smtClean="0"/>
              <a:t>roslaunch</a:t>
            </a:r>
            <a:r>
              <a:rPr lang="en-US" sz="3000" dirty="0" smtClean="0"/>
              <a:t> automatically runs </a:t>
            </a:r>
            <a:r>
              <a:rPr lang="en-US" sz="3000" dirty="0" err="1" smtClean="0"/>
              <a:t>roscore</a:t>
            </a:r>
            <a:r>
              <a:rPr lang="en-US" sz="3000" dirty="0" smtClean="0"/>
              <a:t> for you </a:t>
            </a:r>
            <a:endParaRPr lang="en-US" sz="3000"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838200" y="4800600"/>
            <a:ext cx="71628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2000" dirty="0" smtClean="0"/>
              <a:t>$ </a:t>
            </a:r>
            <a:r>
              <a:rPr lang="en-US" sz="2000" dirty="0" err="1" smtClean="0"/>
              <a:t>roslaunch</a:t>
            </a:r>
            <a:r>
              <a:rPr lang="en-US" sz="2000" dirty="0" smtClean="0"/>
              <a:t> PACKAGE LAUNCH_FILE</a:t>
            </a:r>
            <a:endParaRPr lang="en-US" sz="2000" dirty="0">
              <a:latin typeface="+mj-lt"/>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File Example</a:t>
            </a:r>
            <a:endParaRPr lang="en-US" dirty="0"/>
          </a:p>
        </p:txBody>
      </p:sp>
      <p:sp>
        <p:nvSpPr>
          <p:cNvPr id="6" name="Content Placeholder 2"/>
          <p:cNvSpPr>
            <a:spLocks noGrp="1"/>
          </p:cNvSpPr>
          <p:nvPr>
            <p:ph idx="1"/>
          </p:nvPr>
        </p:nvSpPr>
        <p:spPr>
          <a:xfrm>
            <a:off x="228600" y="1219200"/>
            <a:ext cx="8686800" cy="5359400"/>
          </a:xfrm>
        </p:spPr>
        <p:txBody>
          <a:bodyPr>
            <a:normAutofit fontScale="92500" lnSpcReduction="20000"/>
          </a:bodyPr>
          <a:lstStyle/>
          <a:p>
            <a:r>
              <a:rPr lang="en-US" dirty="0" smtClean="0"/>
              <a:t>Launch file for launching the talker and listener nodes:</a:t>
            </a:r>
          </a:p>
          <a:p>
            <a:endParaRPr lang="en-US" dirty="0" smtClean="0"/>
          </a:p>
          <a:p>
            <a:endParaRPr lang="en-US" dirty="0" smtClean="0"/>
          </a:p>
          <a:p>
            <a:endParaRPr lang="en-US" dirty="0" smtClean="0"/>
          </a:p>
          <a:p>
            <a:endParaRPr lang="en-US" dirty="0" smtClean="0"/>
          </a:p>
          <a:p>
            <a:r>
              <a:rPr lang="en-US" dirty="0" smtClean="0"/>
              <a:t>Each &lt;node&gt; tag includes attributes declaring the ROS graph name of the node, the package in which it can be found, and the type of node, which is the filename of the executable program</a:t>
            </a:r>
          </a:p>
          <a:p>
            <a:r>
              <a:rPr lang="en-US" dirty="0" smtClean="0">
                <a:solidFill>
                  <a:srgbClr val="FF0000"/>
                </a:solidFill>
              </a:rPr>
              <a:t>output=“screen” </a:t>
            </a:r>
            <a:r>
              <a:rPr lang="en-US" dirty="0" smtClean="0"/>
              <a:t>makes the ROS log messages appear on the launch terminal window</a:t>
            </a:r>
          </a:p>
        </p:txBody>
      </p:sp>
      <p:sp>
        <p:nvSpPr>
          <p:cNvPr id="9" name="Footer Placeholder 8"/>
          <p:cNvSpPr>
            <a:spLocks noGrp="1"/>
          </p:cNvSpPr>
          <p:nvPr>
            <p:ph type="ftr" sz="quarter" idx="11"/>
          </p:nvPr>
        </p:nvSpPr>
        <p:spPr/>
        <p:txBody>
          <a:bodyPr/>
          <a:lstStyle/>
          <a:p>
            <a:r>
              <a:rPr lang="en-US" smtClean="0"/>
              <a:t>(C)2016 Roi Yehoshua</a:t>
            </a:r>
            <a:endParaRPr lang="en-US" dirty="0"/>
          </a:p>
        </p:txBody>
      </p:sp>
      <p:sp>
        <p:nvSpPr>
          <p:cNvPr id="5" name="Rectangle 4"/>
          <p:cNvSpPr>
            <a:spLocks noChangeArrowheads="1"/>
          </p:cNvSpPr>
          <p:nvPr/>
        </p:nvSpPr>
        <p:spPr bwMode="auto">
          <a:xfrm>
            <a:off x="685800" y="2057400"/>
            <a:ext cx="7696200" cy="163121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&lt;launch&gt;  </a:t>
            </a:r>
          </a:p>
          <a:p>
            <a:pPr marL="0" lvl="1"/>
            <a:r>
              <a:rPr lang="en-US" sz="2000" dirty="0" smtClean="0"/>
              <a:t>  &lt;node name="talker" </a:t>
            </a:r>
            <a:r>
              <a:rPr lang="en-US" sz="2000" dirty="0" err="1" smtClean="0"/>
              <a:t>pkg</a:t>
            </a:r>
            <a:r>
              <a:rPr lang="en-US" sz="2000" dirty="0" smtClean="0"/>
              <a:t>="</a:t>
            </a:r>
            <a:r>
              <a:rPr lang="en-US" sz="2000" dirty="0" err="1" smtClean="0"/>
              <a:t>chat_pkg</a:t>
            </a:r>
            <a:r>
              <a:rPr lang="en-US" sz="2000" dirty="0" smtClean="0"/>
              <a:t>" type="talker" output="screen"/&gt;</a:t>
            </a:r>
          </a:p>
          <a:p>
            <a:pPr marL="0" lvl="1"/>
            <a:r>
              <a:rPr lang="en-US" sz="2000" dirty="0" smtClean="0"/>
              <a:t>  &lt;node name="listener" </a:t>
            </a:r>
            <a:r>
              <a:rPr lang="en-US" sz="2000" dirty="0" err="1" smtClean="0"/>
              <a:t>pkg</a:t>
            </a:r>
            <a:r>
              <a:rPr lang="en-US" sz="2000" dirty="0" smtClean="0"/>
              <a:t>="</a:t>
            </a:r>
            <a:r>
              <a:rPr lang="en-US" sz="2000" dirty="0" err="1" smtClean="0"/>
              <a:t>chat_pkg</a:t>
            </a:r>
            <a:r>
              <a:rPr lang="en-US" sz="2000" dirty="0" smtClean="0"/>
              <a:t>" type="listener" output="screen"/&gt; </a:t>
            </a:r>
          </a:p>
          <a:p>
            <a:pPr marL="0" lvl="1"/>
            <a:r>
              <a:rPr lang="en-US" sz="2000" dirty="0" smtClean="0"/>
              <a:t>&lt;/launch&gt;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File Example</a:t>
            </a:r>
            <a:endParaRPr lang="en-US" dirty="0"/>
          </a:p>
        </p:txBody>
      </p:sp>
      <p:sp>
        <p:nvSpPr>
          <p:cNvPr id="9" name="Footer Placeholder 8"/>
          <p:cNvSpPr>
            <a:spLocks noGrp="1"/>
          </p:cNvSpPr>
          <p:nvPr>
            <p:ph type="ftr" sz="quarter" idx="11"/>
          </p:nvPr>
        </p:nvSpPr>
        <p:spPr/>
        <p:txBody>
          <a:bodyPr/>
          <a:lstStyle/>
          <a:p>
            <a:r>
              <a:rPr lang="en-US" smtClean="0"/>
              <a:t>(C)2016 Roi Yehoshua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76400" y="2057400"/>
            <a:ext cx="5791200" cy="3761874"/>
          </a:xfrm>
          <a:prstGeom prst="rect">
            <a:avLst/>
          </a:prstGeom>
          <a:noFill/>
          <a:ln w="9525">
            <a:noFill/>
            <a:miter lim="800000"/>
            <a:headEnd/>
            <a:tailEnd/>
          </a:ln>
        </p:spPr>
      </p:pic>
      <p:sp>
        <p:nvSpPr>
          <p:cNvPr id="6" name="Rectangle 5"/>
          <p:cNvSpPr>
            <a:spLocks noChangeArrowheads="1"/>
          </p:cNvSpPr>
          <p:nvPr/>
        </p:nvSpPr>
        <p:spPr bwMode="auto">
          <a:xfrm>
            <a:off x="533400" y="1371600"/>
            <a:ext cx="71628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2000" dirty="0" smtClean="0"/>
              <a:t>$ </a:t>
            </a:r>
            <a:r>
              <a:rPr lang="en-US" sz="2000" dirty="0" err="1" smtClean="0"/>
              <a:t>roslaunch</a:t>
            </a:r>
            <a:r>
              <a:rPr lang="en-US" sz="2000" dirty="0" smtClean="0"/>
              <a:t> </a:t>
            </a:r>
            <a:r>
              <a:rPr lang="en-US" sz="2000" dirty="0" err="1" smtClean="0"/>
              <a:t>chat_pkg</a:t>
            </a:r>
            <a:r>
              <a:rPr lang="en-US" sz="2000" dirty="0" smtClean="0"/>
              <a:t> </a:t>
            </a:r>
            <a:r>
              <a:rPr lang="en-US" sz="2000" dirty="0" err="1" smtClean="0"/>
              <a:t>chat.launch</a:t>
            </a:r>
            <a:endParaRPr lang="en-US" sz="2000" dirty="0">
              <a:latin typeface="+mj-lt"/>
              <a:cs typeface="Courier New" pitchFamily="49"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Velocity Commands</a:t>
            </a:r>
            <a:endParaRPr lang="en-US" dirty="0"/>
          </a:p>
        </p:txBody>
      </p:sp>
      <p:sp>
        <p:nvSpPr>
          <p:cNvPr id="3" name="Content Placeholder 2"/>
          <p:cNvSpPr>
            <a:spLocks noGrp="1"/>
          </p:cNvSpPr>
          <p:nvPr>
            <p:ph idx="1"/>
          </p:nvPr>
        </p:nvSpPr>
        <p:spPr/>
        <p:txBody>
          <a:bodyPr>
            <a:normAutofit/>
          </a:bodyPr>
          <a:lstStyle/>
          <a:p>
            <a:r>
              <a:rPr lang="en-US" dirty="0" smtClean="0"/>
              <a:t>To make a robot move in ROS we need to publish </a:t>
            </a:r>
            <a:r>
              <a:rPr lang="en-US" b="1" dirty="0" smtClean="0"/>
              <a:t>Twist</a:t>
            </a:r>
            <a:r>
              <a:rPr lang="en-US" dirty="0" smtClean="0"/>
              <a:t> messages to the topic </a:t>
            </a:r>
            <a:r>
              <a:rPr lang="en-US" b="1" dirty="0" err="1" smtClean="0"/>
              <a:t>cmd_vel</a:t>
            </a:r>
            <a:endParaRPr lang="en-US" b="1" dirty="0" smtClean="0"/>
          </a:p>
          <a:p>
            <a:r>
              <a:rPr lang="en-US" dirty="0" smtClean="0"/>
              <a:t>This message has a linear component for the (</a:t>
            </a:r>
            <a:r>
              <a:rPr lang="en-US" dirty="0" err="1" smtClean="0"/>
              <a:t>x,y,z</a:t>
            </a:r>
            <a:r>
              <a:rPr lang="en-US" dirty="0" smtClean="0"/>
              <a:t>) velocities, and an angular component for the angular rate about the (</a:t>
            </a:r>
            <a:r>
              <a:rPr lang="en-US" dirty="0" err="1" smtClean="0"/>
              <a:t>x,y,z</a:t>
            </a:r>
            <a:r>
              <a:rPr lang="en-US" dirty="0" smtClean="0"/>
              <a:t>) axes</a:t>
            </a:r>
          </a:p>
          <a:p>
            <a:endParaRPr lang="en-US" b="1" dirty="0" smtClean="0"/>
          </a:p>
          <a:p>
            <a:pPr>
              <a:buNone/>
            </a:pPr>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1828800" y="4038600"/>
            <a:ext cx="5791200" cy="181588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400" dirty="0" err="1" smtClean="0">
                <a:solidFill>
                  <a:srgbClr val="000000"/>
                </a:solidFill>
                <a:latin typeface="Consolas"/>
                <a:ea typeface="Calibri"/>
                <a:cs typeface="David"/>
              </a:rPr>
              <a:t>geometry_msgs</a:t>
            </a:r>
            <a:r>
              <a:rPr lang="en-US" sz="1400" dirty="0" smtClean="0">
                <a:solidFill>
                  <a:srgbClr val="000000"/>
                </a:solidFill>
                <a:latin typeface="Consolas"/>
                <a:ea typeface="Calibri"/>
                <a:cs typeface="David"/>
              </a:rPr>
              <a:t>/Vector3 linear</a:t>
            </a:r>
          </a:p>
          <a:p>
            <a:r>
              <a:rPr lang="en-US" sz="1400" dirty="0" smtClean="0">
                <a:solidFill>
                  <a:srgbClr val="000000"/>
                </a:solidFill>
                <a:latin typeface="Consolas"/>
                <a:ea typeface="Calibri"/>
                <a:cs typeface="David"/>
              </a:rPr>
              <a:t>  float64 x</a:t>
            </a:r>
          </a:p>
          <a:p>
            <a:r>
              <a:rPr lang="en-US" sz="1400" dirty="0" smtClean="0">
                <a:solidFill>
                  <a:srgbClr val="000000"/>
                </a:solidFill>
                <a:latin typeface="Consolas"/>
                <a:ea typeface="Calibri"/>
                <a:cs typeface="David"/>
              </a:rPr>
              <a:t>  float64 y</a:t>
            </a:r>
          </a:p>
          <a:p>
            <a:r>
              <a:rPr lang="en-US" sz="1400" dirty="0" smtClean="0">
                <a:solidFill>
                  <a:srgbClr val="000000"/>
                </a:solidFill>
                <a:latin typeface="Consolas"/>
                <a:ea typeface="Calibri"/>
                <a:cs typeface="David"/>
              </a:rPr>
              <a:t>  float64 z</a:t>
            </a:r>
          </a:p>
          <a:p>
            <a:r>
              <a:rPr lang="en-US" sz="1400" dirty="0" err="1" smtClean="0">
                <a:solidFill>
                  <a:srgbClr val="000000"/>
                </a:solidFill>
                <a:latin typeface="Consolas"/>
                <a:ea typeface="Calibri"/>
                <a:cs typeface="David"/>
              </a:rPr>
              <a:t>geometry_msgs</a:t>
            </a:r>
            <a:r>
              <a:rPr lang="en-US" sz="1400" dirty="0" smtClean="0">
                <a:solidFill>
                  <a:srgbClr val="000000"/>
                </a:solidFill>
                <a:latin typeface="Consolas"/>
                <a:ea typeface="Calibri"/>
                <a:cs typeface="David"/>
              </a:rPr>
              <a:t>/Vector3 angular</a:t>
            </a:r>
          </a:p>
          <a:p>
            <a:r>
              <a:rPr lang="en-US" sz="1400" dirty="0" smtClean="0">
                <a:solidFill>
                  <a:srgbClr val="000000"/>
                </a:solidFill>
                <a:latin typeface="Consolas"/>
                <a:ea typeface="Calibri"/>
                <a:cs typeface="David"/>
              </a:rPr>
              <a:t>  float64 x</a:t>
            </a:r>
          </a:p>
          <a:p>
            <a:r>
              <a:rPr lang="en-US" sz="1400" dirty="0" smtClean="0">
                <a:solidFill>
                  <a:srgbClr val="000000"/>
                </a:solidFill>
                <a:latin typeface="Consolas"/>
                <a:ea typeface="Calibri"/>
                <a:cs typeface="David"/>
              </a:rPr>
              <a:t>  float64 y</a:t>
            </a:r>
          </a:p>
          <a:p>
            <a:r>
              <a:rPr lang="en-US" sz="1400" dirty="0" smtClean="0">
                <a:solidFill>
                  <a:srgbClr val="000000"/>
                </a:solidFill>
                <a:latin typeface="Consolas"/>
                <a:ea typeface="Calibri"/>
                <a:cs typeface="David"/>
              </a:rPr>
              <a:t>  float64 z</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Drive Robots</a:t>
            </a:r>
            <a:endParaRPr lang="en-US" dirty="0"/>
          </a:p>
        </p:txBody>
      </p:sp>
      <p:sp>
        <p:nvSpPr>
          <p:cNvPr id="3" name="Content Placeholder 2"/>
          <p:cNvSpPr>
            <a:spLocks noGrp="1"/>
          </p:cNvSpPr>
          <p:nvPr>
            <p:ph idx="1"/>
          </p:nvPr>
        </p:nvSpPr>
        <p:spPr>
          <a:xfrm>
            <a:off x="228600" y="1371600"/>
            <a:ext cx="4876800" cy="5207000"/>
          </a:xfrm>
        </p:spPr>
        <p:txBody>
          <a:bodyPr>
            <a:normAutofit/>
          </a:bodyPr>
          <a:lstStyle/>
          <a:p>
            <a:r>
              <a:rPr lang="en-US" sz="2600" dirty="0" smtClean="0"/>
              <a:t>A differential wheeled robot consists of two independently actuated wheels, located on its two sides</a:t>
            </a:r>
          </a:p>
          <a:p>
            <a:r>
              <a:rPr lang="en-US" sz="2600" dirty="0" smtClean="0"/>
              <a:t>The robot moves forward when both wheels turn forward, and spins in place when one wheel drives forward and one drives backward.</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1026" name="Picture 2" descr="http://www.societyofrobots.com/images/programming_differentialdrive_example.gif"/>
          <p:cNvPicPr>
            <a:picLocks noChangeAspect="1" noChangeArrowheads="1"/>
          </p:cNvPicPr>
          <p:nvPr/>
        </p:nvPicPr>
        <p:blipFill>
          <a:blip r:embed="rId2" cstate="print"/>
          <a:srcRect/>
          <a:stretch>
            <a:fillRect/>
          </a:stretch>
        </p:blipFill>
        <p:spPr bwMode="auto">
          <a:xfrm>
            <a:off x="5334000" y="1371600"/>
            <a:ext cx="3153102" cy="2286000"/>
          </a:xfrm>
          <a:prstGeom prst="rect">
            <a:avLst/>
          </a:prstGeom>
          <a:noFill/>
        </p:spPr>
      </p:pic>
      <p:pic>
        <p:nvPicPr>
          <p:cNvPr id="8" name="Picture 2" descr="http://upload.wikimedia.org/wikibooks/en/thumb/e/e4/Swing-type_robot.png/432px-Swing-type_robot.png"/>
          <p:cNvPicPr>
            <a:picLocks noChangeAspect="1" noChangeArrowheads="1"/>
          </p:cNvPicPr>
          <p:nvPr/>
        </p:nvPicPr>
        <p:blipFill>
          <a:blip r:embed="rId3" cstate="print"/>
          <a:srcRect/>
          <a:stretch>
            <a:fillRect/>
          </a:stretch>
        </p:blipFill>
        <p:spPr bwMode="auto">
          <a:xfrm>
            <a:off x="5943600" y="3886200"/>
            <a:ext cx="2209800" cy="1621543"/>
          </a:xfrm>
          <a:prstGeom prst="rect">
            <a:avLst/>
          </a:prstGeom>
          <a:noFill/>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Drive Robots</a:t>
            </a:r>
            <a:endParaRPr lang="en-US" dirty="0"/>
          </a:p>
        </p:txBody>
      </p:sp>
      <p:sp>
        <p:nvSpPr>
          <p:cNvPr id="3" name="Content Placeholder 2"/>
          <p:cNvSpPr>
            <a:spLocks noGrp="1"/>
          </p:cNvSpPr>
          <p:nvPr>
            <p:ph idx="1"/>
          </p:nvPr>
        </p:nvSpPr>
        <p:spPr/>
        <p:txBody>
          <a:bodyPr>
            <a:normAutofit/>
          </a:bodyPr>
          <a:lstStyle/>
          <a:p>
            <a:r>
              <a:rPr lang="en-US" sz="3000" dirty="0" smtClean="0"/>
              <a:t>A differential drive robot can only move forward/backward along its longitudinal axis and rotate only around its vertical axis</a:t>
            </a:r>
          </a:p>
          <a:p>
            <a:pPr lvl="1"/>
            <a:r>
              <a:rPr lang="en-US" dirty="0" smtClean="0"/>
              <a:t>The robot cannot move sideways or vertically</a:t>
            </a:r>
          </a:p>
          <a:p>
            <a:r>
              <a:rPr lang="en-US" sz="3000" dirty="0" smtClean="0"/>
              <a:t>Thus we only need to set the linear </a:t>
            </a:r>
            <a:r>
              <a:rPr lang="en-US" sz="3000" b="1" dirty="0" smtClean="0"/>
              <a:t>x</a:t>
            </a:r>
            <a:r>
              <a:rPr lang="en-US" sz="3000" dirty="0" smtClean="0"/>
              <a:t> component and the angular </a:t>
            </a:r>
            <a:r>
              <a:rPr lang="en-US" sz="3000" b="1" dirty="0" smtClean="0"/>
              <a:t>z</a:t>
            </a:r>
            <a:r>
              <a:rPr lang="en-US" sz="3000" dirty="0" smtClean="0"/>
              <a:t> component in the Twist message</a:t>
            </a:r>
          </a:p>
          <a:p>
            <a:r>
              <a:rPr lang="en-US" sz="3000" dirty="0" smtClean="0"/>
              <a:t>An </a:t>
            </a:r>
            <a:r>
              <a:rPr lang="en-US" sz="3000" dirty="0" err="1" smtClean="0"/>
              <a:t>omni</a:t>
            </a:r>
            <a:r>
              <a:rPr lang="en-US" sz="3000" dirty="0" smtClean="0"/>
              <a:t>-directional robot would also use the linear y component while a flying or underwater robot would use all six components</a:t>
            </a:r>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Move Turtle Node</a:t>
            </a:r>
            <a:endParaRPr lang="en-US" dirty="0"/>
          </a:p>
        </p:txBody>
      </p:sp>
      <p:sp>
        <p:nvSpPr>
          <p:cNvPr id="3" name="Content Placeholder 2"/>
          <p:cNvSpPr>
            <a:spLocks noGrp="1"/>
          </p:cNvSpPr>
          <p:nvPr>
            <p:ph idx="1"/>
          </p:nvPr>
        </p:nvSpPr>
        <p:spPr/>
        <p:txBody>
          <a:bodyPr>
            <a:normAutofit/>
          </a:bodyPr>
          <a:lstStyle/>
          <a:p>
            <a:r>
              <a:rPr lang="en-US" dirty="0" smtClean="0"/>
              <a:t>For the demo, we will create a new ROS package called </a:t>
            </a:r>
            <a:r>
              <a:rPr lang="en-US" dirty="0" err="1" smtClean="0"/>
              <a:t>my_turtle</a:t>
            </a:r>
            <a:endParaRPr lang="en-US" dirty="0" smtClean="0"/>
          </a:p>
          <a:p>
            <a:endParaRPr lang="en-US" dirty="0" smtClean="0"/>
          </a:p>
          <a:p>
            <a:endParaRPr lang="en-US" dirty="0" smtClean="0"/>
          </a:p>
          <a:p>
            <a:r>
              <a:rPr lang="en-US" dirty="0" smtClean="0"/>
              <a:t>In Eclipse add a new source file to the package called Move_Turtle.cpp </a:t>
            </a:r>
          </a:p>
          <a:p>
            <a:r>
              <a:rPr lang="en-US" dirty="0" smtClean="0"/>
              <a:t>Add the following code</a:t>
            </a:r>
          </a:p>
        </p:txBody>
      </p:sp>
      <p:sp>
        <p:nvSpPr>
          <p:cNvPr id="5" name="Rectangle 4"/>
          <p:cNvSpPr>
            <a:spLocks noChangeArrowheads="1"/>
          </p:cNvSpPr>
          <p:nvPr/>
        </p:nvSpPr>
        <p:spPr bwMode="auto">
          <a:xfrm>
            <a:off x="685800" y="2362200"/>
            <a:ext cx="76962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cd</a:t>
            </a:r>
            <a:r>
              <a:rPr lang="en-US" sz="2000" dirty="0" smtClean="0"/>
              <a:t> ~/</a:t>
            </a:r>
            <a:r>
              <a:rPr lang="en-US" sz="2000" dirty="0" err="1" smtClean="0"/>
              <a:t>catkin_ws</a:t>
            </a:r>
            <a:r>
              <a:rPr lang="en-US" sz="2000" dirty="0" smtClean="0"/>
              <a:t>/</a:t>
            </a:r>
            <a:r>
              <a:rPr lang="en-US" sz="2000" dirty="0" err="1" smtClean="0"/>
              <a:t>src</a:t>
            </a:r>
            <a:endParaRPr lang="en-US" sz="2000" dirty="0" smtClean="0"/>
          </a:p>
          <a:p>
            <a:pPr marL="0" lvl="1"/>
            <a:r>
              <a:rPr lang="en-US" sz="2000" dirty="0" smtClean="0"/>
              <a:t>$ </a:t>
            </a:r>
            <a:r>
              <a:rPr lang="en-US" sz="2000" dirty="0" err="1" smtClean="0"/>
              <a:t>catkin_create_pkg</a:t>
            </a:r>
            <a:r>
              <a:rPr lang="en-US" sz="2000" dirty="0" smtClean="0"/>
              <a:t> </a:t>
            </a:r>
            <a:r>
              <a:rPr lang="en-US" sz="2000" dirty="0" err="1" smtClean="0"/>
              <a:t>my_turtle</a:t>
            </a:r>
            <a:r>
              <a:rPr lang="en-US" sz="2000" dirty="0" smtClean="0"/>
              <a:t> </a:t>
            </a:r>
            <a:r>
              <a:rPr lang="en-US" sz="2000" dirty="0" err="1" smtClean="0"/>
              <a:t>std_msgs</a:t>
            </a:r>
            <a:r>
              <a:rPr lang="en-US" sz="2000" dirty="0" smtClean="0"/>
              <a:t> </a:t>
            </a:r>
            <a:r>
              <a:rPr lang="en-US" sz="2000" dirty="0" err="1" smtClean="0"/>
              <a:t>rospy</a:t>
            </a:r>
            <a:r>
              <a:rPr lang="en-US" sz="2000" dirty="0" smtClean="0"/>
              <a:t> </a:t>
            </a:r>
            <a:r>
              <a:rPr lang="en-US" sz="2000" dirty="0" err="1" smtClean="0"/>
              <a:t>roscpp</a:t>
            </a:r>
            <a:endParaRPr lang="en-US" sz="2000" dirty="0" smtClean="0"/>
          </a:p>
        </p:txBody>
      </p:sp>
      <p:sp>
        <p:nvSpPr>
          <p:cNvPr id="6" name="Footer Placeholder 5"/>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MoveTurtle.cpp</a:t>
            </a:r>
            <a:endParaRPr lang="en-US" dirty="0"/>
          </a:p>
        </p:txBody>
      </p:sp>
      <p:sp>
        <p:nvSpPr>
          <p:cNvPr id="6" name="Rectangle 5"/>
          <p:cNvSpPr>
            <a:spLocks noChangeArrowheads="1"/>
          </p:cNvSpPr>
          <p:nvPr/>
        </p:nvSpPr>
        <p:spPr bwMode="auto">
          <a:xfrm>
            <a:off x="609600" y="1295400"/>
            <a:ext cx="7848600" cy="507831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200" dirty="0" smtClean="0">
                <a:solidFill>
                  <a:srgbClr val="000000"/>
                </a:solidFill>
                <a:latin typeface="Consolas"/>
                <a:ea typeface="Calibri"/>
                <a:cs typeface="David"/>
              </a:rPr>
              <a:t>#include </a:t>
            </a:r>
            <a:r>
              <a:rPr lang="en-US" sz="1200" dirty="0" smtClean="0">
                <a:solidFill>
                  <a:srgbClr val="2A00FF"/>
                </a:solidFill>
                <a:latin typeface="Consolas"/>
                <a:ea typeface="Calibri"/>
                <a:cs typeface="David"/>
              </a:rPr>
              <a:t>"</a:t>
            </a:r>
            <a:r>
              <a:rPr lang="en-US" sz="1200" dirty="0" err="1" smtClean="0">
                <a:solidFill>
                  <a:srgbClr val="2A00FF"/>
                </a:solidFill>
                <a:latin typeface="Consolas"/>
                <a:ea typeface="Calibri"/>
                <a:cs typeface="David"/>
              </a:rPr>
              <a:t>ros</a:t>
            </a:r>
            <a:r>
              <a:rPr lang="en-US" sz="1200" dirty="0" smtClean="0">
                <a:solidFill>
                  <a:srgbClr val="2A00FF"/>
                </a:solidFill>
                <a:latin typeface="Consolas"/>
                <a:ea typeface="Calibri"/>
                <a:cs typeface="David"/>
              </a:rPr>
              <a:t>/</a:t>
            </a:r>
            <a:r>
              <a:rPr lang="en-US" sz="1200" dirty="0" err="1" smtClean="0">
                <a:solidFill>
                  <a:srgbClr val="2A00FF"/>
                </a:solidFill>
                <a:latin typeface="Consolas"/>
                <a:ea typeface="Calibri"/>
                <a:cs typeface="David"/>
              </a:rPr>
              <a:t>ros.h</a:t>
            </a:r>
            <a:r>
              <a:rPr lang="en-US" sz="1200" dirty="0" smtClean="0">
                <a:solidFill>
                  <a:srgbClr val="2A00FF"/>
                </a:solidFill>
                <a:latin typeface="Consolas"/>
                <a:ea typeface="Calibri"/>
                <a:cs typeface="David"/>
              </a:rPr>
              <a:t>"</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#include </a:t>
            </a:r>
            <a:r>
              <a:rPr lang="en-US" sz="1200" dirty="0" smtClean="0">
                <a:solidFill>
                  <a:srgbClr val="2A00FF"/>
                </a:solidFill>
                <a:latin typeface="Consolas"/>
                <a:ea typeface="Calibri"/>
                <a:cs typeface="David"/>
              </a:rPr>
              <a:t>"</a:t>
            </a:r>
            <a:r>
              <a:rPr lang="en-US" sz="1200" dirty="0" err="1" smtClean="0">
                <a:solidFill>
                  <a:srgbClr val="2A00FF"/>
                </a:solidFill>
                <a:latin typeface="Consolas"/>
                <a:ea typeface="Calibri"/>
                <a:cs typeface="David"/>
              </a:rPr>
              <a:t>geometry_msgs</a:t>
            </a:r>
            <a:r>
              <a:rPr lang="en-US" sz="1200" dirty="0" smtClean="0">
                <a:solidFill>
                  <a:srgbClr val="2A00FF"/>
                </a:solidFill>
                <a:latin typeface="Consolas"/>
                <a:ea typeface="Calibri"/>
                <a:cs typeface="David"/>
              </a:rPr>
              <a:t>/</a:t>
            </a:r>
            <a:r>
              <a:rPr lang="en-US" sz="1200" dirty="0" err="1" smtClean="0">
                <a:solidFill>
                  <a:srgbClr val="2A00FF"/>
                </a:solidFill>
                <a:latin typeface="Consolas"/>
                <a:ea typeface="Calibri"/>
                <a:cs typeface="David"/>
              </a:rPr>
              <a:t>Twist.h</a:t>
            </a:r>
            <a:r>
              <a:rPr lang="en-US" sz="1200" dirty="0" smtClean="0">
                <a:solidFill>
                  <a:srgbClr val="2A00FF"/>
                </a:solidFill>
                <a:latin typeface="Consolas"/>
                <a:ea typeface="Calibri"/>
                <a:cs typeface="David"/>
              </a:rPr>
              <a:t>"</a:t>
            </a:r>
            <a:endParaRPr lang="en-US" sz="1200" dirty="0" smtClean="0">
              <a:latin typeface="Times New Roman"/>
              <a:ea typeface="Calibri"/>
              <a:cs typeface="David"/>
            </a:endParaRPr>
          </a:p>
          <a:p>
            <a:r>
              <a:rPr lang="en-US" sz="1200" dirty="0" smtClean="0">
                <a:latin typeface="Consolas"/>
                <a:ea typeface="Calibri"/>
                <a:cs typeface="David"/>
              </a:rPr>
              <a:t> </a:t>
            </a:r>
            <a:endParaRPr lang="en-US" sz="1200" dirty="0" smtClean="0">
              <a:latin typeface="Times New Roman"/>
              <a:ea typeface="Calibri"/>
              <a:cs typeface="David"/>
            </a:endParaRPr>
          </a:p>
          <a:p>
            <a:r>
              <a:rPr lang="en-US" sz="1200" b="1" dirty="0" err="1" smtClean="0">
                <a:solidFill>
                  <a:srgbClr val="7F0055"/>
                </a:solidFill>
                <a:latin typeface="Consolas"/>
                <a:ea typeface="Calibri"/>
                <a:cs typeface="David"/>
              </a:rPr>
              <a:t>int</a:t>
            </a:r>
            <a:r>
              <a:rPr lang="en-US" sz="1200" dirty="0" smtClean="0">
                <a:solidFill>
                  <a:srgbClr val="000000"/>
                </a:solidFill>
                <a:latin typeface="Consolas"/>
                <a:ea typeface="Calibri"/>
                <a:cs typeface="David"/>
              </a:rPr>
              <a:t> main(</a:t>
            </a:r>
            <a:r>
              <a:rPr lang="en-US" sz="1200" b="1" dirty="0" err="1" smtClean="0">
                <a:solidFill>
                  <a:srgbClr val="7F0055"/>
                </a:solidFill>
                <a:latin typeface="Consolas"/>
                <a:ea typeface="Calibri"/>
                <a:cs typeface="David"/>
              </a:rPr>
              <a:t>int</a:t>
            </a:r>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argc</a:t>
            </a:r>
            <a:r>
              <a:rPr lang="en-US" sz="1200" dirty="0" smtClean="0">
                <a:solidFill>
                  <a:srgbClr val="000000"/>
                </a:solidFill>
                <a:latin typeface="Consolas"/>
                <a:ea typeface="Calibri"/>
                <a:cs typeface="David"/>
              </a:rPr>
              <a:t>, </a:t>
            </a:r>
            <a:r>
              <a:rPr lang="en-US" sz="1200" b="1" dirty="0" smtClean="0">
                <a:solidFill>
                  <a:srgbClr val="7F0055"/>
                </a:solidFill>
                <a:latin typeface="Consolas"/>
                <a:ea typeface="Calibri"/>
                <a:cs typeface="David"/>
              </a:rPr>
              <a:t>char</a:t>
            </a:r>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argv</a:t>
            </a:r>
            <a:r>
              <a:rPr lang="en-US" sz="1200" dirty="0" smtClean="0">
                <a:solidFill>
                  <a:srgbClr val="000000"/>
                </a:solidFill>
                <a:latin typeface="Consolas"/>
                <a:ea typeface="Calibri"/>
                <a:cs typeface="David"/>
              </a:rPr>
              <a:t>)</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b="1" dirty="0" smtClean="0">
                <a:solidFill>
                  <a:srgbClr val="7F0055"/>
                </a:solidFill>
                <a:latin typeface="Consolas"/>
                <a:ea typeface="Calibri"/>
                <a:cs typeface="David"/>
              </a:rPr>
              <a:t>const</a:t>
            </a:r>
            <a:r>
              <a:rPr lang="en-US" sz="1200" dirty="0" smtClean="0">
                <a:solidFill>
                  <a:srgbClr val="000000"/>
                </a:solidFill>
                <a:latin typeface="Consolas"/>
                <a:ea typeface="Calibri"/>
                <a:cs typeface="David"/>
              </a:rPr>
              <a:t> </a:t>
            </a:r>
            <a:r>
              <a:rPr lang="en-US" sz="1200" b="1" dirty="0" smtClean="0">
                <a:solidFill>
                  <a:srgbClr val="7F0055"/>
                </a:solidFill>
                <a:latin typeface="Consolas"/>
                <a:ea typeface="Calibri"/>
                <a:cs typeface="David"/>
              </a:rPr>
              <a:t>double</a:t>
            </a:r>
            <a:r>
              <a:rPr lang="en-US" sz="1200" dirty="0" smtClean="0">
                <a:solidFill>
                  <a:srgbClr val="000000"/>
                </a:solidFill>
                <a:latin typeface="Consolas"/>
                <a:ea typeface="Calibri"/>
                <a:cs typeface="David"/>
              </a:rPr>
              <a:t> FORWARD_SPEED_MPS = 0.5;</a:t>
            </a:r>
            <a:endParaRPr lang="en-US" sz="1200" dirty="0" smtClean="0">
              <a:latin typeface="Times New Roman"/>
              <a:ea typeface="Calibri"/>
              <a:cs typeface="David"/>
            </a:endParaRPr>
          </a:p>
          <a:p>
            <a:r>
              <a:rPr lang="en-US" sz="1200" dirty="0" smtClean="0">
                <a:latin typeface="Consolas"/>
                <a:ea typeface="Calibri"/>
                <a:cs typeface="David"/>
              </a:rPr>
              <a:t> </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smtClean="0">
                <a:solidFill>
                  <a:srgbClr val="3F7F5F"/>
                </a:solidFill>
                <a:latin typeface="Consolas"/>
                <a:ea typeface="Calibri"/>
                <a:cs typeface="David"/>
              </a:rPr>
              <a:t>// Initialize the node</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ros</a:t>
            </a:r>
            <a:r>
              <a:rPr lang="en-US" sz="1200" dirty="0" smtClean="0">
                <a:solidFill>
                  <a:srgbClr val="000000"/>
                </a:solidFill>
                <a:latin typeface="Consolas"/>
                <a:ea typeface="Calibri"/>
                <a:cs typeface="David"/>
              </a:rPr>
              <a:t>::init(</a:t>
            </a:r>
            <a:r>
              <a:rPr lang="en-US" sz="1200" dirty="0" err="1" smtClean="0">
                <a:solidFill>
                  <a:srgbClr val="000000"/>
                </a:solidFill>
                <a:latin typeface="Consolas"/>
                <a:ea typeface="Calibri"/>
                <a:cs typeface="David"/>
              </a:rPr>
              <a:t>argc</a:t>
            </a:r>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argv</a:t>
            </a:r>
            <a:r>
              <a:rPr lang="en-US" sz="1200" dirty="0" smtClean="0">
                <a:solidFill>
                  <a:srgbClr val="000000"/>
                </a:solidFill>
                <a:latin typeface="Consolas"/>
                <a:ea typeface="Calibri"/>
                <a:cs typeface="David"/>
              </a:rPr>
              <a:t>, </a:t>
            </a:r>
            <a:r>
              <a:rPr lang="en-US" sz="1200" dirty="0" smtClean="0">
                <a:solidFill>
                  <a:srgbClr val="2A00FF"/>
                </a:solidFill>
                <a:latin typeface="Consolas"/>
                <a:ea typeface="Calibri"/>
                <a:cs typeface="David"/>
              </a:rPr>
              <a:t>"</a:t>
            </a:r>
            <a:r>
              <a:rPr lang="en-US" sz="1200" dirty="0" err="1" smtClean="0">
                <a:solidFill>
                  <a:srgbClr val="2A00FF"/>
                </a:solidFill>
                <a:latin typeface="Consolas"/>
                <a:ea typeface="Calibri"/>
                <a:cs typeface="David"/>
              </a:rPr>
              <a:t>move_turtle</a:t>
            </a:r>
            <a:r>
              <a:rPr lang="en-US" sz="1200" dirty="0" smtClean="0">
                <a:solidFill>
                  <a:srgbClr val="2A00FF"/>
                </a:solidFill>
                <a:latin typeface="Consolas"/>
                <a:ea typeface="Calibri"/>
                <a:cs typeface="David"/>
              </a:rPr>
              <a:t>"</a:t>
            </a:r>
            <a:r>
              <a:rPr lang="en-US" sz="1200" dirty="0" smtClean="0">
                <a:solidFill>
                  <a:srgbClr val="000000"/>
                </a:solidFill>
                <a:latin typeface="Consolas"/>
                <a:ea typeface="Calibri"/>
                <a:cs typeface="David"/>
              </a:rPr>
              <a:t>);    </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ros</a:t>
            </a:r>
            <a:r>
              <a:rPr lang="en-US" sz="1200" dirty="0" smtClean="0">
                <a:solidFill>
                  <a:srgbClr val="000000"/>
                </a:solidFill>
                <a:latin typeface="Consolas"/>
                <a:ea typeface="Calibri"/>
                <a:cs typeface="David"/>
              </a:rPr>
              <a:t>::</a:t>
            </a:r>
            <a:r>
              <a:rPr lang="en-US" sz="1200" dirty="0" err="1" smtClean="0">
                <a:solidFill>
                  <a:srgbClr val="000000"/>
                </a:solidFill>
                <a:latin typeface="Consolas"/>
                <a:ea typeface="Calibri"/>
                <a:cs typeface="David"/>
              </a:rPr>
              <a:t>NodeHandle</a:t>
            </a:r>
            <a:r>
              <a:rPr lang="en-US" sz="1200" dirty="0" smtClean="0">
                <a:solidFill>
                  <a:srgbClr val="000000"/>
                </a:solidFill>
                <a:latin typeface="Consolas"/>
                <a:ea typeface="Calibri"/>
                <a:cs typeface="David"/>
              </a:rPr>
              <a:t> node;</a:t>
            </a:r>
            <a:endParaRPr lang="en-US" sz="1200" dirty="0" smtClean="0">
              <a:latin typeface="Times New Roman"/>
              <a:ea typeface="Calibri"/>
              <a:cs typeface="David"/>
            </a:endParaRPr>
          </a:p>
          <a:p>
            <a:r>
              <a:rPr lang="en-US" sz="1200" dirty="0" smtClean="0">
                <a:latin typeface="Consolas"/>
                <a:ea typeface="Calibri"/>
                <a:cs typeface="David"/>
              </a:rPr>
              <a:t> </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smtClean="0">
                <a:solidFill>
                  <a:srgbClr val="3F7F5F"/>
                </a:solidFill>
                <a:latin typeface="Consolas"/>
                <a:ea typeface="Calibri"/>
                <a:cs typeface="David"/>
              </a:rPr>
              <a:t>// A publisher for the movement data</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ros</a:t>
            </a:r>
            <a:r>
              <a:rPr lang="en-US" sz="1200" dirty="0" smtClean="0">
                <a:solidFill>
                  <a:srgbClr val="000000"/>
                </a:solidFill>
                <a:latin typeface="Consolas"/>
                <a:ea typeface="Calibri"/>
                <a:cs typeface="David"/>
              </a:rPr>
              <a:t>::Publisher pub = </a:t>
            </a:r>
            <a:r>
              <a:rPr lang="en-US" sz="1200" dirty="0" err="1" smtClean="0">
                <a:solidFill>
                  <a:srgbClr val="000000"/>
                </a:solidFill>
                <a:latin typeface="Consolas"/>
                <a:ea typeface="Calibri"/>
                <a:cs typeface="David"/>
              </a:rPr>
              <a:t>node.advertise</a:t>
            </a:r>
            <a:r>
              <a:rPr lang="en-US" sz="1200" dirty="0" smtClean="0">
                <a:solidFill>
                  <a:srgbClr val="000000"/>
                </a:solidFill>
                <a:latin typeface="Consolas"/>
                <a:ea typeface="Calibri"/>
                <a:cs typeface="David"/>
              </a:rPr>
              <a:t>&lt;</a:t>
            </a:r>
            <a:r>
              <a:rPr lang="en-US" sz="1200" dirty="0" err="1" smtClean="0">
                <a:solidFill>
                  <a:srgbClr val="000000"/>
                </a:solidFill>
                <a:latin typeface="Consolas"/>
                <a:ea typeface="Calibri"/>
                <a:cs typeface="David"/>
              </a:rPr>
              <a:t>geometry_msgs</a:t>
            </a:r>
            <a:r>
              <a:rPr lang="en-US" sz="1200" dirty="0" smtClean="0">
                <a:solidFill>
                  <a:srgbClr val="000000"/>
                </a:solidFill>
                <a:latin typeface="Consolas"/>
                <a:ea typeface="Calibri"/>
                <a:cs typeface="David"/>
              </a:rPr>
              <a:t>::Twist&gt;(</a:t>
            </a:r>
            <a:r>
              <a:rPr lang="en-US" sz="1200" dirty="0" smtClean="0">
                <a:solidFill>
                  <a:srgbClr val="2A00FF"/>
                </a:solidFill>
                <a:latin typeface="Consolas"/>
                <a:ea typeface="Calibri"/>
                <a:cs typeface="David"/>
              </a:rPr>
              <a:t>"turtle1/</a:t>
            </a:r>
            <a:r>
              <a:rPr lang="en-US" sz="1200" dirty="0" err="1" smtClean="0">
                <a:solidFill>
                  <a:srgbClr val="2A00FF"/>
                </a:solidFill>
                <a:latin typeface="Consolas"/>
                <a:ea typeface="Calibri"/>
                <a:cs typeface="David"/>
              </a:rPr>
              <a:t>cmd_vel</a:t>
            </a:r>
            <a:r>
              <a:rPr lang="en-US" sz="1200" dirty="0" smtClean="0">
                <a:solidFill>
                  <a:srgbClr val="2A00FF"/>
                </a:solidFill>
                <a:latin typeface="Consolas"/>
                <a:ea typeface="Calibri"/>
                <a:cs typeface="David"/>
              </a:rPr>
              <a:t>"</a:t>
            </a:r>
            <a:r>
              <a:rPr lang="en-US" sz="1200" dirty="0" smtClean="0">
                <a:solidFill>
                  <a:srgbClr val="000000"/>
                </a:solidFill>
                <a:latin typeface="Consolas"/>
                <a:ea typeface="Calibri"/>
                <a:cs typeface="David"/>
              </a:rPr>
              <a:t>, 10);</a:t>
            </a:r>
            <a:endParaRPr lang="en-US" sz="1200" dirty="0" smtClean="0">
              <a:latin typeface="Times New Roman"/>
              <a:ea typeface="Calibri"/>
              <a:cs typeface="David"/>
            </a:endParaRPr>
          </a:p>
          <a:p>
            <a:r>
              <a:rPr lang="en-US" sz="1200" dirty="0" smtClean="0">
                <a:latin typeface="Consolas"/>
                <a:ea typeface="Calibri"/>
                <a:cs typeface="David"/>
              </a:rPr>
              <a:t> </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smtClean="0">
                <a:solidFill>
                  <a:srgbClr val="3F7F5F"/>
                </a:solidFill>
                <a:latin typeface="Consolas"/>
                <a:ea typeface="Calibri"/>
                <a:cs typeface="David"/>
              </a:rPr>
              <a:t>// Drive forward at a given speed.  The robot points up the x-axis.</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smtClean="0">
                <a:solidFill>
                  <a:srgbClr val="3F7F5F"/>
                </a:solidFill>
                <a:latin typeface="Consolas"/>
                <a:ea typeface="Calibri"/>
                <a:cs typeface="David"/>
              </a:rPr>
              <a:t>// The default constructor will set all commands to 0</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geometry_msgs</a:t>
            </a:r>
            <a:r>
              <a:rPr lang="en-US" sz="1200" dirty="0" smtClean="0">
                <a:solidFill>
                  <a:srgbClr val="000000"/>
                </a:solidFill>
                <a:latin typeface="Consolas"/>
                <a:ea typeface="Calibri"/>
                <a:cs typeface="David"/>
              </a:rPr>
              <a:t>::Twist </a:t>
            </a:r>
            <a:r>
              <a:rPr lang="en-US" sz="1200" dirty="0" err="1" smtClean="0">
                <a:solidFill>
                  <a:srgbClr val="000000"/>
                </a:solidFill>
                <a:latin typeface="Consolas"/>
                <a:ea typeface="Calibri"/>
                <a:cs typeface="David"/>
              </a:rPr>
              <a:t>msg</a:t>
            </a:r>
            <a:r>
              <a:rPr lang="en-US" sz="1200" dirty="0" smtClean="0">
                <a:solidFill>
                  <a:srgbClr val="000000"/>
                </a:solidFill>
                <a:latin typeface="Consolas"/>
                <a:ea typeface="Calibri"/>
                <a:cs typeface="David"/>
              </a:rPr>
              <a:t>;</a:t>
            </a:r>
            <a:r>
              <a:rPr lang="en-US" sz="1200" dirty="0" smtClean="0">
                <a:latin typeface="Consolas"/>
                <a:ea typeface="Calibri"/>
                <a:cs typeface="David"/>
              </a:rPr>
              <a:t> </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msg.linear.x</a:t>
            </a:r>
            <a:r>
              <a:rPr lang="en-US" sz="1200" dirty="0" smtClean="0">
                <a:solidFill>
                  <a:srgbClr val="000000"/>
                </a:solidFill>
                <a:latin typeface="Consolas"/>
                <a:ea typeface="Calibri"/>
                <a:cs typeface="David"/>
              </a:rPr>
              <a:t> = FORWARD_SPEED_MPS;</a:t>
            </a:r>
            <a:endParaRPr lang="en-US" sz="1200" dirty="0" smtClean="0">
              <a:latin typeface="Times New Roman"/>
              <a:ea typeface="Calibri"/>
              <a:cs typeface="David"/>
            </a:endParaRPr>
          </a:p>
          <a:p>
            <a:r>
              <a:rPr lang="en-US" sz="1200" dirty="0" smtClean="0">
                <a:latin typeface="Consolas"/>
                <a:ea typeface="Calibri"/>
                <a:cs typeface="David"/>
              </a:rPr>
              <a:t> </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smtClean="0">
                <a:solidFill>
                  <a:srgbClr val="3F7F5F"/>
                </a:solidFill>
                <a:latin typeface="Consolas"/>
                <a:ea typeface="Calibri"/>
                <a:cs typeface="David"/>
              </a:rPr>
              <a:t>// Loop at 10Hz, publishing movement commands until we shut down</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ros</a:t>
            </a:r>
            <a:r>
              <a:rPr lang="en-US" sz="1200" dirty="0" smtClean="0">
                <a:solidFill>
                  <a:srgbClr val="000000"/>
                </a:solidFill>
                <a:latin typeface="Consolas"/>
                <a:ea typeface="Calibri"/>
                <a:cs typeface="David"/>
              </a:rPr>
              <a:t>::Rate </a:t>
            </a:r>
            <a:r>
              <a:rPr lang="en-US" sz="1200" dirty="0" err="1" smtClean="0">
                <a:solidFill>
                  <a:srgbClr val="000000"/>
                </a:solidFill>
                <a:latin typeface="Consolas"/>
                <a:ea typeface="Calibri"/>
                <a:cs typeface="David"/>
              </a:rPr>
              <a:t>rate</a:t>
            </a:r>
            <a:r>
              <a:rPr lang="en-US" sz="1200" dirty="0" smtClean="0">
                <a:solidFill>
                  <a:srgbClr val="000000"/>
                </a:solidFill>
                <a:latin typeface="Consolas"/>
                <a:ea typeface="Calibri"/>
                <a:cs typeface="David"/>
              </a:rPr>
              <a:t>(10);</a:t>
            </a:r>
            <a:r>
              <a:rPr lang="en-US" sz="1200" dirty="0" smtClean="0">
                <a:latin typeface="Consolas"/>
                <a:ea typeface="Calibri"/>
                <a:cs typeface="David"/>
              </a:rPr>
              <a:t> </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ROS_INFO(</a:t>
            </a:r>
            <a:r>
              <a:rPr lang="en-US" sz="1200" dirty="0" smtClean="0">
                <a:solidFill>
                  <a:srgbClr val="2A00FF"/>
                </a:solidFill>
                <a:latin typeface="Consolas"/>
                <a:ea typeface="Calibri"/>
                <a:cs typeface="David"/>
              </a:rPr>
              <a:t>"Starting to move forward"</a:t>
            </a:r>
            <a:r>
              <a:rPr lang="en-US" sz="1200" dirty="0" smtClean="0">
                <a:solidFill>
                  <a:srgbClr val="000000"/>
                </a:solidFill>
                <a:latin typeface="Consolas"/>
                <a:ea typeface="Calibri"/>
                <a:cs typeface="David"/>
              </a:rPr>
              <a:t>);</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b="1" dirty="0" smtClean="0">
                <a:solidFill>
                  <a:srgbClr val="7F0055"/>
                </a:solidFill>
                <a:latin typeface="Consolas"/>
                <a:ea typeface="Calibri"/>
                <a:cs typeface="David"/>
              </a:rPr>
              <a:t>while</a:t>
            </a:r>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ros</a:t>
            </a:r>
            <a:r>
              <a:rPr lang="en-US" sz="1200" dirty="0" smtClean="0">
                <a:solidFill>
                  <a:srgbClr val="000000"/>
                </a:solidFill>
                <a:latin typeface="Consolas"/>
                <a:ea typeface="Calibri"/>
                <a:cs typeface="David"/>
              </a:rPr>
              <a:t>::ok()) {</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pub.publish</a:t>
            </a:r>
            <a:r>
              <a:rPr lang="en-US" sz="1200" dirty="0" smtClean="0">
                <a:solidFill>
                  <a:srgbClr val="000000"/>
                </a:solidFill>
                <a:latin typeface="Consolas"/>
                <a:ea typeface="Calibri"/>
                <a:cs typeface="David"/>
              </a:rPr>
              <a:t>(</a:t>
            </a:r>
            <a:r>
              <a:rPr lang="en-US" sz="1200" dirty="0" err="1" smtClean="0">
                <a:solidFill>
                  <a:srgbClr val="000000"/>
                </a:solidFill>
                <a:latin typeface="Consolas"/>
                <a:ea typeface="Calibri"/>
                <a:cs typeface="David"/>
              </a:rPr>
              <a:t>msg</a:t>
            </a:r>
            <a:r>
              <a:rPr lang="en-US" sz="1200" dirty="0" smtClean="0">
                <a:solidFill>
                  <a:srgbClr val="000000"/>
                </a:solidFill>
                <a:latin typeface="Consolas"/>
                <a:ea typeface="Calibri"/>
                <a:cs typeface="David"/>
              </a:rPr>
              <a:t>);</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r>
              <a:rPr lang="en-US" sz="1200" dirty="0" err="1" smtClean="0">
                <a:solidFill>
                  <a:srgbClr val="000000"/>
                </a:solidFill>
                <a:latin typeface="Consolas"/>
                <a:ea typeface="Calibri"/>
                <a:cs typeface="David"/>
              </a:rPr>
              <a:t>rate.sleep</a:t>
            </a:r>
            <a:r>
              <a:rPr lang="en-US" sz="1200" dirty="0" smtClean="0">
                <a:solidFill>
                  <a:srgbClr val="000000"/>
                </a:solidFill>
                <a:latin typeface="Consolas"/>
                <a:ea typeface="Calibri"/>
                <a:cs typeface="David"/>
              </a:rPr>
              <a:t>();</a:t>
            </a:r>
            <a:endParaRPr lang="en-US" sz="1200" dirty="0" smtClean="0">
              <a:latin typeface="Times New Roman"/>
              <a:ea typeface="Calibri"/>
              <a:cs typeface="David"/>
            </a:endParaRPr>
          </a:p>
          <a:p>
            <a:r>
              <a:rPr lang="en-US" sz="1200" dirty="0" smtClean="0">
                <a:solidFill>
                  <a:srgbClr val="000000"/>
                </a:solidFill>
                <a:latin typeface="Consolas"/>
                <a:ea typeface="Calibri"/>
                <a:cs typeface="David"/>
              </a:rPr>
              <a:t>    }</a:t>
            </a:r>
            <a:endParaRPr lang="en-US" sz="1200" dirty="0" smtClean="0">
              <a:latin typeface="Times New Roman"/>
              <a:ea typeface="Calibri"/>
              <a:cs typeface="David"/>
            </a:endParaRPr>
          </a:p>
          <a:p>
            <a:pPr>
              <a:spcAft>
                <a:spcPts val="800"/>
              </a:spcAft>
            </a:pPr>
            <a:r>
              <a:rPr lang="en-US" sz="1200" dirty="0" smtClean="0">
                <a:solidFill>
                  <a:srgbClr val="000000"/>
                </a:solidFill>
                <a:latin typeface="Consolas"/>
                <a:ea typeface="Calibri"/>
                <a:cs typeface="David"/>
              </a:rPr>
              <a:t>}</a:t>
            </a:r>
            <a:endParaRPr lang="en-US" sz="1200" dirty="0">
              <a:latin typeface="Times New Roman"/>
              <a:ea typeface="Calibri"/>
              <a:cs typeface="David"/>
            </a:endParaRP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File</a:t>
            </a:r>
            <a:endParaRPr lang="en-US" dirty="0"/>
          </a:p>
        </p:txBody>
      </p:sp>
      <p:sp>
        <p:nvSpPr>
          <p:cNvPr id="3" name="Content Placeholder 2"/>
          <p:cNvSpPr>
            <a:spLocks noGrp="1"/>
          </p:cNvSpPr>
          <p:nvPr>
            <p:ph idx="1"/>
          </p:nvPr>
        </p:nvSpPr>
        <p:spPr/>
        <p:txBody>
          <a:bodyPr>
            <a:normAutofit/>
          </a:bodyPr>
          <a:lstStyle/>
          <a:p>
            <a:r>
              <a:rPr lang="en-US" dirty="0" smtClean="0"/>
              <a:t>Add </a:t>
            </a:r>
            <a:r>
              <a:rPr lang="en-US" dirty="0" err="1" smtClean="0"/>
              <a:t>move_turtle.launch</a:t>
            </a:r>
            <a:r>
              <a:rPr lang="en-US" dirty="0" smtClean="0"/>
              <a:t> to your package:</a:t>
            </a:r>
          </a:p>
          <a:p>
            <a:endParaRPr lang="en-US" dirty="0" smtClean="0"/>
          </a:p>
          <a:p>
            <a:endParaRPr lang="en-US" dirty="0" smtClean="0"/>
          </a:p>
          <a:p>
            <a:endParaRPr lang="en-US" dirty="0" smtClean="0"/>
          </a:p>
          <a:p>
            <a:r>
              <a:rPr lang="en-US" dirty="0" smtClean="0"/>
              <a:t>Run the launch file:</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endParaRPr lang="en-US" dirty="0" smtClean="0"/>
          </a:p>
          <a:p>
            <a:endParaRPr lang="en-US" dirty="0" smtClean="0"/>
          </a:p>
          <a:p>
            <a:endParaRPr lang="en-US" dirty="0" smtClean="0"/>
          </a:p>
        </p:txBody>
      </p:sp>
      <p:sp>
        <p:nvSpPr>
          <p:cNvPr id="5" name="Rectangle 4"/>
          <p:cNvSpPr>
            <a:spLocks noChangeArrowheads="1"/>
          </p:cNvSpPr>
          <p:nvPr/>
        </p:nvSpPr>
        <p:spPr bwMode="auto">
          <a:xfrm>
            <a:off x="685800" y="1905000"/>
            <a:ext cx="7696200" cy="1477328"/>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&lt;launch&gt;  </a:t>
            </a:r>
          </a:p>
          <a:p>
            <a:pPr marL="0" lvl="1"/>
            <a:r>
              <a:rPr lang="en-US" dirty="0" smtClean="0"/>
              <a:t>  &lt;node name="</a:t>
            </a:r>
            <a:r>
              <a:rPr lang="en-US" dirty="0" err="1" smtClean="0"/>
              <a:t>turtlesim_node</a:t>
            </a:r>
            <a:r>
              <a:rPr lang="en-US" dirty="0" smtClean="0"/>
              <a:t>" </a:t>
            </a:r>
            <a:r>
              <a:rPr lang="en-US" dirty="0" err="1" smtClean="0"/>
              <a:t>pkg</a:t>
            </a:r>
            <a:r>
              <a:rPr lang="en-US" dirty="0" smtClean="0"/>
              <a:t>="</a:t>
            </a:r>
            <a:r>
              <a:rPr lang="en-US" dirty="0" err="1" smtClean="0"/>
              <a:t>turtlesim</a:t>
            </a:r>
            <a:r>
              <a:rPr lang="en-US" dirty="0" smtClean="0"/>
              <a:t>" type="</a:t>
            </a:r>
            <a:r>
              <a:rPr lang="en-US" dirty="0" err="1" smtClean="0"/>
              <a:t>turtlesim_node</a:t>
            </a:r>
            <a:r>
              <a:rPr lang="en-US" dirty="0" smtClean="0"/>
              <a:t>" /&gt;</a:t>
            </a:r>
          </a:p>
          <a:p>
            <a:pPr marL="0" lvl="1"/>
            <a:r>
              <a:rPr lang="en-US" dirty="0" smtClean="0"/>
              <a:t>  &lt;node name="</a:t>
            </a:r>
            <a:r>
              <a:rPr lang="en-US" dirty="0" err="1" smtClean="0"/>
              <a:t>move_turtle</a:t>
            </a:r>
            <a:r>
              <a:rPr lang="en-US" dirty="0" smtClean="0"/>
              <a:t>" </a:t>
            </a:r>
            <a:r>
              <a:rPr lang="en-US" dirty="0" err="1" smtClean="0"/>
              <a:t>pkg</a:t>
            </a:r>
            <a:r>
              <a:rPr lang="en-US" dirty="0" smtClean="0"/>
              <a:t>="</a:t>
            </a:r>
            <a:r>
              <a:rPr lang="en-US" dirty="0" err="1" smtClean="0"/>
              <a:t>my_turtle</a:t>
            </a:r>
            <a:r>
              <a:rPr lang="en-US" dirty="0" smtClean="0"/>
              <a:t>" type="</a:t>
            </a:r>
            <a:r>
              <a:rPr lang="en-US" dirty="0" err="1" smtClean="0"/>
              <a:t>move_turtle</a:t>
            </a:r>
            <a:r>
              <a:rPr lang="en-US" dirty="0" smtClean="0"/>
              <a:t>" output="screen" /&gt; </a:t>
            </a:r>
          </a:p>
          <a:p>
            <a:pPr marL="0" lvl="1"/>
            <a:r>
              <a:rPr lang="en-US" dirty="0" smtClean="0"/>
              <a:t>&lt;/launch&gt;</a:t>
            </a:r>
          </a:p>
        </p:txBody>
      </p:sp>
      <p:sp>
        <p:nvSpPr>
          <p:cNvPr id="6" name="Footer Placeholder 5"/>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85800" y="4267200"/>
            <a:ext cx="76962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roslaunch</a:t>
            </a:r>
            <a:r>
              <a:rPr lang="en-US" sz="2000" dirty="0" smtClean="0"/>
              <a:t> </a:t>
            </a:r>
            <a:r>
              <a:rPr lang="en-US" sz="2000" dirty="0" err="1" smtClean="0"/>
              <a:t>my_turtle</a:t>
            </a:r>
            <a:r>
              <a:rPr lang="en-US" sz="2000" dirty="0" smtClean="0"/>
              <a:t> </a:t>
            </a:r>
            <a:r>
              <a:rPr lang="en-US" sz="2000" dirty="0" err="1" smtClean="0"/>
              <a:t>move_turtle.launch</a:t>
            </a:r>
            <a:endParaRPr lang="en-US" sz="2000"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 Topics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Topics implement a </a:t>
            </a:r>
            <a:r>
              <a:rPr lang="en-US" sz="2800" i="1" dirty="0" smtClean="0">
                <a:solidFill>
                  <a:srgbClr val="FF0000"/>
                </a:solidFill>
              </a:rPr>
              <a:t>publish/subscribe</a:t>
            </a:r>
            <a:r>
              <a:rPr lang="en-US" sz="2800" i="1" dirty="0" smtClean="0"/>
              <a:t> </a:t>
            </a:r>
            <a:r>
              <a:rPr lang="en-US" sz="2800" dirty="0" smtClean="0"/>
              <a:t>communication mechanism</a:t>
            </a:r>
            <a:endParaRPr lang="en-US" sz="2800" i="1" dirty="0" smtClean="0"/>
          </a:p>
          <a:p>
            <a:pPr lvl="1"/>
            <a:r>
              <a:rPr lang="en-US" sz="2400" dirty="0" smtClean="0"/>
              <a:t>one of the more common ways to exchange data in a distributed system.</a:t>
            </a:r>
          </a:p>
          <a:p>
            <a:r>
              <a:rPr lang="en-US" sz="2800" dirty="0" smtClean="0"/>
              <a:t>Before nodes start to transmit data over topics, they must first announce, or </a:t>
            </a:r>
            <a:r>
              <a:rPr lang="en-US" sz="2800" i="1" dirty="0" smtClean="0"/>
              <a:t>advertise, </a:t>
            </a:r>
            <a:r>
              <a:rPr lang="en-US" sz="2800" dirty="0" smtClean="0"/>
              <a:t>both</a:t>
            </a:r>
            <a:r>
              <a:rPr lang="en-US" sz="2800" i="1" dirty="0" smtClean="0"/>
              <a:t> </a:t>
            </a:r>
            <a:r>
              <a:rPr lang="en-US" sz="2800" dirty="0" smtClean="0"/>
              <a:t>the topic name and the types of messages that are going to be sent</a:t>
            </a:r>
          </a:p>
          <a:p>
            <a:r>
              <a:rPr lang="en-US" sz="2800" dirty="0" smtClean="0"/>
              <a:t>Then they can start to send, or </a:t>
            </a:r>
            <a:r>
              <a:rPr lang="en-US" sz="2800" i="1" dirty="0" smtClean="0"/>
              <a:t>publish, </a:t>
            </a:r>
            <a:r>
              <a:rPr lang="en-US" sz="2800" dirty="0" smtClean="0"/>
              <a:t>the actual data on the topic.</a:t>
            </a:r>
          </a:p>
          <a:p>
            <a:r>
              <a:rPr lang="en-US" sz="2800" dirty="0" smtClean="0"/>
              <a:t>Nodes that want to receive messages on a topic can </a:t>
            </a:r>
            <a:r>
              <a:rPr lang="en-US" sz="2800" i="1" dirty="0" smtClean="0"/>
              <a:t>subscribe </a:t>
            </a:r>
            <a:r>
              <a:rPr lang="en-US" sz="2800" dirty="0" smtClean="0"/>
              <a:t>to that topic by making a request to </a:t>
            </a:r>
            <a:r>
              <a:rPr lang="en-US" sz="2800" dirty="0" err="1" smtClean="0"/>
              <a:t>roscore</a:t>
            </a:r>
            <a:r>
              <a:rPr lang="en-US" sz="2800" dirty="0" smtClean="0"/>
              <a:t>.</a:t>
            </a:r>
          </a:p>
          <a:p>
            <a:r>
              <a:rPr lang="en-US" sz="2800" dirty="0" smtClean="0"/>
              <a:t>After subscribing, all messages on the topic are delivered to the node that made the request. </a:t>
            </a:r>
          </a:p>
          <a:p>
            <a:endParaRPr lang="en-US" dirty="0" smtClean="0"/>
          </a:p>
          <a:p>
            <a:pPr lvl="1"/>
            <a:endParaRPr lang="en-US" dirty="0" smtClean="0"/>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Turtle Demo</a:t>
            </a:r>
            <a:endParaRPr lang="en-US" dirty="0"/>
          </a:p>
        </p:txBody>
      </p:sp>
      <p:sp>
        <p:nvSpPr>
          <p:cNvPr id="3" name="Content Placeholder 2"/>
          <p:cNvSpPr>
            <a:spLocks noGrp="1"/>
          </p:cNvSpPr>
          <p:nvPr>
            <p:ph idx="1"/>
          </p:nvPr>
        </p:nvSpPr>
        <p:spPr/>
        <p:txBody>
          <a:bodyPr>
            <a:normAutofit/>
          </a:bodyPr>
          <a:lstStyle/>
          <a:p>
            <a:r>
              <a:rPr lang="en-US" sz="3000" dirty="0" smtClean="0"/>
              <a:t>You should see the turtle in the simulator constantly moving forward until it bumps into the wall</a:t>
            </a:r>
          </a:p>
          <a:p>
            <a:pPr>
              <a:buNone/>
            </a:pPr>
            <a:endParaRPr lang="en-US" dirty="0" smtClean="0"/>
          </a:p>
          <a:p>
            <a:pPr>
              <a:buNone/>
            </a:pPr>
            <a:endParaRPr lang="en-US" dirty="0" smtClean="0"/>
          </a:p>
          <a:p>
            <a:endParaRPr lang="en-US" dirty="0" smtClean="0"/>
          </a:p>
          <a:p>
            <a:endParaRPr lang="en-US" dirty="0" smtClean="0"/>
          </a:p>
          <a:p>
            <a:endParaRPr lang="en-US" dirty="0" smtClean="0"/>
          </a:p>
        </p:txBody>
      </p:sp>
      <p:sp>
        <p:nvSpPr>
          <p:cNvPr id="6" name="Footer Placeholder 5"/>
          <p:cNvSpPr>
            <a:spLocks noGrp="1"/>
          </p:cNvSpPr>
          <p:nvPr>
            <p:ph type="ftr" sz="quarter" idx="11"/>
          </p:nvPr>
        </p:nvSpPr>
        <p:spPr/>
        <p:txBody>
          <a:bodyPr/>
          <a:lstStyle/>
          <a:p>
            <a:r>
              <a:rPr lang="en-US" smtClean="0"/>
              <a:t>(C)2016 Roi Yehoshua</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2895600" y="2438400"/>
            <a:ext cx="3429000" cy="362064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Turtle’s Pose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order to print the turtle’s pose we need to subscribe to the topic /turtle1/pose</a:t>
            </a:r>
          </a:p>
          <a:p>
            <a:r>
              <a:rPr lang="en-US" dirty="0" smtClean="0"/>
              <a:t>We can find the message type of the topic and its structure by running the command</a:t>
            </a:r>
          </a:p>
          <a:p>
            <a:endParaRPr lang="en-US" dirty="0" smtClean="0"/>
          </a:p>
          <a:p>
            <a:endParaRPr lang="en-US" dirty="0" smtClean="0"/>
          </a:p>
          <a:p>
            <a:endParaRPr lang="en-US" dirty="0" smtClean="0"/>
          </a:p>
          <a:p>
            <a:endParaRPr lang="en-US" dirty="0" smtClean="0"/>
          </a:p>
          <a:p>
            <a:r>
              <a:rPr lang="en-US" dirty="0" smtClean="0"/>
              <a:t>The message </a:t>
            </a:r>
            <a:r>
              <a:rPr lang="en-US" dirty="0" err="1" smtClean="0"/>
              <a:t>turtlesim</a:t>
            </a:r>
            <a:r>
              <a:rPr lang="en-US" dirty="0" smtClean="0"/>
              <a:t>/Pose is defined in the </a:t>
            </a:r>
            <a:r>
              <a:rPr lang="en-US" dirty="0" err="1" smtClean="0"/>
              <a:t>turtlesim</a:t>
            </a:r>
            <a:r>
              <a:rPr lang="en-US" dirty="0" smtClean="0"/>
              <a:t> package, thus we need to include the header file “</a:t>
            </a:r>
            <a:r>
              <a:rPr lang="en-US" dirty="0" err="1" smtClean="0"/>
              <a:t>turtlesim</a:t>
            </a:r>
            <a:r>
              <a:rPr lang="en-US" dirty="0" smtClean="0"/>
              <a:t>/</a:t>
            </a:r>
            <a:r>
              <a:rPr lang="en-US" dirty="0" err="1" smtClean="0"/>
              <a:t>Pose.h</a:t>
            </a:r>
            <a:r>
              <a:rPr lang="en-US" dirty="0" smtClean="0"/>
              <a:t>” in our code</a:t>
            </a:r>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85800" y="3048000"/>
            <a:ext cx="76962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rostopic</a:t>
            </a:r>
            <a:r>
              <a:rPr lang="en-US" sz="2000" dirty="0" smtClean="0"/>
              <a:t> type /turtle1/pose| </a:t>
            </a:r>
            <a:r>
              <a:rPr lang="en-US" sz="2000" dirty="0" err="1" smtClean="0"/>
              <a:t>rosmsg</a:t>
            </a:r>
            <a:r>
              <a:rPr lang="en-US" sz="2000" dirty="0" smtClean="0"/>
              <a:t> show</a:t>
            </a:r>
          </a:p>
        </p:txBody>
      </p:sp>
      <p:pic>
        <p:nvPicPr>
          <p:cNvPr id="4099" name="Picture 3"/>
          <p:cNvPicPr>
            <a:picLocks noChangeAspect="1" noChangeArrowheads="1"/>
          </p:cNvPicPr>
          <p:nvPr/>
        </p:nvPicPr>
        <p:blipFill>
          <a:blip r:embed="rId2" cstate="print"/>
          <a:srcRect/>
          <a:stretch>
            <a:fillRect/>
          </a:stretch>
        </p:blipFill>
        <p:spPr bwMode="auto">
          <a:xfrm>
            <a:off x="2286000" y="3657600"/>
            <a:ext cx="4376737" cy="138944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MoveTurtle.cpp (1)</a:t>
            </a:r>
            <a:endParaRPr lang="en-US" dirty="0"/>
          </a:p>
        </p:txBody>
      </p:sp>
      <p:sp>
        <p:nvSpPr>
          <p:cNvPr id="6" name="Rectangle 5"/>
          <p:cNvSpPr>
            <a:spLocks noChangeArrowheads="1"/>
          </p:cNvSpPr>
          <p:nvPr/>
        </p:nvSpPr>
        <p:spPr bwMode="auto">
          <a:xfrm>
            <a:off x="609600" y="1295400"/>
            <a:ext cx="7848600" cy="4524315"/>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200" dirty="0" smtClean="0">
                <a:solidFill>
                  <a:srgbClr val="000000"/>
                </a:solidFill>
                <a:latin typeface="Consolas"/>
                <a:ea typeface="Calibri"/>
                <a:cs typeface="Arial"/>
              </a:rPr>
              <a:t>#include </a:t>
            </a:r>
            <a:r>
              <a:rPr lang="en-US" sz="1200" dirty="0" smtClean="0">
                <a:solidFill>
                  <a:srgbClr val="2A00FF"/>
                </a:solidFill>
                <a:latin typeface="Consolas"/>
                <a:ea typeface="Calibri"/>
                <a:cs typeface="Arial"/>
              </a:rPr>
              <a:t>"</a:t>
            </a:r>
            <a:r>
              <a:rPr lang="en-US" sz="1200" dirty="0" err="1" smtClean="0">
                <a:solidFill>
                  <a:srgbClr val="2A00FF"/>
                </a:solidFill>
                <a:latin typeface="Consolas"/>
                <a:ea typeface="Calibri"/>
                <a:cs typeface="Arial"/>
              </a:rPr>
              <a:t>ros</a:t>
            </a:r>
            <a:r>
              <a:rPr lang="en-US" sz="1200" dirty="0" smtClean="0">
                <a:solidFill>
                  <a:srgbClr val="2A00FF"/>
                </a:solidFill>
                <a:latin typeface="Consolas"/>
                <a:ea typeface="Calibri"/>
                <a:cs typeface="Arial"/>
              </a:rPr>
              <a:t>/</a:t>
            </a:r>
            <a:r>
              <a:rPr lang="en-US" sz="1200" dirty="0" err="1" smtClean="0">
                <a:solidFill>
                  <a:srgbClr val="2A00FF"/>
                </a:solidFill>
                <a:latin typeface="Consolas"/>
                <a:ea typeface="Calibri"/>
                <a:cs typeface="Arial"/>
              </a:rPr>
              <a:t>ros.h</a:t>
            </a:r>
            <a:r>
              <a:rPr lang="en-US" sz="1200" dirty="0" smtClean="0">
                <a:solidFill>
                  <a:srgbClr val="2A00FF"/>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#include </a:t>
            </a:r>
            <a:r>
              <a:rPr lang="en-US" sz="1200" dirty="0" smtClean="0">
                <a:solidFill>
                  <a:srgbClr val="2A00FF"/>
                </a:solidFill>
                <a:latin typeface="Consolas"/>
                <a:ea typeface="Calibri"/>
                <a:cs typeface="Arial"/>
              </a:rPr>
              <a:t>"</a:t>
            </a:r>
            <a:r>
              <a:rPr lang="en-US" sz="1200" dirty="0" err="1" smtClean="0">
                <a:solidFill>
                  <a:srgbClr val="2A00FF"/>
                </a:solidFill>
                <a:latin typeface="Consolas"/>
                <a:ea typeface="Calibri"/>
                <a:cs typeface="Arial"/>
              </a:rPr>
              <a:t>geometry_msgs</a:t>
            </a:r>
            <a:r>
              <a:rPr lang="en-US" sz="1200" dirty="0" smtClean="0">
                <a:solidFill>
                  <a:srgbClr val="2A00FF"/>
                </a:solidFill>
                <a:latin typeface="Consolas"/>
                <a:ea typeface="Calibri"/>
                <a:cs typeface="Arial"/>
              </a:rPr>
              <a:t>/</a:t>
            </a:r>
            <a:r>
              <a:rPr lang="en-US" sz="1200" dirty="0" err="1" smtClean="0">
                <a:solidFill>
                  <a:srgbClr val="2A00FF"/>
                </a:solidFill>
                <a:latin typeface="Consolas"/>
                <a:ea typeface="Calibri"/>
                <a:cs typeface="Arial"/>
              </a:rPr>
              <a:t>Twist.h</a:t>
            </a:r>
            <a:r>
              <a:rPr lang="en-US" sz="1200" dirty="0" smtClean="0">
                <a:solidFill>
                  <a:srgbClr val="2A00FF"/>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#include </a:t>
            </a:r>
            <a:r>
              <a:rPr lang="en-US" sz="1200" dirty="0" smtClean="0">
                <a:solidFill>
                  <a:srgbClr val="2A00FF"/>
                </a:solidFill>
                <a:latin typeface="Consolas"/>
                <a:ea typeface="Calibri"/>
                <a:cs typeface="Arial"/>
              </a:rPr>
              <a:t>"</a:t>
            </a:r>
            <a:r>
              <a:rPr lang="en-US" sz="1200" dirty="0" err="1" smtClean="0">
                <a:solidFill>
                  <a:srgbClr val="2A00FF"/>
                </a:solidFill>
                <a:latin typeface="Consolas"/>
                <a:ea typeface="Calibri"/>
                <a:cs typeface="Arial"/>
              </a:rPr>
              <a:t>turtlesim</a:t>
            </a:r>
            <a:r>
              <a:rPr lang="en-US" sz="1200" dirty="0" smtClean="0">
                <a:solidFill>
                  <a:srgbClr val="2A00FF"/>
                </a:solidFill>
                <a:latin typeface="Consolas"/>
                <a:ea typeface="Calibri"/>
                <a:cs typeface="Arial"/>
              </a:rPr>
              <a:t>/</a:t>
            </a:r>
            <a:r>
              <a:rPr lang="en-US" sz="1200" dirty="0" err="1" smtClean="0">
                <a:solidFill>
                  <a:srgbClr val="2A00FF"/>
                </a:solidFill>
                <a:latin typeface="Consolas"/>
                <a:ea typeface="Calibri"/>
                <a:cs typeface="Arial"/>
              </a:rPr>
              <a:t>Pose.h</a:t>
            </a:r>
            <a:r>
              <a:rPr lang="en-US" sz="1200" dirty="0" smtClean="0">
                <a:solidFill>
                  <a:srgbClr val="2A00FF"/>
                </a:solidFill>
                <a:latin typeface="Consolas"/>
                <a:ea typeface="Calibri"/>
                <a:cs typeface="Arial"/>
              </a:rPr>
              <a:t>"</a:t>
            </a:r>
            <a:endParaRPr lang="en-US" sz="1100" dirty="0" smtClean="0">
              <a:ea typeface="Calibri"/>
              <a:cs typeface="Arial"/>
            </a:endParaRPr>
          </a:p>
          <a:p>
            <a:r>
              <a:rPr lang="en-US" sz="1200" dirty="0" smtClean="0">
                <a:latin typeface="Consolas"/>
                <a:ea typeface="Calibri"/>
                <a:cs typeface="Arial"/>
              </a:rPr>
              <a:t> </a:t>
            </a:r>
            <a:endParaRPr lang="en-US" sz="1100" dirty="0" smtClean="0">
              <a:ea typeface="Calibri"/>
              <a:cs typeface="Arial"/>
            </a:endParaRPr>
          </a:p>
          <a:p>
            <a:r>
              <a:rPr lang="en-US" sz="1200" dirty="0" smtClean="0">
                <a:solidFill>
                  <a:srgbClr val="3F7F5F"/>
                </a:solidFill>
                <a:latin typeface="Consolas"/>
                <a:ea typeface="Calibri"/>
                <a:cs typeface="Arial"/>
              </a:rPr>
              <a:t>// Topic messages callback</a:t>
            </a:r>
            <a:endParaRPr lang="en-US" sz="1100" dirty="0" smtClean="0">
              <a:ea typeface="Calibri"/>
              <a:cs typeface="Arial"/>
            </a:endParaRPr>
          </a:p>
          <a:p>
            <a:r>
              <a:rPr lang="en-US" sz="1200" b="1" dirty="0" smtClean="0">
                <a:solidFill>
                  <a:srgbClr val="7F0055"/>
                </a:solidFill>
                <a:latin typeface="Consolas"/>
                <a:ea typeface="Calibri"/>
                <a:cs typeface="Arial"/>
              </a:rPr>
              <a:t>void</a:t>
            </a:r>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poseCallback</a:t>
            </a:r>
            <a:r>
              <a:rPr lang="en-US" sz="1200" dirty="0" smtClean="0">
                <a:solidFill>
                  <a:srgbClr val="000000"/>
                </a:solidFill>
                <a:latin typeface="Consolas"/>
                <a:ea typeface="Calibri"/>
                <a:cs typeface="Arial"/>
              </a:rPr>
              <a:t>(</a:t>
            </a:r>
            <a:r>
              <a:rPr lang="en-US" sz="1200" b="1" dirty="0" smtClean="0">
                <a:solidFill>
                  <a:srgbClr val="7F0055"/>
                </a:solidFill>
                <a:latin typeface="Consolas"/>
                <a:ea typeface="Calibri"/>
                <a:cs typeface="Arial"/>
              </a:rPr>
              <a:t>const</a:t>
            </a:r>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turtlesim</a:t>
            </a:r>
            <a:r>
              <a:rPr lang="en-US" sz="1200" dirty="0" smtClean="0">
                <a:solidFill>
                  <a:srgbClr val="000000"/>
                </a:solidFill>
                <a:latin typeface="Consolas"/>
                <a:ea typeface="Calibri"/>
                <a:cs typeface="Arial"/>
              </a:rPr>
              <a:t>::</a:t>
            </a:r>
            <a:r>
              <a:rPr lang="en-US" sz="1200" dirty="0" err="1" smtClean="0">
                <a:solidFill>
                  <a:srgbClr val="000000"/>
                </a:solidFill>
                <a:latin typeface="Consolas"/>
                <a:ea typeface="Calibri"/>
                <a:cs typeface="Arial"/>
              </a:rPr>
              <a:t>PoseConstPtr</a:t>
            </a:r>
            <a:r>
              <a:rPr lang="en-US" sz="1200" dirty="0" smtClean="0">
                <a:solidFill>
                  <a:srgbClr val="000000"/>
                </a:solidFill>
                <a:latin typeface="Consolas"/>
                <a:ea typeface="Calibri"/>
                <a:cs typeface="Arial"/>
              </a:rPr>
              <a:t>&amp; </a:t>
            </a:r>
            <a:r>
              <a:rPr lang="en-US" sz="1200" dirty="0" err="1" smtClean="0">
                <a:solidFill>
                  <a:srgbClr val="000000"/>
                </a:solidFill>
                <a:latin typeface="Consolas"/>
                <a:ea typeface="Calibri"/>
                <a:cs typeface="Arial"/>
              </a:rPr>
              <a:t>msg</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ROS_INFO(</a:t>
            </a:r>
            <a:r>
              <a:rPr lang="en-US" sz="1200" dirty="0" smtClean="0">
                <a:solidFill>
                  <a:srgbClr val="2A00FF"/>
                </a:solidFill>
                <a:latin typeface="Consolas"/>
                <a:ea typeface="Calibri"/>
                <a:cs typeface="Arial"/>
              </a:rPr>
              <a:t>"x: %.2f, y: %.2f"</a:t>
            </a:r>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msg</a:t>
            </a:r>
            <a:r>
              <a:rPr lang="en-US" sz="1200" dirty="0" smtClean="0">
                <a:solidFill>
                  <a:srgbClr val="000000"/>
                </a:solidFill>
                <a:latin typeface="Consolas"/>
                <a:ea typeface="Calibri"/>
                <a:cs typeface="Arial"/>
              </a:rPr>
              <a:t>-&gt;x, </a:t>
            </a:r>
            <a:r>
              <a:rPr lang="en-US" sz="1200" dirty="0" err="1" smtClean="0">
                <a:solidFill>
                  <a:srgbClr val="000000"/>
                </a:solidFill>
                <a:latin typeface="Consolas"/>
                <a:ea typeface="Calibri"/>
                <a:cs typeface="Arial"/>
              </a:rPr>
              <a:t>msg</a:t>
            </a:r>
            <a:r>
              <a:rPr lang="en-US" sz="1200" dirty="0" smtClean="0">
                <a:solidFill>
                  <a:srgbClr val="000000"/>
                </a:solidFill>
                <a:latin typeface="Consolas"/>
                <a:ea typeface="Calibri"/>
                <a:cs typeface="Arial"/>
              </a:rPr>
              <a:t>-&gt;y);</a:t>
            </a:r>
            <a:endParaRPr lang="en-US" sz="1100" dirty="0" smtClean="0">
              <a:ea typeface="Calibri"/>
              <a:cs typeface="Arial"/>
            </a:endParaRPr>
          </a:p>
          <a:p>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latin typeface="Consolas"/>
                <a:ea typeface="Calibri"/>
                <a:cs typeface="Arial"/>
              </a:rPr>
              <a:t> </a:t>
            </a:r>
            <a:endParaRPr lang="en-US" sz="1100" dirty="0" smtClean="0">
              <a:ea typeface="Calibri"/>
              <a:cs typeface="Arial"/>
            </a:endParaRPr>
          </a:p>
          <a:p>
            <a:r>
              <a:rPr lang="en-US" sz="1200" b="1" dirty="0" err="1" smtClean="0">
                <a:solidFill>
                  <a:srgbClr val="7F0055"/>
                </a:solidFill>
                <a:latin typeface="Consolas"/>
                <a:ea typeface="Calibri"/>
                <a:cs typeface="Arial"/>
              </a:rPr>
              <a:t>int</a:t>
            </a:r>
            <a:r>
              <a:rPr lang="en-US" sz="1200" dirty="0" smtClean="0">
                <a:solidFill>
                  <a:srgbClr val="000000"/>
                </a:solidFill>
                <a:latin typeface="Consolas"/>
                <a:ea typeface="Calibri"/>
                <a:cs typeface="Arial"/>
              </a:rPr>
              <a:t> main(</a:t>
            </a:r>
            <a:r>
              <a:rPr lang="en-US" sz="1200" b="1" dirty="0" err="1" smtClean="0">
                <a:solidFill>
                  <a:srgbClr val="7F0055"/>
                </a:solidFill>
                <a:latin typeface="Consolas"/>
                <a:ea typeface="Calibri"/>
                <a:cs typeface="Arial"/>
              </a:rPr>
              <a:t>int</a:t>
            </a:r>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argc</a:t>
            </a:r>
            <a:r>
              <a:rPr lang="en-US" sz="1200" dirty="0" smtClean="0">
                <a:solidFill>
                  <a:srgbClr val="000000"/>
                </a:solidFill>
                <a:latin typeface="Consolas"/>
                <a:ea typeface="Calibri"/>
                <a:cs typeface="Arial"/>
              </a:rPr>
              <a:t>, </a:t>
            </a:r>
            <a:r>
              <a:rPr lang="en-US" sz="1200" b="1" dirty="0" smtClean="0">
                <a:solidFill>
                  <a:srgbClr val="7F0055"/>
                </a:solidFill>
                <a:latin typeface="Consolas"/>
                <a:ea typeface="Calibri"/>
                <a:cs typeface="Arial"/>
              </a:rPr>
              <a:t>char</a:t>
            </a:r>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argv</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b="1" dirty="0" smtClean="0">
                <a:solidFill>
                  <a:srgbClr val="7F0055"/>
                </a:solidFill>
                <a:latin typeface="Consolas"/>
                <a:ea typeface="Calibri"/>
                <a:cs typeface="Arial"/>
              </a:rPr>
              <a:t>const</a:t>
            </a:r>
            <a:r>
              <a:rPr lang="en-US" sz="1200" dirty="0" smtClean="0">
                <a:solidFill>
                  <a:srgbClr val="000000"/>
                </a:solidFill>
                <a:latin typeface="Consolas"/>
                <a:ea typeface="Calibri"/>
                <a:cs typeface="Arial"/>
              </a:rPr>
              <a:t> </a:t>
            </a:r>
            <a:r>
              <a:rPr lang="en-US" sz="1200" b="1" dirty="0" smtClean="0">
                <a:solidFill>
                  <a:srgbClr val="7F0055"/>
                </a:solidFill>
                <a:latin typeface="Consolas"/>
                <a:ea typeface="Calibri"/>
                <a:cs typeface="Arial"/>
              </a:rPr>
              <a:t>double</a:t>
            </a:r>
            <a:r>
              <a:rPr lang="en-US" sz="1200" dirty="0" smtClean="0">
                <a:solidFill>
                  <a:srgbClr val="000000"/>
                </a:solidFill>
                <a:latin typeface="Consolas"/>
                <a:ea typeface="Calibri"/>
                <a:cs typeface="Arial"/>
              </a:rPr>
              <a:t> FORWARD_SPEED_MPS = 0.5;</a:t>
            </a:r>
            <a:endParaRPr lang="en-US" sz="1100" dirty="0" smtClean="0">
              <a:ea typeface="Calibri"/>
              <a:cs typeface="Arial"/>
            </a:endParaRPr>
          </a:p>
          <a:p>
            <a:r>
              <a:rPr lang="en-US" sz="1200" dirty="0" smtClean="0">
                <a:latin typeface="Consolas"/>
                <a:ea typeface="Calibri"/>
                <a:cs typeface="Arial"/>
              </a:rPr>
              <a:t> </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smtClean="0">
                <a:solidFill>
                  <a:srgbClr val="3F7F5F"/>
                </a:solidFill>
                <a:latin typeface="Consolas"/>
                <a:ea typeface="Calibri"/>
                <a:cs typeface="Arial"/>
              </a:rPr>
              <a:t>// Initialize the node</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::init(</a:t>
            </a:r>
            <a:r>
              <a:rPr lang="en-US" sz="1200" dirty="0" err="1" smtClean="0">
                <a:solidFill>
                  <a:srgbClr val="000000"/>
                </a:solidFill>
                <a:latin typeface="Consolas"/>
                <a:ea typeface="Calibri"/>
                <a:cs typeface="Arial"/>
              </a:rPr>
              <a:t>argc</a:t>
            </a:r>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argv</a:t>
            </a:r>
            <a:r>
              <a:rPr lang="en-US" sz="1200" dirty="0" smtClean="0">
                <a:solidFill>
                  <a:srgbClr val="000000"/>
                </a:solidFill>
                <a:latin typeface="Consolas"/>
                <a:ea typeface="Calibri"/>
                <a:cs typeface="Arial"/>
              </a:rPr>
              <a:t>, </a:t>
            </a:r>
            <a:r>
              <a:rPr lang="en-US" sz="1200" dirty="0" smtClean="0">
                <a:solidFill>
                  <a:srgbClr val="2A00FF"/>
                </a:solidFill>
                <a:latin typeface="Consolas"/>
                <a:ea typeface="Calibri"/>
                <a:cs typeface="Arial"/>
              </a:rPr>
              <a:t>"</a:t>
            </a:r>
            <a:r>
              <a:rPr lang="en-US" sz="1200" dirty="0" err="1" smtClean="0">
                <a:solidFill>
                  <a:srgbClr val="2A00FF"/>
                </a:solidFill>
                <a:latin typeface="Consolas"/>
                <a:ea typeface="Calibri"/>
                <a:cs typeface="Arial"/>
              </a:rPr>
              <a:t>move_turtle</a:t>
            </a:r>
            <a:r>
              <a:rPr lang="en-US" sz="1200" dirty="0" smtClean="0">
                <a:solidFill>
                  <a:srgbClr val="2A00FF"/>
                </a:solidFill>
                <a:latin typeface="Consolas"/>
                <a:ea typeface="Calibri"/>
                <a:cs typeface="Arial"/>
              </a:rPr>
              <a:t>"</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a:t>
            </a:r>
            <a:r>
              <a:rPr lang="en-US" sz="1200" dirty="0" err="1" smtClean="0">
                <a:solidFill>
                  <a:srgbClr val="000000"/>
                </a:solidFill>
                <a:latin typeface="Consolas"/>
                <a:ea typeface="Calibri"/>
                <a:cs typeface="Arial"/>
              </a:rPr>
              <a:t>NodeHandle</a:t>
            </a:r>
            <a:r>
              <a:rPr lang="en-US" sz="1200" dirty="0" smtClean="0">
                <a:solidFill>
                  <a:srgbClr val="000000"/>
                </a:solidFill>
                <a:latin typeface="Consolas"/>
                <a:ea typeface="Calibri"/>
                <a:cs typeface="Arial"/>
              </a:rPr>
              <a:t> node;</a:t>
            </a:r>
            <a:endParaRPr lang="en-US" sz="1100" dirty="0" smtClean="0">
              <a:ea typeface="Calibri"/>
              <a:cs typeface="Arial"/>
            </a:endParaRPr>
          </a:p>
          <a:p>
            <a:r>
              <a:rPr lang="en-US" sz="1200" dirty="0" smtClean="0">
                <a:latin typeface="Consolas"/>
                <a:ea typeface="Calibri"/>
                <a:cs typeface="Arial"/>
              </a:rPr>
              <a:t> </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smtClean="0">
                <a:solidFill>
                  <a:srgbClr val="3F7F5F"/>
                </a:solidFill>
                <a:latin typeface="Consolas"/>
                <a:ea typeface="Calibri"/>
                <a:cs typeface="Arial"/>
              </a:rPr>
              <a:t>// A publisher for the movement data</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::Publisher pub = </a:t>
            </a:r>
            <a:r>
              <a:rPr lang="en-US" sz="1200" dirty="0" err="1" smtClean="0">
                <a:solidFill>
                  <a:srgbClr val="000000"/>
                </a:solidFill>
                <a:latin typeface="Consolas"/>
                <a:ea typeface="Calibri"/>
                <a:cs typeface="Arial"/>
              </a:rPr>
              <a:t>node.advertise</a:t>
            </a:r>
            <a:r>
              <a:rPr lang="en-US" sz="1200" dirty="0" smtClean="0">
                <a:solidFill>
                  <a:srgbClr val="000000"/>
                </a:solidFill>
                <a:latin typeface="Consolas"/>
                <a:ea typeface="Calibri"/>
                <a:cs typeface="Arial"/>
              </a:rPr>
              <a:t>&lt;</a:t>
            </a:r>
            <a:r>
              <a:rPr lang="en-US" sz="1200" dirty="0" err="1" smtClean="0">
                <a:solidFill>
                  <a:srgbClr val="000000"/>
                </a:solidFill>
                <a:latin typeface="Consolas"/>
                <a:ea typeface="Calibri"/>
                <a:cs typeface="Arial"/>
              </a:rPr>
              <a:t>geometry_msgs</a:t>
            </a:r>
            <a:r>
              <a:rPr lang="en-US" sz="1200" dirty="0" smtClean="0">
                <a:solidFill>
                  <a:srgbClr val="000000"/>
                </a:solidFill>
                <a:latin typeface="Consolas"/>
                <a:ea typeface="Calibri"/>
                <a:cs typeface="Arial"/>
              </a:rPr>
              <a:t>::Twist&gt;(</a:t>
            </a:r>
            <a:r>
              <a:rPr lang="en-US" sz="1200" dirty="0" smtClean="0">
                <a:solidFill>
                  <a:srgbClr val="2A00FF"/>
                </a:solidFill>
                <a:latin typeface="Consolas"/>
                <a:ea typeface="Calibri"/>
                <a:cs typeface="Arial"/>
              </a:rPr>
              <a:t>"turtle1/</a:t>
            </a:r>
            <a:r>
              <a:rPr lang="en-US" sz="1200" dirty="0" err="1" smtClean="0">
                <a:solidFill>
                  <a:srgbClr val="2A00FF"/>
                </a:solidFill>
                <a:latin typeface="Consolas"/>
                <a:ea typeface="Calibri"/>
                <a:cs typeface="Arial"/>
              </a:rPr>
              <a:t>cmd_vel</a:t>
            </a:r>
            <a:r>
              <a:rPr lang="en-US" sz="1200" dirty="0" smtClean="0">
                <a:solidFill>
                  <a:srgbClr val="2A00FF"/>
                </a:solidFill>
                <a:latin typeface="Consolas"/>
                <a:ea typeface="Calibri"/>
                <a:cs typeface="Arial"/>
              </a:rPr>
              <a:t>"</a:t>
            </a:r>
            <a:r>
              <a:rPr lang="en-US" sz="1200" dirty="0" smtClean="0">
                <a:solidFill>
                  <a:srgbClr val="000000"/>
                </a:solidFill>
                <a:latin typeface="Consolas"/>
                <a:ea typeface="Calibri"/>
                <a:cs typeface="Arial"/>
              </a:rPr>
              <a:t>, 10);</a:t>
            </a:r>
            <a:endParaRPr lang="en-US" sz="1100" dirty="0" smtClean="0">
              <a:ea typeface="Calibri"/>
              <a:cs typeface="Arial"/>
            </a:endParaRPr>
          </a:p>
          <a:p>
            <a:r>
              <a:rPr lang="en-US" sz="1200" dirty="0" smtClean="0">
                <a:latin typeface="Consolas"/>
                <a:ea typeface="Calibri"/>
                <a:cs typeface="Arial"/>
              </a:rPr>
              <a:t> </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smtClean="0">
                <a:solidFill>
                  <a:srgbClr val="3F7F5F"/>
                </a:solidFill>
                <a:latin typeface="Consolas"/>
                <a:ea typeface="Calibri"/>
                <a:cs typeface="Arial"/>
              </a:rPr>
              <a:t>// A listener for pose</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::Subscriber sub = </a:t>
            </a:r>
            <a:r>
              <a:rPr lang="en-US" sz="1200" dirty="0" err="1" smtClean="0">
                <a:solidFill>
                  <a:srgbClr val="000000"/>
                </a:solidFill>
                <a:latin typeface="Consolas"/>
                <a:ea typeface="Calibri"/>
                <a:cs typeface="Arial"/>
              </a:rPr>
              <a:t>node.subscribe</a:t>
            </a:r>
            <a:r>
              <a:rPr lang="en-US" sz="1200" dirty="0" smtClean="0">
                <a:solidFill>
                  <a:srgbClr val="000000"/>
                </a:solidFill>
                <a:latin typeface="Consolas"/>
                <a:ea typeface="Calibri"/>
                <a:cs typeface="Arial"/>
              </a:rPr>
              <a:t>(</a:t>
            </a:r>
            <a:r>
              <a:rPr lang="en-US" sz="1200" dirty="0" smtClean="0">
                <a:solidFill>
                  <a:srgbClr val="2A00FF"/>
                </a:solidFill>
                <a:latin typeface="Consolas"/>
                <a:ea typeface="Calibri"/>
                <a:cs typeface="Arial"/>
              </a:rPr>
              <a:t>"turtle1/pose"</a:t>
            </a:r>
            <a:r>
              <a:rPr lang="en-US" sz="1200" dirty="0" smtClean="0">
                <a:solidFill>
                  <a:srgbClr val="000000"/>
                </a:solidFill>
                <a:latin typeface="Consolas"/>
                <a:ea typeface="Calibri"/>
                <a:cs typeface="Arial"/>
              </a:rPr>
              <a:t>, 10, </a:t>
            </a:r>
            <a:r>
              <a:rPr lang="en-US" sz="1200" dirty="0" err="1" smtClean="0">
                <a:solidFill>
                  <a:srgbClr val="000000"/>
                </a:solidFill>
                <a:latin typeface="Consolas"/>
                <a:ea typeface="Calibri"/>
                <a:cs typeface="Arial"/>
              </a:rPr>
              <a:t>poseCallback</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latin typeface="Consolas"/>
                <a:ea typeface="Calibri"/>
                <a:cs typeface="Arial"/>
              </a:rPr>
              <a:t> </a:t>
            </a:r>
            <a:endParaRPr lang="en-US" sz="1100" dirty="0">
              <a:ea typeface="Calibri"/>
              <a:cs typeface="Arial"/>
            </a:endParaRP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MoveTurtle.cpp (2)</a:t>
            </a:r>
            <a:endParaRPr lang="en-US" dirty="0"/>
          </a:p>
        </p:txBody>
      </p:sp>
      <p:sp>
        <p:nvSpPr>
          <p:cNvPr id="6" name="Rectangle 5"/>
          <p:cNvSpPr>
            <a:spLocks noChangeArrowheads="1"/>
          </p:cNvSpPr>
          <p:nvPr/>
        </p:nvSpPr>
        <p:spPr bwMode="auto">
          <a:xfrm>
            <a:off x="609600" y="1295400"/>
            <a:ext cx="7848600" cy="267765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200" dirty="0" smtClean="0">
                <a:solidFill>
                  <a:srgbClr val="000000"/>
                </a:solidFill>
                <a:latin typeface="Consolas"/>
                <a:ea typeface="Calibri"/>
                <a:cs typeface="Arial"/>
              </a:rPr>
              <a:t>    </a:t>
            </a:r>
            <a:r>
              <a:rPr lang="en-US" sz="1200" dirty="0" smtClean="0">
                <a:solidFill>
                  <a:srgbClr val="3F7F5F"/>
                </a:solidFill>
                <a:latin typeface="Consolas"/>
                <a:ea typeface="Calibri"/>
                <a:cs typeface="Arial"/>
              </a:rPr>
              <a:t>// Drive forward at a given speed.  The robot points up the x-axis.</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smtClean="0">
                <a:solidFill>
                  <a:srgbClr val="3F7F5F"/>
                </a:solidFill>
                <a:latin typeface="Consolas"/>
                <a:ea typeface="Calibri"/>
                <a:cs typeface="Arial"/>
              </a:rPr>
              <a:t>// The default constructor will set all commands to 0</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geometry_msgs</a:t>
            </a:r>
            <a:r>
              <a:rPr lang="en-US" sz="1200" dirty="0" smtClean="0">
                <a:solidFill>
                  <a:srgbClr val="000000"/>
                </a:solidFill>
                <a:latin typeface="Consolas"/>
                <a:ea typeface="Calibri"/>
                <a:cs typeface="Arial"/>
              </a:rPr>
              <a:t>::Twist </a:t>
            </a:r>
            <a:r>
              <a:rPr lang="en-US" sz="1200" dirty="0" err="1" smtClean="0">
                <a:solidFill>
                  <a:srgbClr val="000000"/>
                </a:solidFill>
                <a:latin typeface="Consolas"/>
                <a:ea typeface="Calibri"/>
                <a:cs typeface="Arial"/>
              </a:rPr>
              <a:t>msg</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msg.linear.x</a:t>
            </a:r>
            <a:r>
              <a:rPr lang="en-US" sz="1200" dirty="0" smtClean="0">
                <a:solidFill>
                  <a:srgbClr val="000000"/>
                </a:solidFill>
                <a:latin typeface="Consolas"/>
                <a:ea typeface="Calibri"/>
                <a:cs typeface="Arial"/>
              </a:rPr>
              <a:t> = FORWARD_SPEED_MPS;</a:t>
            </a:r>
            <a:endParaRPr lang="en-US" sz="1100" dirty="0" smtClean="0">
              <a:ea typeface="Calibri"/>
              <a:cs typeface="Arial"/>
            </a:endParaRPr>
          </a:p>
          <a:p>
            <a:r>
              <a:rPr lang="en-US" sz="1200" dirty="0" smtClean="0">
                <a:latin typeface="Consolas"/>
                <a:ea typeface="Calibri"/>
                <a:cs typeface="Arial"/>
              </a:rPr>
              <a:t> </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smtClean="0">
                <a:solidFill>
                  <a:srgbClr val="3F7F5F"/>
                </a:solidFill>
                <a:latin typeface="Consolas"/>
                <a:ea typeface="Calibri"/>
                <a:cs typeface="Arial"/>
              </a:rPr>
              <a:t>// Loop at 10Hz, publishing movement commands until we shut down</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::Rate </a:t>
            </a:r>
            <a:r>
              <a:rPr lang="en-US" sz="1200" dirty="0" err="1" smtClean="0">
                <a:solidFill>
                  <a:srgbClr val="000000"/>
                </a:solidFill>
                <a:latin typeface="Consolas"/>
                <a:ea typeface="Calibri"/>
                <a:cs typeface="Arial"/>
              </a:rPr>
              <a:t>rate</a:t>
            </a:r>
            <a:r>
              <a:rPr lang="en-US" sz="1200" dirty="0" smtClean="0">
                <a:solidFill>
                  <a:srgbClr val="000000"/>
                </a:solidFill>
                <a:latin typeface="Consolas"/>
                <a:ea typeface="Calibri"/>
                <a:cs typeface="Arial"/>
              </a:rPr>
              <a:t>(10);</a:t>
            </a:r>
            <a:endParaRPr lang="en-US" sz="1100" dirty="0" smtClean="0">
              <a:ea typeface="Calibri"/>
              <a:cs typeface="Arial"/>
            </a:endParaRPr>
          </a:p>
          <a:p>
            <a:r>
              <a:rPr lang="en-US" sz="1200" dirty="0" smtClean="0">
                <a:solidFill>
                  <a:srgbClr val="000000"/>
                </a:solidFill>
                <a:latin typeface="Consolas"/>
                <a:ea typeface="Calibri"/>
                <a:cs typeface="Arial"/>
              </a:rPr>
              <a:t>    ROS_INFO(</a:t>
            </a:r>
            <a:r>
              <a:rPr lang="en-US" sz="1200" dirty="0" smtClean="0">
                <a:solidFill>
                  <a:srgbClr val="2A00FF"/>
                </a:solidFill>
                <a:latin typeface="Consolas"/>
                <a:ea typeface="Calibri"/>
                <a:cs typeface="Arial"/>
              </a:rPr>
              <a:t>"Starting to move forward"</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b="1" dirty="0" smtClean="0">
                <a:solidFill>
                  <a:srgbClr val="7F0055"/>
                </a:solidFill>
                <a:latin typeface="Consolas"/>
                <a:ea typeface="Calibri"/>
                <a:cs typeface="Arial"/>
              </a:rPr>
              <a:t>while</a:t>
            </a:r>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::ok()) {</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pub.publish</a:t>
            </a:r>
            <a:r>
              <a:rPr lang="en-US" sz="1200" dirty="0" smtClean="0">
                <a:solidFill>
                  <a:srgbClr val="000000"/>
                </a:solidFill>
                <a:latin typeface="Consolas"/>
                <a:ea typeface="Calibri"/>
                <a:cs typeface="Arial"/>
              </a:rPr>
              <a:t>(</a:t>
            </a:r>
            <a:r>
              <a:rPr lang="en-US" sz="1200" dirty="0" err="1" smtClean="0">
                <a:solidFill>
                  <a:srgbClr val="000000"/>
                </a:solidFill>
                <a:latin typeface="Consolas"/>
                <a:ea typeface="Calibri"/>
                <a:cs typeface="Arial"/>
              </a:rPr>
              <a:t>msg</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b="1" dirty="0" err="1" smtClean="0">
                <a:solidFill>
                  <a:srgbClr val="000000"/>
                </a:solidFill>
                <a:latin typeface="Consolas"/>
                <a:ea typeface="Calibri"/>
                <a:cs typeface="Arial"/>
              </a:rPr>
              <a:t>ros</a:t>
            </a:r>
            <a:r>
              <a:rPr lang="en-US" sz="1200" b="1" dirty="0" smtClean="0">
                <a:solidFill>
                  <a:srgbClr val="000000"/>
                </a:solidFill>
                <a:latin typeface="Consolas"/>
                <a:ea typeface="Calibri"/>
                <a:cs typeface="Arial"/>
              </a:rPr>
              <a:t>::</a:t>
            </a:r>
            <a:r>
              <a:rPr lang="en-US" sz="1200" b="1" dirty="0" err="1" smtClean="0">
                <a:solidFill>
                  <a:srgbClr val="000000"/>
                </a:solidFill>
                <a:latin typeface="Consolas"/>
                <a:ea typeface="Calibri"/>
                <a:cs typeface="Arial"/>
              </a:rPr>
              <a:t>spinOnce</a:t>
            </a:r>
            <a:r>
              <a:rPr lang="en-US" sz="1200" b="1" dirty="0" smtClean="0">
                <a:solidFill>
                  <a:srgbClr val="000000"/>
                </a:solidFill>
                <a:latin typeface="Consolas"/>
                <a:ea typeface="Calibri"/>
                <a:cs typeface="Arial"/>
              </a:rPr>
              <a:t>(); </a:t>
            </a:r>
            <a:r>
              <a:rPr lang="en-US" sz="1200" b="1" dirty="0" smtClean="0">
                <a:solidFill>
                  <a:srgbClr val="3F7F5F"/>
                </a:solidFill>
                <a:latin typeface="Consolas"/>
                <a:ea typeface="Calibri"/>
                <a:cs typeface="Arial"/>
              </a:rPr>
              <a:t>// Allow processing of incoming messages</a:t>
            </a:r>
            <a:endParaRPr lang="en-US" sz="1100" b="1"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rate.sleep</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endParaRPr lang="en-US" sz="1100" dirty="0" smtClean="0">
              <a:ea typeface="Calibri"/>
              <a:cs typeface="Arial"/>
            </a:endParaRPr>
          </a:p>
          <a:p>
            <a:pPr>
              <a:spcAft>
                <a:spcPts val="1000"/>
              </a:spcAft>
            </a:pPr>
            <a:r>
              <a:rPr lang="en-US" sz="1200" dirty="0" smtClean="0">
                <a:solidFill>
                  <a:srgbClr val="000000"/>
                </a:solidFill>
                <a:latin typeface="Consolas"/>
                <a:ea typeface="Calibri"/>
                <a:cs typeface="Arial"/>
              </a:rPr>
              <a:t>}</a:t>
            </a:r>
            <a:endParaRPr lang="en-US" sz="1100" dirty="0">
              <a:ea typeface="Calibri"/>
              <a:cs typeface="Arial"/>
            </a:endParaRP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 Turtle’s Pose</a:t>
            </a:r>
            <a:endParaRPr lang="en-US" dirty="0"/>
          </a:p>
        </p:txBody>
      </p:sp>
      <p:sp>
        <p:nvSpPr>
          <p:cNvPr id="3" name="Content Placeholder 2"/>
          <p:cNvSpPr>
            <a:spLocks noGrp="1"/>
          </p:cNvSpPr>
          <p:nvPr>
            <p:ph idx="1"/>
          </p:nvPr>
        </p:nvSpPr>
        <p:spPr/>
        <p:txBody>
          <a:bodyPr>
            <a:normAutofit/>
          </a:bodyPr>
          <a:lstStyle/>
          <a:p>
            <a:r>
              <a:rPr lang="en-US" dirty="0" err="1" smtClean="0"/>
              <a:t>roslaunch</a:t>
            </a:r>
            <a:r>
              <a:rPr lang="en-US" dirty="0" smtClean="0"/>
              <a:t> </a:t>
            </a:r>
            <a:r>
              <a:rPr lang="en-US" dirty="0" err="1" smtClean="0"/>
              <a:t>my_turtle</a:t>
            </a:r>
            <a:r>
              <a:rPr lang="en-US" dirty="0" smtClean="0"/>
              <a:t> </a:t>
            </a:r>
            <a:r>
              <a:rPr lang="en-US" dirty="0" err="1" smtClean="0"/>
              <a:t>move_turtle.launch</a:t>
            </a:r>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85800" y="2286000"/>
            <a:ext cx="7766050" cy="3302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To Nodes</a:t>
            </a:r>
            <a:endParaRPr lang="en-US" dirty="0"/>
          </a:p>
        </p:txBody>
      </p:sp>
      <p:sp>
        <p:nvSpPr>
          <p:cNvPr id="3" name="Content Placeholder 2"/>
          <p:cNvSpPr>
            <a:spLocks noGrp="1"/>
          </p:cNvSpPr>
          <p:nvPr>
            <p:ph idx="1"/>
          </p:nvPr>
        </p:nvSpPr>
        <p:spPr/>
        <p:txBody>
          <a:bodyPr>
            <a:normAutofit/>
          </a:bodyPr>
          <a:lstStyle/>
          <a:p>
            <a:r>
              <a:rPr lang="en-US" dirty="0" smtClean="0"/>
              <a:t>In the launch file you can use the </a:t>
            </a:r>
            <a:r>
              <a:rPr lang="en-US" b="1" dirty="0" err="1" smtClean="0"/>
              <a:t>args</a:t>
            </a:r>
            <a:r>
              <a:rPr lang="en-US" dirty="0" smtClean="0"/>
              <a:t> attribute to pass command-line arguments to node</a:t>
            </a:r>
          </a:p>
          <a:p>
            <a:r>
              <a:rPr lang="en-US" dirty="0" smtClean="0"/>
              <a:t>In our case, we will pass the name of the turtle as an argument to </a:t>
            </a:r>
            <a:r>
              <a:rPr lang="en-US" dirty="0" err="1" smtClean="0"/>
              <a:t>move_turtle</a:t>
            </a:r>
            <a:r>
              <a:rPr lang="en-US" dirty="0" smtClean="0"/>
              <a:t> </a:t>
            </a:r>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762000" y="3505200"/>
            <a:ext cx="7696200" cy="1477328"/>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&lt;launch&gt;  </a:t>
            </a:r>
          </a:p>
          <a:p>
            <a:pPr marL="0" lvl="1"/>
            <a:r>
              <a:rPr lang="en-US" dirty="0" smtClean="0"/>
              <a:t>  &lt;node name="</a:t>
            </a:r>
            <a:r>
              <a:rPr lang="en-US" dirty="0" err="1" smtClean="0"/>
              <a:t>turtlesim_node</a:t>
            </a:r>
            <a:r>
              <a:rPr lang="en-US" dirty="0" smtClean="0"/>
              <a:t>" </a:t>
            </a:r>
            <a:r>
              <a:rPr lang="en-US" dirty="0" err="1" smtClean="0"/>
              <a:t>pkg</a:t>
            </a:r>
            <a:r>
              <a:rPr lang="en-US" dirty="0" smtClean="0"/>
              <a:t>="</a:t>
            </a:r>
            <a:r>
              <a:rPr lang="en-US" dirty="0" err="1" smtClean="0"/>
              <a:t>turtlesim</a:t>
            </a:r>
            <a:r>
              <a:rPr lang="en-US" dirty="0" smtClean="0"/>
              <a:t>" type="</a:t>
            </a:r>
            <a:r>
              <a:rPr lang="en-US" dirty="0" err="1" smtClean="0"/>
              <a:t>turtlesim_node</a:t>
            </a:r>
            <a:r>
              <a:rPr lang="en-US" dirty="0" smtClean="0"/>
              <a:t>" /&gt;</a:t>
            </a:r>
          </a:p>
          <a:p>
            <a:pPr marL="0" lvl="1"/>
            <a:r>
              <a:rPr lang="en-US" dirty="0" smtClean="0"/>
              <a:t>  &lt;node name="</a:t>
            </a:r>
            <a:r>
              <a:rPr lang="en-US" dirty="0" err="1" smtClean="0"/>
              <a:t>move_turtle</a:t>
            </a:r>
            <a:r>
              <a:rPr lang="en-US" dirty="0" smtClean="0"/>
              <a:t>" </a:t>
            </a:r>
            <a:r>
              <a:rPr lang="en-US" dirty="0" err="1" smtClean="0"/>
              <a:t>pkg</a:t>
            </a:r>
            <a:r>
              <a:rPr lang="en-US" dirty="0" smtClean="0"/>
              <a:t>="</a:t>
            </a:r>
            <a:r>
              <a:rPr lang="en-US" dirty="0" err="1" smtClean="0"/>
              <a:t>my_turtle</a:t>
            </a:r>
            <a:r>
              <a:rPr lang="en-US" dirty="0" smtClean="0"/>
              <a:t>" type="</a:t>
            </a:r>
            <a:r>
              <a:rPr lang="en-US" dirty="0" err="1" smtClean="0"/>
              <a:t>move_turtle</a:t>
            </a:r>
            <a:r>
              <a:rPr lang="en-US" dirty="0" smtClean="0"/>
              <a:t>" </a:t>
            </a:r>
            <a:r>
              <a:rPr lang="en-US" b="1" dirty="0" err="1" smtClean="0"/>
              <a:t>args</a:t>
            </a:r>
            <a:r>
              <a:rPr lang="en-US" b="1" dirty="0" smtClean="0"/>
              <a:t>="turtle1" </a:t>
            </a:r>
            <a:r>
              <a:rPr lang="en-US" dirty="0" smtClean="0"/>
              <a:t>output="screen"/&gt; </a:t>
            </a:r>
          </a:p>
          <a:p>
            <a:pPr marL="0" lvl="1"/>
            <a:r>
              <a:rPr lang="en-US" dirty="0" smtClean="0"/>
              <a:t>&lt;/launch&gt;</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MoveTurtle.cpp</a:t>
            </a:r>
            <a:endParaRPr lang="en-US" dirty="0"/>
          </a:p>
        </p:txBody>
      </p:sp>
      <p:sp>
        <p:nvSpPr>
          <p:cNvPr id="6" name="Rectangle 5"/>
          <p:cNvSpPr>
            <a:spLocks noChangeArrowheads="1"/>
          </p:cNvSpPr>
          <p:nvPr/>
        </p:nvSpPr>
        <p:spPr bwMode="auto">
          <a:xfrm>
            <a:off x="609600" y="1225689"/>
            <a:ext cx="7848600" cy="489364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200" b="1" dirty="0" err="1" smtClean="0">
                <a:solidFill>
                  <a:srgbClr val="7F0055"/>
                </a:solidFill>
                <a:latin typeface="Consolas"/>
                <a:ea typeface="Calibri"/>
                <a:cs typeface="Arial"/>
              </a:rPr>
              <a:t>int</a:t>
            </a:r>
            <a:r>
              <a:rPr lang="en-US" sz="1200" dirty="0" smtClean="0">
                <a:solidFill>
                  <a:srgbClr val="000000"/>
                </a:solidFill>
                <a:latin typeface="Consolas"/>
                <a:ea typeface="Calibri"/>
                <a:cs typeface="Arial"/>
              </a:rPr>
              <a:t> main(</a:t>
            </a:r>
            <a:r>
              <a:rPr lang="en-US" sz="1200" b="1" dirty="0" err="1" smtClean="0">
                <a:solidFill>
                  <a:srgbClr val="7F0055"/>
                </a:solidFill>
                <a:latin typeface="Consolas"/>
                <a:ea typeface="Calibri"/>
                <a:cs typeface="Arial"/>
              </a:rPr>
              <a:t>int</a:t>
            </a:r>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argc</a:t>
            </a:r>
            <a:r>
              <a:rPr lang="en-US" sz="1200" dirty="0" smtClean="0">
                <a:solidFill>
                  <a:srgbClr val="000000"/>
                </a:solidFill>
                <a:latin typeface="Consolas"/>
                <a:ea typeface="Calibri"/>
                <a:cs typeface="Arial"/>
              </a:rPr>
              <a:t>, </a:t>
            </a:r>
            <a:r>
              <a:rPr lang="en-US" sz="1200" b="1" dirty="0" smtClean="0">
                <a:solidFill>
                  <a:srgbClr val="7F0055"/>
                </a:solidFill>
                <a:latin typeface="Consolas"/>
                <a:ea typeface="Calibri"/>
                <a:cs typeface="Arial"/>
              </a:rPr>
              <a:t>char</a:t>
            </a:r>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argv</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b="1" dirty="0" smtClean="0">
                <a:solidFill>
                  <a:srgbClr val="7F0055"/>
                </a:solidFill>
                <a:latin typeface="Consolas"/>
                <a:ea typeface="Calibri"/>
                <a:cs typeface="Arial"/>
              </a:rPr>
              <a:t>const</a:t>
            </a:r>
            <a:r>
              <a:rPr lang="en-US" sz="1200" dirty="0" smtClean="0">
                <a:solidFill>
                  <a:srgbClr val="000000"/>
                </a:solidFill>
                <a:latin typeface="Consolas"/>
                <a:ea typeface="Calibri"/>
                <a:cs typeface="Arial"/>
              </a:rPr>
              <a:t> </a:t>
            </a:r>
            <a:r>
              <a:rPr lang="en-US" sz="1200" b="1" dirty="0" smtClean="0">
                <a:solidFill>
                  <a:srgbClr val="7F0055"/>
                </a:solidFill>
                <a:latin typeface="Consolas"/>
                <a:ea typeface="Calibri"/>
                <a:cs typeface="Arial"/>
              </a:rPr>
              <a:t>double</a:t>
            </a:r>
            <a:r>
              <a:rPr lang="en-US" sz="1200" dirty="0" smtClean="0">
                <a:solidFill>
                  <a:srgbClr val="000000"/>
                </a:solidFill>
                <a:latin typeface="Consolas"/>
                <a:ea typeface="Calibri"/>
                <a:cs typeface="Arial"/>
              </a:rPr>
              <a:t> FORWARD_SPEED_MPS = 0.5;</a:t>
            </a:r>
            <a:r>
              <a:rPr lang="en-US" sz="1200" dirty="0" smtClean="0">
                <a:latin typeface="Consolas"/>
                <a:ea typeface="Calibri"/>
                <a:cs typeface="Arial"/>
              </a:rPr>
              <a:t> </a:t>
            </a:r>
            <a:endParaRPr lang="en-US" sz="1100" dirty="0" smtClean="0">
              <a:ea typeface="Calibri"/>
              <a:cs typeface="Arial"/>
            </a:endParaRPr>
          </a:p>
          <a:p>
            <a:r>
              <a:rPr lang="en-US" sz="1200" dirty="0" smtClean="0">
                <a:solidFill>
                  <a:srgbClr val="000000"/>
                </a:solidFill>
                <a:latin typeface="Consolas"/>
                <a:ea typeface="Calibri"/>
                <a:cs typeface="Arial"/>
              </a:rPr>
              <a:t>    string </a:t>
            </a:r>
            <a:r>
              <a:rPr lang="en-US" sz="1200" dirty="0" err="1" smtClean="0">
                <a:solidFill>
                  <a:srgbClr val="000000"/>
                </a:solidFill>
                <a:latin typeface="Consolas"/>
                <a:ea typeface="Calibri"/>
                <a:cs typeface="Arial"/>
              </a:rPr>
              <a:t>robot_name</a:t>
            </a:r>
            <a:r>
              <a:rPr lang="en-US" sz="1200" dirty="0" smtClean="0">
                <a:solidFill>
                  <a:srgbClr val="000000"/>
                </a:solidFill>
                <a:latin typeface="Consolas"/>
                <a:ea typeface="Calibri"/>
                <a:cs typeface="Arial"/>
              </a:rPr>
              <a:t> = string(</a:t>
            </a:r>
            <a:r>
              <a:rPr lang="en-US" sz="1200" dirty="0" err="1" smtClean="0">
                <a:solidFill>
                  <a:srgbClr val="000000"/>
                </a:solidFill>
                <a:latin typeface="Consolas"/>
                <a:ea typeface="Calibri"/>
                <a:cs typeface="Arial"/>
              </a:rPr>
              <a:t>argv</a:t>
            </a:r>
            <a:r>
              <a:rPr lang="en-US" sz="1200" dirty="0" smtClean="0">
                <a:solidFill>
                  <a:srgbClr val="000000"/>
                </a:solidFill>
                <a:latin typeface="Consolas"/>
                <a:ea typeface="Calibri"/>
                <a:cs typeface="Arial"/>
              </a:rPr>
              <a:t>[1]);</a:t>
            </a:r>
            <a:endParaRPr lang="en-US" sz="1100" dirty="0" smtClean="0">
              <a:ea typeface="Calibri"/>
              <a:cs typeface="Arial"/>
            </a:endParaRPr>
          </a:p>
          <a:p>
            <a:r>
              <a:rPr lang="en-US" sz="1200" dirty="0" smtClean="0">
                <a:latin typeface="Consolas"/>
                <a:ea typeface="Calibri"/>
                <a:cs typeface="Arial"/>
              </a:rPr>
              <a:t> </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smtClean="0">
                <a:solidFill>
                  <a:srgbClr val="3F7F5F"/>
                </a:solidFill>
                <a:latin typeface="Consolas"/>
                <a:ea typeface="Calibri"/>
                <a:cs typeface="Arial"/>
              </a:rPr>
              <a:t>// Initialize the node</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::init(</a:t>
            </a:r>
            <a:r>
              <a:rPr lang="en-US" sz="1200" dirty="0" err="1" smtClean="0">
                <a:solidFill>
                  <a:srgbClr val="000000"/>
                </a:solidFill>
                <a:latin typeface="Consolas"/>
                <a:ea typeface="Calibri"/>
                <a:cs typeface="Arial"/>
              </a:rPr>
              <a:t>argc</a:t>
            </a:r>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argv</a:t>
            </a:r>
            <a:r>
              <a:rPr lang="en-US" sz="1200" dirty="0" smtClean="0">
                <a:solidFill>
                  <a:srgbClr val="000000"/>
                </a:solidFill>
                <a:latin typeface="Consolas"/>
                <a:ea typeface="Calibri"/>
                <a:cs typeface="Arial"/>
              </a:rPr>
              <a:t>, </a:t>
            </a:r>
            <a:r>
              <a:rPr lang="en-US" sz="1200" dirty="0" smtClean="0">
                <a:solidFill>
                  <a:srgbClr val="2A00FF"/>
                </a:solidFill>
                <a:latin typeface="Consolas"/>
                <a:ea typeface="Calibri"/>
                <a:cs typeface="Arial"/>
              </a:rPr>
              <a:t>"</a:t>
            </a:r>
            <a:r>
              <a:rPr lang="en-US" sz="1200" dirty="0" err="1" smtClean="0">
                <a:solidFill>
                  <a:srgbClr val="2A00FF"/>
                </a:solidFill>
                <a:latin typeface="Consolas"/>
                <a:ea typeface="Calibri"/>
                <a:cs typeface="Arial"/>
              </a:rPr>
              <a:t>move_turtle</a:t>
            </a:r>
            <a:r>
              <a:rPr lang="en-US" sz="1200" dirty="0" smtClean="0">
                <a:solidFill>
                  <a:srgbClr val="2A00FF"/>
                </a:solidFill>
                <a:latin typeface="Consolas"/>
                <a:ea typeface="Calibri"/>
                <a:cs typeface="Arial"/>
              </a:rPr>
              <a:t>"</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a:t>
            </a:r>
            <a:r>
              <a:rPr lang="en-US" sz="1200" dirty="0" err="1" smtClean="0">
                <a:solidFill>
                  <a:srgbClr val="000000"/>
                </a:solidFill>
                <a:latin typeface="Consolas"/>
                <a:ea typeface="Calibri"/>
                <a:cs typeface="Arial"/>
              </a:rPr>
              <a:t>NodeHandle</a:t>
            </a:r>
            <a:r>
              <a:rPr lang="en-US" sz="1200" dirty="0" smtClean="0">
                <a:solidFill>
                  <a:srgbClr val="000000"/>
                </a:solidFill>
                <a:latin typeface="Consolas"/>
                <a:ea typeface="Calibri"/>
                <a:cs typeface="Arial"/>
              </a:rPr>
              <a:t> node;</a:t>
            </a:r>
            <a:endParaRPr lang="en-US" sz="1100" dirty="0" smtClean="0">
              <a:ea typeface="Calibri"/>
              <a:cs typeface="Arial"/>
            </a:endParaRPr>
          </a:p>
          <a:p>
            <a:r>
              <a:rPr lang="en-US" sz="1200" dirty="0" smtClean="0">
                <a:latin typeface="Consolas"/>
                <a:ea typeface="Calibri"/>
                <a:cs typeface="Arial"/>
              </a:rPr>
              <a:t> </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smtClean="0">
                <a:solidFill>
                  <a:srgbClr val="3F7F5F"/>
                </a:solidFill>
                <a:latin typeface="Consolas"/>
                <a:ea typeface="Calibri"/>
                <a:cs typeface="Arial"/>
              </a:rPr>
              <a:t>// A publisher for the movement data</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::Publisher pub = </a:t>
            </a:r>
            <a:r>
              <a:rPr lang="en-US" sz="1200" dirty="0" err="1" smtClean="0">
                <a:solidFill>
                  <a:srgbClr val="000000"/>
                </a:solidFill>
                <a:latin typeface="Consolas"/>
                <a:ea typeface="Calibri"/>
                <a:cs typeface="Arial"/>
              </a:rPr>
              <a:t>node.advertise</a:t>
            </a:r>
            <a:r>
              <a:rPr lang="en-US" sz="1200" dirty="0" smtClean="0">
                <a:solidFill>
                  <a:srgbClr val="000000"/>
                </a:solidFill>
                <a:latin typeface="Consolas"/>
                <a:ea typeface="Calibri"/>
                <a:cs typeface="Arial"/>
              </a:rPr>
              <a:t>&lt;</a:t>
            </a:r>
            <a:r>
              <a:rPr lang="en-US" sz="1200" dirty="0" err="1" smtClean="0">
                <a:solidFill>
                  <a:srgbClr val="000000"/>
                </a:solidFill>
                <a:latin typeface="Consolas"/>
                <a:ea typeface="Calibri"/>
                <a:cs typeface="Arial"/>
              </a:rPr>
              <a:t>geometry_msgs</a:t>
            </a:r>
            <a:r>
              <a:rPr lang="en-US" sz="1200" dirty="0" smtClean="0">
                <a:solidFill>
                  <a:srgbClr val="000000"/>
                </a:solidFill>
                <a:latin typeface="Consolas"/>
                <a:ea typeface="Calibri"/>
                <a:cs typeface="Arial"/>
              </a:rPr>
              <a:t>::Twist&gt;(</a:t>
            </a:r>
            <a:r>
              <a:rPr lang="en-US" sz="1200" dirty="0" err="1" smtClean="0">
                <a:solidFill>
                  <a:srgbClr val="000000"/>
                </a:solidFill>
                <a:latin typeface="Consolas"/>
                <a:ea typeface="Calibri"/>
                <a:cs typeface="Arial"/>
              </a:rPr>
              <a:t>robot_name</a:t>
            </a:r>
            <a:r>
              <a:rPr lang="en-US" sz="1200" dirty="0" smtClean="0">
                <a:solidFill>
                  <a:srgbClr val="000000"/>
                </a:solidFill>
                <a:latin typeface="Consolas"/>
                <a:ea typeface="Calibri"/>
                <a:cs typeface="Arial"/>
              </a:rPr>
              <a:t> + </a:t>
            </a:r>
            <a:r>
              <a:rPr lang="en-US" sz="1200" dirty="0" smtClean="0">
                <a:solidFill>
                  <a:srgbClr val="2A00FF"/>
                </a:solidFill>
                <a:latin typeface="Consolas"/>
                <a:ea typeface="Calibri"/>
                <a:cs typeface="Arial"/>
              </a:rPr>
              <a:t>"/</a:t>
            </a:r>
            <a:r>
              <a:rPr lang="en-US" sz="1200" dirty="0" err="1" smtClean="0">
                <a:solidFill>
                  <a:srgbClr val="2A00FF"/>
                </a:solidFill>
                <a:latin typeface="Consolas"/>
                <a:ea typeface="Calibri"/>
                <a:cs typeface="Arial"/>
              </a:rPr>
              <a:t>cmd_vel</a:t>
            </a:r>
            <a:r>
              <a:rPr lang="en-US" sz="1200" dirty="0" smtClean="0">
                <a:solidFill>
                  <a:srgbClr val="2A00FF"/>
                </a:solidFill>
                <a:latin typeface="Consolas"/>
                <a:ea typeface="Calibri"/>
                <a:cs typeface="Arial"/>
              </a:rPr>
              <a:t>"</a:t>
            </a:r>
            <a:r>
              <a:rPr lang="en-US" sz="1200" dirty="0" smtClean="0">
                <a:solidFill>
                  <a:srgbClr val="000000"/>
                </a:solidFill>
                <a:latin typeface="Consolas"/>
                <a:ea typeface="Calibri"/>
                <a:cs typeface="Arial"/>
              </a:rPr>
              <a:t>, 10);</a:t>
            </a:r>
            <a:endParaRPr lang="en-US" sz="1100" dirty="0" smtClean="0">
              <a:ea typeface="Calibri"/>
              <a:cs typeface="Arial"/>
            </a:endParaRPr>
          </a:p>
          <a:p>
            <a:r>
              <a:rPr lang="en-US" sz="1200" dirty="0" smtClean="0">
                <a:latin typeface="Consolas"/>
                <a:ea typeface="Calibri"/>
                <a:cs typeface="Arial"/>
              </a:rPr>
              <a:t> </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smtClean="0">
                <a:solidFill>
                  <a:srgbClr val="3F7F5F"/>
                </a:solidFill>
                <a:latin typeface="Consolas"/>
                <a:ea typeface="Calibri"/>
                <a:cs typeface="Arial"/>
              </a:rPr>
              <a:t>// A listener for pose</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::Subscriber sub = </a:t>
            </a:r>
            <a:r>
              <a:rPr lang="en-US" sz="1200" dirty="0" err="1" smtClean="0">
                <a:solidFill>
                  <a:srgbClr val="000000"/>
                </a:solidFill>
                <a:latin typeface="Consolas"/>
                <a:ea typeface="Calibri"/>
                <a:cs typeface="Arial"/>
              </a:rPr>
              <a:t>node.subscribe</a:t>
            </a:r>
            <a:r>
              <a:rPr lang="en-US" sz="1200" dirty="0" smtClean="0">
                <a:solidFill>
                  <a:srgbClr val="000000"/>
                </a:solidFill>
                <a:latin typeface="Consolas"/>
                <a:ea typeface="Calibri"/>
                <a:cs typeface="Arial"/>
              </a:rPr>
              <a:t>(</a:t>
            </a:r>
            <a:r>
              <a:rPr lang="en-US" sz="1200" dirty="0" err="1" smtClean="0">
                <a:solidFill>
                  <a:srgbClr val="000000"/>
                </a:solidFill>
                <a:latin typeface="Consolas"/>
                <a:ea typeface="Calibri"/>
                <a:cs typeface="Arial"/>
              </a:rPr>
              <a:t>robot_name</a:t>
            </a:r>
            <a:r>
              <a:rPr lang="en-US" sz="1200" dirty="0" smtClean="0">
                <a:solidFill>
                  <a:srgbClr val="000000"/>
                </a:solidFill>
                <a:latin typeface="Consolas"/>
                <a:ea typeface="Calibri"/>
                <a:cs typeface="Arial"/>
              </a:rPr>
              <a:t> + </a:t>
            </a:r>
            <a:r>
              <a:rPr lang="en-US" sz="1200" dirty="0" smtClean="0">
                <a:solidFill>
                  <a:srgbClr val="2A00FF"/>
                </a:solidFill>
                <a:latin typeface="Consolas"/>
                <a:ea typeface="Calibri"/>
                <a:cs typeface="Arial"/>
              </a:rPr>
              <a:t>"/pose"</a:t>
            </a:r>
            <a:r>
              <a:rPr lang="en-US" sz="1200" dirty="0" smtClean="0">
                <a:solidFill>
                  <a:srgbClr val="000000"/>
                </a:solidFill>
                <a:latin typeface="Consolas"/>
                <a:ea typeface="Calibri"/>
                <a:cs typeface="Arial"/>
              </a:rPr>
              <a:t>, 10, </a:t>
            </a:r>
            <a:r>
              <a:rPr lang="en-US" sz="1200" dirty="0" err="1" smtClean="0">
                <a:solidFill>
                  <a:srgbClr val="000000"/>
                </a:solidFill>
                <a:latin typeface="Consolas"/>
                <a:ea typeface="Calibri"/>
                <a:cs typeface="Arial"/>
              </a:rPr>
              <a:t>poseCallback</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latin typeface="Consolas"/>
                <a:ea typeface="Calibri"/>
                <a:cs typeface="Arial"/>
              </a:rPr>
              <a:t> </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geometry_msgs</a:t>
            </a:r>
            <a:r>
              <a:rPr lang="en-US" sz="1200" dirty="0" smtClean="0">
                <a:solidFill>
                  <a:srgbClr val="000000"/>
                </a:solidFill>
                <a:latin typeface="Consolas"/>
                <a:ea typeface="Calibri"/>
                <a:cs typeface="Arial"/>
              </a:rPr>
              <a:t>::Twist </a:t>
            </a:r>
            <a:r>
              <a:rPr lang="en-US" sz="1200" dirty="0" err="1" smtClean="0">
                <a:solidFill>
                  <a:srgbClr val="000000"/>
                </a:solidFill>
                <a:latin typeface="Consolas"/>
                <a:ea typeface="Calibri"/>
                <a:cs typeface="Arial"/>
              </a:rPr>
              <a:t>msg</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msg.linear.x</a:t>
            </a:r>
            <a:r>
              <a:rPr lang="en-US" sz="1200" dirty="0" smtClean="0">
                <a:solidFill>
                  <a:srgbClr val="000000"/>
                </a:solidFill>
                <a:latin typeface="Consolas"/>
                <a:ea typeface="Calibri"/>
                <a:cs typeface="Arial"/>
              </a:rPr>
              <a:t> = FORWARD_SPEED_MPS;</a:t>
            </a:r>
            <a:endParaRPr lang="en-US" sz="1100" dirty="0" smtClean="0">
              <a:ea typeface="Calibri"/>
              <a:cs typeface="Arial"/>
            </a:endParaRPr>
          </a:p>
          <a:p>
            <a:r>
              <a:rPr lang="en-US" sz="1200" dirty="0" smtClean="0">
                <a:latin typeface="Consolas"/>
                <a:ea typeface="Calibri"/>
                <a:cs typeface="Arial"/>
              </a:rPr>
              <a:t> </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::Rate </a:t>
            </a:r>
            <a:r>
              <a:rPr lang="en-US" sz="1200" dirty="0" err="1" smtClean="0">
                <a:solidFill>
                  <a:srgbClr val="000000"/>
                </a:solidFill>
                <a:latin typeface="Consolas"/>
                <a:ea typeface="Calibri"/>
                <a:cs typeface="Arial"/>
              </a:rPr>
              <a:t>rate</a:t>
            </a:r>
            <a:r>
              <a:rPr lang="en-US" sz="1200" dirty="0" smtClean="0">
                <a:solidFill>
                  <a:srgbClr val="000000"/>
                </a:solidFill>
                <a:latin typeface="Consolas"/>
                <a:ea typeface="Calibri"/>
                <a:cs typeface="Arial"/>
              </a:rPr>
              <a:t>(10);</a:t>
            </a:r>
            <a:endParaRPr lang="en-US" sz="1100" dirty="0" smtClean="0">
              <a:ea typeface="Calibri"/>
              <a:cs typeface="Arial"/>
            </a:endParaRPr>
          </a:p>
          <a:p>
            <a:r>
              <a:rPr lang="en-US" sz="1200" dirty="0" smtClean="0">
                <a:solidFill>
                  <a:srgbClr val="000000"/>
                </a:solidFill>
                <a:latin typeface="Consolas"/>
                <a:ea typeface="Calibri"/>
                <a:cs typeface="Arial"/>
              </a:rPr>
              <a:t>    ROS_INFO(</a:t>
            </a:r>
            <a:r>
              <a:rPr lang="en-US" sz="1200" dirty="0" smtClean="0">
                <a:solidFill>
                  <a:srgbClr val="2A00FF"/>
                </a:solidFill>
                <a:latin typeface="Consolas"/>
                <a:ea typeface="Calibri"/>
                <a:cs typeface="Arial"/>
              </a:rPr>
              <a:t>"Starting to move forward"</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b="1" dirty="0" smtClean="0">
                <a:solidFill>
                  <a:srgbClr val="7F0055"/>
                </a:solidFill>
                <a:latin typeface="Consolas"/>
                <a:ea typeface="Calibri"/>
                <a:cs typeface="Arial"/>
              </a:rPr>
              <a:t>while</a:t>
            </a:r>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::ok()) {</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pub.publish</a:t>
            </a:r>
            <a:r>
              <a:rPr lang="en-US" sz="1200" dirty="0" smtClean="0">
                <a:solidFill>
                  <a:srgbClr val="000000"/>
                </a:solidFill>
                <a:latin typeface="Consolas"/>
                <a:ea typeface="Calibri"/>
                <a:cs typeface="Arial"/>
              </a:rPr>
              <a:t>(</a:t>
            </a:r>
            <a:r>
              <a:rPr lang="en-US" sz="1200" dirty="0" err="1" smtClean="0">
                <a:solidFill>
                  <a:srgbClr val="000000"/>
                </a:solidFill>
                <a:latin typeface="Consolas"/>
                <a:ea typeface="Calibri"/>
                <a:cs typeface="Arial"/>
              </a:rPr>
              <a:t>msg</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ros</a:t>
            </a:r>
            <a:r>
              <a:rPr lang="en-US" sz="1200" dirty="0" smtClean="0">
                <a:solidFill>
                  <a:srgbClr val="000000"/>
                </a:solidFill>
                <a:latin typeface="Consolas"/>
                <a:ea typeface="Calibri"/>
                <a:cs typeface="Arial"/>
              </a:rPr>
              <a:t>::</a:t>
            </a:r>
            <a:r>
              <a:rPr lang="en-US" sz="1200" dirty="0" err="1" smtClean="0">
                <a:solidFill>
                  <a:srgbClr val="000000"/>
                </a:solidFill>
                <a:latin typeface="Consolas"/>
                <a:ea typeface="Calibri"/>
                <a:cs typeface="Arial"/>
              </a:rPr>
              <a:t>spinOnce</a:t>
            </a:r>
            <a:r>
              <a:rPr lang="en-US" sz="1200" dirty="0" smtClean="0">
                <a:solidFill>
                  <a:srgbClr val="000000"/>
                </a:solidFill>
                <a:latin typeface="Consolas"/>
                <a:ea typeface="Calibri"/>
                <a:cs typeface="Arial"/>
              </a:rPr>
              <a:t>(); </a:t>
            </a:r>
            <a:r>
              <a:rPr lang="en-US" sz="1200" dirty="0" smtClean="0">
                <a:solidFill>
                  <a:srgbClr val="3F7F5F"/>
                </a:solidFill>
                <a:latin typeface="Consolas"/>
                <a:ea typeface="Calibri"/>
                <a:cs typeface="Arial"/>
              </a:rPr>
              <a:t>// Allow processing of incoming messages</a:t>
            </a:r>
            <a:endParaRPr lang="en-US" sz="1100" dirty="0" smtClean="0">
              <a:ea typeface="Calibri"/>
              <a:cs typeface="Arial"/>
            </a:endParaRPr>
          </a:p>
          <a:p>
            <a:r>
              <a:rPr lang="en-US" sz="1200" dirty="0" smtClean="0">
                <a:solidFill>
                  <a:srgbClr val="000000"/>
                </a:solidFill>
                <a:latin typeface="Consolas"/>
                <a:ea typeface="Calibri"/>
                <a:cs typeface="Arial"/>
              </a:rPr>
              <a:t>        </a:t>
            </a:r>
            <a:r>
              <a:rPr lang="en-US" sz="1200" dirty="0" err="1" smtClean="0">
                <a:solidFill>
                  <a:srgbClr val="000000"/>
                </a:solidFill>
                <a:latin typeface="Consolas"/>
                <a:ea typeface="Calibri"/>
                <a:cs typeface="Arial"/>
              </a:rPr>
              <a:t>rate.sleep</a:t>
            </a:r>
            <a:r>
              <a:rPr lang="en-US" sz="1200" dirty="0" smtClean="0">
                <a:solidFill>
                  <a:srgbClr val="000000"/>
                </a:solidFill>
                <a:latin typeface="Consolas"/>
                <a:ea typeface="Calibri"/>
                <a:cs typeface="Arial"/>
              </a:rPr>
              <a:t>();</a:t>
            </a:r>
            <a:endParaRPr lang="en-US" sz="1100" dirty="0" smtClean="0">
              <a:ea typeface="Calibri"/>
              <a:cs typeface="Arial"/>
            </a:endParaRPr>
          </a:p>
          <a:p>
            <a:r>
              <a:rPr lang="en-US" sz="1200" dirty="0" smtClean="0">
                <a:solidFill>
                  <a:srgbClr val="000000"/>
                </a:solidFill>
                <a:latin typeface="Consolas"/>
                <a:ea typeface="Calibri"/>
                <a:cs typeface="Arial"/>
              </a:rPr>
              <a:t>    }</a:t>
            </a:r>
            <a:endParaRPr lang="en-US" sz="1100" dirty="0" smtClean="0">
              <a:ea typeface="Calibri"/>
              <a:cs typeface="Arial"/>
            </a:endParaRPr>
          </a:p>
          <a:p>
            <a:pPr>
              <a:spcAft>
                <a:spcPts val="1000"/>
              </a:spcAft>
            </a:pPr>
            <a:r>
              <a:rPr lang="en-US" sz="1200" dirty="0" smtClean="0">
                <a:solidFill>
                  <a:srgbClr val="000000"/>
                </a:solidFill>
                <a:latin typeface="Consolas"/>
                <a:ea typeface="Calibri"/>
                <a:cs typeface="Arial"/>
              </a:rPr>
              <a:t>}</a:t>
            </a:r>
            <a:endParaRPr lang="en-US" sz="1100" dirty="0">
              <a:ea typeface="Calibri"/>
              <a:cs typeface="Arial"/>
            </a:endParaRP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Messages</a:t>
            </a:r>
            <a:endParaRPr lang="en-US" dirty="0"/>
          </a:p>
        </p:txBody>
      </p:sp>
      <p:sp>
        <p:nvSpPr>
          <p:cNvPr id="3" name="Content Placeholder 2"/>
          <p:cNvSpPr>
            <a:spLocks noGrp="1"/>
          </p:cNvSpPr>
          <p:nvPr>
            <p:ph idx="1"/>
          </p:nvPr>
        </p:nvSpPr>
        <p:spPr/>
        <p:txBody>
          <a:bodyPr>
            <a:normAutofit/>
          </a:bodyPr>
          <a:lstStyle/>
          <a:p>
            <a:r>
              <a:rPr lang="en-US" sz="2800" dirty="0" smtClean="0"/>
              <a:t>ROS offers a rich set of built-in message types</a:t>
            </a:r>
          </a:p>
          <a:p>
            <a:r>
              <a:rPr lang="en-US" sz="2800" dirty="0" smtClean="0"/>
              <a:t>The </a:t>
            </a:r>
            <a:r>
              <a:rPr lang="en-US" sz="2800" dirty="0" err="1" smtClean="0"/>
              <a:t>std_msgs</a:t>
            </a:r>
            <a:r>
              <a:rPr lang="en-US" sz="2800" dirty="0" smtClean="0"/>
              <a:t> package defines the primitive types: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7" name="Picture 2"/>
          <p:cNvPicPr>
            <a:picLocks noChangeAspect="1" noChangeArrowheads="1"/>
          </p:cNvPicPr>
          <p:nvPr/>
        </p:nvPicPr>
        <p:blipFill>
          <a:blip r:embed="rId2" cstate="print"/>
          <a:srcRect/>
          <a:stretch>
            <a:fillRect/>
          </a:stretch>
        </p:blipFill>
        <p:spPr bwMode="auto">
          <a:xfrm>
            <a:off x="1981200" y="2362200"/>
            <a:ext cx="4997356" cy="3962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Messages</a:t>
            </a:r>
            <a:endParaRPr lang="en-US" dirty="0"/>
          </a:p>
        </p:txBody>
      </p:sp>
      <p:sp>
        <p:nvSpPr>
          <p:cNvPr id="3" name="Content Placeholder 2"/>
          <p:cNvSpPr>
            <a:spLocks noGrp="1"/>
          </p:cNvSpPr>
          <p:nvPr>
            <p:ph idx="1"/>
          </p:nvPr>
        </p:nvSpPr>
        <p:spPr/>
        <p:txBody>
          <a:bodyPr>
            <a:normAutofit/>
          </a:bodyPr>
          <a:lstStyle/>
          <a:p>
            <a:r>
              <a:rPr lang="en-US" sz="3000" dirty="0" smtClean="0"/>
              <a:t>These primitive types are used to build all of the messages used in ROS</a:t>
            </a:r>
          </a:p>
          <a:p>
            <a:r>
              <a:rPr lang="en-US" sz="3000" dirty="0" smtClean="0"/>
              <a:t>For example, (most) laser range-finder sensors publish </a:t>
            </a:r>
            <a:r>
              <a:rPr lang="en-US" sz="3000" dirty="0" err="1" smtClean="0"/>
              <a:t>sensor_msgs</a:t>
            </a:r>
            <a:r>
              <a:rPr lang="en-US" sz="3000" dirty="0" smtClean="0"/>
              <a:t>/</a:t>
            </a:r>
            <a:r>
              <a:rPr lang="en-US" sz="3000" dirty="0" err="1" smtClean="0"/>
              <a:t>LaserScan</a:t>
            </a:r>
            <a:r>
              <a:rPr lang="en-US" sz="3000" dirty="0" smtClean="0"/>
              <a:t> messages</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3352800"/>
            <a:ext cx="6172200" cy="294783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Messages</a:t>
            </a:r>
            <a:endParaRPr lang="en-US" dirty="0"/>
          </a:p>
        </p:txBody>
      </p:sp>
      <p:sp>
        <p:nvSpPr>
          <p:cNvPr id="3" name="Content Placeholder 2"/>
          <p:cNvSpPr>
            <a:spLocks noGrp="1"/>
          </p:cNvSpPr>
          <p:nvPr>
            <p:ph idx="1"/>
          </p:nvPr>
        </p:nvSpPr>
        <p:spPr/>
        <p:txBody>
          <a:bodyPr>
            <a:normAutofit/>
          </a:bodyPr>
          <a:lstStyle/>
          <a:p>
            <a:r>
              <a:rPr lang="en-US" sz="2800" dirty="0" smtClean="0"/>
              <a:t>Using standardized message types for laser scans and location estimates enables nodes can be written that provide navigation and mapping (among many other things) for a wide variety of robots</a:t>
            </a:r>
          </a:p>
          <a:p>
            <a:r>
              <a:rPr lang="en-US" sz="2800" dirty="0" smtClean="0"/>
              <a:t>However, there are times when the built-in message types are not enough, and we have to define our own messages</a:t>
            </a:r>
            <a:endParaRPr lang="en-US" sz="3000"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 Topics</a:t>
            </a:r>
            <a:endParaRPr lang="en-US" dirty="0"/>
          </a:p>
        </p:txBody>
      </p:sp>
      <p:sp>
        <p:nvSpPr>
          <p:cNvPr id="3" name="Content Placeholder 2"/>
          <p:cNvSpPr>
            <a:spLocks noGrp="1"/>
          </p:cNvSpPr>
          <p:nvPr>
            <p:ph idx="1"/>
          </p:nvPr>
        </p:nvSpPr>
        <p:spPr/>
        <p:txBody>
          <a:bodyPr>
            <a:normAutofit/>
          </a:bodyPr>
          <a:lstStyle/>
          <a:p>
            <a:r>
              <a:rPr lang="en-US" sz="2800" dirty="0" smtClean="0"/>
              <a:t>In ROS, all messages on the same topic </a:t>
            </a:r>
            <a:r>
              <a:rPr lang="en-US" sz="2800" i="1" dirty="0" smtClean="0">
                <a:solidFill>
                  <a:srgbClr val="FF0000"/>
                </a:solidFill>
              </a:rPr>
              <a:t>must be of the same data type</a:t>
            </a:r>
            <a:endParaRPr lang="en-US" sz="2800" i="1" dirty="0" smtClean="0"/>
          </a:p>
          <a:p>
            <a:r>
              <a:rPr lang="en-US" sz="2800" dirty="0" smtClean="0"/>
              <a:t>Topic names often describe the messages that are sent over them</a:t>
            </a:r>
          </a:p>
          <a:p>
            <a:r>
              <a:rPr lang="en-US" sz="2800" dirty="0" smtClean="0"/>
              <a:t>For example, on the PR2 robot, the topic /</a:t>
            </a:r>
            <a:r>
              <a:rPr lang="en-US" sz="2800" dirty="0" err="1" smtClean="0"/>
              <a:t>wide_stereo</a:t>
            </a:r>
            <a:r>
              <a:rPr lang="en-US" sz="2800" dirty="0" smtClean="0"/>
              <a:t>/right/</a:t>
            </a:r>
            <a:r>
              <a:rPr lang="en-US" sz="2800" dirty="0" err="1" smtClean="0"/>
              <a:t>image_color</a:t>
            </a:r>
            <a:r>
              <a:rPr lang="en-US" sz="2800" dirty="0" smtClean="0"/>
              <a:t> is used for color images from the rightmost camera of the wide-angle stereo pair</a:t>
            </a:r>
          </a:p>
          <a:p>
            <a:endParaRPr lang="en-US" sz="2800" dirty="0" smtClean="0"/>
          </a:p>
          <a:p>
            <a:endParaRPr lang="en-US" dirty="0" smtClean="0"/>
          </a:p>
          <a:p>
            <a:pPr lvl="1"/>
            <a:endParaRPr lang="en-US" dirty="0" smtClean="0"/>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msg</a:t>
            </a:r>
            <a:r>
              <a:rPr lang="en-US" dirty="0" smtClean="0"/>
              <a:t> Files</a:t>
            </a:r>
            <a:endParaRPr lang="en-US" dirty="0"/>
          </a:p>
        </p:txBody>
      </p:sp>
      <p:sp>
        <p:nvSpPr>
          <p:cNvPr id="3" name="Content Placeholder 2"/>
          <p:cNvSpPr>
            <a:spLocks noGrp="1"/>
          </p:cNvSpPr>
          <p:nvPr>
            <p:ph idx="1"/>
          </p:nvPr>
        </p:nvSpPr>
        <p:spPr/>
        <p:txBody>
          <a:bodyPr>
            <a:normAutofit/>
          </a:bodyPr>
          <a:lstStyle/>
          <a:p>
            <a:r>
              <a:rPr lang="en-US" dirty="0" smtClean="0"/>
              <a:t>ROS messages are defined by special message-definition files in the </a:t>
            </a:r>
            <a:r>
              <a:rPr lang="en-US" i="1" dirty="0" err="1" smtClean="0"/>
              <a:t>msg</a:t>
            </a:r>
            <a:r>
              <a:rPr lang="en-US" i="1" dirty="0" smtClean="0"/>
              <a:t> </a:t>
            </a:r>
            <a:r>
              <a:rPr lang="en-US" dirty="0" smtClean="0"/>
              <a:t>directory of a package. </a:t>
            </a:r>
          </a:p>
          <a:p>
            <a:r>
              <a:rPr lang="en-US" dirty="0" smtClean="0"/>
              <a:t>These files are then compiled into language-specific implementations that can be used in your code</a:t>
            </a:r>
          </a:p>
          <a:p>
            <a:r>
              <a:rPr lang="en-US" dirty="0" smtClean="0"/>
              <a:t>Each line in the file specifies a type and a field name</a:t>
            </a:r>
          </a:p>
          <a:p>
            <a:pPr>
              <a:buNone/>
            </a:pPr>
            <a:r>
              <a:rPr lang="en-US" dirty="0" smtClean="0"/>
              <a:t/>
            </a:r>
            <a:br>
              <a:rPr lang="en-US" dirty="0" smtClean="0"/>
            </a:b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Field Types</a:t>
            </a:r>
            <a:endParaRPr lang="en-US" dirty="0"/>
          </a:p>
        </p:txBody>
      </p:sp>
      <p:sp>
        <p:nvSpPr>
          <p:cNvPr id="3" name="Content Placeholder 2"/>
          <p:cNvSpPr>
            <a:spLocks noGrp="1"/>
          </p:cNvSpPr>
          <p:nvPr>
            <p:ph idx="1"/>
          </p:nvPr>
        </p:nvSpPr>
        <p:spPr/>
        <p:txBody>
          <a:bodyPr>
            <a:normAutofit/>
          </a:bodyPr>
          <a:lstStyle/>
          <a:p>
            <a:pPr>
              <a:buNone/>
            </a:pPr>
            <a:r>
              <a:rPr lang="en-US" u="sng" dirty="0" smtClean="0"/>
              <a:t>Field types can be:</a:t>
            </a:r>
          </a:p>
          <a:p>
            <a:r>
              <a:rPr lang="en-US" sz="3000" dirty="0" smtClean="0"/>
              <a:t>a built-in type, such as "float32 pan" or "string name"</a:t>
            </a:r>
          </a:p>
          <a:p>
            <a:r>
              <a:rPr lang="en-US" sz="3000" dirty="0" smtClean="0"/>
              <a:t>names of Message descriptions defined on their own, such as "</a:t>
            </a:r>
            <a:r>
              <a:rPr lang="en-US" sz="3000" dirty="0" err="1" smtClean="0"/>
              <a:t>geometry_msgs</a:t>
            </a:r>
            <a:r>
              <a:rPr lang="en-US" sz="3000" dirty="0" smtClean="0"/>
              <a:t>/</a:t>
            </a:r>
            <a:r>
              <a:rPr lang="en-US" sz="3000" dirty="0" err="1" smtClean="0"/>
              <a:t>PoseStamped</a:t>
            </a:r>
            <a:r>
              <a:rPr lang="en-US" sz="3000" dirty="0" smtClean="0"/>
              <a:t>"</a:t>
            </a:r>
          </a:p>
          <a:p>
            <a:r>
              <a:rPr lang="en-US" sz="3000" dirty="0" smtClean="0"/>
              <a:t>fixed- or variable-length arrays (lists) of the above, such as "float32[] ranges" or "Point32[10] points“</a:t>
            </a:r>
          </a:p>
          <a:p>
            <a:r>
              <a:rPr lang="en-US" sz="3000" dirty="0" smtClean="0"/>
              <a:t>the special Header type, which maps to </a:t>
            </a:r>
            <a:r>
              <a:rPr lang="en-US" sz="3000" dirty="0" err="1" smtClean="0"/>
              <a:t>std_msgs</a:t>
            </a:r>
            <a:r>
              <a:rPr lang="en-US" sz="3000" dirty="0" smtClean="0"/>
              <a:t>/Header</a:t>
            </a:r>
          </a:p>
          <a:p>
            <a:endParaRPr lang="en-US" sz="3000"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Custom Messages</a:t>
            </a:r>
            <a:endParaRPr lang="en-US" dirty="0"/>
          </a:p>
        </p:txBody>
      </p:sp>
      <p:sp>
        <p:nvSpPr>
          <p:cNvPr id="3" name="Content Placeholder 2"/>
          <p:cNvSpPr>
            <a:spLocks noGrp="1"/>
          </p:cNvSpPr>
          <p:nvPr>
            <p:ph idx="1"/>
          </p:nvPr>
        </p:nvSpPr>
        <p:spPr/>
        <p:txBody>
          <a:bodyPr>
            <a:normAutofit/>
          </a:bodyPr>
          <a:lstStyle/>
          <a:p>
            <a:r>
              <a:rPr lang="en-US" sz="3000" dirty="0" smtClean="0"/>
              <a:t>As an example we will create a new ROS message type that each robot will publish when it is ready to perform some task</a:t>
            </a:r>
          </a:p>
          <a:p>
            <a:r>
              <a:rPr lang="en-US" sz="3000" dirty="0" smtClean="0"/>
              <a:t>Message type will be called </a:t>
            </a:r>
            <a:r>
              <a:rPr lang="en-US" sz="3000" b="1" dirty="0" err="1" smtClean="0"/>
              <a:t>RobotStatus</a:t>
            </a:r>
            <a:endParaRPr lang="en-US" sz="3000" b="1" dirty="0" smtClean="0"/>
          </a:p>
          <a:p>
            <a:r>
              <a:rPr lang="en-US" sz="3000" dirty="0" smtClean="0"/>
              <a:t>The structure of the message will be:</a:t>
            </a:r>
          </a:p>
          <a:p>
            <a:endParaRPr lang="en-US" dirty="0" smtClean="0"/>
          </a:p>
          <a:p>
            <a:endParaRPr lang="en-US" dirty="0" smtClean="0"/>
          </a:p>
          <a:p>
            <a:r>
              <a:rPr lang="en-US" sz="3000" dirty="0" smtClean="0"/>
              <a:t>The header contains a timestamp and coordinate frame information that are commonly used in ROS</a:t>
            </a:r>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TextBox 5"/>
          <p:cNvSpPr txBox="1"/>
          <p:nvPr/>
        </p:nvSpPr>
        <p:spPr>
          <a:xfrm>
            <a:off x="3048000" y="3810000"/>
            <a:ext cx="2895600" cy="1107996"/>
          </a:xfrm>
          <a:prstGeom prst="rect">
            <a:avLst/>
          </a:prstGeom>
          <a:solidFill>
            <a:schemeClr val="bg1"/>
          </a:solidFill>
          <a:ln w="12700">
            <a:solidFill>
              <a:schemeClr val="tx1"/>
            </a:solidFill>
          </a:ln>
        </p:spPr>
        <p:txBody>
          <a:bodyPr wrap="square" rtlCol="0">
            <a:spAutoFit/>
          </a:bodyPr>
          <a:lstStyle/>
          <a:p>
            <a:r>
              <a:rPr lang="en-US" sz="2200" dirty="0" smtClean="0"/>
              <a:t>Header </a:t>
            </a:r>
            <a:r>
              <a:rPr lang="en-US" sz="2200" dirty="0" err="1" smtClean="0"/>
              <a:t>header</a:t>
            </a:r>
            <a:endParaRPr lang="en-US" sz="2200" dirty="0" smtClean="0"/>
          </a:p>
          <a:p>
            <a:r>
              <a:rPr lang="en-US" sz="2200" dirty="0" smtClean="0"/>
              <a:t>int32 </a:t>
            </a:r>
            <a:r>
              <a:rPr lang="en-US" sz="2200" dirty="0" err="1" smtClean="0"/>
              <a:t>robot_id</a:t>
            </a:r>
            <a:endParaRPr lang="en-US" sz="2200" dirty="0" smtClean="0"/>
          </a:p>
          <a:p>
            <a:r>
              <a:rPr lang="en-US" sz="2200" dirty="0" err="1" smtClean="0"/>
              <a:t>bool</a:t>
            </a:r>
            <a:r>
              <a:rPr lang="en-US" sz="2200" dirty="0" smtClean="0"/>
              <a:t> </a:t>
            </a:r>
            <a:r>
              <a:rPr lang="en-US" sz="2200" dirty="0" err="1" smtClean="0"/>
              <a:t>is_ready</a:t>
            </a:r>
            <a:endParaRPr lang="en-US" sz="22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Header</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r>
              <a:rPr lang="en-US" dirty="0" smtClean="0"/>
              <a:t>stamp specifies the publishing time</a:t>
            </a:r>
          </a:p>
          <a:p>
            <a:r>
              <a:rPr lang="en-US" dirty="0" err="1" smtClean="0"/>
              <a:t>frame_id</a:t>
            </a:r>
            <a:r>
              <a:rPr lang="en-US" dirty="0" smtClean="0"/>
              <a:t> specifies the point of reference for data contained in that message</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76400" y="1447800"/>
            <a:ext cx="5791200" cy="2371397"/>
          </a:xfrm>
          <a:prstGeom prst="rect">
            <a:avLst/>
          </a:prstGeom>
          <a:noFill/>
          <a:ln w="9525">
            <a:solidFill>
              <a:schemeClr val="tx1"/>
            </a:solidFill>
            <a:miter lim="800000"/>
            <a:headEnd/>
            <a:tailEnd/>
          </a:ln>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Message Type</a:t>
            </a:r>
            <a:endParaRPr lang="en-US" dirty="0"/>
          </a:p>
        </p:txBody>
      </p:sp>
      <p:sp>
        <p:nvSpPr>
          <p:cNvPr id="3" name="Content Placeholder 2"/>
          <p:cNvSpPr>
            <a:spLocks noGrp="1"/>
          </p:cNvSpPr>
          <p:nvPr>
            <p:ph idx="1"/>
          </p:nvPr>
        </p:nvSpPr>
        <p:spPr/>
        <p:txBody>
          <a:bodyPr>
            <a:normAutofit/>
          </a:bodyPr>
          <a:lstStyle/>
          <a:p>
            <a:r>
              <a:rPr lang="en-US" dirty="0" smtClean="0"/>
              <a:t>First create a new package called </a:t>
            </a:r>
            <a:r>
              <a:rPr lang="en-US" dirty="0" err="1" smtClean="0"/>
              <a:t>custom_messages</a:t>
            </a:r>
            <a:endParaRPr lang="en-US" dirty="0" smtClean="0"/>
          </a:p>
          <a:p>
            <a:endParaRPr lang="en-US" dirty="0" smtClean="0"/>
          </a:p>
          <a:p>
            <a:r>
              <a:rPr lang="en-US" dirty="0" smtClean="0"/>
              <a:t>Now create a subdirectory </a:t>
            </a:r>
            <a:r>
              <a:rPr lang="en-US" dirty="0" err="1" smtClean="0"/>
              <a:t>msg</a:t>
            </a:r>
            <a:r>
              <a:rPr lang="en-US" dirty="0" smtClean="0"/>
              <a:t> and the file RobotStatus.msg within it</a:t>
            </a:r>
          </a:p>
          <a:p>
            <a:endParaRPr lang="en-US" dirty="0" smtClean="0"/>
          </a:p>
          <a:p>
            <a:pPr>
              <a:buNone/>
            </a:pPr>
            <a:r>
              <a:rPr lang="en-US" dirty="0" smtClean="0"/>
              <a:t/>
            </a:r>
            <a:br>
              <a:rPr lang="en-US" dirty="0" smtClean="0"/>
            </a:b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85800" y="1828800"/>
            <a:ext cx="76962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cd</a:t>
            </a:r>
            <a:r>
              <a:rPr lang="en-US" sz="2000" dirty="0" smtClean="0"/>
              <a:t> ~/</a:t>
            </a:r>
            <a:r>
              <a:rPr lang="en-US" sz="2000" dirty="0" err="1" smtClean="0"/>
              <a:t>catkin_ws</a:t>
            </a:r>
            <a:r>
              <a:rPr lang="en-US" sz="2000" dirty="0" smtClean="0"/>
              <a:t>/</a:t>
            </a:r>
            <a:r>
              <a:rPr lang="en-US" sz="2000" dirty="0" err="1" smtClean="0"/>
              <a:t>src</a:t>
            </a:r>
            <a:endParaRPr lang="en-US" sz="2000" dirty="0" smtClean="0"/>
          </a:p>
          <a:p>
            <a:pPr marL="0" lvl="1"/>
            <a:r>
              <a:rPr lang="en-US" sz="2000" dirty="0" smtClean="0"/>
              <a:t>$ </a:t>
            </a:r>
            <a:r>
              <a:rPr lang="en-US" sz="2000" dirty="0" err="1" smtClean="0"/>
              <a:t>catkin_create_pkg</a:t>
            </a:r>
            <a:r>
              <a:rPr lang="en-US" sz="2000" dirty="0" smtClean="0"/>
              <a:t> </a:t>
            </a:r>
            <a:r>
              <a:rPr lang="en-US" sz="2000" dirty="0" err="1" smtClean="0"/>
              <a:t>custom_messages</a:t>
            </a:r>
            <a:r>
              <a:rPr lang="en-US" sz="2000" dirty="0" smtClean="0"/>
              <a:t> </a:t>
            </a:r>
            <a:r>
              <a:rPr lang="en-US" sz="2000" dirty="0" err="1" smtClean="0"/>
              <a:t>std_msgs</a:t>
            </a:r>
            <a:r>
              <a:rPr lang="en-US" sz="2000" dirty="0" smtClean="0"/>
              <a:t> </a:t>
            </a:r>
            <a:r>
              <a:rPr lang="en-US" sz="2000" dirty="0" err="1" smtClean="0"/>
              <a:t>rospy</a:t>
            </a:r>
            <a:r>
              <a:rPr lang="en-US" sz="2000" dirty="0" smtClean="0"/>
              <a:t> </a:t>
            </a:r>
            <a:r>
              <a:rPr lang="en-US" sz="2000" dirty="0" err="1" smtClean="0"/>
              <a:t>roscpp</a:t>
            </a:r>
            <a:r>
              <a:rPr lang="en-US" sz="2000" dirty="0" smtClean="0"/>
              <a:t> </a:t>
            </a:r>
          </a:p>
        </p:txBody>
      </p:sp>
      <p:sp>
        <p:nvSpPr>
          <p:cNvPr id="9" name="Rectangle 8"/>
          <p:cNvSpPr>
            <a:spLocks noChangeArrowheads="1"/>
          </p:cNvSpPr>
          <p:nvPr/>
        </p:nvSpPr>
        <p:spPr bwMode="auto">
          <a:xfrm>
            <a:off x="685800" y="4191000"/>
            <a:ext cx="7696200" cy="101566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cd</a:t>
            </a:r>
            <a:r>
              <a:rPr lang="en-US" sz="2000" dirty="0" smtClean="0"/>
              <a:t> ~/</a:t>
            </a:r>
            <a:r>
              <a:rPr lang="en-US" sz="2000" dirty="0" err="1" smtClean="0"/>
              <a:t>catkin_ws</a:t>
            </a:r>
            <a:r>
              <a:rPr lang="en-US" sz="2000" dirty="0" smtClean="0"/>
              <a:t>/</a:t>
            </a:r>
            <a:r>
              <a:rPr lang="en-US" sz="2000" dirty="0" err="1" smtClean="0"/>
              <a:t>src</a:t>
            </a:r>
            <a:r>
              <a:rPr lang="en-US" sz="2000" dirty="0" smtClean="0"/>
              <a:t>/</a:t>
            </a:r>
            <a:r>
              <a:rPr lang="en-US" sz="2000" dirty="0" err="1" smtClean="0"/>
              <a:t>custom_messages</a:t>
            </a:r>
            <a:endParaRPr lang="en-US" sz="2000" dirty="0" smtClean="0"/>
          </a:p>
          <a:p>
            <a:pPr marL="0" lvl="1"/>
            <a:r>
              <a:rPr lang="en-US" sz="2000" dirty="0" smtClean="0"/>
              <a:t>$ </a:t>
            </a:r>
            <a:r>
              <a:rPr lang="en-US" sz="2000" dirty="0" err="1" smtClean="0"/>
              <a:t>mkdir</a:t>
            </a:r>
            <a:r>
              <a:rPr lang="en-US" sz="2000" dirty="0" smtClean="0"/>
              <a:t> </a:t>
            </a:r>
            <a:r>
              <a:rPr lang="en-US" sz="2000" dirty="0" err="1" smtClean="0"/>
              <a:t>msg</a:t>
            </a:r>
            <a:endParaRPr lang="en-US" sz="2000" dirty="0" smtClean="0"/>
          </a:p>
          <a:p>
            <a:pPr marL="0" lvl="1"/>
            <a:r>
              <a:rPr lang="en-US" sz="2000" dirty="0" smtClean="0"/>
              <a:t>$ </a:t>
            </a:r>
            <a:r>
              <a:rPr lang="en-US" sz="2000" dirty="0" err="1" smtClean="0"/>
              <a:t>gedit</a:t>
            </a:r>
            <a:r>
              <a:rPr lang="en-US" sz="2000" dirty="0" smtClean="0"/>
              <a:t> </a:t>
            </a:r>
            <a:r>
              <a:rPr lang="en-US" sz="2000" dirty="0" err="1" smtClean="0"/>
              <a:t>msg</a:t>
            </a:r>
            <a:r>
              <a:rPr lang="en-US" sz="2000" dirty="0" smtClean="0"/>
              <a:t>/RobotStatus.msg</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Message Type</a:t>
            </a:r>
            <a:endParaRPr lang="en-US" dirty="0"/>
          </a:p>
        </p:txBody>
      </p:sp>
      <p:sp>
        <p:nvSpPr>
          <p:cNvPr id="3" name="Content Placeholder 2"/>
          <p:cNvSpPr>
            <a:spLocks noGrp="1"/>
          </p:cNvSpPr>
          <p:nvPr>
            <p:ph idx="1"/>
          </p:nvPr>
        </p:nvSpPr>
        <p:spPr/>
        <p:txBody>
          <a:bodyPr>
            <a:normAutofit/>
          </a:bodyPr>
          <a:lstStyle/>
          <a:p>
            <a:r>
              <a:rPr lang="en-US" dirty="0" smtClean="0"/>
              <a:t>Add the following lines to RobotStatus.msg:</a:t>
            </a:r>
          </a:p>
          <a:p>
            <a:endParaRPr lang="en-US" dirty="0" smtClean="0"/>
          </a:p>
          <a:p>
            <a:endParaRPr lang="en-US" dirty="0" smtClean="0"/>
          </a:p>
          <a:p>
            <a:r>
              <a:rPr lang="en-US" sz="3000" dirty="0" smtClean="0"/>
              <a:t>Now we need to make sure that the </a:t>
            </a:r>
            <a:r>
              <a:rPr lang="en-US" sz="3000" dirty="0" err="1" smtClean="0"/>
              <a:t>msg</a:t>
            </a:r>
            <a:r>
              <a:rPr lang="en-US" sz="3000" dirty="0" smtClean="0"/>
              <a:t> files are turned into source code for C++, Python, and other languages</a:t>
            </a:r>
          </a:p>
          <a:p>
            <a:pPr>
              <a:buNone/>
            </a:pPr>
            <a:r>
              <a:rPr lang="en-US" dirty="0" smtClean="0"/>
              <a:t/>
            </a:r>
            <a:br>
              <a:rPr lang="en-US" dirty="0" smtClean="0"/>
            </a:b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85800" y="1905000"/>
            <a:ext cx="7696200" cy="101566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Header </a:t>
            </a:r>
            <a:r>
              <a:rPr lang="en-US" sz="2000" dirty="0" err="1" smtClean="0"/>
              <a:t>header</a:t>
            </a:r>
            <a:endParaRPr lang="en-US" sz="2000" dirty="0" smtClean="0"/>
          </a:p>
          <a:p>
            <a:pPr marL="0" lvl="1"/>
            <a:r>
              <a:rPr lang="en-US" sz="2000" dirty="0" smtClean="0"/>
              <a:t>int32 </a:t>
            </a:r>
            <a:r>
              <a:rPr lang="en-US" sz="2000" dirty="0" err="1" smtClean="0"/>
              <a:t>robot_id</a:t>
            </a:r>
            <a:endParaRPr lang="en-US" sz="2000" dirty="0" smtClean="0"/>
          </a:p>
          <a:p>
            <a:pPr marL="0" lvl="1"/>
            <a:r>
              <a:rPr lang="en-US" sz="2000" dirty="0" err="1" smtClean="0"/>
              <a:t>bool</a:t>
            </a:r>
            <a:r>
              <a:rPr lang="en-US" sz="2000" dirty="0" smtClean="0"/>
              <a:t> </a:t>
            </a:r>
            <a:r>
              <a:rPr lang="en-US" sz="2000" dirty="0" err="1" smtClean="0"/>
              <a:t>is_ready</a:t>
            </a:r>
            <a:endParaRPr lang="en-US" sz="2000" dirty="0" smtClean="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Message Type</a:t>
            </a:r>
            <a:endParaRPr lang="en-US" dirty="0"/>
          </a:p>
        </p:txBody>
      </p:sp>
      <p:sp>
        <p:nvSpPr>
          <p:cNvPr id="3" name="Content Placeholder 2"/>
          <p:cNvSpPr>
            <a:spLocks noGrp="1"/>
          </p:cNvSpPr>
          <p:nvPr>
            <p:ph idx="1"/>
          </p:nvPr>
        </p:nvSpPr>
        <p:spPr/>
        <p:txBody>
          <a:bodyPr>
            <a:normAutofit/>
          </a:bodyPr>
          <a:lstStyle/>
          <a:p>
            <a:r>
              <a:rPr lang="en-US" sz="2800" dirty="0" smtClean="0"/>
              <a:t>Open package.xml, and add the following two lines to it</a:t>
            </a:r>
          </a:p>
          <a:p>
            <a:endParaRPr lang="en-US" sz="2600" dirty="0" smtClean="0"/>
          </a:p>
          <a:p>
            <a:endParaRPr lang="en-US" sz="2600" dirty="0" smtClean="0"/>
          </a:p>
          <a:p>
            <a:endParaRPr lang="en-US" sz="2600" dirty="0" smtClean="0"/>
          </a:p>
          <a:p>
            <a:endParaRPr lang="en-US" sz="2600" dirty="0" smtClean="0"/>
          </a:p>
          <a:p>
            <a:endParaRPr lang="en-US" sz="2600" dirty="0" smtClean="0"/>
          </a:p>
          <a:p>
            <a:r>
              <a:rPr lang="en-US" sz="2800" dirty="0" smtClean="0"/>
              <a:t>Note that at build time, we need "</a:t>
            </a:r>
            <a:r>
              <a:rPr lang="en-US" sz="2800" dirty="0" err="1" smtClean="0"/>
              <a:t>message_generation</a:t>
            </a:r>
            <a:r>
              <a:rPr lang="en-US" sz="2800" dirty="0" smtClean="0"/>
              <a:t>", while at runtime, we need "</a:t>
            </a:r>
            <a:r>
              <a:rPr lang="en-US" sz="2800" dirty="0" err="1" smtClean="0"/>
              <a:t>message_runtime</a:t>
            </a:r>
            <a:r>
              <a:rPr lang="en-US" sz="2800" dirty="0" smtClean="0"/>
              <a:t>"</a:t>
            </a:r>
            <a:endParaRPr lang="en-US" sz="2600" dirty="0" smtClean="0"/>
          </a:p>
          <a:p>
            <a:pPr>
              <a:buNone/>
            </a:pPr>
            <a:r>
              <a:rPr lang="en-US" sz="2600" dirty="0" smtClean="0"/>
              <a:t/>
            </a:r>
            <a:br>
              <a:rPr lang="en-US" sz="2600" dirty="0" smtClean="0"/>
            </a:br>
            <a:endParaRPr lang="en-US" sz="2600" dirty="0" smtClean="0"/>
          </a:p>
          <a:p>
            <a:endParaRPr lang="en-US" sz="2600"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10" name="Rectangle 9"/>
          <p:cNvSpPr>
            <a:spLocks noChangeArrowheads="1"/>
          </p:cNvSpPr>
          <p:nvPr/>
        </p:nvSpPr>
        <p:spPr bwMode="auto">
          <a:xfrm>
            <a:off x="838200" y="1905000"/>
            <a:ext cx="6934200" cy="2062103"/>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600" dirty="0" smtClean="0"/>
              <a:t>&lt;</a:t>
            </a:r>
            <a:r>
              <a:rPr lang="en-US" sz="1600" dirty="0" err="1" smtClean="0"/>
              <a:t>build_depend</a:t>
            </a:r>
            <a:r>
              <a:rPr lang="en-US" sz="1600" dirty="0" smtClean="0"/>
              <a:t>&gt;</a:t>
            </a:r>
            <a:r>
              <a:rPr lang="en-US" sz="1600" dirty="0" err="1" smtClean="0"/>
              <a:t>roscpp</a:t>
            </a:r>
            <a:r>
              <a:rPr lang="en-US" sz="1600" dirty="0" smtClean="0"/>
              <a:t>&lt;/</a:t>
            </a:r>
            <a:r>
              <a:rPr lang="en-US" sz="1600" dirty="0" err="1" smtClean="0"/>
              <a:t>build_depend</a:t>
            </a:r>
            <a:r>
              <a:rPr lang="en-US" sz="1600" dirty="0" smtClean="0"/>
              <a:t>&gt;</a:t>
            </a:r>
          </a:p>
          <a:p>
            <a:pPr marL="0" lvl="1"/>
            <a:r>
              <a:rPr lang="en-US" sz="1600" dirty="0" smtClean="0"/>
              <a:t>&lt;</a:t>
            </a:r>
            <a:r>
              <a:rPr lang="en-US" sz="1600" dirty="0" err="1" smtClean="0"/>
              <a:t>build_depend</a:t>
            </a:r>
            <a:r>
              <a:rPr lang="en-US" sz="1600" dirty="0" smtClean="0"/>
              <a:t>&gt;</a:t>
            </a:r>
            <a:r>
              <a:rPr lang="en-US" sz="1600" dirty="0" err="1" smtClean="0"/>
              <a:t>rospy</a:t>
            </a:r>
            <a:r>
              <a:rPr lang="en-US" sz="1600" dirty="0" smtClean="0"/>
              <a:t>&lt;/</a:t>
            </a:r>
            <a:r>
              <a:rPr lang="en-US" sz="1600" dirty="0" err="1" smtClean="0"/>
              <a:t>build_depend</a:t>
            </a:r>
            <a:r>
              <a:rPr lang="en-US" sz="1600" dirty="0" smtClean="0"/>
              <a:t>&gt;</a:t>
            </a:r>
          </a:p>
          <a:p>
            <a:pPr marL="0" lvl="1"/>
            <a:r>
              <a:rPr lang="en-US" sz="1600" dirty="0" smtClean="0"/>
              <a:t>&lt;</a:t>
            </a:r>
            <a:r>
              <a:rPr lang="en-US" sz="1600" dirty="0" err="1" smtClean="0"/>
              <a:t>build_depend</a:t>
            </a:r>
            <a:r>
              <a:rPr lang="en-US" sz="1600" dirty="0" smtClean="0"/>
              <a:t>&gt;</a:t>
            </a:r>
            <a:r>
              <a:rPr lang="en-US" sz="1600" dirty="0" err="1" smtClean="0"/>
              <a:t>std_msgs</a:t>
            </a:r>
            <a:r>
              <a:rPr lang="en-US" sz="1600" dirty="0" smtClean="0"/>
              <a:t>&lt;/</a:t>
            </a:r>
            <a:r>
              <a:rPr lang="en-US" sz="1600" dirty="0" err="1" smtClean="0"/>
              <a:t>build_depend</a:t>
            </a:r>
            <a:r>
              <a:rPr lang="en-US" sz="1600" dirty="0" smtClean="0"/>
              <a:t>&gt;</a:t>
            </a:r>
          </a:p>
          <a:p>
            <a:pPr marL="0" lvl="1"/>
            <a:r>
              <a:rPr lang="en-US" sz="1600" dirty="0" smtClean="0">
                <a:solidFill>
                  <a:srgbClr val="FF0000"/>
                </a:solidFill>
              </a:rPr>
              <a:t>&lt;</a:t>
            </a:r>
            <a:r>
              <a:rPr lang="en-US" sz="1600" dirty="0" err="1" smtClean="0">
                <a:solidFill>
                  <a:srgbClr val="FF0000"/>
                </a:solidFill>
              </a:rPr>
              <a:t>build_depend</a:t>
            </a:r>
            <a:r>
              <a:rPr lang="en-US" sz="1600" dirty="0" smtClean="0">
                <a:solidFill>
                  <a:srgbClr val="FF0000"/>
                </a:solidFill>
              </a:rPr>
              <a:t>&gt;</a:t>
            </a:r>
            <a:r>
              <a:rPr lang="en-US" sz="1600" dirty="0" err="1" smtClean="0">
                <a:solidFill>
                  <a:srgbClr val="FF0000"/>
                </a:solidFill>
              </a:rPr>
              <a:t>message_generation</a:t>
            </a:r>
            <a:r>
              <a:rPr lang="en-US" sz="1600" dirty="0" smtClean="0">
                <a:solidFill>
                  <a:srgbClr val="FF0000"/>
                </a:solidFill>
              </a:rPr>
              <a:t>&lt;/</a:t>
            </a:r>
            <a:r>
              <a:rPr lang="en-US" sz="1600" dirty="0" err="1" smtClean="0">
                <a:solidFill>
                  <a:srgbClr val="FF0000"/>
                </a:solidFill>
              </a:rPr>
              <a:t>build_depend</a:t>
            </a:r>
            <a:r>
              <a:rPr lang="en-US" sz="1600" dirty="0" smtClean="0">
                <a:solidFill>
                  <a:srgbClr val="FF0000"/>
                </a:solidFill>
              </a:rPr>
              <a:t>&gt;</a:t>
            </a:r>
          </a:p>
          <a:p>
            <a:pPr marL="0" lvl="1"/>
            <a:r>
              <a:rPr lang="en-US" sz="1600" dirty="0" smtClean="0"/>
              <a:t>&lt;</a:t>
            </a:r>
            <a:r>
              <a:rPr lang="en-US" sz="1600" dirty="0" err="1" smtClean="0"/>
              <a:t>run_depend</a:t>
            </a:r>
            <a:r>
              <a:rPr lang="en-US" sz="1600" dirty="0" smtClean="0"/>
              <a:t>&gt;</a:t>
            </a:r>
            <a:r>
              <a:rPr lang="en-US" sz="1600" dirty="0" err="1" smtClean="0"/>
              <a:t>roscpp</a:t>
            </a:r>
            <a:r>
              <a:rPr lang="en-US" sz="1600" dirty="0" smtClean="0"/>
              <a:t>&lt;/</a:t>
            </a:r>
            <a:r>
              <a:rPr lang="en-US" sz="1600" dirty="0" err="1" smtClean="0"/>
              <a:t>run_depend</a:t>
            </a:r>
            <a:r>
              <a:rPr lang="en-US" sz="1600" dirty="0" smtClean="0"/>
              <a:t>&gt;</a:t>
            </a:r>
          </a:p>
          <a:p>
            <a:pPr marL="0" lvl="1"/>
            <a:r>
              <a:rPr lang="en-US" sz="1600" dirty="0" smtClean="0"/>
              <a:t>&lt;</a:t>
            </a:r>
            <a:r>
              <a:rPr lang="en-US" sz="1600" dirty="0" err="1" smtClean="0"/>
              <a:t>run_depend</a:t>
            </a:r>
            <a:r>
              <a:rPr lang="en-US" sz="1600" dirty="0" smtClean="0"/>
              <a:t>&gt;</a:t>
            </a:r>
            <a:r>
              <a:rPr lang="en-US" sz="1600" dirty="0" err="1" smtClean="0"/>
              <a:t>rospy</a:t>
            </a:r>
            <a:r>
              <a:rPr lang="en-US" sz="1600" dirty="0" smtClean="0"/>
              <a:t>&lt;/</a:t>
            </a:r>
            <a:r>
              <a:rPr lang="en-US" sz="1600" dirty="0" err="1" smtClean="0"/>
              <a:t>run_depend</a:t>
            </a:r>
            <a:r>
              <a:rPr lang="en-US" sz="1600" dirty="0" smtClean="0"/>
              <a:t>&gt;</a:t>
            </a:r>
          </a:p>
          <a:p>
            <a:pPr marL="0" lvl="1"/>
            <a:r>
              <a:rPr lang="en-US" sz="1600" dirty="0" smtClean="0"/>
              <a:t>&lt;</a:t>
            </a:r>
            <a:r>
              <a:rPr lang="en-US" sz="1600" dirty="0" err="1" smtClean="0"/>
              <a:t>run_depend</a:t>
            </a:r>
            <a:r>
              <a:rPr lang="en-US" sz="1600" dirty="0" smtClean="0"/>
              <a:t>&gt;</a:t>
            </a:r>
            <a:r>
              <a:rPr lang="en-US" sz="1600" dirty="0" err="1" smtClean="0"/>
              <a:t>std_msgs</a:t>
            </a:r>
            <a:r>
              <a:rPr lang="en-US" sz="1600" dirty="0" smtClean="0"/>
              <a:t>&lt;/</a:t>
            </a:r>
            <a:r>
              <a:rPr lang="en-US" sz="1600" dirty="0" err="1" smtClean="0"/>
              <a:t>run_depend</a:t>
            </a:r>
            <a:r>
              <a:rPr lang="en-US" sz="1600" dirty="0" smtClean="0"/>
              <a:t>&gt;</a:t>
            </a:r>
          </a:p>
          <a:p>
            <a:pPr marL="0" lvl="1"/>
            <a:r>
              <a:rPr lang="en-US" sz="1600" dirty="0" smtClean="0">
                <a:solidFill>
                  <a:srgbClr val="FF0000"/>
                </a:solidFill>
              </a:rPr>
              <a:t>&lt;</a:t>
            </a:r>
            <a:r>
              <a:rPr lang="en-US" sz="1600" dirty="0" err="1" smtClean="0">
                <a:solidFill>
                  <a:srgbClr val="FF0000"/>
                </a:solidFill>
              </a:rPr>
              <a:t>run_depend</a:t>
            </a:r>
            <a:r>
              <a:rPr lang="en-US" sz="1600" dirty="0" smtClean="0">
                <a:solidFill>
                  <a:srgbClr val="FF0000"/>
                </a:solidFill>
              </a:rPr>
              <a:t>&gt;</a:t>
            </a:r>
            <a:r>
              <a:rPr lang="en-US" sz="1600" dirty="0" err="1" smtClean="0">
                <a:solidFill>
                  <a:srgbClr val="FF0000"/>
                </a:solidFill>
              </a:rPr>
              <a:t>message_runtime</a:t>
            </a:r>
            <a:r>
              <a:rPr lang="en-US" sz="1600" dirty="0" smtClean="0">
                <a:solidFill>
                  <a:srgbClr val="FF0000"/>
                </a:solidFill>
              </a:rPr>
              <a:t>&lt;/</a:t>
            </a:r>
            <a:r>
              <a:rPr lang="en-US" sz="1600" dirty="0" err="1" smtClean="0">
                <a:solidFill>
                  <a:srgbClr val="FF0000"/>
                </a:solidFill>
              </a:rPr>
              <a:t>run_depend</a:t>
            </a:r>
            <a:r>
              <a:rPr lang="en-US" sz="1600" dirty="0" smtClean="0">
                <a:solidFill>
                  <a:srgbClr val="FF0000"/>
                </a:solidFill>
              </a:rPr>
              <a:t>&gt;</a:t>
            </a:r>
            <a:endParaRPr lang="en-US" sz="2400" dirty="0" smtClean="0">
              <a:solidFill>
                <a:srgbClr val="FF0000"/>
              </a:solidFill>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Message Type</a:t>
            </a:r>
            <a:endParaRPr lang="en-US" dirty="0"/>
          </a:p>
        </p:txBody>
      </p:sp>
      <p:sp>
        <p:nvSpPr>
          <p:cNvPr id="3" name="Content Placeholder 2"/>
          <p:cNvSpPr>
            <a:spLocks noGrp="1"/>
          </p:cNvSpPr>
          <p:nvPr>
            <p:ph idx="1"/>
          </p:nvPr>
        </p:nvSpPr>
        <p:spPr/>
        <p:txBody>
          <a:bodyPr>
            <a:normAutofit lnSpcReduction="10000"/>
          </a:bodyPr>
          <a:lstStyle/>
          <a:p>
            <a:r>
              <a:rPr lang="en-US" sz="2600" dirty="0" smtClean="0"/>
              <a:t>In CMakeLists.txt add the </a:t>
            </a:r>
            <a:r>
              <a:rPr lang="en-US" sz="2600" dirty="0" err="1" smtClean="0"/>
              <a:t>message_generation</a:t>
            </a:r>
            <a:r>
              <a:rPr lang="en-US" sz="2600" dirty="0" smtClean="0"/>
              <a:t> dependency to the find package call so that you can generate messages: </a:t>
            </a:r>
          </a:p>
          <a:p>
            <a:endParaRPr lang="en-US" sz="2600" dirty="0" smtClean="0"/>
          </a:p>
          <a:p>
            <a:endParaRPr lang="en-US" sz="2600" dirty="0" smtClean="0"/>
          </a:p>
          <a:p>
            <a:endParaRPr lang="en-US" sz="2600" dirty="0" smtClean="0"/>
          </a:p>
          <a:p>
            <a:endParaRPr lang="en-US" sz="2600" dirty="0" smtClean="0"/>
          </a:p>
          <a:p>
            <a:r>
              <a:rPr lang="en-US" sz="2600" dirty="0" smtClean="0"/>
              <a:t>Also make sure you export the message runtime dependency:</a:t>
            </a:r>
          </a:p>
          <a:p>
            <a:endParaRPr lang="en-US" sz="2600" dirty="0" smtClean="0"/>
          </a:p>
          <a:p>
            <a:endParaRPr lang="en-US" sz="2600" dirty="0" smtClean="0"/>
          </a:p>
          <a:p>
            <a:pPr>
              <a:buNone/>
            </a:pPr>
            <a:r>
              <a:rPr lang="en-US" sz="2600" dirty="0" smtClean="0"/>
              <a:t/>
            </a:r>
            <a:br>
              <a:rPr lang="en-US" sz="2600" dirty="0" smtClean="0"/>
            </a:br>
            <a:endParaRPr lang="en-US" sz="2600" dirty="0" smtClean="0"/>
          </a:p>
          <a:p>
            <a:endParaRPr lang="en-US" sz="2600"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10" name="Rectangle 9"/>
          <p:cNvSpPr>
            <a:spLocks noChangeArrowheads="1"/>
          </p:cNvSpPr>
          <p:nvPr/>
        </p:nvSpPr>
        <p:spPr bwMode="auto">
          <a:xfrm>
            <a:off x="838200" y="2133600"/>
            <a:ext cx="6934200" cy="156966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600" dirty="0" err="1" smtClean="0"/>
              <a:t>find_package</a:t>
            </a:r>
            <a:r>
              <a:rPr lang="en-US" sz="1600" dirty="0" smtClean="0"/>
              <a:t>(catkin REQUIRED COMPONENTS</a:t>
            </a:r>
          </a:p>
          <a:p>
            <a:pPr marL="0" lvl="1"/>
            <a:r>
              <a:rPr lang="en-US" sz="1600" dirty="0" smtClean="0"/>
              <a:t>  </a:t>
            </a:r>
            <a:r>
              <a:rPr lang="en-US" sz="1600" dirty="0" err="1" smtClean="0"/>
              <a:t>roscpp</a:t>
            </a:r>
            <a:endParaRPr lang="en-US" sz="1600" dirty="0" smtClean="0"/>
          </a:p>
          <a:p>
            <a:pPr marL="0" lvl="1"/>
            <a:r>
              <a:rPr lang="en-US" sz="1600" dirty="0" smtClean="0"/>
              <a:t>  </a:t>
            </a:r>
            <a:r>
              <a:rPr lang="en-US" sz="1600" dirty="0" err="1" smtClean="0"/>
              <a:t>rospy</a:t>
            </a:r>
            <a:endParaRPr lang="en-US" sz="1600" dirty="0" smtClean="0"/>
          </a:p>
          <a:p>
            <a:pPr marL="0" lvl="1"/>
            <a:r>
              <a:rPr lang="en-US" sz="1600" dirty="0" smtClean="0"/>
              <a:t>  </a:t>
            </a:r>
            <a:r>
              <a:rPr lang="en-US" sz="1600" dirty="0" err="1" smtClean="0"/>
              <a:t>std_msgs</a:t>
            </a:r>
            <a:endParaRPr lang="en-US" sz="1600" dirty="0" smtClean="0"/>
          </a:p>
          <a:p>
            <a:pPr marL="0" lvl="1"/>
            <a:r>
              <a:rPr lang="en-US" sz="1600" dirty="0" smtClean="0"/>
              <a:t>  </a:t>
            </a:r>
            <a:r>
              <a:rPr lang="en-US" sz="1600" dirty="0" err="1" smtClean="0">
                <a:solidFill>
                  <a:srgbClr val="FF0000"/>
                </a:solidFill>
              </a:rPr>
              <a:t>message_generation</a:t>
            </a:r>
            <a:endParaRPr lang="en-US" sz="1600" dirty="0" smtClean="0">
              <a:solidFill>
                <a:srgbClr val="FF0000"/>
              </a:solidFill>
            </a:endParaRPr>
          </a:p>
          <a:p>
            <a:pPr marL="0" lvl="1"/>
            <a:r>
              <a:rPr lang="en-US" sz="1600" dirty="0" smtClean="0"/>
              <a:t>)</a:t>
            </a:r>
            <a:endParaRPr lang="en-US" sz="1600" dirty="0" smtClean="0">
              <a:solidFill>
                <a:srgbClr val="FF0000"/>
              </a:solidFill>
            </a:endParaRPr>
          </a:p>
        </p:txBody>
      </p:sp>
      <p:sp>
        <p:nvSpPr>
          <p:cNvPr id="13" name="Rectangle 12"/>
          <p:cNvSpPr>
            <a:spLocks noChangeArrowheads="1"/>
          </p:cNvSpPr>
          <p:nvPr/>
        </p:nvSpPr>
        <p:spPr bwMode="auto">
          <a:xfrm>
            <a:off x="838200" y="4648200"/>
            <a:ext cx="6934200" cy="156966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err="1" smtClean="0"/>
              <a:t>catkin_package</a:t>
            </a:r>
            <a:r>
              <a:rPr lang="en-US" sz="1600" dirty="0" smtClean="0"/>
              <a:t>(</a:t>
            </a:r>
          </a:p>
          <a:p>
            <a:r>
              <a:rPr lang="en-US" sz="1600" dirty="0" smtClean="0"/>
              <a:t>#  INCLUDE_DIRS include</a:t>
            </a:r>
          </a:p>
          <a:p>
            <a:r>
              <a:rPr lang="en-US" sz="1600" dirty="0" smtClean="0"/>
              <a:t>#  LIBRARIES </a:t>
            </a:r>
            <a:r>
              <a:rPr lang="en-US" sz="1600" dirty="0" err="1" smtClean="0"/>
              <a:t>multi_sync</a:t>
            </a:r>
            <a:endParaRPr lang="en-US" sz="1600" dirty="0" smtClean="0"/>
          </a:p>
          <a:p>
            <a:r>
              <a:rPr lang="en-US" sz="1600" dirty="0" smtClean="0"/>
              <a:t>    CATKIN_DEPENDS </a:t>
            </a:r>
            <a:r>
              <a:rPr lang="en-US" sz="1600" dirty="0" err="1" smtClean="0"/>
              <a:t>roscpp</a:t>
            </a:r>
            <a:r>
              <a:rPr lang="en-US" sz="1600" dirty="0" smtClean="0"/>
              <a:t> </a:t>
            </a:r>
            <a:r>
              <a:rPr lang="en-US" sz="1600" dirty="0" err="1" smtClean="0"/>
              <a:t>rospy</a:t>
            </a:r>
            <a:r>
              <a:rPr lang="en-US" sz="1600" dirty="0" smtClean="0"/>
              <a:t> </a:t>
            </a:r>
            <a:r>
              <a:rPr lang="en-US" sz="1600" dirty="0" err="1" smtClean="0"/>
              <a:t>std_msgs</a:t>
            </a:r>
            <a:r>
              <a:rPr lang="en-US" sz="1600" dirty="0" smtClean="0"/>
              <a:t> </a:t>
            </a:r>
            <a:r>
              <a:rPr lang="en-US" sz="1600" dirty="0" err="1" smtClean="0">
                <a:solidFill>
                  <a:srgbClr val="FF0000"/>
                </a:solidFill>
              </a:rPr>
              <a:t>message_runtime</a:t>
            </a:r>
            <a:endParaRPr lang="en-US" sz="1600" dirty="0" smtClean="0">
              <a:solidFill>
                <a:srgbClr val="FF0000"/>
              </a:solidFill>
            </a:endParaRPr>
          </a:p>
          <a:p>
            <a:r>
              <a:rPr lang="en-US" sz="1600" dirty="0" smtClean="0"/>
              <a:t>#  DEPENDS </a:t>
            </a:r>
            <a:r>
              <a:rPr lang="en-US" sz="1600" dirty="0" err="1" smtClean="0"/>
              <a:t>system_lib</a:t>
            </a:r>
            <a:endParaRPr lang="en-US" sz="1600" dirty="0" smtClean="0"/>
          </a:p>
          <a:p>
            <a:r>
              <a:rPr lang="en-US" sz="1600" dirty="0" smtClean="0"/>
              <a:t>)</a:t>
            </a:r>
            <a:endParaRPr lang="en-US" sz="1600" dirty="0" smtClean="0">
              <a:solidFill>
                <a:srgbClr val="FF0000"/>
              </a:solidFill>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Message Type</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Find the following block of code:</a:t>
            </a:r>
          </a:p>
          <a:p>
            <a:endParaRPr lang="en-US" sz="2800" dirty="0" smtClean="0"/>
          </a:p>
          <a:p>
            <a:endParaRPr lang="en-US" sz="2800" dirty="0" smtClean="0"/>
          </a:p>
          <a:p>
            <a:endParaRPr lang="en-US" sz="2800" dirty="0" smtClean="0"/>
          </a:p>
          <a:p>
            <a:endParaRPr lang="en-US" sz="2800" dirty="0" smtClean="0"/>
          </a:p>
          <a:p>
            <a:r>
              <a:rPr lang="en-US" sz="2800" dirty="0" smtClean="0"/>
              <a:t>Uncomment it by removing the # symbols and then replace the stand in Message*.msg files with your .</a:t>
            </a:r>
            <a:r>
              <a:rPr lang="en-US" sz="2800" dirty="0" err="1" smtClean="0"/>
              <a:t>msg</a:t>
            </a:r>
            <a:r>
              <a:rPr lang="en-US" sz="2800" dirty="0" smtClean="0"/>
              <a:t> file, such that it looks like this:</a:t>
            </a:r>
            <a:endParaRPr lang="en-US" sz="3000" dirty="0" smtClean="0"/>
          </a:p>
          <a:p>
            <a:endParaRPr lang="en-US" dirty="0" smtClean="0"/>
          </a:p>
          <a:p>
            <a:pPr>
              <a:buNone/>
            </a:pPr>
            <a:r>
              <a:rPr lang="en-US" dirty="0" smtClean="0"/>
              <a:t/>
            </a:r>
            <a:br>
              <a:rPr lang="en-US" dirty="0" smtClean="0"/>
            </a:b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85800" y="1752600"/>
            <a:ext cx="6934200" cy="156966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smtClean="0"/>
              <a:t>## Generate messages in the '</a:t>
            </a:r>
            <a:r>
              <a:rPr lang="en-US" sz="1600" dirty="0" err="1" smtClean="0"/>
              <a:t>msg</a:t>
            </a:r>
            <a:r>
              <a:rPr lang="en-US" sz="1600" dirty="0" smtClean="0"/>
              <a:t>' folder</a:t>
            </a:r>
          </a:p>
          <a:p>
            <a:r>
              <a:rPr lang="en-US" sz="1600" dirty="0" smtClean="0"/>
              <a:t># </a:t>
            </a:r>
            <a:r>
              <a:rPr lang="en-US" sz="1600" dirty="0" err="1" smtClean="0"/>
              <a:t>add_message_files</a:t>
            </a:r>
            <a:r>
              <a:rPr lang="en-US" sz="1600" dirty="0" smtClean="0"/>
              <a:t>(</a:t>
            </a:r>
          </a:p>
          <a:p>
            <a:r>
              <a:rPr lang="en-US" sz="1600" dirty="0" smtClean="0"/>
              <a:t>#   FILES</a:t>
            </a:r>
          </a:p>
          <a:p>
            <a:r>
              <a:rPr lang="en-US" sz="1600" dirty="0" smtClean="0"/>
              <a:t>#   Message1.msg</a:t>
            </a:r>
          </a:p>
          <a:p>
            <a:r>
              <a:rPr lang="en-US" sz="1600" dirty="0" smtClean="0"/>
              <a:t>#   Message2.msg</a:t>
            </a:r>
          </a:p>
          <a:p>
            <a:r>
              <a:rPr lang="en-US" sz="1600" dirty="0" smtClean="0"/>
              <a:t># )</a:t>
            </a:r>
            <a:endParaRPr lang="en-US" sz="1600" dirty="0" smtClean="0">
              <a:solidFill>
                <a:srgbClr val="FF0000"/>
              </a:solidFill>
            </a:endParaRPr>
          </a:p>
        </p:txBody>
      </p:sp>
      <p:sp>
        <p:nvSpPr>
          <p:cNvPr id="9" name="Rectangle 8"/>
          <p:cNvSpPr>
            <a:spLocks noChangeArrowheads="1"/>
          </p:cNvSpPr>
          <p:nvPr/>
        </p:nvSpPr>
        <p:spPr bwMode="auto">
          <a:xfrm>
            <a:off x="762000" y="4876800"/>
            <a:ext cx="6934200" cy="1077218"/>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err="1" smtClean="0"/>
              <a:t>add_message_files</a:t>
            </a:r>
            <a:r>
              <a:rPr lang="en-US" sz="1600" dirty="0" smtClean="0"/>
              <a:t>(</a:t>
            </a:r>
          </a:p>
          <a:p>
            <a:r>
              <a:rPr lang="en-US" sz="1600" dirty="0" smtClean="0"/>
              <a:t>   FILES</a:t>
            </a:r>
          </a:p>
          <a:p>
            <a:r>
              <a:rPr lang="en-US" sz="1600" dirty="0" smtClean="0"/>
              <a:t>   RobotStatus.msg   </a:t>
            </a:r>
          </a:p>
          <a:p>
            <a:r>
              <a:rPr lang="en-US" sz="1600" dirty="0" smtClean="0"/>
              <a:t>)</a:t>
            </a:r>
            <a:endParaRPr lang="en-US" sz="1600" dirty="0" smtClean="0">
              <a:solidFill>
                <a:srgbClr val="FF0000"/>
              </a:solidFill>
            </a:endParaRP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Message Type</a:t>
            </a:r>
            <a:endParaRPr lang="en-US" dirty="0"/>
          </a:p>
        </p:txBody>
      </p:sp>
      <p:sp>
        <p:nvSpPr>
          <p:cNvPr id="3" name="Content Placeholder 2"/>
          <p:cNvSpPr>
            <a:spLocks noGrp="1"/>
          </p:cNvSpPr>
          <p:nvPr>
            <p:ph idx="1"/>
          </p:nvPr>
        </p:nvSpPr>
        <p:spPr/>
        <p:txBody>
          <a:bodyPr>
            <a:normAutofit/>
          </a:bodyPr>
          <a:lstStyle/>
          <a:p>
            <a:r>
              <a:rPr lang="en-US" sz="2600" dirty="0" smtClean="0"/>
              <a:t>Now we must ensure the </a:t>
            </a:r>
            <a:r>
              <a:rPr lang="en-US" sz="2600" dirty="0" err="1" smtClean="0"/>
              <a:t>generate_messages</a:t>
            </a:r>
            <a:r>
              <a:rPr lang="en-US" sz="2600" dirty="0" smtClean="0"/>
              <a:t>() function is called</a:t>
            </a:r>
          </a:p>
          <a:p>
            <a:r>
              <a:rPr lang="en-US" sz="2600" dirty="0" smtClean="0"/>
              <a:t>Uncomment these lines:</a:t>
            </a:r>
          </a:p>
          <a:p>
            <a:endParaRPr lang="en-US" sz="2600" dirty="0" smtClean="0"/>
          </a:p>
          <a:p>
            <a:endParaRPr lang="en-US" sz="2600" dirty="0" smtClean="0"/>
          </a:p>
          <a:p>
            <a:endParaRPr lang="en-US" sz="2600" dirty="0" smtClean="0"/>
          </a:p>
          <a:p>
            <a:r>
              <a:rPr lang="en-US" sz="2600" dirty="0" smtClean="0"/>
              <a:t>So it looks like:</a:t>
            </a: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85800" y="2667000"/>
            <a:ext cx="6934200" cy="1077218"/>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smtClean="0"/>
              <a:t># </a:t>
            </a:r>
            <a:r>
              <a:rPr lang="en-US" sz="1600" dirty="0" err="1" smtClean="0"/>
              <a:t>generate_messages</a:t>
            </a:r>
            <a:r>
              <a:rPr lang="en-US" sz="1600" dirty="0" smtClean="0"/>
              <a:t>(</a:t>
            </a:r>
          </a:p>
          <a:p>
            <a:r>
              <a:rPr lang="en-US" sz="1600" dirty="0" smtClean="0"/>
              <a:t>#   DEPENDENCIES</a:t>
            </a:r>
          </a:p>
          <a:p>
            <a:r>
              <a:rPr lang="en-US" sz="1600" dirty="0" smtClean="0"/>
              <a:t>#   </a:t>
            </a:r>
            <a:r>
              <a:rPr lang="en-US" sz="1600" dirty="0" err="1" smtClean="0"/>
              <a:t>std_msgs</a:t>
            </a:r>
            <a:endParaRPr lang="en-US" sz="1600" dirty="0" smtClean="0"/>
          </a:p>
          <a:p>
            <a:r>
              <a:rPr lang="en-US" sz="1600" dirty="0" smtClean="0"/>
              <a:t># )</a:t>
            </a:r>
            <a:endParaRPr lang="en-US" sz="1600" dirty="0" smtClean="0">
              <a:solidFill>
                <a:srgbClr val="FF0000"/>
              </a:solidFill>
            </a:endParaRPr>
          </a:p>
        </p:txBody>
      </p:sp>
      <p:sp>
        <p:nvSpPr>
          <p:cNvPr id="10" name="Rectangle 9"/>
          <p:cNvSpPr>
            <a:spLocks noChangeArrowheads="1"/>
          </p:cNvSpPr>
          <p:nvPr/>
        </p:nvSpPr>
        <p:spPr bwMode="auto">
          <a:xfrm>
            <a:off x="685800" y="4572000"/>
            <a:ext cx="6934200" cy="1077218"/>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err="1" smtClean="0"/>
              <a:t>generate_messages</a:t>
            </a:r>
            <a:r>
              <a:rPr lang="en-US" sz="1600" dirty="0" smtClean="0"/>
              <a:t>(</a:t>
            </a:r>
          </a:p>
          <a:p>
            <a:r>
              <a:rPr lang="en-US" sz="1600" dirty="0" smtClean="0"/>
              <a:t>  DEPENDENCIES</a:t>
            </a:r>
          </a:p>
          <a:p>
            <a:r>
              <a:rPr lang="en-US" sz="1600" dirty="0" smtClean="0"/>
              <a:t>  </a:t>
            </a:r>
            <a:r>
              <a:rPr lang="en-US" sz="1600" dirty="0" err="1" smtClean="0"/>
              <a:t>std_msgs</a:t>
            </a:r>
            <a:endParaRPr lang="en-US" sz="1600" dirty="0" smtClean="0"/>
          </a:p>
          <a:p>
            <a:r>
              <a:rPr lang="en-US" sz="1600" dirty="0" smtClean="0"/>
              <a:t>)</a:t>
            </a:r>
            <a:endParaRPr lang="en-US" sz="1600" dirty="0" smtClean="0">
              <a:solidFill>
                <a:srgbClr val="FF0000"/>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Publisher</a:t>
            </a:r>
            <a:endParaRPr lang="en-US" dirty="0"/>
          </a:p>
        </p:txBody>
      </p:sp>
      <p:sp>
        <p:nvSpPr>
          <p:cNvPr id="3" name="Content Placeholder 2"/>
          <p:cNvSpPr>
            <a:spLocks noGrp="1"/>
          </p:cNvSpPr>
          <p:nvPr>
            <p:ph idx="1"/>
          </p:nvPr>
        </p:nvSpPr>
        <p:spPr/>
        <p:txBody>
          <a:bodyPr>
            <a:normAutofit/>
          </a:bodyPr>
          <a:lstStyle/>
          <a:p>
            <a:r>
              <a:rPr lang="en-US" sz="3000" dirty="0" smtClean="0"/>
              <a:t>Manages an advertisement on a specific topic</a:t>
            </a:r>
          </a:p>
          <a:p>
            <a:r>
              <a:rPr lang="en-US" sz="3000" dirty="0" smtClean="0"/>
              <a:t>Created by calling </a:t>
            </a:r>
            <a:r>
              <a:rPr lang="en-US" sz="3000" b="1" dirty="0" err="1" smtClean="0"/>
              <a:t>NodeHandle</a:t>
            </a:r>
            <a:r>
              <a:rPr lang="en-US" sz="3000" b="1" dirty="0" smtClean="0"/>
              <a:t>::advertise()</a:t>
            </a:r>
            <a:endParaRPr lang="en-US" sz="3000" dirty="0" smtClean="0"/>
          </a:p>
          <a:p>
            <a:pPr lvl="1"/>
            <a:r>
              <a:rPr lang="en-US" dirty="0" smtClean="0"/>
              <a:t>Registers this topic in the master node</a:t>
            </a:r>
          </a:p>
          <a:p>
            <a:r>
              <a:rPr lang="en-US" sz="3000" dirty="0" smtClean="0"/>
              <a:t>Example for creating a publisher:</a:t>
            </a:r>
          </a:p>
          <a:p>
            <a:endParaRPr lang="en-US" dirty="0" smtClean="0"/>
          </a:p>
          <a:p>
            <a:pPr lvl="1"/>
            <a:r>
              <a:rPr lang="en-US" dirty="0" smtClean="0"/>
              <a:t>First parameter is the topic name</a:t>
            </a:r>
          </a:p>
          <a:p>
            <a:pPr lvl="1"/>
            <a:r>
              <a:rPr lang="en-US" dirty="0" smtClean="0"/>
              <a:t>Second parameter is the queue size</a:t>
            </a:r>
          </a:p>
          <a:p>
            <a:r>
              <a:rPr lang="en-US" sz="3000" dirty="0" smtClean="0"/>
              <a:t>Once all the publishers for a given topic go out of scope the topic will be unadvertised</a:t>
            </a:r>
          </a:p>
          <a:p>
            <a:endParaRPr lang="en-US" dirty="0" smtClean="0"/>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609600" y="3505200"/>
            <a:ext cx="8077200" cy="36933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err="1" smtClean="0"/>
              <a:t>ros</a:t>
            </a:r>
            <a:r>
              <a:rPr lang="en-US" dirty="0" smtClean="0"/>
              <a:t>::Publisher </a:t>
            </a:r>
            <a:r>
              <a:rPr lang="en-US" dirty="0" err="1" smtClean="0"/>
              <a:t>chatter_pub</a:t>
            </a:r>
            <a:r>
              <a:rPr lang="en-US" dirty="0" smtClean="0"/>
              <a:t> = </a:t>
            </a:r>
            <a:r>
              <a:rPr lang="en-US" dirty="0" err="1" smtClean="0"/>
              <a:t>node.advertise</a:t>
            </a:r>
            <a:r>
              <a:rPr lang="en-US" dirty="0" smtClean="0"/>
              <a:t>&lt;</a:t>
            </a:r>
            <a:r>
              <a:rPr lang="en-US" dirty="0" err="1" smtClean="0"/>
              <a:t>std_msgs</a:t>
            </a:r>
            <a:r>
              <a:rPr lang="en-US" dirty="0" smtClean="0"/>
              <a:t>::String&gt;("chatter", 1000);</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rosmsg</a:t>
            </a:r>
            <a:endParaRPr lang="en-US" dirty="0"/>
          </a:p>
        </p:txBody>
      </p:sp>
      <p:sp>
        <p:nvSpPr>
          <p:cNvPr id="3" name="Content Placeholder 2"/>
          <p:cNvSpPr>
            <a:spLocks noGrp="1"/>
          </p:cNvSpPr>
          <p:nvPr>
            <p:ph idx="1"/>
          </p:nvPr>
        </p:nvSpPr>
        <p:spPr/>
        <p:txBody>
          <a:bodyPr>
            <a:normAutofit/>
          </a:bodyPr>
          <a:lstStyle/>
          <a:p>
            <a:r>
              <a:rPr lang="en-US" dirty="0" smtClean="0"/>
              <a:t>That's all you need to do to create a </a:t>
            </a:r>
            <a:r>
              <a:rPr lang="en-US" dirty="0" err="1" smtClean="0"/>
              <a:t>msg</a:t>
            </a:r>
            <a:r>
              <a:rPr lang="en-US" dirty="0" smtClean="0"/>
              <a:t> </a:t>
            </a:r>
          </a:p>
          <a:p>
            <a:r>
              <a:rPr lang="en-US" dirty="0" smtClean="0"/>
              <a:t>Let's make sure that ROS can see it using the </a:t>
            </a:r>
            <a:r>
              <a:rPr lang="en-US" dirty="0" err="1" smtClean="0"/>
              <a:t>rosmsg</a:t>
            </a:r>
            <a:r>
              <a:rPr lang="en-US" dirty="0" smtClean="0"/>
              <a:t> show command:</a:t>
            </a:r>
          </a:p>
          <a:p>
            <a:endParaRPr lang="en-US" dirty="0" smtClean="0"/>
          </a:p>
          <a:p>
            <a:endParaRPr lang="en-US" dirty="0" smtClean="0"/>
          </a:p>
          <a:p>
            <a:pPr>
              <a:buNone/>
            </a:pPr>
            <a:r>
              <a:rPr lang="en-US" dirty="0" smtClean="0"/>
              <a:t/>
            </a:r>
            <a:br>
              <a:rPr lang="en-US" dirty="0" smtClean="0"/>
            </a:b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85800" y="2971800"/>
            <a:ext cx="76962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rosmsg</a:t>
            </a:r>
            <a:r>
              <a:rPr lang="en-US" sz="2000" dirty="0" smtClean="0"/>
              <a:t> show [message type]</a:t>
            </a:r>
          </a:p>
        </p:txBody>
      </p:sp>
      <p:pic>
        <p:nvPicPr>
          <p:cNvPr id="3074" name="Picture 2"/>
          <p:cNvPicPr>
            <a:picLocks noChangeAspect="1" noChangeArrowheads="1"/>
          </p:cNvPicPr>
          <p:nvPr/>
        </p:nvPicPr>
        <p:blipFill>
          <a:blip r:embed="rId2" cstate="print"/>
          <a:srcRect/>
          <a:stretch>
            <a:fillRect/>
          </a:stretch>
        </p:blipFill>
        <p:spPr bwMode="auto">
          <a:xfrm>
            <a:off x="1600200" y="3810000"/>
            <a:ext cx="5962650" cy="218246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Message Files</a:t>
            </a:r>
            <a:endParaRPr lang="en-US" dirty="0"/>
          </a:p>
        </p:txBody>
      </p:sp>
      <p:sp>
        <p:nvSpPr>
          <p:cNvPr id="3" name="Content Placeholder 2"/>
          <p:cNvSpPr>
            <a:spLocks noGrp="1"/>
          </p:cNvSpPr>
          <p:nvPr>
            <p:ph idx="1"/>
          </p:nvPr>
        </p:nvSpPr>
        <p:spPr/>
        <p:txBody>
          <a:bodyPr>
            <a:normAutofit/>
          </a:bodyPr>
          <a:lstStyle/>
          <a:p>
            <a:r>
              <a:rPr lang="en-US" dirty="0" smtClean="0"/>
              <a:t> Now we need to make our package:</a:t>
            </a:r>
          </a:p>
          <a:p>
            <a:endParaRPr lang="en-US" dirty="0" smtClean="0"/>
          </a:p>
          <a:p>
            <a:endParaRPr lang="en-US" dirty="0" smtClean="0"/>
          </a:p>
          <a:p>
            <a:r>
              <a:rPr lang="en-US" dirty="0" smtClean="0"/>
              <a:t>During the build, source files will be created from the .</a:t>
            </a:r>
            <a:r>
              <a:rPr lang="en-US" dirty="0" err="1" smtClean="0"/>
              <a:t>msg</a:t>
            </a:r>
            <a:r>
              <a:rPr lang="en-US" dirty="0" smtClean="0"/>
              <a:t> file:</a:t>
            </a:r>
          </a:p>
          <a:p>
            <a:endParaRPr lang="en-US" dirty="0" smtClean="0"/>
          </a:p>
          <a:p>
            <a:pPr>
              <a:buNone/>
            </a:pPr>
            <a:r>
              <a:rPr lang="en-US" dirty="0" smtClean="0"/>
              <a:t/>
            </a:r>
            <a:br>
              <a:rPr lang="en-US" dirty="0" smtClean="0"/>
            </a:b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9" name="Rectangle 8"/>
          <p:cNvSpPr>
            <a:spLocks noChangeArrowheads="1"/>
          </p:cNvSpPr>
          <p:nvPr/>
        </p:nvSpPr>
        <p:spPr bwMode="auto">
          <a:xfrm>
            <a:off x="685800" y="1905000"/>
            <a:ext cx="76962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cd</a:t>
            </a:r>
            <a:r>
              <a:rPr lang="en-US" sz="2000" dirty="0" smtClean="0"/>
              <a:t> ~/</a:t>
            </a:r>
            <a:r>
              <a:rPr lang="en-US" sz="2000" dirty="0" err="1" smtClean="0"/>
              <a:t>catkin_ws</a:t>
            </a:r>
            <a:endParaRPr lang="en-US" sz="2000" dirty="0" smtClean="0"/>
          </a:p>
          <a:p>
            <a:pPr marL="0" lvl="1"/>
            <a:r>
              <a:rPr lang="en-US" sz="2000" dirty="0" smtClean="0"/>
              <a:t>$ </a:t>
            </a:r>
            <a:r>
              <a:rPr lang="en-US" sz="2000" dirty="0" err="1" smtClean="0"/>
              <a:t>catkin_make</a:t>
            </a:r>
            <a:endParaRPr lang="en-US" sz="2000" dirty="0" smtClean="0"/>
          </a:p>
        </p:txBody>
      </p:sp>
      <p:pic>
        <p:nvPicPr>
          <p:cNvPr id="4098" name="Picture 2"/>
          <p:cNvPicPr>
            <a:picLocks noChangeAspect="1" noChangeArrowheads="1"/>
          </p:cNvPicPr>
          <p:nvPr/>
        </p:nvPicPr>
        <p:blipFill>
          <a:blip r:embed="rId2" cstate="print"/>
          <a:srcRect/>
          <a:stretch>
            <a:fillRect/>
          </a:stretch>
        </p:blipFill>
        <p:spPr bwMode="auto">
          <a:xfrm>
            <a:off x="1600200" y="4038600"/>
            <a:ext cx="5943600" cy="232325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Message Files</a:t>
            </a: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err="1" smtClean="0"/>
              <a:t>msg</a:t>
            </a:r>
            <a:r>
              <a:rPr lang="en-US" dirty="0" smtClean="0"/>
              <a:t> file in the </a:t>
            </a:r>
            <a:r>
              <a:rPr lang="en-US" dirty="0" err="1" smtClean="0"/>
              <a:t>msg</a:t>
            </a:r>
            <a:r>
              <a:rPr lang="en-US" dirty="0" smtClean="0"/>
              <a:t> directory will generate code for use in all supported languages.</a:t>
            </a:r>
          </a:p>
          <a:p>
            <a:r>
              <a:rPr lang="en-US" dirty="0" smtClean="0"/>
              <a:t>The C++ message header file will be generated in ~/</a:t>
            </a:r>
            <a:r>
              <a:rPr lang="en-US" dirty="0" err="1" smtClean="0"/>
              <a:t>catkin_ws</a:t>
            </a:r>
            <a:r>
              <a:rPr lang="en-US" dirty="0" smtClean="0"/>
              <a:t>/</a:t>
            </a:r>
            <a:r>
              <a:rPr lang="en-US" dirty="0" err="1" smtClean="0"/>
              <a:t>devel</a:t>
            </a:r>
            <a:r>
              <a:rPr lang="en-US" dirty="0" smtClean="0"/>
              <a:t>/include/</a:t>
            </a:r>
            <a:r>
              <a:rPr lang="en-US" dirty="0" err="1" smtClean="0"/>
              <a:t>custom_messages</a:t>
            </a:r>
            <a:r>
              <a:rPr lang="en-US" smtClean="0"/>
              <a:t>/ </a:t>
            </a:r>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RobotStatus.h</a:t>
            </a:r>
            <a:endParaRPr lang="en-US" dirty="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09600" y="1143001"/>
            <a:ext cx="7924800" cy="534838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a:lnSpc>
                <a:spcPct val="115000"/>
              </a:lnSpc>
            </a:pPr>
            <a:r>
              <a:rPr lang="en-US" sz="1100" dirty="0" smtClean="0">
                <a:solidFill>
                  <a:srgbClr val="000000"/>
                </a:solidFill>
                <a:latin typeface="Consolas"/>
                <a:ea typeface="Calibri"/>
                <a:cs typeface="Arial"/>
              </a:rPr>
              <a:t>#include &lt;</a:t>
            </a:r>
            <a:r>
              <a:rPr lang="en-US" sz="1100" dirty="0" err="1" smtClean="0">
                <a:solidFill>
                  <a:srgbClr val="000000"/>
                </a:solidFill>
                <a:latin typeface="Consolas"/>
                <a:ea typeface="Calibri"/>
                <a:cs typeface="Arial"/>
              </a:rPr>
              <a:t>std_msgs</a:t>
            </a:r>
            <a:r>
              <a:rPr lang="en-US" sz="1100" dirty="0" smtClean="0">
                <a:solidFill>
                  <a:srgbClr val="000000"/>
                </a:solidFill>
                <a:latin typeface="Consolas"/>
                <a:ea typeface="Calibri"/>
                <a:cs typeface="Arial"/>
              </a:rPr>
              <a:t>/</a:t>
            </a:r>
            <a:r>
              <a:rPr lang="en-US" sz="1100" dirty="0" err="1" smtClean="0">
                <a:solidFill>
                  <a:srgbClr val="000000"/>
                </a:solidFill>
                <a:latin typeface="Consolas"/>
                <a:ea typeface="Calibri"/>
                <a:cs typeface="Arial"/>
              </a:rPr>
              <a:t>Header.h</a:t>
            </a:r>
            <a:r>
              <a:rPr lang="en-US" sz="1100" dirty="0" smtClean="0">
                <a:solidFill>
                  <a:srgbClr val="000000"/>
                </a:solidFill>
                <a:latin typeface="Consolas"/>
                <a:ea typeface="Calibri"/>
                <a:cs typeface="Arial"/>
              </a:rPr>
              <a:t>&gt;</a:t>
            </a:r>
            <a:r>
              <a:rPr lang="en-US" sz="1100" dirty="0" smtClean="0">
                <a:latin typeface="Consolas"/>
                <a:ea typeface="Calibri"/>
                <a:cs typeface="Arial"/>
              </a:rPr>
              <a:t> </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namespace </a:t>
            </a:r>
            <a:r>
              <a:rPr lang="en-US" sz="1100" dirty="0" err="1" smtClean="0">
                <a:solidFill>
                  <a:srgbClr val="000000"/>
                </a:solidFill>
                <a:latin typeface="Consolas"/>
                <a:ea typeface="Calibri"/>
                <a:cs typeface="Arial"/>
              </a:rPr>
              <a:t>multi_sync</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template &lt;</a:t>
            </a:r>
            <a:r>
              <a:rPr lang="en-US" sz="1100" b="1" dirty="0" smtClean="0">
                <a:solidFill>
                  <a:srgbClr val="7F0055"/>
                </a:solidFill>
                <a:latin typeface="Consolas"/>
                <a:ea typeface="Calibri"/>
                <a:cs typeface="Arial"/>
              </a:rPr>
              <a:t>class</a:t>
            </a: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ContainerAllocator</a:t>
            </a:r>
            <a:r>
              <a:rPr lang="en-US" sz="1100" dirty="0" smtClean="0">
                <a:solidFill>
                  <a:srgbClr val="000000"/>
                </a:solidFill>
                <a:latin typeface="Consolas"/>
                <a:ea typeface="Calibri"/>
                <a:cs typeface="Arial"/>
              </a:rPr>
              <a:t>&gt;</a:t>
            </a:r>
            <a:endParaRPr lang="en-US" sz="1100" dirty="0" smtClean="0">
              <a:ea typeface="Calibri"/>
              <a:cs typeface="Arial"/>
            </a:endParaRPr>
          </a:p>
          <a:p>
            <a:pPr>
              <a:lnSpc>
                <a:spcPct val="115000"/>
              </a:lnSpc>
            </a:pPr>
            <a:r>
              <a:rPr lang="en-US" sz="1100" dirty="0" err="1" smtClean="0">
                <a:solidFill>
                  <a:srgbClr val="000000"/>
                </a:solidFill>
                <a:latin typeface="Consolas"/>
                <a:ea typeface="Calibri"/>
                <a:cs typeface="Arial"/>
              </a:rPr>
              <a:t>struct</a:t>
            </a: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RobotStatus</a:t>
            </a:r>
            <a:r>
              <a:rPr lang="en-US" sz="1100" dirty="0" smtClean="0">
                <a:solidFill>
                  <a:srgbClr val="000000"/>
                </a:solidFill>
                <a:latin typeface="Consolas"/>
                <a:ea typeface="Calibri"/>
                <a:cs typeface="Arial"/>
              </a:rPr>
              <a:t>_</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typedef</a:t>
            </a: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RobotStatus</a:t>
            </a:r>
            <a:r>
              <a:rPr lang="en-US" sz="1100" dirty="0" smtClean="0">
                <a:solidFill>
                  <a:srgbClr val="000000"/>
                </a:solidFill>
                <a:latin typeface="Consolas"/>
                <a:ea typeface="Calibri"/>
                <a:cs typeface="Arial"/>
              </a:rPr>
              <a:t>_&lt;</a:t>
            </a:r>
            <a:r>
              <a:rPr lang="en-US" sz="1100" dirty="0" err="1" smtClean="0">
                <a:solidFill>
                  <a:srgbClr val="000000"/>
                </a:solidFill>
                <a:latin typeface="Consolas"/>
                <a:ea typeface="Calibri"/>
                <a:cs typeface="Arial"/>
              </a:rPr>
              <a:t>ContainerAllocator</a:t>
            </a:r>
            <a:r>
              <a:rPr lang="en-US" sz="1100" dirty="0" smtClean="0">
                <a:solidFill>
                  <a:srgbClr val="000000"/>
                </a:solidFill>
                <a:latin typeface="Consolas"/>
                <a:ea typeface="Calibri"/>
                <a:cs typeface="Arial"/>
              </a:rPr>
              <a:t>&gt; Type;</a:t>
            </a:r>
            <a:r>
              <a:rPr lang="en-US" sz="1100" dirty="0" smtClean="0">
                <a:latin typeface="Consolas"/>
                <a:ea typeface="Calibri"/>
                <a:cs typeface="Arial"/>
              </a:rPr>
              <a:t> </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RobotStatus</a:t>
            </a:r>
            <a:r>
              <a:rPr lang="en-US" sz="1100" dirty="0" smtClean="0">
                <a:solidFill>
                  <a:srgbClr val="000000"/>
                </a:solidFill>
                <a:latin typeface="Consolas"/>
                <a:ea typeface="Calibri"/>
                <a:cs typeface="Arial"/>
              </a:rPr>
              <a:t>_()</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 header()</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 </a:t>
            </a:r>
            <a:r>
              <a:rPr lang="en-US" sz="1100" dirty="0" err="1" smtClean="0">
                <a:solidFill>
                  <a:srgbClr val="000000"/>
                </a:solidFill>
                <a:latin typeface="Consolas"/>
                <a:ea typeface="Calibri"/>
                <a:cs typeface="Arial"/>
              </a:rPr>
              <a:t>robot_id</a:t>
            </a:r>
            <a:r>
              <a:rPr lang="en-US" sz="1100" dirty="0" smtClean="0">
                <a:solidFill>
                  <a:srgbClr val="000000"/>
                </a:solidFill>
                <a:latin typeface="Consolas"/>
                <a:ea typeface="Calibri"/>
                <a:cs typeface="Arial"/>
              </a:rPr>
              <a:t>(0)</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 </a:t>
            </a:r>
            <a:r>
              <a:rPr lang="en-US" sz="1100" dirty="0" err="1" smtClean="0">
                <a:solidFill>
                  <a:srgbClr val="000000"/>
                </a:solidFill>
                <a:latin typeface="Consolas"/>
                <a:ea typeface="Calibri"/>
                <a:cs typeface="Arial"/>
              </a:rPr>
              <a:t>is_ready</a:t>
            </a:r>
            <a:r>
              <a:rPr lang="en-US" sz="1100" dirty="0" smtClean="0">
                <a:solidFill>
                  <a:srgbClr val="000000"/>
                </a:solidFill>
                <a:latin typeface="Consolas"/>
                <a:ea typeface="Calibri"/>
                <a:cs typeface="Arial"/>
              </a:rPr>
              <a:t>(</a:t>
            </a:r>
            <a:r>
              <a:rPr lang="en-US" sz="1100" b="1" dirty="0" smtClean="0">
                <a:solidFill>
                  <a:srgbClr val="7F0055"/>
                </a:solidFill>
                <a:latin typeface="Consolas"/>
                <a:ea typeface="Calibri"/>
                <a:cs typeface="Arial"/>
              </a:rPr>
              <a:t>false</a:t>
            </a:r>
            <a:r>
              <a:rPr lang="en-US" sz="1100" dirty="0" smtClean="0">
                <a:solidFill>
                  <a:srgbClr val="000000"/>
                </a:solidFill>
                <a:latin typeface="Consolas"/>
                <a:ea typeface="Calibri"/>
                <a:cs typeface="Arial"/>
              </a:rPr>
              <a:t>)  {</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a:t>
            </a:r>
            <a:endParaRPr lang="en-US" sz="1100" dirty="0" smtClean="0">
              <a:ea typeface="Calibri"/>
              <a:cs typeface="Arial"/>
            </a:endParaRPr>
          </a:p>
          <a:p>
            <a:pPr>
              <a:lnSpc>
                <a:spcPct val="115000"/>
              </a:lnSpc>
            </a:pPr>
            <a:r>
              <a:rPr lang="en-US" sz="1100" dirty="0" smtClean="0">
                <a:latin typeface="Consolas"/>
                <a:ea typeface="Calibri"/>
                <a:cs typeface="Arial"/>
              </a:rPr>
              <a:t> </a:t>
            </a: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typedef</a:t>
            </a: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std_msgs</a:t>
            </a:r>
            <a:r>
              <a:rPr lang="en-US" sz="1100" dirty="0" smtClean="0">
                <a:solidFill>
                  <a:srgbClr val="000000"/>
                </a:solidFill>
                <a:latin typeface="Consolas"/>
                <a:ea typeface="Calibri"/>
                <a:cs typeface="Arial"/>
              </a:rPr>
              <a:t>::Header_&lt;</a:t>
            </a:r>
            <a:r>
              <a:rPr lang="en-US" sz="1100" dirty="0" err="1" smtClean="0">
                <a:solidFill>
                  <a:srgbClr val="000000"/>
                </a:solidFill>
                <a:latin typeface="Consolas"/>
                <a:ea typeface="Calibri"/>
                <a:cs typeface="Arial"/>
              </a:rPr>
              <a:t>ContainerAllocator</a:t>
            </a:r>
            <a:r>
              <a:rPr lang="en-US" sz="1100" dirty="0" smtClean="0">
                <a:solidFill>
                  <a:srgbClr val="000000"/>
                </a:solidFill>
                <a:latin typeface="Consolas"/>
                <a:ea typeface="Calibri"/>
                <a:cs typeface="Arial"/>
              </a:rPr>
              <a:t>&gt;  _</a:t>
            </a:r>
            <a:r>
              <a:rPr lang="en-US" sz="1100" dirty="0" err="1" smtClean="0">
                <a:solidFill>
                  <a:srgbClr val="000000"/>
                </a:solidFill>
                <a:latin typeface="Consolas"/>
                <a:ea typeface="Calibri"/>
                <a:cs typeface="Arial"/>
              </a:rPr>
              <a:t>header_type</a:t>
            </a:r>
            <a:r>
              <a:rPr lang="en-US" sz="1100" dirty="0" smtClean="0">
                <a:solidFill>
                  <a:srgbClr val="000000"/>
                </a:solidFill>
                <a:latin typeface="Consolas"/>
                <a:ea typeface="Calibri"/>
                <a:cs typeface="Arial"/>
              </a:rPr>
              <a:t>;</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_</a:t>
            </a:r>
            <a:r>
              <a:rPr lang="en-US" sz="1100" dirty="0" err="1" smtClean="0">
                <a:solidFill>
                  <a:srgbClr val="000000"/>
                </a:solidFill>
                <a:latin typeface="Consolas"/>
                <a:ea typeface="Calibri"/>
                <a:cs typeface="Arial"/>
              </a:rPr>
              <a:t>header_type</a:t>
            </a:r>
            <a:r>
              <a:rPr lang="en-US" sz="1100" dirty="0" smtClean="0">
                <a:solidFill>
                  <a:srgbClr val="000000"/>
                </a:solidFill>
                <a:latin typeface="Consolas"/>
                <a:ea typeface="Calibri"/>
                <a:cs typeface="Arial"/>
              </a:rPr>
              <a:t> header;</a:t>
            </a:r>
            <a:endParaRPr lang="en-US" sz="1100" dirty="0" smtClean="0">
              <a:ea typeface="Calibri"/>
              <a:cs typeface="Arial"/>
            </a:endParaRPr>
          </a:p>
          <a:p>
            <a:pPr>
              <a:lnSpc>
                <a:spcPct val="115000"/>
              </a:lnSpc>
            </a:pPr>
            <a:r>
              <a:rPr lang="en-US" sz="1100" dirty="0" smtClean="0">
                <a:latin typeface="Consolas"/>
                <a:ea typeface="Calibri"/>
                <a:cs typeface="Arial"/>
              </a:rPr>
              <a:t> </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typedef</a:t>
            </a:r>
            <a:r>
              <a:rPr lang="en-US" sz="1100" dirty="0" smtClean="0">
                <a:solidFill>
                  <a:srgbClr val="000000"/>
                </a:solidFill>
                <a:latin typeface="Consolas"/>
                <a:ea typeface="Calibri"/>
                <a:cs typeface="Arial"/>
              </a:rPr>
              <a:t> uint32_t _</a:t>
            </a:r>
            <a:r>
              <a:rPr lang="en-US" sz="1100" dirty="0" err="1" smtClean="0">
                <a:solidFill>
                  <a:srgbClr val="000000"/>
                </a:solidFill>
                <a:latin typeface="Consolas"/>
                <a:ea typeface="Calibri"/>
                <a:cs typeface="Arial"/>
              </a:rPr>
              <a:t>robot_id_type</a:t>
            </a:r>
            <a:r>
              <a:rPr lang="en-US" sz="1100" dirty="0" smtClean="0">
                <a:solidFill>
                  <a:srgbClr val="000000"/>
                </a:solidFill>
                <a:latin typeface="Consolas"/>
                <a:ea typeface="Calibri"/>
                <a:cs typeface="Arial"/>
              </a:rPr>
              <a:t>;</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_</a:t>
            </a:r>
            <a:r>
              <a:rPr lang="en-US" sz="1100" dirty="0" err="1" smtClean="0">
                <a:solidFill>
                  <a:srgbClr val="000000"/>
                </a:solidFill>
                <a:latin typeface="Consolas"/>
                <a:ea typeface="Calibri"/>
                <a:cs typeface="Arial"/>
              </a:rPr>
              <a:t>robot_id_type</a:t>
            </a: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robot_id</a:t>
            </a:r>
            <a:r>
              <a:rPr lang="en-US" sz="1100" dirty="0" smtClean="0">
                <a:solidFill>
                  <a:srgbClr val="000000"/>
                </a:solidFill>
                <a:latin typeface="Consolas"/>
                <a:ea typeface="Calibri"/>
                <a:cs typeface="Arial"/>
              </a:rPr>
              <a:t>;</a:t>
            </a:r>
            <a:endParaRPr lang="en-US" sz="1100" dirty="0" smtClean="0">
              <a:ea typeface="Calibri"/>
              <a:cs typeface="Arial"/>
            </a:endParaRPr>
          </a:p>
          <a:p>
            <a:pPr>
              <a:lnSpc>
                <a:spcPct val="115000"/>
              </a:lnSpc>
            </a:pPr>
            <a:r>
              <a:rPr lang="en-US" sz="1100" dirty="0" smtClean="0">
                <a:latin typeface="Consolas"/>
                <a:ea typeface="Calibri"/>
                <a:cs typeface="Arial"/>
              </a:rPr>
              <a:t> </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typedef</a:t>
            </a:r>
            <a:r>
              <a:rPr lang="en-US" sz="1100" dirty="0" smtClean="0">
                <a:solidFill>
                  <a:srgbClr val="000000"/>
                </a:solidFill>
                <a:latin typeface="Consolas"/>
                <a:ea typeface="Calibri"/>
                <a:cs typeface="Arial"/>
              </a:rPr>
              <a:t> uint8_t _</a:t>
            </a:r>
            <a:r>
              <a:rPr lang="en-US" sz="1100" dirty="0" err="1" smtClean="0">
                <a:solidFill>
                  <a:srgbClr val="000000"/>
                </a:solidFill>
                <a:latin typeface="Consolas"/>
                <a:ea typeface="Calibri"/>
                <a:cs typeface="Arial"/>
              </a:rPr>
              <a:t>is_ready_type</a:t>
            </a:r>
            <a:r>
              <a:rPr lang="en-US" sz="1100" dirty="0" smtClean="0">
                <a:solidFill>
                  <a:srgbClr val="000000"/>
                </a:solidFill>
                <a:latin typeface="Consolas"/>
                <a:ea typeface="Calibri"/>
                <a:cs typeface="Arial"/>
              </a:rPr>
              <a:t>;</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_</a:t>
            </a:r>
            <a:r>
              <a:rPr lang="en-US" sz="1100" dirty="0" err="1" smtClean="0">
                <a:solidFill>
                  <a:srgbClr val="000000"/>
                </a:solidFill>
                <a:latin typeface="Consolas"/>
                <a:ea typeface="Calibri"/>
                <a:cs typeface="Arial"/>
              </a:rPr>
              <a:t>is_ready_type</a:t>
            </a: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is_ready</a:t>
            </a:r>
            <a:r>
              <a:rPr lang="en-US" sz="1100" dirty="0" smtClean="0">
                <a:solidFill>
                  <a:srgbClr val="000000"/>
                </a:solidFill>
                <a:latin typeface="Consolas"/>
                <a:ea typeface="Calibri"/>
                <a:cs typeface="Arial"/>
              </a:rPr>
              <a:t>;</a:t>
            </a:r>
            <a:endParaRPr lang="en-US" sz="1100" dirty="0" smtClean="0">
              <a:ea typeface="Calibri"/>
              <a:cs typeface="Arial"/>
            </a:endParaRPr>
          </a:p>
          <a:p>
            <a:pPr>
              <a:lnSpc>
                <a:spcPct val="115000"/>
              </a:lnSpc>
            </a:pPr>
            <a:r>
              <a:rPr lang="en-US" sz="1100" dirty="0" smtClean="0">
                <a:latin typeface="Consolas"/>
                <a:ea typeface="Calibri"/>
                <a:cs typeface="Arial"/>
              </a:rPr>
              <a:t> </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typedef</a:t>
            </a:r>
            <a:r>
              <a:rPr lang="en-US" sz="1100" dirty="0" smtClean="0">
                <a:solidFill>
                  <a:srgbClr val="000000"/>
                </a:solidFill>
                <a:latin typeface="Consolas"/>
                <a:ea typeface="Calibri"/>
                <a:cs typeface="Arial"/>
              </a:rPr>
              <a:t> boost::</a:t>
            </a:r>
            <a:r>
              <a:rPr lang="en-US" sz="1100" dirty="0" err="1" smtClean="0">
                <a:solidFill>
                  <a:srgbClr val="000000"/>
                </a:solidFill>
                <a:latin typeface="Consolas"/>
                <a:ea typeface="Calibri"/>
                <a:cs typeface="Arial"/>
              </a:rPr>
              <a:t>shared_ptr</a:t>
            </a:r>
            <a:r>
              <a:rPr lang="en-US" sz="1100" dirty="0" smtClean="0">
                <a:solidFill>
                  <a:srgbClr val="000000"/>
                </a:solidFill>
                <a:latin typeface="Consolas"/>
                <a:ea typeface="Calibri"/>
                <a:cs typeface="Arial"/>
              </a:rPr>
              <a:t>&lt; ::</a:t>
            </a:r>
            <a:r>
              <a:rPr lang="en-US" sz="1100" dirty="0" err="1" smtClean="0">
                <a:solidFill>
                  <a:srgbClr val="000000"/>
                </a:solidFill>
                <a:latin typeface="Consolas"/>
                <a:ea typeface="Calibri"/>
                <a:cs typeface="Arial"/>
              </a:rPr>
              <a:t>multi_sync</a:t>
            </a:r>
            <a:r>
              <a:rPr lang="en-US" sz="1100" dirty="0" smtClean="0">
                <a:solidFill>
                  <a:srgbClr val="000000"/>
                </a:solidFill>
                <a:latin typeface="Consolas"/>
                <a:ea typeface="Calibri"/>
                <a:cs typeface="Arial"/>
              </a:rPr>
              <a:t>::</a:t>
            </a:r>
            <a:r>
              <a:rPr lang="en-US" sz="1100" dirty="0" err="1" smtClean="0">
                <a:solidFill>
                  <a:srgbClr val="000000"/>
                </a:solidFill>
                <a:latin typeface="Consolas"/>
                <a:ea typeface="Calibri"/>
                <a:cs typeface="Arial"/>
              </a:rPr>
              <a:t>RobotStatus</a:t>
            </a:r>
            <a:r>
              <a:rPr lang="en-US" sz="1100" dirty="0" smtClean="0">
                <a:solidFill>
                  <a:srgbClr val="000000"/>
                </a:solidFill>
                <a:latin typeface="Consolas"/>
                <a:ea typeface="Calibri"/>
                <a:cs typeface="Arial"/>
              </a:rPr>
              <a:t>_&lt;</a:t>
            </a:r>
            <a:r>
              <a:rPr lang="en-US" sz="1100" dirty="0" err="1" smtClean="0">
                <a:solidFill>
                  <a:srgbClr val="000000"/>
                </a:solidFill>
                <a:latin typeface="Consolas"/>
                <a:ea typeface="Calibri"/>
                <a:cs typeface="Arial"/>
              </a:rPr>
              <a:t>ContainerAllocator</a:t>
            </a:r>
            <a:r>
              <a:rPr lang="en-US" sz="1100" dirty="0" smtClean="0">
                <a:solidFill>
                  <a:srgbClr val="000000"/>
                </a:solidFill>
                <a:latin typeface="Consolas"/>
                <a:ea typeface="Calibri"/>
                <a:cs typeface="Arial"/>
              </a:rPr>
              <a:t>&gt; &gt; </a:t>
            </a:r>
            <a:r>
              <a:rPr lang="en-US" sz="1100" dirty="0" err="1" smtClean="0">
                <a:solidFill>
                  <a:srgbClr val="000000"/>
                </a:solidFill>
                <a:latin typeface="Consolas"/>
                <a:ea typeface="Calibri"/>
                <a:cs typeface="Arial"/>
              </a:rPr>
              <a:t>Ptr</a:t>
            </a:r>
            <a:r>
              <a:rPr lang="en-US" sz="1100" dirty="0" smtClean="0">
                <a:solidFill>
                  <a:srgbClr val="000000"/>
                </a:solidFill>
                <a:latin typeface="Consolas"/>
                <a:ea typeface="Calibri"/>
                <a:cs typeface="Arial"/>
              </a:rPr>
              <a:t>;</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typedef</a:t>
            </a:r>
            <a:r>
              <a:rPr lang="en-US" sz="1100" dirty="0" smtClean="0">
                <a:solidFill>
                  <a:srgbClr val="000000"/>
                </a:solidFill>
                <a:latin typeface="Consolas"/>
                <a:ea typeface="Calibri"/>
                <a:cs typeface="Arial"/>
              </a:rPr>
              <a:t> boost::</a:t>
            </a:r>
            <a:r>
              <a:rPr lang="en-US" sz="1100" dirty="0" err="1" smtClean="0">
                <a:solidFill>
                  <a:srgbClr val="000000"/>
                </a:solidFill>
                <a:latin typeface="Consolas"/>
                <a:ea typeface="Calibri"/>
                <a:cs typeface="Arial"/>
              </a:rPr>
              <a:t>shared_ptr</a:t>
            </a:r>
            <a:r>
              <a:rPr lang="en-US" sz="1100" dirty="0" smtClean="0">
                <a:solidFill>
                  <a:srgbClr val="000000"/>
                </a:solidFill>
                <a:latin typeface="Consolas"/>
                <a:ea typeface="Calibri"/>
                <a:cs typeface="Arial"/>
              </a:rPr>
              <a:t>&lt; ::</a:t>
            </a:r>
            <a:r>
              <a:rPr lang="en-US" sz="1100" dirty="0" err="1" smtClean="0">
                <a:solidFill>
                  <a:srgbClr val="000000"/>
                </a:solidFill>
                <a:latin typeface="Consolas"/>
                <a:ea typeface="Calibri"/>
                <a:cs typeface="Arial"/>
              </a:rPr>
              <a:t>multi_sync</a:t>
            </a:r>
            <a:r>
              <a:rPr lang="en-US" sz="1100" dirty="0" smtClean="0">
                <a:solidFill>
                  <a:srgbClr val="000000"/>
                </a:solidFill>
                <a:latin typeface="Consolas"/>
                <a:ea typeface="Calibri"/>
                <a:cs typeface="Arial"/>
              </a:rPr>
              <a:t>::</a:t>
            </a:r>
            <a:r>
              <a:rPr lang="en-US" sz="1100" dirty="0" err="1" smtClean="0">
                <a:solidFill>
                  <a:srgbClr val="000000"/>
                </a:solidFill>
                <a:latin typeface="Consolas"/>
                <a:ea typeface="Calibri"/>
                <a:cs typeface="Arial"/>
              </a:rPr>
              <a:t>RobotStatus</a:t>
            </a:r>
            <a:r>
              <a:rPr lang="en-US" sz="1100" dirty="0" smtClean="0">
                <a:solidFill>
                  <a:srgbClr val="000000"/>
                </a:solidFill>
                <a:latin typeface="Consolas"/>
                <a:ea typeface="Calibri"/>
                <a:cs typeface="Arial"/>
              </a:rPr>
              <a:t>_&lt;</a:t>
            </a:r>
            <a:r>
              <a:rPr lang="en-US" sz="1100" dirty="0" err="1" smtClean="0">
                <a:solidFill>
                  <a:srgbClr val="000000"/>
                </a:solidFill>
                <a:latin typeface="Consolas"/>
                <a:ea typeface="Calibri"/>
                <a:cs typeface="Arial"/>
              </a:rPr>
              <a:t>ContainerAllocator</a:t>
            </a:r>
            <a:r>
              <a:rPr lang="en-US" sz="1100" dirty="0" smtClean="0">
                <a:solidFill>
                  <a:srgbClr val="000000"/>
                </a:solidFill>
                <a:latin typeface="Consolas"/>
                <a:ea typeface="Calibri"/>
                <a:cs typeface="Arial"/>
              </a:rPr>
              <a:t>&gt; </a:t>
            </a:r>
            <a:r>
              <a:rPr lang="en-US" sz="1100" b="1" dirty="0" smtClean="0">
                <a:solidFill>
                  <a:srgbClr val="7F0055"/>
                </a:solidFill>
                <a:latin typeface="Consolas"/>
                <a:ea typeface="Calibri"/>
                <a:cs typeface="Arial"/>
              </a:rPr>
              <a:t>const</a:t>
            </a:r>
            <a:r>
              <a:rPr lang="en-US" sz="1100" dirty="0" smtClean="0">
                <a:solidFill>
                  <a:srgbClr val="000000"/>
                </a:solidFill>
                <a:latin typeface="Consolas"/>
                <a:ea typeface="Calibri"/>
                <a:cs typeface="Arial"/>
              </a:rPr>
              <a:t>&gt; </a:t>
            </a:r>
            <a:r>
              <a:rPr lang="en-US" sz="1100" dirty="0" err="1" smtClean="0">
                <a:solidFill>
                  <a:srgbClr val="000000"/>
                </a:solidFill>
                <a:latin typeface="Consolas"/>
                <a:ea typeface="Calibri"/>
                <a:cs typeface="Arial"/>
              </a:rPr>
              <a:t>ConstPtr</a:t>
            </a:r>
            <a:r>
              <a:rPr lang="en-US" sz="1100" dirty="0" smtClean="0">
                <a:solidFill>
                  <a:srgbClr val="000000"/>
                </a:solidFill>
                <a:latin typeface="Consolas"/>
                <a:ea typeface="Calibri"/>
                <a:cs typeface="Arial"/>
              </a:rPr>
              <a:t>;</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boost::</a:t>
            </a:r>
            <a:r>
              <a:rPr lang="en-US" sz="1100" dirty="0" err="1" smtClean="0">
                <a:solidFill>
                  <a:srgbClr val="000000"/>
                </a:solidFill>
                <a:latin typeface="Consolas"/>
                <a:ea typeface="Calibri"/>
                <a:cs typeface="Arial"/>
              </a:rPr>
              <a:t>shared_ptr</a:t>
            </a:r>
            <a:r>
              <a:rPr lang="en-US" sz="1100" dirty="0" smtClean="0">
                <a:solidFill>
                  <a:srgbClr val="000000"/>
                </a:solidFill>
                <a:latin typeface="Consolas"/>
                <a:ea typeface="Calibri"/>
                <a:cs typeface="Arial"/>
              </a:rPr>
              <a:t>&lt;std::map&lt;std::string, std::string&gt; &gt; __</a:t>
            </a:r>
            <a:r>
              <a:rPr lang="en-US" sz="1100" dirty="0" err="1" smtClean="0">
                <a:solidFill>
                  <a:srgbClr val="000000"/>
                </a:solidFill>
                <a:latin typeface="Consolas"/>
                <a:ea typeface="Calibri"/>
                <a:cs typeface="Arial"/>
              </a:rPr>
              <a:t>connection_header</a:t>
            </a:r>
            <a:r>
              <a:rPr lang="en-US" sz="1100" dirty="0" smtClean="0">
                <a:solidFill>
                  <a:srgbClr val="000000"/>
                </a:solidFill>
                <a:latin typeface="Consolas"/>
                <a:ea typeface="Calibri"/>
                <a:cs typeface="Arial"/>
              </a:rPr>
              <a:t>;</a:t>
            </a:r>
            <a:endParaRPr lang="en-US" sz="1100" dirty="0" smtClean="0">
              <a:ea typeface="Calibri"/>
              <a:cs typeface="Arial"/>
            </a:endParaRPr>
          </a:p>
          <a:p>
            <a:pPr>
              <a:lnSpc>
                <a:spcPct val="115000"/>
              </a:lnSpc>
            </a:pPr>
            <a:r>
              <a:rPr lang="en-US" sz="1100" dirty="0" smtClean="0">
                <a:latin typeface="Consolas"/>
                <a:ea typeface="Calibri"/>
                <a:cs typeface="Arial"/>
              </a:rPr>
              <a:t> </a:t>
            </a:r>
            <a:endParaRPr lang="en-US" sz="1100" dirty="0" smtClean="0">
              <a:ea typeface="Calibri"/>
              <a:cs typeface="Arial"/>
            </a:endParaRPr>
          </a:p>
          <a:p>
            <a:pPr>
              <a:lnSpc>
                <a:spcPct val="115000"/>
              </a:lnSpc>
            </a:pPr>
            <a:r>
              <a:rPr lang="en-US" sz="1100" dirty="0" smtClean="0">
                <a:solidFill>
                  <a:srgbClr val="000000"/>
                </a:solidFill>
                <a:latin typeface="Consolas"/>
                <a:ea typeface="Calibri"/>
                <a:cs typeface="Arial"/>
              </a:rPr>
              <a:t>}; </a:t>
            </a:r>
            <a:r>
              <a:rPr lang="en-US" sz="1100" dirty="0" smtClean="0">
                <a:solidFill>
                  <a:srgbClr val="3F7F5F"/>
                </a:solidFill>
                <a:latin typeface="Consolas"/>
                <a:ea typeface="Calibri"/>
                <a:cs typeface="Arial"/>
              </a:rPr>
              <a:t>// </a:t>
            </a:r>
            <a:r>
              <a:rPr lang="en-US" sz="1100" dirty="0" err="1" smtClean="0">
                <a:solidFill>
                  <a:srgbClr val="3F7F5F"/>
                </a:solidFill>
                <a:latin typeface="Consolas"/>
                <a:ea typeface="Calibri"/>
                <a:cs typeface="Arial"/>
              </a:rPr>
              <a:t>struct</a:t>
            </a:r>
            <a:r>
              <a:rPr lang="en-US" sz="1100" dirty="0" smtClean="0">
                <a:solidFill>
                  <a:srgbClr val="3F7F5F"/>
                </a:solidFill>
                <a:latin typeface="Consolas"/>
                <a:ea typeface="Calibri"/>
                <a:cs typeface="Arial"/>
              </a:rPr>
              <a:t> </a:t>
            </a:r>
            <a:r>
              <a:rPr lang="en-US" sz="1100" dirty="0" err="1" smtClean="0">
                <a:solidFill>
                  <a:srgbClr val="3F7F5F"/>
                </a:solidFill>
                <a:latin typeface="Consolas"/>
                <a:ea typeface="Calibri"/>
                <a:cs typeface="Arial"/>
              </a:rPr>
              <a:t>RobotStatus</a:t>
            </a:r>
            <a:r>
              <a:rPr lang="en-US" sz="1100" dirty="0" smtClean="0">
                <a:solidFill>
                  <a:srgbClr val="3F7F5F"/>
                </a:solidFill>
                <a:latin typeface="Consolas"/>
                <a:ea typeface="Calibri"/>
                <a:cs typeface="Arial"/>
              </a:rPr>
              <a:t>_</a:t>
            </a:r>
            <a:endParaRPr lang="en-US" sz="1100" dirty="0" smtClean="0">
              <a:ea typeface="Calibri"/>
              <a:cs typeface="Arial"/>
            </a:endParaRPr>
          </a:p>
          <a:p>
            <a:pPr>
              <a:lnSpc>
                <a:spcPct val="115000"/>
              </a:lnSpc>
              <a:spcAft>
                <a:spcPts val="1000"/>
              </a:spcAft>
            </a:pPr>
            <a:r>
              <a:rPr lang="en-US" sz="1100" dirty="0" err="1" smtClean="0">
                <a:solidFill>
                  <a:srgbClr val="000000"/>
                </a:solidFill>
                <a:latin typeface="Consolas"/>
                <a:ea typeface="Calibri"/>
                <a:cs typeface="Arial"/>
              </a:rPr>
              <a:t>typedef</a:t>
            </a:r>
            <a:r>
              <a:rPr lang="en-US" sz="1100" dirty="0" smtClean="0">
                <a:solidFill>
                  <a:srgbClr val="000000"/>
                </a:solidFill>
                <a:latin typeface="Consolas"/>
                <a:ea typeface="Calibri"/>
                <a:cs typeface="Arial"/>
              </a:rPr>
              <a:t> ::</a:t>
            </a:r>
            <a:r>
              <a:rPr lang="en-US" sz="1100" dirty="0" err="1" smtClean="0">
                <a:solidFill>
                  <a:srgbClr val="000000"/>
                </a:solidFill>
                <a:latin typeface="Consolas"/>
                <a:ea typeface="Calibri"/>
                <a:cs typeface="Arial"/>
              </a:rPr>
              <a:t>multi_sync</a:t>
            </a:r>
            <a:r>
              <a:rPr lang="en-US" sz="1100" dirty="0" smtClean="0">
                <a:solidFill>
                  <a:srgbClr val="000000"/>
                </a:solidFill>
                <a:latin typeface="Consolas"/>
                <a:ea typeface="Calibri"/>
                <a:cs typeface="Arial"/>
              </a:rPr>
              <a:t>::</a:t>
            </a:r>
            <a:r>
              <a:rPr lang="en-US" sz="1100" dirty="0" err="1" smtClean="0">
                <a:solidFill>
                  <a:srgbClr val="000000"/>
                </a:solidFill>
                <a:latin typeface="Consolas"/>
                <a:ea typeface="Calibri"/>
                <a:cs typeface="Arial"/>
              </a:rPr>
              <a:t>RobotStatus</a:t>
            </a:r>
            <a:r>
              <a:rPr lang="en-US" sz="1100" dirty="0" smtClean="0">
                <a:solidFill>
                  <a:srgbClr val="000000"/>
                </a:solidFill>
                <a:latin typeface="Consolas"/>
                <a:ea typeface="Calibri"/>
                <a:cs typeface="Arial"/>
              </a:rPr>
              <a:t>_&lt;std::allocator&lt;</a:t>
            </a:r>
            <a:r>
              <a:rPr lang="en-US" sz="1100" b="1" dirty="0" smtClean="0">
                <a:solidFill>
                  <a:srgbClr val="7F0055"/>
                </a:solidFill>
                <a:latin typeface="Consolas"/>
                <a:ea typeface="Calibri"/>
                <a:cs typeface="Arial"/>
              </a:rPr>
              <a:t>void</a:t>
            </a:r>
            <a:r>
              <a:rPr lang="en-US" sz="1100" dirty="0" smtClean="0">
                <a:solidFill>
                  <a:srgbClr val="000000"/>
                </a:solidFill>
                <a:latin typeface="Consolas"/>
                <a:ea typeface="Calibri"/>
                <a:cs typeface="Arial"/>
              </a:rPr>
              <a:t>&gt; &gt; </a:t>
            </a:r>
            <a:r>
              <a:rPr lang="en-US" sz="1100" dirty="0" err="1" smtClean="0">
                <a:solidFill>
                  <a:srgbClr val="000000"/>
                </a:solidFill>
                <a:latin typeface="Consolas"/>
                <a:ea typeface="Calibri"/>
                <a:cs typeface="Arial"/>
              </a:rPr>
              <a:t>RobotStatus</a:t>
            </a:r>
            <a:r>
              <a:rPr lang="en-US" sz="1100" dirty="0" smtClean="0">
                <a:solidFill>
                  <a:srgbClr val="000000"/>
                </a:solidFill>
                <a:latin typeface="Consolas"/>
                <a:ea typeface="Calibri"/>
                <a:cs typeface="Arial"/>
              </a:rPr>
              <a:t>;</a:t>
            </a:r>
            <a:endParaRPr lang="en-US" sz="1100" dirty="0">
              <a:ea typeface="Calibri"/>
              <a:cs typeface="Arial"/>
            </a:endParaRP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Messages</a:t>
            </a:r>
            <a:endParaRPr lang="en-US" dirty="0"/>
          </a:p>
        </p:txBody>
      </p:sp>
      <p:sp>
        <p:nvSpPr>
          <p:cNvPr id="3" name="Content Placeholder 2"/>
          <p:cNvSpPr>
            <a:spLocks noGrp="1"/>
          </p:cNvSpPr>
          <p:nvPr>
            <p:ph idx="1"/>
          </p:nvPr>
        </p:nvSpPr>
        <p:spPr/>
        <p:txBody>
          <a:bodyPr>
            <a:normAutofit/>
          </a:bodyPr>
          <a:lstStyle/>
          <a:p>
            <a:r>
              <a:rPr lang="en-US" dirty="0" smtClean="0"/>
              <a:t>You can now import the </a:t>
            </a:r>
            <a:r>
              <a:rPr lang="en-US" dirty="0" err="1" smtClean="0"/>
              <a:t>RobotStatus</a:t>
            </a:r>
            <a:r>
              <a:rPr lang="en-US" dirty="0" smtClean="0"/>
              <a:t> header file by adding the following line:</a:t>
            </a:r>
          </a:p>
          <a:p>
            <a:endParaRPr lang="en-US" dirty="0" smtClean="0"/>
          </a:p>
          <a:p>
            <a:r>
              <a:rPr lang="en-US" dirty="0" smtClean="0"/>
              <a:t>Note that messages are put into a namespace that matches the name of the package</a:t>
            </a:r>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9" name="Rectangle 8"/>
          <p:cNvSpPr>
            <a:spLocks noChangeArrowheads="1"/>
          </p:cNvSpPr>
          <p:nvPr/>
        </p:nvSpPr>
        <p:spPr bwMode="auto">
          <a:xfrm>
            <a:off x="609600" y="2362200"/>
            <a:ext cx="7543800" cy="338554"/>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600" dirty="0" smtClean="0">
                <a:solidFill>
                  <a:srgbClr val="000000"/>
                </a:solidFill>
                <a:latin typeface="Consolas"/>
                <a:ea typeface="Calibri"/>
                <a:cs typeface="Arial"/>
              </a:rPr>
              <a:t>#include </a:t>
            </a:r>
            <a:r>
              <a:rPr lang="en-US" sz="1600" dirty="0" smtClean="0"/>
              <a:t>"</a:t>
            </a:r>
            <a:r>
              <a:rPr lang="en-US" sz="1600" dirty="0" err="1" smtClean="0">
                <a:solidFill>
                  <a:srgbClr val="000000"/>
                </a:solidFill>
                <a:latin typeface="Consolas"/>
                <a:ea typeface="Calibri"/>
                <a:cs typeface="Arial"/>
              </a:rPr>
              <a:t>custom_messages</a:t>
            </a:r>
            <a:r>
              <a:rPr lang="en-US" sz="1600" dirty="0" smtClean="0">
                <a:solidFill>
                  <a:srgbClr val="000000"/>
                </a:solidFill>
                <a:latin typeface="Consolas"/>
                <a:ea typeface="Calibri"/>
                <a:cs typeface="Arial"/>
              </a:rPr>
              <a:t>/</a:t>
            </a:r>
            <a:r>
              <a:rPr lang="en-US" sz="1600" dirty="0" err="1" smtClean="0">
                <a:solidFill>
                  <a:srgbClr val="000000"/>
                </a:solidFill>
                <a:latin typeface="Consolas"/>
                <a:ea typeface="Calibri"/>
                <a:cs typeface="Arial"/>
              </a:rPr>
              <a:t>RobotStatus.h</a:t>
            </a:r>
            <a:r>
              <a:rPr lang="en-US" sz="1600" dirty="0" smtClean="0"/>
              <a:t>"</a:t>
            </a:r>
            <a:endParaRPr lang="en-US" sz="1600" dirty="0">
              <a:ea typeface="Calibri"/>
              <a:cs typeface="Arial"/>
            </a:endParaRP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3</a:t>
            </a:r>
            <a:endParaRPr lang="en-US" dirty="0"/>
          </a:p>
        </p:txBody>
      </p:sp>
      <p:sp>
        <p:nvSpPr>
          <p:cNvPr id="3" name="Content Placeholder 2"/>
          <p:cNvSpPr>
            <a:spLocks noGrp="1"/>
          </p:cNvSpPr>
          <p:nvPr>
            <p:ph idx="1"/>
          </p:nvPr>
        </p:nvSpPr>
        <p:spPr/>
        <p:txBody>
          <a:bodyPr>
            <a:normAutofit/>
          </a:bodyPr>
          <a:lstStyle/>
          <a:p>
            <a:r>
              <a:rPr lang="en-US" dirty="0" smtClean="0"/>
              <a:t>Write a program that moves the turtle 1m forward from its current position, rotates it 45 degrees and then causes it to stop</a:t>
            </a:r>
          </a:p>
          <a:p>
            <a:r>
              <a:rPr lang="en-US" dirty="0" smtClean="0"/>
              <a:t>Print the turtle’s initial and final locations</a:t>
            </a:r>
          </a:p>
          <a:p>
            <a:pPr>
              <a:buNone/>
            </a:pPr>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Publisher</a:t>
            </a:r>
            <a:endParaRPr lang="en-US" dirty="0"/>
          </a:p>
        </p:txBody>
      </p:sp>
      <p:sp>
        <p:nvSpPr>
          <p:cNvPr id="3" name="Content Placeholder 2"/>
          <p:cNvSpPr>
            <a:spLocks noGrp="1"/>
          </p:cNvSpPr>
          <p:nvPr>
            <p:ph idx="1"/>
          </p:nvPr>
        </p:nvSpPr>
        <p:spPr/>
        <p:txBody>
          <a:bodyPr>
            <a:normAutofit/>
          </a:bodyPr>
          <a:lstStyle/>
          <a:p>
            <a:r>
              <a:rPr lang="en-US" sz="3000" dirty="0" smtClean="0"/>
              <a:t>To publish a message on a topic call </a:t>
            </a:r>
            <a:r>
              <a:rPr lang="en-US" sz="3000" b="1" dirty="0" smtClean="0"/>
              <a:t>publish()</a:t>
            </a:r>
          </a:p>
          <a:p>
            <a:r>
              <a:rPr lang="en-US" sz="3000" dirty="0" smtClean="0"/>
              <a:t>Example:</a:t>
            </a:r>
          </a:p>
          <a:p>
            <a:endParaRPr lang="en-US" dirty="0" smtClean="0"/>
          </a:p>
          <a:p>
            <a:pPr lvl="1"/>
            <a:r>
              <a:rPr lang="en-US" dirty="0" smtClean="0"/>
              <a:t>The message’s type must agree with the type given as a template parameter to the advertise&lt;&gt;() call</a:t>
            </a:r>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6" name="Rectangle 5"/>
          <p:cNvSpPr>
            <a:spLocks noChangeArrowheads="1"/>
          </p:cNvSpPr>
          <p:nvPr/>
        </p:nvSpPr>
        <p:spPr bwMode="auto">
          <a:xfrm>
            <a:off x="838200" y="2286000"/>
            <a:ext cx="73152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t>std_msgs</a:t>
            </a:r>
            <a:r>
              <a:rPr lang="en-US" sz="2000" dirty="0" smtClean="0"/>
              <a:t>::String </a:t>
            </a:r>
            <a:r>
              <a:rPr lang="en-US" sz="2000" dirty="0" err="1" smtClean="0"/>
              <a:t>msg</a:t>
            </a:r>
            <a:r>
              <a:rPr lang="en-US" sz="2000" dirty="0" smtClean="0"/>
              <a:t>; </a:t>
            </a:r>
          </a:p>
          <a:p>
            <a:pPr marL="0" lvl="1"/>
            <a:r>
              <a:rPr lang="en-US" sz="2000" dirty="0" err="1" smtClean="0"/>
              <a:t>chatter_pub.publish</a:t>
            </a:r>
            <a:r>
              <a:rPr lang="en-US" sz="2000" dirty="0" smtClean="0"/>
              <a:t>(</a:t>
            </a:r>
            <a:r>
              <a:rPr lang="en-US" sz="2000" dirty="0" err="1" smtClean="0"/>
              <a:t>msg</a:t>
            </a:r>
            <a:r>
              <a:rPr lang="en-US" sz="2000" dirty="0" smtClean="0"/>
              <a:t>);</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Talker and Listener</a:t>
            </a:r>
            <a:endParaRPr lang="en-US" dirty="0"/>
          </a:p>
        </p:txBody>
      </p:sp>
      <p:sp>
        <p:nvSpPr>
          <p:cNvPr id="3" name="Content Placeholder 2"/>
          <p:cNvSpPr>
            <a:spLocks noGrp="1"/>
          </p:cNvSpPr>
          <p:nvPr>
            <p:ph idx="1"/>
          </p:nvPr>
        </p:nvSpPr>
        <p:spPr/>
        <p:txBody>
          <a:bodyPr>
            <a:normAutofit/>
          </a:bodyPr>
          <a:lstStyle/>
          <a:p>
            <a:r>
              <a:rPr lang="en-US" sz="3000" dirty="0" smtClean="0"/>
              <a:t>We’ll now create a package with two nodes:</a:t>
            </a:r>
          </a:p>
          <a:p>
            <a:pPr lvl="1"/>
            <a:r>
              <a:rPr lang="en-US" i="1" dirty="0" smtClean="0"/>
              <a:t>talker</a:t>
            </a:r>
            <a:r>
              <a:rPr lang="en-US" dirty="0" smtClean="0"/>
              <a:t> publishes messages to topic “chatter”</a:t>
            </a:r>
          </a:p>
          <a:p>
            <a:pPr lvl="1"/>
            <a:r>
              <a:rPr lang="en-US" i="1" dirty="0" smtClean="0"/>
              <a:t>listener</a:t>
            </a:r>
            <a:r>
              <a:rPr lang="en-US" dirty="0" smtClean="0"/>
              <a:t> reads the messages from the topic and prints them out to the screen</a:t>
            </a:r>
          </a:p>
          <a:p>
            <a:r>
              <a:rPr lang="en-US" dirty="0" smtClean="0"/>
              <a:t>First create the package </a:t>
            </a:r>
            <a:r>
              <a:rPr lang="en-US" dirty="0" err="1" smtClean="0"/>
              <a:t>chat_pkg</a:t>
            </a:r>
            <a:endParaRPr lang="en-US" dirty="0" smtClean="0"/>
          </a:p>
          <a:p>
            <a:endParaRPr lang="en-US" dirty="0" smtClean="0"/>
          </a:p>
          <a:p>
            <a:r>
              <a:rPr lang="en-US" sz="3000" dirty="0" smtClean="0"/>
              <a:t>Open the package source directory in Eclipse and add a C++ source file named Talker.cpp</a:t>
            </a:r>
          </a:p>
          <a:p>
            <a:r>
              <a:rPr lang="en-US" sz="3000" dirty="0" smtClean="0"/>
              <a:t>Copy the following code into it</a:t>
            </a:r>
          </a:p>
          <a:p>
            <a:endParaRPr lang="en-US" dirty="0" smtClean="0"/>
          </a:p>
          <a:p>
            <a:pPr lvl="1"/>
            <a:endParaRPr lang="en-US" dirty="0" smtClean="0"/>
          </a:p>
          <a:p>
            <a:pPr lvl="1"/>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
        <p:nvSpPr>
          <p:cNvPr id="8" name="Rectangle 7"/>
          <p:cNvSpPr>
            <a:spLocks noChangeArrowheads="1"/>
          </p:cNvSpPr>
          <p:nvPr/>
        </p:nvSpPr>
        <p:spPr bwMode="auto">
          <a:xfrm>
            <a:off x="685800" y="3733800"/>
            <a:ext cx="76962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buNone/>
            </a:pPr>
            <a:r>
              <a:rPr lang="en-US" sz="2000" dirty="0" smtClean="0"/>
              <a:t>$ </a:t>
            </a:r>
            <a:r>
              <a:rPr lang="en-US" sz="2000" dirty="0" err="1" smtClean="0"/>
              <a:t>cd</a:t>
            </a:r>
            <a:r>
              <a:rPr lang="en-US" sz="2000" dirty="0" smtClean="0"/>
              <a:t> ~/</a:t>
            </a:r>
            <a:r>
              <a:rPr lang="en-US" sz="2000" dirty="0" err="1" smtClean="0"/>
              <a:t>catkin_ws</a:t>
            </a:r>
            <a:r>
              <a:rPr lang="en-US" sz="2000" dirty="0" smtClean="0"/>
              <a:t>/</a:t>
            </a:r>
            <a:r>
              <a:rPr lang="en-US" sz="2000" dirty="0" err="1" smtClean="0"/>
              <a:t>src</a:t>
            </a:r>
            <a:endParaRPr lang="en-US" sz="2000" dirty="0" smtClean="0"/>
          </a:p>
          <a:p>
            <a:pPr marL="0" lvl="1">
              <a:buNone/>
            </a:pPr>
            <a:r>
              <a:rPr lang="en-US" sz="2000" dirty="0" err="1" smtClean="0"/>
              <a:t>catkin_create_pkg</a:t>
            </a:r>
            <a:r>
              <a:rPr lang="en-US" sz="2000" dirty="0" smtClean="0"/>
              <a:t> </a:t>
            </a:r>
            <a:r>
              <a:rPr lang="en-US" sz="2000" dirty="0" err="1" smtClean="0"/>
              <a:t>chat_pkg</a:t>
            </a:r>
            <a:r>
              <a:rPr lang="en-US" sz="2000" dirty="0" smtClean="0"/>
              <a:t> </a:t>
            </a:r>
            <a:r>
              <a:rPr lang="en-US" sz="2000" dirty="0" err="1" smtClean="0"/>
              <a:t>std_msgs</a:t>
            </a:r>
            <a:r>
              <a:rPr lang="en-US" sz="2000" dirty="0" smtClean="0"/>
              <a:t> </a:t>
            </a:r>
            <a:r>
              <a:rPr lang="en-US" sz="2000" dirty="0" err="1" smtClean="0"/>
              <a:t>rospy</a:t>
            </a:r>
            <a:r>
              <a:rPr lang="en-US" sz="2000" dirty="0" smtClean="0"/>
              <a:t> </a:t>
            </a:r>
            <a:r>
              <a:rPr lang="en-US" sz="2000" dirty="0" err="1" smtClean="0"/>
              <a:t>roscpp</a:t>
            </a:r>
            <a:r>
              <a:rPr lang="en-US" sz="2000" dirty="0" smtClean="0"/>
              <a:t> </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Talker.cpp</a:t>
            </a:r>
            <a:endParaRPr lang="en-US" dirty="0"/>
          </a:p>
        </p:txBody>
      </p:sp>
      <p:sp>
        <p:nvSpPr>
          <p:cNvPr id="6" name="Rectangle 5"/>
          <p:cNvSpPr>
            <a:spLocks noChangeArrowheads="1"/>
          </p:cNvSpPr>
          <p:nvPr/>
        </p:nvSpPr>
        <p:spPr bwMode="auto">
          <a:xfrm>
            <a:off x="457200" y="1143000"/>
            <a:ext cx="8229600" cy="533400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r>
              <a:rPr lang="en-US" sz="1100" dirty="0" smtClean="0">
                <a:solidFill>
                  <a:srgbClr val="000000"/>
                </a:solidFill>
                <a:latin typeface="Consolas"/>
                <a:ea typeface="Calibri"/>
                <a:cs typeface="David"/>
              </a:rPr>
              <a:t>#include </a:t>
            </a:r>
            <a:r>
              <a:rPr lang="en-US" sz="1100" dirty="0" smtClean="0">
                <a:solidFill>
                  <a:srgbClr val="2A00FF"/>
                </a:solidFill>
                <a:latin typeface="Consolas"/>
                <a:ea typeface="Calibri"/>
                <a:cs typeface="David"/>
              </a:rPr>
              <a:t>"</a:t>
            </a:r>
            <a:r>
              <a:rPr lang="en-US" sz="1100" dirty="0" err="1" smtClean="0">
                <a:solidFill>
                  <a:srgbClr val="2A00FF"/>
                </a:solidFill>
                <a:latin typeface="Consolas"/>
                <a:ea typeface="Calibri"/>
                <a:cs typeface="David"/>
              </a:rPr>
              <a:t>ros</a:t>
            </a:r>
            <a:r>
              <a:rPr lang="en-US" sz="1100" dirty="0" smtClean="0">
                <a:solidFill>
                  <a:srgbClr val="2A00FF"/>
                </a:solidFill>
                <a:latin typeface="Consolas"/>
                <a:ea typeface="Calibri"/>
                <a:cs typeface="David"/>
              </a:rPr>
              <a:t>/</a:t>
            </a:r>
            <a:r>
              <a:rPr lang="en-US" sz="1100" dirty="0" err="1" smtClean="0">
                <a:solidFill>
                  <a:srgbClr val="2A00FF"/>
                </a:solidFill>
                <a:latin typeface="Consolas"/>
                <a:ea typeface="Calibri"/>
                <a:cs typeface="David"/>
              </a:rPr>
              <a:t>ros.h</a:t>
            </a:r>
            <a:r>
              <a:rPr lang="en-US" sz="1100" dirty="0" smtClean="0">
                <a:solidFill>
                  <a:srgbClr val="2A00FF"/>
                </a:solidFill>
                <a:latin typeface="Consolas"/>
                <a:ea typeface="Calibri"/>
                <a:cs typeface="David"/>
              </a:rPr>
              <a:t>"</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#include </a:t>
            </a:r>
            <a:r>
              <a:rPr lang="en-US" sz="1100" dirty="0" smtClean="0">
                <a:solidFill>
                  <a:srgbClr val="2A00FF"/>
                </a:solidFill>
                <a:latin typeface="Consolas"/>
                <a:ea typeface="Calibri"/>
                <a:cs typeface="David"/>
              </a:rPr>
              <a:t>"</a:t>
            </a:r>
            <a:r>
              <a:rPr lang="en-US" sz="1100" dirty="0" err="1" smtClean="0">
                <a:solidFill>
                  <a:srgbClr val="2A00FF"/>
                </a:solidFill>
                <a:latin typeface="Consolas"/>
                <a:ea typeface="Calibri"/>
                <a:cs typeface="David"/>
              </a:rPr>
              <a:t>std_msgs</a:t>
            </a:r>
            <a:r>
              <a:rPr lang="en-US" sz="1100" dirty="0" smtClean="0">
                <a:solidFill>
                  <a:srgbClr val="2A00FF"/>
                </a:solidFill>
                <a:latin typeface="Consolas"/>
                <a:ea typeface="Calibri"/>
                <a:cs typeface="David"/>
              </a:rPr>
              <a:t>/</a:t>
            </a:r>
            <a:r>
              <a:rPr lang="en-US" sz="1100" dirty="0" err="1" smtClean="0">
                <a:solidFill>
                  <a:srgbClr val="2A00FF"/>
                </a:solidFill>
                <a:latin typeface="Consolas"/>
                <a:ea typeface="Calibri"/>
                <a:cs typeface="David"/>
              </a:rPr>
              <a:t>String.h</a:t>
            </a:r>
            <a:r>
              <a:rPr lang="en-US" sz="1100" dirty="0" smtClean="0">
                <a:solidFill>
                  <a:srgbClr val="2A00FF"/>
                </a:solidFill>
                <a:latin typeface="Consolas"/>
                <a:ea typeface="Calibri"/>
                <a:cs typeface="David"/>
              </a:rPr>
              <a:t>"</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#include &lt;</a:t>
            </a:r>
            <a:r>
              <a:rPr lang="en-US" sz="1100" dirty="0" err="1" smtClean="0">
                <a:solidFill>
                  <a:srgbClr val="000000"/>
                </a:solidFill>
                <a:latin typeface="Consolas"/>
                <a:ea typeface="Calibri"/>
                <a:cs typeface="David"/>
              </a:rPr>
              <a:t>sstream</a:t>
            </a:r>
            <a:r>
              <a:rPr lang="en-US" sz="1100" dirty="0" smtClean="0">
                <a:solidFill>
                  <a:srgbClr val="000000"/>
                </a:solidFill>
                <a:latin typeface="Consolas"/>
                <a:ea typeface="Calibri"/>
                <a:cs typeface="David"/>
              </a:rPr>
              <a:t>&gt;</a:t>
            </a:r>
            <a:endParaRPr lang="en-US" sz="1100" dirty="0" smtClean="0">
              <a:latin typeface="Times New Roman"/>
              <a:ea typeface="Calibri"/>
              <a:cs typeface="David"/>
            </a:endParaRPr>
          </a:p>
          <a:p>
            <a:r>
              <a:rPr lang="en-US" sz="1100" dirty="0" smtClean="0">
                <a:latin typeface="Consolas"/>
                <a:ea typeface="Calibri"/>
                <a:cs typeface="David"/>
              </a:rPr>
              <a:t> </a:t>
            </a:r>
            <a:endParaRPr lang="en-US" sz="1100" dirty="0" smtClean="0">
              <a:latin typeface="Times New Roman"/>
              <a:ea typeface="Calibri"/>
              <a:cs typeface="David"/>
            </a:endParaRPr>
          </a:p>
          <a:p>
            <a:r>
              <a:rPr lang="en-US" sz="1100" b="1" dirty="0" err="1" smtClean="0">
                <a:solidFill>
                  <a:srgbClr val="7F0055"/>
                </a:solidFill>
                <a:latin typeface="Consolas"/>
                <a:ea typeface="Calibri"/>
                <a:cs typeface="David"/>
              </a:rPr>
              <a:t>int</a:t>
            </a:r>
            <a:r>
              <a:rPr lang="en-US" sz="1100" dirty="0" smtClean="0">
                <a:solidFill>
                  <a:srgbClr val="000000"/>
                </a:solidFill>
                <a:latin typeface="Consolas"/>
                <a:ea typeface="Calibri"/>
                <a:cs typeface="David"/>
              </a:rPr>
              <a:t> main(</a:t>
            </a:r>
            <a:r>
              <a:rPr lang="en-US" sz="1100" b="1" dirty="0" err="1" smtClean="0">
                <a:solidFill>
                  <a:srgbClr val="7F0055"/>
                </a:solidFill>
                <a:latin typeface="Consolas"/>
                <a:ea typeface="Calibri"/>
                <a:cs typeface="David"/>
              </a:rPr>
              <a:t>int</a:t>
            </a:r>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argc</a:t>
            </a:r>
            <a:r>
              <a:rPr lang="en-US" sz="1100" dirty="0" smtClean="0">
                <a:solidFill>
                  <a:srgbClr val="000000"/>
                </a:solidFill>
                <a:latin typeface="Consolas"/>
                <a:ea typeface="Calibri"/>
                <a:cs typeface="David"/>
              </a:rPr>
              <a:t>, </a:t>
            </a:r>
            <a:r>
              <a:rPr lang="en-US" sz="1100" b="1" dirty="0" smtClean="0">
                <a:solidFill>
                  <a:srgbClr val="7F0055"/>
                </a:solidFill>
                <a:latin typeface="Consolas"/>
                <a:ea typeface="Calibri"/>
                <a:cs typeface="David"/>
              </a:rPr>
              <a:t>char</a:t>
            </a:r>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argv</a:t>
            </a:r>
            <a:r>
              <a:rPr lang="en-US" sz="1100" dirty="0" smtClean="0">
                <a:solidFill>
                  <a:srgbClr val="000000"/>
                </a:solidFill>
                <a:latin typeface="Consolas"/>
                <a:ea typeface="Calibri"/>
                <a:cs typeface="David"/>
              </a:rPr>
              <a:t>)</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ros</a:t>
            </a:r>
            <a:r>
              <a:rPr lang="en-US" sz="1100" dirty="0" smtClean="0">
                <a:solidFill>
                  <a:srgbClr val="000000"/>
                </a:solidFill>
                <a:latin typeface="Consolas"/>
                <a:ea typeface="Calibri"/>
                <a:cs typeface="David"/>
              </a:rPr>
              <a:t>::init(</a:t>
            </a:r>
            <a:r>
              <a:rPr lang="en-US" sz="1100" dirty="0" err="1" smtClean="0">
                <a:solidFill>
                  <a:srgbClr val="000000"/>
                </a:solidFill>
                <a:latin typeface="Consolas"/>
                <a:ea typeface="Calibri"/>
                <a:cs typeface="David"/>
              </a:rPr>
              <a:t>argc</a:t>
            </a:r>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argv</a:t>
            </a:r>
            <a:r>
              <a:rPr lang="en-US" sz="1100" dirty="0" smtClean="0">
                <a:solidFill>
                  <a:srgbClr val="000000"/>
                </a:solidFill>
                <a:latin typeface="Consolas"/>
                <a:ea typeface="Calibri"/>
                <a:cs typeface="David"/>
              </a:rPr>
              <a:t>, </a:t>
            </a:r>
            <a:r>
              <a:rPr lang="en-US" sz="1100" dirty="0" smtClean="0">
                <a:solidFill>
                  <a:srgbClr val="2A00FF"/>
                </a:solidFill>
                <a:latin typeface="Consolas"/>
                <a:ea typeface="Calibri"/>
                <a:cs typeface="David"/>
              </a:rPr>
              <a:t>"talker"</a:t>
            </a:r>
            <a:r>
              <a:rPr lang="en-US" sz="1100" dirty="0" smtClean="0">
                <a:solidFill>
                  <a:srgbClr val="000000"/>
                </a:solidFill>
                <a:latin typeface="Consolas"/>
                <a:ea typeface="Calibri"/>
                <a:cs typeface="David"/>
              </a:rPr>
              <a:t>); </a:t>
            </a:r>
            <a:r>
              <a:rPr lang="en-US" sz="1100" dirty="0" smtClean="0">
                <a:solidFill>
                  <a:srgbClr val="3F7F5F"/>
                </a:solidFill>
                <a:latin typeface="Consolas"/>
                <a:ea typeface="Calibri"/>
                <a:cs typeface="David"/>
              </a:rPr>
              <a:t>// Initiate new ROS node named "talker"</a:t>
            </a:r>
            <a:endParaRPr lang="en-US" sz="1100" dirty="0" smtClean="0">
              <a:latin typeface="Times New Roman"/>
              <a:ea typeface="Calibri"/>
              <a:cs typeface="David"/>
            </a:endParaRPr>
          </a:p>
          <a:p>
            <a:r>
              <a:rPr lang="en-US" sz="1100" dirty="0" smtClean="0">
                <a:latin typeface="Consolas"/>
                <a:ea typeface="Calibri"/>
                <a:cs typeface="David"/>
              </a:rPr>
              <a:t> </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ros</a:t>
            </a:r>
            <a:r>
              <a:rPr lang="en-US" sz="1100" dirty="0" smtClean="0">
                <a:solidFill>
                  <a:srgbClr val="000000"/>
                </a:solidFill>
                <a:latin typeface="Consolas"/>
                <a:ea typeface="Calibri"/>
                <a:cs typeface="David"/>
              </a:rPr>
              <a:t>::</a:t>
            </a:r>
            <a:r>
              <a:rPr lang="en-US" sz="1100" dirty="0" err="1" smtClean="0">
                <a:solidFill>
                  <a:srgbClr val="000000"/>
                </a:solidFill>
                <a:latin typeface="Consolas"/>
                <a:ea typeface="Calibri"/>
                <a:cs typeface="David"/>
              </a:rPr>
              <a:t>NodeHandle</a:t>
            </a:r>
            <a:r>
              <a:rPr lang="en-US" sz="1100" dirty="0" smtClean="0">
                <a:solidFill>
                  <a:srgbClr val="000000"/>
                </a:solidFill>
                <a:latin typeface="Consolas"/>
                <a:ea typeface="Calibri"/>
                <a:cs typeface="David"/>
              </a:rPr>
              <a:t> node;</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ros</a:t>
            </a:r>
            <a:r>
              <a:rPr lang="en-US" sz="1100" dirty="0" smtClean="0">
                <a:solidFill>
                  <a:srgbClr val="000000"/>
                </a:solidFill>
                <a:latin typeface="Consolas"/>
                <a:ea typeface="Calibri"/>
                <a:cs typeface="David"/>
              </a:rPr>
              <a:t>::Publisher </a:t>
            </a:r>
            <a:r>
              <a:rPr lang="en-US" sz="1100" dirty="0" err="1" smtClean="0">
                <a:solidFill>
                  <a:srgbClr val="000000"/>
                </a:solidFill>
                <a:latin typeface="Consolas"/>
                <a:ea typeface="Calibri"/>
                <a:cs typeface="David"/>
              </a:rPr>
              <a:t>chatter_pub</a:t>
            </a:r>
            <a:r>
              <a:rPr lang="en-US" sz="1100" dirty="0" smtClean="0">
                <a:solidFill>
                  <a:srgbClr val="000000"/>
                </a:solidFill>
                <a:latin typeface="Consolas"/>
                <a:ea typeface="Calibri"/>
                <a:cs typeface="David"/>
              </a:rPr>
              <a:t> = </a:t>
            </a:r>
            <a:r>
              <a:rPr lang="en-US" sz="1100" dirty="0" err="1" smtClean="0">
                <a:solidFill>
                  <a:srgbClr val="000000"/>
                </a:solidFill>
                <a:latin typeface="Consolas"/>
                <a:ea typeface="Calibri"/>
                <a:cs typeface="David"/>
              </a:rPr>
              <a:t>node.advertise</a:t>
            </a:r>
            <a:r>
              <a:rPr lang="en-US" sz="1100" dirty="0" smtClean="0">
                <a:solidFill>
                  <a:srgbClr val="000000"/>
                </a:solidFill>
                <a:latin typeface="Consolas"/>
                <a:ea typeface="Calibri"/>
                <a:cs typeface="David"/>
              </a:rPr>
              <a:t>&lt;</a:t>
            </a:r>
            <a:r>
              <a:rPr lang="en-US" sz="1100" dirty="0" err="1" smtClean="0">
                <a:solidFill>
                  <a:srgbClr val="000000"/>
                </a:solidFill>
                <a:latin typeface="Consolas"/>
                <a:ea typeface="Calibri"/>
                <a:cs typeface="David"/>
              </a:rPr>
              <a:t>std_msgs</a:t>
            </a:r>
            <a:r>
              <a:rPr lang="en-US" sz="1100" dirty="0" smtClean="0">
                <a:solidFill>
                  <a:srgbClr val="000000"/>
                </a:solidFill>
                <a:latin typeface="Consolas"/>
                <a:ea typeface="Calibri"/>
                <a:cs typeface="David"/>
              </a:rPr>
              <a:t>::String&gt;(</a:t>
            </a:r>
            <a:r>
              <a:rPr lang="en-US" sz="1100" dirty="0" smtClean="0">
                <a:solidFill>
                  <a:srgbClr val="2A00FF"/>
                </a:solidFill>
                <a:latin typeface="Consolas"/>
                <a:ea typeface="Calibri"/>
                <a:cs typeface="David"/>
              </a:rPr>
              <a:t>"chatter"</a:t>
            </a:r>
            <a:r>
              <a:rPr lang="en-US" sz="1100" dirty="0" smtClean="0">
                <a:solidFill>
                  <a:srgbClr val="000000"/>
                </a:solidFill>
                <a:latin typeface="Consolas"/>
                <a:ea typeface="Calibri"/>
                <a:cs typeface="David"/>
              </a:rPr>
              <a:t>, 1000);</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ros</a:t>
            </a:r>
            <a:r>
              <a:rPr lang="en-US" sz="1100" dirty="0" smtClean="0">
                <a:solidFill>
                  <a:srgbClr val="000000"/>
                </a:solidFill>
                <a:latin typeface="Consolas"/>
                <a:ea typeface="Calibri"/>
                <a:cs typeface="David"/>
              </a:rPr>
              <a:t>::Rate </a:t>
            </a:r>
            <a:r>
              <a:rPr lang="en-US" sz="1100" dirty="0" err="1" smtClean="0">
                <a:solidFill>
                  <a:srgbClr val="000000"/>
                </a:solidFill>
                <a:latin typeface="Consolas"/>
                <a:ea typeface="Calibri"/>
                <a:cs typeface="David"/>
              </a:rPr>
              <a:t>loop_rate</a:t>
            </a:r>
            <a:r>
              <a:rPr lang="en-US" sz="1100" dirty="0" smtClean="0">
                <a:solidFill>
                  <a:srgbClr val="000000"/>
                </a:solidFill>
                <a:latin typeface="Consolas"/>
                <a:ea typeface="Calibri"/>
                <a:cs typeface="David"/>
              </a:rPr>
              <a:t>(10);</a:t>
            </a:r>
            <a:endParaRPr lang="en-US" sz="1100" dirty="0" smtClean="0">
              <a:latin typeface="Times New Roman"/>
              <a:ea typeface="Calibri"/>
              <a:cs typeface="David"/>
            </a:endParaRPr>
          </a:p>
          <a:p>
            <a:r>
              <a:rPr lang="en-US" sz="1100" dirty="0" smtClean="0">
                <a:latin typeface="Consolas"/>
                <a:ea typeface="Calibri"/>
                <a:cs typeface="David"/>
              </a:rPr>
              <a:t> </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b="1" dirty="0" err="1" smtClean="0">
                <a:solidFill>
                  <a:srgbClr val="7F0055"/>
                </a:solidFill>
                <a:latin typeface="Consolas"/>
                <a:ea typeface="Calibri"/>
                <a:cs typeface="David"/>
              </a:rPr>
              <a:t>int</a:t>
            </a:r>
            <a:r>
              <a:rPr lang="en-US" sz="1100" dirty="0" smtClean="0">
                <a:solidFill>
                  <a:srgbClr val="000000"/>
                </a:solidFill>
                <a:latin typeface="Consolas"/>
                <a:ea typeface="Calibri"/>
                <a:cs typeface="David"/>
              </a:rPr>
              <a:t> count = 0;</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b="1" dirty="0" smtClean="0">
                <a:solidFill>
                  <a:srgbClr val="7F0055"/>
                </a:solidFill>
                <a:latin typeface="Consolas"/>
                <a:ea typeface="Calibri"/>
                <a:cs typeface="David"/>
              </a:rPr>
              <a:t>while</a:t>
            </a:r>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ros</a:t>
            </a:r>
            <a:r>
              <a:rPr lang="en-US" sz="1100" dirty="0" smtClean="0">
                <a:solidFill>
                  <a:srgbClr val="000000"/>
                </a:solidFill>
                <a:latin typeface="Consolas"/>
                <a:ea typeface="Calibri"/>
                <a:cs typeface="David"/>
              </a:rPr>
              <a:t>::ok()) </a:t>
            </a:r>
            <a:r>
              <a:rPr lang="en-US" sz="1100" dirty="0" smtClean="0">
                <a:solidFill>
                  <a:srgbClr val="3F7F5F"/>
                </a:solidFill>
                <a:latin typeface="Consolas"/>
                <a:ea typeface="Calibri"/>
                <a:cs typeface="David"/>
              </a:rPr>
              <a:t>// Keep spinning loop until user presses </a:t>
            </a:r>
            <a:r>
              <a:rPr lang="en-US" sz="1100" dirty="0" err="1" smtClean="0">
                <a:solidFill>
                  <a:srgbClr val="3F7F5F"/>
                </a:solidFill>
                <a:latin typeface="Consolas"/>
                <a:ea typeface="Calibri"/>
                <a:cs typeface="David"/>
              </a:rPr>
              <a:t>Ctrl+C</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std_msgs</a:t>
            </a:r>
            <a:r>
              <a:rPr lang="en-US" sz="1100" dirty="0" smtClean="0">
                <a:solidFill>
                  <a:srgbClr val="000000"/>
                </a:solidFill>
                <a:latin typeface="Consolas"/>
                <a:ea typeface="Calibri"/>
                <a:cs typeface="David"/>
              </a:rPr>
              <a:t>::String </a:t>
            </a:r>
            <a:r>
              <a:rPr lang="en-US" sz="1100" dirty="0" err="1" smtClean="0">
                <a:solidFill>
                  <a:srgbClr val="000000"/>
                </a:solidFill>
                <a:latin typeface="Consolas"/>
                <a:ea typeface="Calibri"/>
                <a:cs typeface="David"/>
              </a:rPr>
              <a:t>msg</a:t>
            </a:r>
            <a:r>
              <a:rPr lang="en-US" sz="1100" dirty="0" smtClean="0">
                <a:solidFill>
                  <a:srgbClr val="000000"/>
                </a:solidFill>
                <a:latin typeface="Consolas"/>
                <a:ea typeface="Calibri"/>
                <a:cs typeface="David"/>
              </a:rPr>
              <a:t>;</a:t>
            </a:r>
            <a:endParaRPr lang="en-US" sz="1100" dirty="0" smtClean="0">
              <a:latin typeface="Times New Roman"/>
              <a:ea typeface="Calibri"/>
              <a:cs typeface="David"/>
            </a:endParaRPr>
          </a:p>
          <a:p>
            <a:r>
              <a:rPr lang="en-US" sz="1100" dirty="0" smtClean="0">
                <a:latin typeface="Consolas"/>
                <a:ea typeface="Calibri"/>
                <a:cs typeface="David"/>
              </a:rPr>
              <a:t> </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std::</a:t>
            </a:r>
            <a:r>
              <a:rPr lang="en-US" sz="1100" dirty="0" err="1" smtClean="0">
                <a:solidFill>
                  <a:srgbClr val="000000"/>
                </a:solidFill>
                <a:latin typeface="Consolas"/>
                <a:ea typeface="Calibri"/>
                <a:cs typeface="David"/>
              </a:rPr>
              <a:t>stringstream</a:t>
            </a:r>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ss</a:t>
            </a:r>
            <a:r>
              <a:rPr lang="en-US" sz="1100" dirty="0" smtClean="0">
                <a:solidFill>
                  <a:srgbClr val="000000"/>
                </a:solidFill>
                <a:latin typeface="Consolas"/>
                <a:ea typeface="Calibri"/>
                <a:cs typeface="David"/>
              </a:rPr>
              <a:t>;</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ss</a:t>
            </a:r>
            <a:r>
              <a:rPr lang="en-US" sz="1100" dirty="0" smtClean="0">
                <a:solidFill>
                  <a:srgbClr val="000000"/>
                </a:solidFill>
                <a:latin typeface="Consolas"/>
                <a:ea typeface="Calibri"/>
                <a:cs typeface="David"/>
              </a:rPr>
              <a:t> &lt;&lt; </a:t>
            </a:r>
            <a:r>
              <a:rPr lang="en-US" sz="1100" dirty="0" smtClean="0">
                <a:solidFill>
                  <a:srgbClr val="2A00FF"/>
                </a:solidFill>
                <a:latin typeface="Consolas"/>
                <a:ea typeface="Calibri"/>
                <a:cs typeface="David"/>
              </a:rPr>
              <a:t>"hello world "</a:t>
            </a:r>
            <a:r>
              <a:rPr lang="en-US" sz="1100" dirty="0" smtClean="0">
                <a:solidFill>
                  <a:srgbClr val="000000"/>
                </a:solidFill>
                <a:latin typeface="Consolas"/>
                <a:ea typeface="Calibri"/>
                <a:cs typeface="David"/>
              </a:rPr>
              <a:t> &lt;&lt; count;</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msg.data</a:t>
            </a:r>
            <a:r>
              <a:rPr lang="en-US" sz="1100" dirty="0" smtClean="0">
                <a:solidFill>
                  <a:srgbClr val="000000"/>
                </a:solidFill>
                <a:latin typeface="Consolas"/>
                <a:ea typeface="Calibri"/>
                <a:cs typeface="David"/>
              </a:rPr>
              <a:t> = ss.str();</a:t>
            </a:r>
            <a:r>
              <a:rPr lang="en-US" sz="1100" dirty="0" smtClean="0">
                <a:latin typeface="Consolas"/>
                <a:ea typeface="Calibri"/>
                <a:cs typeface="David"/>
              </a:rPr>
              <a:t> </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ROS_INFO(</a:t>
            </a:r>
            <a:r>
              <a:rPr lang="en-US" sz="1100" dirty="0" smtClean="0">
                <a:solidFill>
                  <a:srgbClr val="2A00FF"/>
                </a:solidFill>
                <a:latin typeface="Consolas"/>
                <a:ea typeface="Calibri"/>
                <a:cs typeface="David"/>
              </a:rPr>
              <a:t>"%s"</a:t>
            </a:r>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msg.data.c_str</a:t>
            </a:r>
            <a:r>
              <a:rPr lang="en-US" sz="1100" dirty="0" smtClean="0">
                <a:solidFill>
                  <a:srgbClr val="000000"/>
                </a:solidFill>
                <a:latin typeface="Consolas"/>
                <a:ea typeface="Calibri"/>
                <a:cs typeface="David"/>
              </a:rPr>
              <a:t>());</a:t>
            </a:r>
            <a:endParaRPr lang="en-US" sz="1100" dirty="0" smtClean="0">
              <a:latin typeface="Times New Roman"/>
              <a:ea typeface="Calibri"/>
              <a:cs typeface="David"/>
            </a:endParaRPr>
          </a:p>
          <a:p>
            <a:r>
              <a:rPr lang="en-US" sz="1100" dirty="0" smtClean="0">
                <a:latin typeface="Consolas"/>
                <a:ea typeface="Calibri"/>
                <a:cs typeface="David"/>
              </a:rPr>
              <a:t> </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chatter_pub.publish</a:t>
            </a:r>
            <a:r>
              <a:rPr lang="en-US" sz="1100" dirty="0" smtClean="0">
                <a:solidFill>
                  <a:srgbClr val="000000"/>
                </a:solidFill>
                <a:latin typeface="Consolas"/>
                <a:ea typeface="Calibri"/>
                <a:cs typeface="David"/>
              </a:rPr>
              <a:t>(</a:t>
            </a:r>
            <a:r>
              <a:rPr lang="en-US" sz="1100" dirty="0" err="1" smtClean="0">
                <a:solidFill>
                  <a:srgbClr val="000000"/>
                </a:solidFill>
                <a:latin typeface="Consolas"/>
                <a:ea typeface="Calibri"/>
                <a:cs typeface="David"/>
              </a:rPr>
              <a:t>msg</a:t>
            </a:r>
            <a:r>
              <a:rPr lang="en-US" sz="1100" dirty="0" smtClean="0">
                <a:solidFill>
                  <a:srgbClr val="000000"/>
                </a:solidFill>
                <a:latin typeface="Consolas"/>
                <a:ea typeface="Calibri"/>
                <a:cs typeface="David"/>
              </a:rPr>
              <a:t>);</a:t>
            </a:r>
            <a:endParaRPr lang="en-US" sz="1100" dirty="0" smtClean="0">
              <a:latin typeface="Times New Roman"/>
              <a:ea typeface="Calibri"/>
              <a:cs typeface="David"/>
            </a:endParaRPr>
          </a:p>
          <a:p>
            <a:r>
              <a:rPr lang="en-US" sz="1100" dirty="0" smtClean="0">
                <a:latin typeface="Consolas"/>
                <a:ea typeface="Calibri"/>
                <a:cs typeface="David"/>
              </a:rPr>
              <a:t> </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ros</a:t>
            </a:r>
            <a:r>
              <a:rPr lang="en-US" sz="1100" dirty="0" smtClean="0">
                <a:solidFill>
                  <a:srgbClr val="000000"/>
                </a:solidFill>
                <a:latin typeface="Consolas"/>
                <a:ea typeface="Calibri"/>
                <a:cs typeface="David"/>
              </a:rPr>
              <a:t>::</a:t>
            </a:r>
            <a:r>
              <a:rPr lang="en-US" sz="1100" dirty="0" err="1" smtClean="0">
                <a:solidFill>
                  <a:srgbClr val="000000"/>
                </a:solidFill>
                <a:latin typeface="Consolas"/>
                <a:ea typeface="Calibri"/>
                <a:cs typeface="David"/>
              </a:rPr>
              <a:t>spinOnce</a:t>
            </a:r>
            <a:r>
              <a:rPr lang="en-US" sz="1100" dirty="0" smtClean="0">
                <a:solidFill>
                  <a:srgbClr val="000000"/>
                </a:solidFill>
                <a:latin typeface="Consolas"/>
                <a:ea typeface="Calibri"/>
                <a:cs typeface="David"/>
              </a:rPr>
              <a:t>(); </a:t>
            </a:r>
            <a:r>
              <a:rPr lang="en-US" sz="1100" dirty="0" smtClean="0">
                <a:solidFill>
                  <a:srgbClr val="3F7F5F"/>
                </a:solidFill>
                <a:latin typeface="Consolas"/>
                <a:ea typeface="Calibri"/>
                <a:cs typeface="David"/>
              </a:rPr>
              <a:t>// Need to call this function often to allow ROS to process incoming messages</a:t>
            </a:r>
            <a:endParaRPr lang="en-US" sz="1100" dirty="0" smtClean="0">
              <a:latin typeface="Times New Roman"/>
              <a:ea typeface="Calibri"/>
              <a:cs typeface="David"/>
            </a:endParaRPr>
          </a:p>
          <a:p>
            <a:r>
              <a:rPr lang="en-US" sz="1100" dirty="0" smtClean="0">
                <a:latin typeface="Consolas"/>
                <a:ea typeface="Calibri"/>
                <a:cs typeface="David"/>
              </a:rPr>
              <a:t> </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dirty="0" err="1" smtClean="0">
                <a:solidFill>
                  <a:srgbClr val="000000"/>
                </a:solidFill>
                <a:latin typeface="Consolas"/>
                <a:ea typeface="Calibri"/>
                <a:cs typeface="David"/>
              </a:rPr>
              <a:t>loop_rate.sleep</a:t>
            </a:r>
            <a:r>
              <a:rPr lang="en-US" sz="1100" dirty="0" smtClean="0">
                <a:solidFill>
                  <a:srgbClr val="000000"/>
                </a:solidFill>
                <a:latin typeface="Consolas"/>
                <a:ea typeface="Calibri"/>
                <a:cs typeface="David"/>
              </a:rPr>
              <a:t>(); </a:t>
            </a:r>
            <a:r>
              <a:rPr lang="en-US" sz="1100" dirty="0" smtClean="0">
                <a:solidFill>
                  <a:srgbClr val="3F7F5F"/>
                </a:solidFill>
                <a:latin typeface="Consolas"/>
                <a:ea typeface="Calibri"/>
                <a:cs typeface="David"/>
              </a:rPr>
              <a:t>// Sleep for the rest of the cycle, to enforce the loop rate</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count++;</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dirty="0" smtClean="0">
                <a:latin typeface="Consolas"/>
                <a:ea typeface="Calibri"/>
                <a:cs typeface="David"/>
              </a:rPr>
              <a:t> </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    </a:t>
            </a:r>
            <a:r>
              <a:rPr lang="en-US" sz="1100" b="1" dirty="0" smtClean="0">
                <a:solidFill>
                  <a:srgbClr val="7F0055"/>
                </a:solidFill>
                <a:latin typeface="Consolas"/>
                <a:ea typeface="Calibri"/>
                <a:cs typeface="David"/>
              </a:rPr>
              <a:t>return</a:t>
            </a:r>
            <a:r>
              <a:rPr lang="en-US" sz="1100" dirty="0" smtClean="0">
                <a:solidFill>
                  <a:srgbClr val="000000"/>
                </a:solidFill>
                <a:latin typeface="Consolas"/>
                <a:ea typeface="Calibri"/>
                <a:cs typeface="David"/>
              </a:rPr>
              <a:t> 0;</a:t>
            </a:r>
            <a:endParaRPr lang="en-US" sz="1100" dirty="0" smtClean="0">
              <a:latin typeface="Times New Roman"/>
              <a:ea typeface="Calibri"/>
              <a:cs typeface="David"/>
            </a:endParaRPr>
          </a:p>
          <a:p>
            <a:r>
              <a:rPr lang="en-US" sz="1100" dirty="0" smtClean="0">
                <a:solidFill>
                  <a:srgbClr val="000000"/>
                </a:solidFill>
                <a:latin typeface="Consolas"/>
                <a:ea typeface="Calibri"/>
                <a:cs typeface="David"/>
              </a:rPr>
              <a:t>}</a:t>
            </a:r>
            <a:endParaRPr lang="en-US" sz="1100" dirty="0">
              <a:latin typeface="Times New Roman"/>
              <a:ea typeface="Calibri"/>
              <a:cs typeface="David"/>
            </a:endParaRPr>
          </a:p>
        </p:txBody>
      </p:sp>
      <p:sp>
        <p:nvSpPr>
          <p:cNvPr id="5" name="Footer Placeholder 4"/>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Subscribing to a Topic</a:t>
            </a:r>
            <a:endParaRPr lang="en-US" dirty="0"/>
          </a:p>
        </p:txBody>
      </p:sp>
      <p:sp>
        <p:nvSpPr>
          <p:cNvPr id="3" name="Content Placeholder 2"/>
          <p:cNvSpPr>
            <a:spLocks noGrp="1"/>
          </p:cNvSpPr>
          <p:nvPr>
            <p:ph idx="1"/>
          </p:nvPr>
        </p:nvSpPr>
        <p:spPr/>
        <p:txBody>
          <a:bodyPr>
            <a:normAutofit/>
          </a:bodyPr>
          <a:lstStyle/>
          <a:p>
            <a:r>
              <a:rPr lang="en-US" sz="3000" dirty="0" smtClean="0"/>
              <a:t>To start listening to a topic, call the method </a:t>
            </a:r>
            <a:r>
              <a:rPr lang="en-US" sz="3000" b="1" dirty="0" smtClean="0"/>
              <a:t>subscribe() </a:t>
            </a:r>
            <a:r>
              <a:rPr lang="en-US" sz="3000" dirty="0" smtClean="0"/>
              <a:t>of the node handle</a:t>
            </a:r>
          </a:p>
          <a:p>
            <a:pPr lvl="1"/>
            <a:r>
              <a:rPr lang="en-US" dirty="0" smtClean="0"/>
              <a:t>This returns a </a:t>
            </a:r>
            <a:r>
              <a:rPr lang="en-US" b="1" dirty="0" smtClean="0"/>
              <a:t>Subscriber</a:t>
            </a:r>
            <a:r>
              <a:rPr lang="en-US" dirty="0" smtClean="0"/>
              <a:t> object that you must hold on to until you want to unsubscribe  </a:t>
            </a:r>
          </a:p>
          <a:p>
            <a:r>
              <a:rPr lang="en-US" sz="3000" dirty="0" smtClean="0"/>
              <a:t>Example for creating a subscriber:</a:t>
            </a:r>
          </a:p>
          <a:p>
            <a:endParaRPr lang="en-US" dirty="0" smtClean="0"/>
          </a:p>
          <a:p>
            <a:pPr lvl="1"/>
            <a:r>
              <a:rPr lang="en-US" dirty="0" smtClean="0"/>
              <a:t>1</a:t>
            </a:r>
            <a:r>
              <a:rPr lang="en-US" baseline="30000" dirty="0" smtClean="0"/>
              <a:t>st</a:t>
            </a:r>
            <a:r>
              <a:rPr lang="en-US" dirty="0" smtClean="0"/>
              <a:t>  parameter is the topic name</a:t>
            </a:r>
          </a:p>
          <a:p>
            <a:pPr lvl="1"/>
            <a:r>
              <a:rPr lang="en-US" dirty="0" smtClean="0"/>
              <a:t>2</a:t>
            </a:r>
            <a:r>
              <a:rPr lang="en-US" baseline="30000" dirty="0" smtClean="0"/>
              <a:t>nd</a:t>
            </a:r>
            <a:r>
              <a:rPr lang="en-US" dirty="0" smtClean="0"/>
              <a:t> parameter is the queue size</a:t>
            </a:r>
          </a:p>
          <a:p>
            <a:pPr lvl="1"/>
            <a:r>
              <a:rPr lang="en-US" dirty="0" smtClean="0"/>
              <a:t>3</a:t>
            </a:r>
            <a:r>
              <a:rPr lang="en-US" baseline="30000" dirty="0" smtClean="0"/>
              <a:t>rd</a:t>
            </a:r>
            <a:r>
              <a:rPr lang="en-US" dirty="0" smtClean="0"/>
              <a:t> parameter is the function to handle the message</a:t>
            </a:r>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Rectangle 4"/>
          <p:cNvSpPr>
            <a:spLocks noChangeArrowheads="1"/>
          </p:cNvSpPr>
          <p:nvPr/>
        </p:nvSpPr>
        <p:spPr bwMode="auto">
          <a:xfrm>
            <a:off x="685800" y="3810000"/>
            <a:ext cx="7772400" cy="40011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err="1" smtClean="0"/>
              <a:t>ros</a:t>
            </a:r>
            <a:r>
              <a:rPr lang="en-US" sz="2000" dirty="0" smtClean="0"/>
              <a:t>::Subscriber sub = </a:t>
            </a:r>
            <a:r>
              <a:rPr lang="en-US" sz="2000" dirty="0" err="1" smtClean="0"/>
              <a:t>node.subscribe</a:t>
            </a:r>
            <a:r>
              <a:rPr lang="en-US" sz="2000" dirty="0" smtClean="0"/>
              <a:t>("chatter", 1000, </a:t>
            </a:r>
            <a:r>
              <a:rPr lang="en-US" sz="2000" dirty="0" err="1" smtClean="0"/>
              <a:t>messageCallback</a:t>
            </a:r>
            <a:r>
              <a:rPr lang="en-US" sz="2000" dirty="0" smtClean="0"/>
              <a:t>);</a:t>
            </a:r>
          </a:p>
        </p:txBody>
      </p:sp>
      <p:sp>
        <p:nvSpPr>
          <p:cNvPr id="6" name="Footer Placeholder 5"/>
          <p:cNvSpPr>
            <a:spLocks noGrp="1"/>
          </p:cNvSpPr>
          <p:nvPr>
            <p:ph type="ftr" sz="quarter" idx="11"/>
          </p:nvPr>
        </p:nvSpPr>
        <p:spPr/>
        <p:txBody>
          <a:bodyPr/>
          <a:lstStyle/>
          <a:p>
            <a:r>
              <a:rPr lang="en-US" smtClean="0"/>
              <a:t>(C)2016 Roi Yehoshua</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Pro_WaterWavesWide">
  <a:themeElements>
    <a:clrScheme name="Custom 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2009-10-17T08:19:30Z</outs:dateTime>
      <outs:isPinned>true</outs:isPinned>
    </outs:relatedDate>
    <outs:relatedDate>
      <outs:type>2</outs:type>
      <outs:displayName>Created</outs:displayName>
      <outs:dateTime>2007-12-16T19:09:03Z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Pavel Yosifovich</outs:displayName>
          <outs:accountName/>
        </outs:relatedPerson>
      </outs:people>
      <outs:source>0</outs:source>
      <outs:isPinned>true</outs:isPinned>
    </outs:relatedPeopleItem>
    <outs:relatedPeopleItem>
      <outs:category>Last modified by</outs:category>
      <outs:people>
        <outs:relatedPerson>
          <outs:displayName>Pavel</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5AE19034-1C53-4D74-8309-B607F0399C58}">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172041</TotalTime>
  <Words>2371</Words>
  <Application>Microsoft Office PowerPoint</Application>
  <PresentationFormat>On-screen Show (4:3)</PresentationFormat>
  <Paragraphs>658</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PresentationPro_WaterWavesWide</vt:lpstr>
      <vt:lpstr>ROS – Lecture 3</vt:lpstr>
      <vt:lpstr>ROS Communication Types</vt:lpstr>
      <vt:lpstr>ROS Topics</vt:lpstr>
      <vt:lpstr>ROS Topics</vt:lpstr>
      <vt:lpstr>Topic Publisher</vt:lpstr>
      <vt:lpstr>Topic Publisher</vt:lpstr>
      <vt:lpstr>Talker and Listener</vt:lpstr>
      <vt:lpstr>Talker.cpp</vt:lpstr>
      <vt:lpstr>Subscribing to a Topic</vt:lpstr>
      <vt:lpstr>Listener.cpp</vt:lpstr>
      <vt:lpstr>ros::spin() vs ros::spinOnce()</vt:lpstr>
      <vt:lpstr>ros::spin() vs ros::spinOnce()</vt:lpstr>
      <vt:lpstr>Using Class Methods as Callbacks</vt:lpstr>
      <vt:lpstr>Compile the Nodes</vt:lpstr>
      <vt:lpstr>Building the Nodes</vt:lpstr>
      <vt:lpstr>Running the Nodes From Terminal</vt:lpstr>
      <vt:lpstr>Running the Nodes From Terminal</vt:lpstr>
      <vt:lpstr>rqt_graph</vt:lpstr>
      <vt:lpstr>ROS Names</vt:lpstr>
      <vt:lpstr>ROS Names</vt:lpstr>
      <vt:lpstr>roslaunch</vt:lpstr>
      <vt:lpstr>Launch File Example</vt:lpstr>
      <vt:lpstr>Launch File Example</vt:lpstr>
      <vt:lpstr>Velocity Commands</vt:lpstr>
      <vt:lpstr>Differential Drive Robots</vt:lpstr>
      <vt:lpstr>Differential Drive Robots</vt:lpstr>
      <vt:lpstr>A Move Turtle Node</vt:lpstr>
      <vt:lpstr>MoveTurtle.cpp</vt:lpstr>
      <vt:lpstr>Launch File</vt:lpstr>
      <vt:lpstr>Move Turtle Demo</vt:lpstr>
      <vt:lpstr>Print Turtle’s Pose</vt:lpstr>
      <vt:lpstr>MoveTurtle.cpp (1)</vt:lpstr>
      <vt:lpstr>MoveTurtle.cpp (2)</vt:lpstr>
      <vt:lpstr>Print Turtle’s Pose</vt:lpstr>
      <vt:lpstr>Passing Arguments To Nodes</vt:lpstr>
      <vt:lpstr>MoveTurtle.cpp</vt:lpstr>
      <vt:lpstr>Creating Custom Messages</vt:lpstr>
      <vt:lpstr>Creating Custom Messages</vt:lpstr>
      <vt:lpstr>Creating Custom Messages</vt:lpstr>
      <vt:lpstr>msg Files</vt:lpstr>
      <vt:lpstr>Message Field Types</vt:lpstr>
      <vt:lpstr>Creating Custom Messages</vt:lpstr>
      <vt:lpstr>Message Header</vt:lpstr>
      <vt:lpstr>Creating a Message Type</vt:lpstr>
      <vt:lpstr>Creating a Message Type</vt:lpstr>
      <vt:lpstr>Creating a Message Type</vt:lpstr>
      <vt:lpstr>Creating a Message Type</vt:lpstr>
      <vt:lpstr>Creating a Message Type</vt:lpstr>
      <vt:lpstr>Creating a Message Type</vt:lpstr>
      <vt:lpstr>Using rosmsg</vt:lpstr>
      <vt:lpstr>Building the Message Files</vt:lpstr>
      <vt:lpstr>Building the Message Files</vt:lpstr>
      <vt:lpstr>RobotStatus.h</vt:lpstr>
      <vt:lpstr>Importing Messages</vt:lpstr>
      <vt:lpstr>Ex. 3</vt:lpstr>
    </vt:vector>
  </TitlesOfParts>
  <Company>Scorpio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dc:title>
  <dc:creator>Roi Yehoshua</dc:creator>
  <cp:lastModifiedBy>Roi</cp:lastModifiedBy>
  <cp:revision>3244</cp:revision>
  <dcterms:created xsi:type="dcterms:W3CDTF">2007-12-16T19:09:03Z</dcterms:created>
  <dcterms:modified xsi:type="dcterms:W3CDTF">2016-11-19T17:47:03Z</dcterms:modified>
</cp:coreProperties>
</file>