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61"/>
  </p:notesMasterIdLst>
  <p:handoutMasterIdLst>
    <p:handoutMasterId r:id="rId62"/>
  </p:handoutMasterIdLst>
  <p:sldIdLst>
    <p:sldId id="891" r:id="rId3"/>
    <p:sldId id="892" r:id="rId4"/>
    <p:sldId id="855" r:id="rId5"/>
    <p:sldId id="858" r:id="rId6"/>
    <p:sldId id="893" r:id="rId7"/>
    <p:sldId id="894" r:id="rId8"/>
    <p:sldId id="895" r:id="rId9"/>
    <p:sldId id="896" r:id="rId10"/>
    <p:sldId id="897" r:id="rId11"/>
    <p:sldId id="898" r:id="rId12"/>
    <p:sldId id="899" r:id="rId13"/>
    <p:sldId id="900" r:id="rId14"/>
    <p:sldId id="901" r:id="rId15"/>
    <p:sldId id="902" r:id="rId16"/>
    <p:sldId id="903" r:id="rId17"/>
    <p:sldId id="904" r:id="rId18"/>
    <p:sldId id="905" r:id="rId19"/>
    <p:sldId id="906" r:id="rId20"/>
    <p:sldId id="907" r:id="rId21"/>
    <p:sldId id="908" r:id="rId22"/>
    <p:sldId id="920" r:id="rId23"/>
    <p:sldId id="921" r:id="rId24"/>
    <p:sldId id="922" r:id="rId25"/>
    <p:sldId id="923" r:id="rId26"/>
    <p:sldId id="924" r:id="rId27"/>
    <p:sldId id="925" r:id="rId28"/>
    <p:sldId id="926" r:id="rId29"/>
    <p:sldId id="927" r:id="rId30"/>
    <p:sldId id="928" r:id="rId31"/>
    <p:sldId id="909" r:id="rId32"/>
    <p:sldId id="910" r:id="rId33"/>
    <p:sldId id="915" r:id="rId34"/>
    <p:sldId id="916" r:id="rId35"/>
    <p:sldId id="917" r:id="rId36"/>
    <p:sldId id="918" r:id="rId37"/>
    <p:sldId id="948" r:id="rId38"/>
    <p:sldId id="949" r:id="rId39"/>
    <p:sldId id="950" r:id="rId40"/>
    <p:sldId id="951" r:id="rId41"/>
    <p:sldId id="952" r:id="rId42"/>
    <p:sldId id="953" r:id="rId43"/>
    <p:sldId id="955" r:id="rId44"/>
    <p:sldId id="956" r:id="rId45"/>
    <p:sldId id="957" r:id="rId46"/>
    <p:sldId id="929" r:id="rId47"/>
    <p:sldId id="930" r:id="rId48"/>
    <p:sldId id="937" r:id="rId49"/>
    <p:sldId id="938" r:id="rId50"/>
    <p:sldId id="939" r:id="rId51"/>
    <p:sldId id="940" r:id="rId52"/>
    <p:sldId id="941" r:id="rId53"/>
    <p:sldId id="942" r:id="rId54"/>
    <p:sldId id="943" r:id="rId55"/>
    <p:sldId id="944" r:id="rId56"/>
    <p:sldId id="954" r:id="rId57"/>
    <p:sldId id="945" r:id="rId58"/>
    <p:sldId id="946" r:id="rId59"/>
    <p:sldId id="94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9900"/>
    <a:srgbClr val="2C62A4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4" autoAdjust="0"/>
    <p:restoredTop sz="92995" autoAdjust="0"/>
  </p:normalViewPr>
  <p:slideViewPr>
    <p:cSldViewPr>
      <p:cViewPr>
        <p:scale>
          <a:sx n="100" d="100"/>
          <a:sy n="100" d="100"/>
        </p:scale>
        <p:origin x="-744" y="8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כ"ד/כסלו/תשע"ז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simulator_stag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iki.ros.org/Robots/TurtleBo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ros.org/api/sensor_msgs/html/msg/LaserScan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hokuyo-aut.jp/02sensor/07scanner/urg_04l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depthimage_to_lasersca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vfuKP5m0w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azebosim.org/tutorials" TargetMode="External"/><Relationship Id="rId2" Type="http://schemas.openxmlformats.org/officeDocument/2006/relationships/hyperlink" Target="http://gazebosim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4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Gazebo simulator</a:t>
            </a:r>
            <a:endParaRPr lang="en-US" sz="3200" b="1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Reading Sensor Data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Wander-</a:t>
            </a:r>
            <a:r>
              <a:rPr lang="en-US" sz="3200" b="1" noProof="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Gazebo from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launch Gazebo type:</a:t>
            </a:r>
          </a:p>
          <a:p>
            <a:endParaRPr lang="en-US" dirty="0" smtClean="0"/>
          </a:p>
          <a:p>
            <a:r>
              <a:rPr lang="en-US" sz="3000" dirty="0" smtClean="0"/>
              <a:t>Note: When you first launch Gazebo it may take a few minutes to update its model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828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gazebo_ros</a:t>
            </a:r>
            <a:r>
              <a:rPr lang="en-US" sz="2000" dirty="0" smtClean="0"/>
              <a:t> gazebo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 User Interface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GUIwithLab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38487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World View displays the world and all of the models therein</a:t>
            </a:r>
          </a:p>
          <a:p>
            <a:r>
              <a:rPr lang="en-US" sz="3000" dirty="0" smtClean="0"/>
              <a:t>Here you can add, manipulate, and remove models</a:t>
            </a:r>
          </a:p>
          <a:p>
            <a:r>
              <a:rPr lang="en-US" sz="3000" dirty="0" smtClean="0"/>
              <a:t>You can switch between View, Translate and Rotate modes of the view in the left side of the Toolbar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19600"/>
            <a:ext cx="2514600" cy="174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419600"/>
            <a:ext cx="279683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419600"/>
            <a:ext cx="2823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0" y="3886200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 Mode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3886200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Translate Mode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477000" y="3886200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Rotate Mode</a:t>
            </a: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To add a model to the world:</a:t>
            </a:r>
          </a:p>
          <a:p>
            <a:r>
              <a:rPr lang="en-US" sz="3000" dirty="0" smtClean="0"/>
              <a:t>left-click on the desired model in the Insert Tab on the left side</a:t>
            </a:r>
          </a:p>
          <a:p>
            <a:r>
              <a:rPr lang="en-US" sz="3000" dirty="0" smtClean="0"/>
              <a:t>move the cursor to the desired location in World View</a:t>
            </a:r>
          </a:p>
          <a:p>
            <a:r>
              <a:rPr lang="en-US" sz="3000" dirty="0" smtClean="0"/>
              <a:t>left-click again to release</a:t>
            </a:r>
          </a:p>
          <a:p>
            <a:r>
              <a:rPr lang="en-US" sz="3000" dirty="0" smtClean="0"/>
              <a:t>Use the Translate and Rotate modes to orient the model more precisely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PR2 Robot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8020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models item in the world tab contains a list of all models and their links</a:t>
            </a:r>
          </a:p>
          <a:p>
            <a:r>
              <a:rPr lang="en-US" sz="3000" dirty="0" smtClean="0"/>
              <a:t>Right-clicking on a model in the Models section gives you three options:</a:t>
            </a:r>
          </a:p>
          <a:p>
            <a:pPr lvl="1"/>
            <a:r>
              <a:rPr lang="en-US" b="1" dirty="0" smtClean="0"/>
              <a:t>Move to </a:t>
            </a:r>
            <a:r>
              <a:rPr lang="en-US" dirty="0" smtClean="0"/>
              <a:t>– moves the view to be directly in front of that model</a:t>
            </a:r>
          </a:p>
          <a:p>
            <a:pPr lvl="1"/>
            <a:r>
              <a:rPr lang="en-US" b="1" dirty="0" smtClean="0"/>
              <a:t>Follow</a:t>
            </a:r>
          </a:p>
          <a:p>
            <a:pPr lvl="1"/>
            <a:r>
              <a:rPr lang="en-US" b="1" dirty="0" smtClean="0"/>
              <a:t>View</a:t>
            </a:r>
            <a:r>
              <a:rPr lang="en-US" dirty="0" smtClean="0"/>
              <a:t> – allows you to view different aspects of the model, such as Wireframe, Collisions, Joints</a:t>
            </a:r>
          </a:p>
          <a:p>
            <a:pPr lvl="1"/>
            <a:r>
              <a:rPr lang="en-US" b="1" dirty="0" smtClean="0"/>
              <a:t>Delete</a:t>
            </a:r>
            <a:r>
              <a:rPr lang="en-US" dirty="0" smtClean="0"/>
              <a:t> – deletes the model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8001000" cy="437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 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77200" cy="44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can start, pause and step through the simulation with the clock</a:t>
            </a:r>
          </a:p>
          <a:p>
            <a:r>
              <a:rPr lang="en-US" sz="3000" dirty="0" smtClean="0"/>
              <a:t>It is located at the bottom of the World View</a:t>
            </a:r>
          </a:p>
          <a:p>
            <a:endParaRPr lang="en-US" dirty="0" smtClean="0"/>
          </a:p>
          <a:p>
            <a:r>
              <a:rPr lang="en-US" sz="3000" b="1" dirty="0" smtClean="0"/>
              <a:t>Real Time Factor:</a:t>
            </a:r>
            <a:r>
              <a:rPr lang="en-US" sz="3000" dirty="0" smtClean="0"/>
              <a:t> Displays how fast or slow the simulation is running in comparison to real time</a:t>
            </a:r>
          </a:p>
          <a:p>
            <a:pPr lvl="1"/>
            <a:r>
              <a:rPr lang="en-US" dirty="0" smtClean="0"/>
              <a:t>A factor less than 1.0 indicates simulation is running slower than real time</a:t>
            </a:r>
          </a:p>
          <a:p>
            <a:pPr lvl="1"/>
            <a:r>
              <a:rPr lang="en-US" dirty="0" smtClean="0"/>
              <a:t>Greater then 1.0 indicates faster than real 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804041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are happy with a world it can be saved through the File-&gt;Save As menu.</a:t>
            </a:r>
          </a:p>
          <a:p>
            <a:r>
              <a:rPr lang="en-US" dirty="0" smtClean="0"/>
              <a:t>Enter my_world.sdf as the file name and click 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71800"/>
            <a:ext cx="4419600" cy="3410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simulation, we can model as much or as little of reality as we desire</a:t>
            </a:r>
          </a:p>
          <a:p>
            <a:r>
              <a:rPr lang="en-US" sz="2800" dirty="0" smtClean="0"/>
              <a:t>Sensors and actuators can be modeled as ideal devices, or they can incorporate various levels of distortion, errors, and unexpected faults</a:t>
            </a:r>
          </a:p>
          <a:p>
            <a:r>
              <a:rPr lang="en-US" sz="2800" dirty="0" smtClean="0"/>
              <a:t>Automated testing of control algorithms typically requires simulated robots, since the algorithms under test need to be able to experience the consequences of their actions</a:t>
            </a:r>
          </a:p>
          <a:p>
            <a:r>
              <a:rPr lang="en-US" sz="2800" dirty="0" smtClean="0"/>
              <a:t>Due to the isolation provided by the messaging interfaces of ROS, a vast majority of the robot’s software graph can be run identically whether it is controlling a real robot or a simulated robot</a:t>
            </a:r>
            <a:endParaRPr lang="en-US" sz="3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saved world may be loaded on the command line:</a:t>
            </a:r>
          </a:p>
          <a:p>
            <a:endParaRPr lang="en-US" dirty="0" smtClean="0"/>
          </a:p>
          <a:p>
            <a:r>
              <a:rPr lang="en-US" dirty="0" smtClean="0"/>
              <a:t>The filename must be in the current working directory, or you must specify the complete path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622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gazebo my_world.sdf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Description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description file contains all the elements in a simulation, including robots, lights, sensors, and static objects</a:t>
            </a:r>
          </a:p>
          <a:p>
            <a:r>
              <a:rPr lang="en-US" dirty="0" smtClean="0"/>
              <a:t>This file is formatted using SDF and has a .world extension</a:t>
            </a:r>
          </a:p>
          <a:p>
            <a:r>
              <a:rPr lang="en-US" dirty="0" smtClean="0"/>
              <a:t>The Gazebo server (</a:t>
            </a:r>
            <a:r>
              <a:rPr lang="en-US" dirty="0" err="1" smtClean="0"/>
              <a:t>gzserver</a:t>
            </a:r>
            <a:r>
              <a:rPr lang="en-US" dirty="0" smtClean="0"/>
              <a:t>) reads this file to generate and populate a world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Gazebo ships with a number of example worlds</a:t>
            </a:r>
          </a:p>
          <a:p>
            <a:r>
              <a:rPr lang="en-US" sz="3000" dirty="0" smtClean="0"/>
              <a:t>World files are found within the /worlds directory of your Gazebo resource path</a:t>
            </a:r>
          </a:p>
          <a:p>
            <a:pPr lvl="1"/>
            <a:r>
              <a:rPr lang="en-US" dirty="0" smtClean="0"/>
              <a:t>A typical path might be /</a:t>
            </a:r>
            <a:r>
              <a:rPr lang="en-US" dirty="0" err="1" smtClean="0"/>
              <a:t>usr</a:t>
            </a:r>
            <a:r>
              <a:rPr lang="en-US" dirty="0" smtClean="0"/>
              <a:t>/share/gazebo-2.2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gazebo_ros</a:t>
            </a:r>
            <a:r>
              <a:rPr lang="en-US" dirty="0" smtClean="0"/>
              <a:t> package there are built-in launch files that load some of these world files</a:t>
            </a:r>
          </a:p>
          <a:p>
            <a:r>
              <a:rPr lang="en-US" dirty="0" smtClean="0"/>
              <a:t>For example, to launch </a:t>
            </a:r>
            <a:r>
              <a:rPr lang="en-US" dirty="0" err="1" smtClean="0"/>
              <a:t>willowgarage_world</a:t>
            </a:r>
            <a:r>
              <a:rPr lang="en-US" dirty="0" smtClean="0"/>
              <a:t> type: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105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gazebo_ros</a:t>
            </a:r>
            <a:r>
              <a:rPr lang="en-US" sz="2000" dirty="0" smtClean="0"/>
              <a:t> </a:t>
            </a:r>
            <a:r>
              <a:rPr lang="en-US" sz="2000" dirty="0" err="1" smtClean="0"/>
              <a:t>willowgarage_world.launch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willowgarage.world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7620000" cy="35394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&lt;?xml version="1.0" ?&gt;</a:t>
            </a:r>
          </a:p>
          <a:p>
            <a:pPr marL="0" lvl="1"/>
            <a:r>
              <a:rPr lang="en-US" sz="1600" dirty="0" smtClean="0"/>
              <a:t>&lt;</a:t>
            </a:r>
            <a:r>
              <a:rPr lang="en-US" sz="1600" dirty="0" err="1" smtClean="0"/>
              <a:t>sdf</a:t>
            </a:r>
            <a:r>
              <a:rPr lang="en-US" sz="1600" dirty="0" smtClean="0"/>
              <a:t> version="1.4"&gt;</a:t>
            </a:r>
          </a:p>
          <a:p>
            <a:pPr marL="0" lvl="1"/>
            <a:r>
              <a:rPr lang="en-US" sz="1600" dirty="0" smtClean="0"/>
              <a:t>  &lt;world name="default"&gt;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&gt;model://ground_plane&lt;/uri&gt;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&gt;model://sun&lt;/uri&gt;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  &lt;include&gt;</a:t>
            </a:r>
          </a:p>
          <a:p>
            <a:pPr marL="0" lvl="1"/>
            <a:r>
              <a:rPr lang="en-US" sz="1600" dirty="0" smtClean="0"/>
              <a:t>      &lt;</a:t>
            </a:r>
            <a:r>
              <a:rPr lang="en-US" sz="1600" dirty="0" err="1" smtClean="0"/>
              <a:t>uri</a:t>
            </a:r>
            <a:r>
              <a:rPr lang="en-US" sz="1600" dirty="0" smtClean="0"/>
              <a:t>&gt;model://willowgarage&lt;/uri&gt;</a:t>
            </a:r>
          </a:p>
          <a:p>
            <a:pPr marL="0" lvl="1"/>
            <a:r>
              <a:rPr lang="en-US" sz="1600" dirty="0" smtClean="0"/>
              <a:t>    &lt;/include&gt;</a:t>
            </a:r>
          </a:p>
          <a:p>
            <a:pPr marL="0" lvl="1"/>
            <a:r>
              <a:rPr lang="en-US" sz="1600" dirty="0" smtClean="0"/>
              <a:t>  &lt;/world&gt;</a:t>
            </a:r>
          </a:p>
          <a:p>
            <a:pPr marL="0" lvl="1"/>
            <a:r>
              <a:rPr lang="en-US" sz="1600" dirty="0" smtClean="0"/>
              <a:t>&lt;/</a:t>
            </a:r>
            <a:r>
              <a:rPr lang="en-US" sz="1600" dirty="0" err="1" smtClean="0"/>
              <a:t>sdf</a:t>
            </a:r>
            <a:r>
              <a:rPr lang="en-US" sz="1600" dirty="0" smtClean="0"/>
              <a:t>&gt;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5029200"/>
            <a:ext cx="8686800" cy="1549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world file snippet you can see that three models are referenced</a:t>
            </a:r>
          </a:p>
          <a:p>
            <a:r>
              <a:rPr lang="en-US" dirty="0" smtClean="0"/>
              <a:t>The three models are searched for within your local Gazebo Model Database</a:t>
            </a:r>
          </a:p>
          <a:p>
            <a:r>
              <a:rPr lang="en-US" dirty="0" smtClean="0"/>
              <a:t>If not found there, they are automatically pulled from Gazebo's online database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World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gazebo_ros</a:t>
            </a:r>
            <a:r>
              <a:rPr lang="en-US" dirty="0" smtClean="0"/>
              <a:t> package there are built-in launch files that load some of these world files</a:t>
            </a:r>
          </a:p>
          <a:p>
            <a:r>
              <a:rPr lang="en-US" dirty="0" smtClean="0"/>
              <a:t>For example, to launch </a:t>
            </a:r>
            <a:r>
              <a:rPr lang="en-US" dirty="0" err="1" smtClean="0"/>
              <a:t>willowgarage_world</a:t>
            </a:r>
            <a:r>
              <a:rPr lang="en-US" dirty="0" smtClean="0"/>
              <a:t> type: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971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gazebo_ros</a:t>
            </a:r>
            <a:r>
              <a:rPr lang="en-US" sz="2000" dirty="0" smtClean="0"/>
              <a:t> </a:t>
            </a:r>
            <a:r>
              <a:rPr lang="en-US" sz="2000" dirty="0" err="1" smtClean="0"/>
              <a:t>willowgarage_world.launch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willowgarage_world.launch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7620000" cy="329320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&lt;!-- We resume the logic in </a:t>
            </a:r>
            <a:r>
              <a:rPr lang="en-US" sz="1600" dirty="0" err="1" smtClean="0"/>
              <a:t>empty_world.launch</a:t>
            </a:r>
            <a:r>
              <a:rPr lang="en-US" sz="1600" dirty="0" smtClean="0"/>
              <a:t>, changing only the name of the world to be launched --&gt;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gazebo_ros</a:t>
            </a:r>
            <a:r>
              <a:rPr lang="en-US" sz="1600" dirty="0" smtClean="0"/>
              <a:t>)/launch/</a:t>
            </a:r>
            <a:r>
              <a:rPr lang="en-US" sz="1600" dirty="0" err="1" smtClean="0"/>
              <a:t>empty_world.launch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</a:t>
            </a:r>
            <a:r>
              <a:rPr lang="en-US" sz="1600" dirty="0" err="1" smtClean="0"/>
              <a:t>world_name</a:t>
            </a:r>
            <a:r>
              <a:rPr lang="en-US" sz="1600" dirty="0" smtClean="0"/>
              <a:t>" value="worlds/</a:t>
            </a:r>
            <a:r>
              <a:rPr lang="en-US" sz="1600" dirty="0" err="1" smtClean="0"/>
              <a:t>willowgarage.world</a:t>
            </a:r>
            <a:r>
              <a:rPr lang="en-US" sz="1600" dirty="0" smtClean="0"/>
              <a:t>"/&gt; &lt;!-- Note: the </a:t>
            </a:r>
            <a:r>
              <a:rPr lang="en-US" sz="1600" dirty="0" err="1" smtClean="0"/>
              <a:t>world_name</a:t>
            </a:r>
            <a:r>
              <a:rPr lang="en-US" sz="1600" dirty="0" smtClean="0"/>
              <a:t> is with respect to GAZEBO_RESOURCE_PATH environmental variable --&gt;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name="paused" value="false"/&gt;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</a:t>
            </a:r>
            <a:r>
              <a:rPr lang="en-US" sz="1600" dirty="0" err="1" smtClean="0"/>
              <a:t>gui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name="headless" value="false"/&gt;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arg</a:t>
            </a:r>
            <a:r>
              <a:rPr lang="en-US" sz="1600" dirty="0" smtClean="0"/>
              <a:t> name="debug" value="false"/&gt;</a:t>
            </a:r>
          </a:p>
          <a:p>
            <a:pPr marL="0" lvl="1"/>
            <a:r>
              <a:rPr lang="en-US" sz="1600" dirty="0" smtClean="0"/>
              <a:t>  &lt;/include&gt;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4724400"/>
            <a:ext cx="8686800" cy="185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launch file inherits most of the necessary functionality from </a:t>
            </a:r>
            <a:r>
              <a:rPr lang="en-US" dirty="0" err="1" smtClean="0"/>
              <a:t>empty_world.launch</a:t>
            </a:r>
            <a:endParaRPr lang="en-US" dirty="0" smtClean="0"/>
          </a:p>
          <a:p>
            <a:r>
              <a:rPr lang="en-US" dirty="0" smtClean="0"/>
              <a:t>The only parameter we need to change is the </a:t>
            </a:r>
            <a:r>
              <a:rPr lang="en-US" dirty="0" err="1" smtClean="0"/>
              <a:t>world_name</a:t>
            </a:r>
            <a:r>
              <a:rPr lang="en-US" dirty="0" smtClean="0"/>
              <a:t> parameter, substituting the </a:t>
            </a:r>
            <a:r>
              <a:rPr lang="en-US" dirty="0" err="1" smtClean="0"/>
              <a:t>empty.world</a:t>
            </a:r>
            <a:r>
              <a:rPr lang="en-US" dirty="0" smtClean="0"/>
              <a:t> world file with </a:t>
            </a:r>
            <a:r>
              <a:rPr lang="en-US" dirty="0" err="1" smtClean="0"/>
              <a:t>willowgarage.world</a:t>
            </a:r>
            <a:endParaRPr lang="en-US" dirty="0" smtClean="0"/>
          </a:p>
          <a:p>
            <a:r>
              <a:rPr lang="en-US" dirty="0" smtClean="0"/>
              <a:t>The other arguments are simply set to their default values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Willow Garage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80200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model file uses the same SDF format as world files, but contains only a single &lt;model&gt; tag</a:t>
            </a:r>
          </a:p>
          <a:p>
            <a:r>
              <a:rPr lang="en-US" dirty="0" smtClean="0"/>
              <a:t>Once a model file is created, it can be included in a world file using the following SDF syntax:</a:t>
            </a:r>
          </a:p>
          <a:p>
            <a:endParaRPr lang="en-US" dirty="0" smtClean="0"/>
          </a:p>
          <a:p>
            <a:r>
              <a:rPr lang="en-US" dirty="0" smtClean="0"/>
              <a:t>You can also include any model from the online database and the necessary content will be downloaded at runtime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4290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&lt;include filename="</a:t>
            </a:r>
            <a:r>
              <a:rPr lang="en-US" sz="2000" dirty="0" err="1" smtClean="0"/>
              <a:t>model_file_name</a:t>
            </a:r>
            <a:r>
              <a:rPr lang="en-US" sz="2000" dirty="0" smtClean="0"/>
              <a:t>"/&gt;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willowgarage</a:t>
            </a:r>
            <a:r>
              <a:rPr lang="en-US" dirty="0" smtClean="0"/>
              <a:t> Model SDF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219200"/>
            <a:ext cx="76200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&lt;?xml version="1.0" ?&gt;</a:t>
            </a:r>
          </a:p>
          <a:p>
            <a:pPr marL="0" lvl="1"/>
            <a:r>
              <a:rPr lang="en-US" sz="1400" dirty="0" smtClean="0"/>
              <a:t>&lt;</a:t>
            </a:r>
            <a:r>
              <a:rPr lang="en-US" sz="1400" dirty="0" err="1" smtClean="0"/>
              <a:t>sdf</a:t>
            </a:r>
            <a:r>
              <a:rPr lang="en-US" sz="1400" dirty="0" smtClean="0"/>
              <a:t> version="1.4"&gt;</a:t>
            </a:r>
          </a:p>
          <a:p>
            <a:pPr marL="0" lvl="1"/>
            <a:r>
              <a:rPr lang="en-US" sz="1400" dirty="0" smtClean="0"/>
              <a:t>  &lt;model name="</a:t>
            </a:r>
            <a:r>
              <a:rPr lang="en-US" sz="1400" dirty="0" err="1" smtClean="0"/>
              <a:t>willowgarage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&lt;static&gt;true&lt;/static&gt;</a:t>
            </a:r>
          </a:p>
          <a:p>
            <a:pPr marL="0" lvl="1"/>
            <a:r>
              <a:rPr lang="en-US" sz="1400" dirty="0" smtClean="0"/>
              <a:t>    &lt;pose&gt;-20 -20 0 0 0 0&lt;/pose&gt;</a:t>
            </a:r>
          </a:p>
          <a:p>
            <a:pPr marL="0" lvl="1"/>
            <a:r>
              <a:rPr lang="en-US" sz="1400" dirty="0" smtClean="0"/>
              <a:t>    &lt;link name="walls"&gt;</a:t>
            </a:r>
          </a:p>
          <a:p>
            <a:pPr marL="0" lvl="1"/>
            <a:r>
              <a:rPr lang="en-US" sz="1400" dirty="0" smtClean="0"/>
              <a:t>      &lt;collision name="collision"&gt;</a:t>
            </a:r>
          </a:p>
          <a:p>
            <a:pPr marL="0" lvl="1"/>
            <a:r>
              <a:rPr lang="en-US" sz="1400" dirty="0" smtClean="0"/>
              <a:t>        &lt;geometry&gt;</a:t>
            </a:r>
          </a:p>
          <a:p>
            <a:pPr marL="0" lvl="1"/>
            <a:r>
              <a:rPr lang="en-US" sz="1400" dirty="0" smtClean="0"/>
              <a:t>          &lt;mesh&gt;</a:t>
            </a:r>
          </a:p>
          <a:p>
            <a:pPr marL="0" lvl="1"/>
            <a:r>
              <a:rPr lang="en-US" sz="1400" dirty="0" smtClean="0"/>
              <a:t>            &lt;</a:t>
            </a:r>
            <a:r>
              <a:rPr lang="en-US" sz="1400" dirty="0" err="1" smtClean="0"/>
              <a:t>uri</a:t>
            </a:r>
            <a:r>
              <a:rPr lang="en-US" sz="1400" dirty="0" smtClean="0"/>
              <a:t>&gt;model://willowgarage/meshes/willowgarage_collision.dae&lt;/uri&gt;</a:t>
            </a:r>
          </a:p>
          <a:p>
            <a:pPr marL="0" lvl="1"/>
            <a:r>
              <a:rPr lang="en-US" sz="1400" dirty="0" smtClean="0"/>
              <a:t>          &lt;/mesh&gt;</a:t>
            </a:r>
          </a:p>
          <a:p>
            <a:pPr marL="0" lvl="1"/>
            <a:r>
              <a:rPr lang="en-US" sz="1400" dirty="0" smtClean="0"/>
              <a:t>        &lt;/geometry&gt;</a:t>
            </a:r>
          </a:p>
          <a:p>
            <a:pPr marL="0" lvl="1"/>
            <a:r>
              <a:rPr lang="en-US" sz="1400" dirty="0" smtClean="0"/>
              <a:t>      &lt;/collision&gt;</a:t>
            </a:r>
          </a:p>
          <a:p>
            <a:pPr marL="0" lvl="1"/>
            <a:r>
              <a:rPr lang="en-US" sz="1400" dirty="0" smtClean="0"/>
              <a:t>      &lt;visual name="visual"&gt;</a:t>
            </a:r>
          </a:p>
          <a:p>
            <a:pPr marL="0" lvl="1"/>
            <a:r>
              <a:rPr lang="en-US" sz="1400" dirty="0" smtClean="0"/>
              <a:t>        &lt;geometry&gt;</a:t>
            </a:r>
          </a:p>
          <a:p>
            <a:pPr marL="0" lvl="1"/>
            <a:r>
              <a:rPr lang="en-US" sz="1400" dirty="0" smtClean="0"/>
              <a:t>          &lt;mesh&gt;</a:t>
            </a:r>
          </a:p>
          <a:p>
            <a:pPr marL="0" lvl="1"/>
            <a:r>
              <a:rPr lang="en-US" sz="1400" dirty="0" smtClean="0"/>
              <a:t>            &lt;</a:t>
            </a:r>
            <a:r>
              <a:rPr lang="en-US" sz="1400" dirty="0" err="1" smtClean="0"/>
              <a:t>uri</a:t>
            </a:r>
            <a:r>
              <a:rPr lang="en-US" sz="1400" dirty="0" smtClean="0"/>
              <a:t>&gt;model://willowgarage/meshes/willowgarage_visual.dae&lt;/uri&gt;</a:t>
            </a:r>
          </a:p>
          <a:p>
            <a:pPr marL="0" lvl="1"/>
            <a:r>
              <a:rPr lang="en-US" sz="1400" dirty="0" smtClean="0"/>
              <a:t>          &lt;/mesh&gt;</a:t>
            </a:r>
          </a:p>
          <a:p>
            <a:pPr marL="0" lvl="1"/>
            <a:r>
              <a:rPr lang="en-US" sz="1400" dirty="0" smtClean="0"/>
              <a:t>        &lt;/geometry&gt;</a:t>
            </a:r>
          </a:p>
          <a:p>
            <a:pPr marL="0" lvl="1"/>
            <a:r>
              <a:rPr lang="en-US" sz="1400" dirty="0" smtClean="0"/>
              <a:t>        &lt;</a:t>
            </a:r>
            <a:r>
              <a:rPr lang="en-US" sz="1400" dirty="0" err="1" smtClean="0"/>
              <a:t>cast_shadows</a:t>
            </a:r>
            <a:r>
              <a:rPr lang="en-US" sz="1400" dirty="0" smtClean="0"/>
              <a:t>&gt;false&lt;/</a:t>
            </a:r>
            <a:r>
              <a:rPr lang="en-US" sz="1400" dirty="0" err="1" smtClean="0"/>
              <a:t>cast_shadows</a:t>
            </a:r>
            <a:r>
              <a:rPr lang="en-US" sz="1400" dirty="0" smtClean="0"/>
              <a:t>&gt;</a:t>
            </a:r>
          </a:p>
          <a:p>
            <a:pPr marL="0" lvl="1"/>
            <a:r>
              <a:rPr lang="en-US" sz="1400" dirty="0" smtClean="0"/>
              <a:t>      &lt;/visual&gt;</a:t>
            </a:r>
          </a:p>
          <a:p>
            <a:pPr marL="0" lvl="1"/>
            <a:r>
              <a:rPr lang="en-US" sz="1400" dirty="0" smtClean="0"/>
              <a:t>    &lt;/link&gt;</a:t>
            </a:r>
          </a:p>
          <a:p>
            <a:pPr marL="0" lvl="1"/>
            <a:r>
              <a:rPr lang="en-US" sz="1400" dirty="0" smtClean="0"/>
              <a:t>  &lt;/model&gt;</a:t>
            </a:r>
          </a:p>
          <a:p>
            <a:pPr marL="0" lvl="1"/>
            <a:r>
              <a:rPr lang="en-US" sz="1400" dirty="0" smtClean="0"/>
              <a:t>&lt;/</a:t>
            </a:r>
            <a:r>
              <a:rPr lang="en-US" sz="1400" dirty="0" err="1" smtClean="0"/>
              <a:t>sdf</a:t>
            </a:r>
            <a:r>
              <a:rPr lang="en-US" sz="1400" dirty="0" smtClean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Components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Links:</a:t>
            </a:r>
            <a:r>
              <a:rPr lang="en-US" dirty="0" smtClean="0"/>
              <a:t> A link contains the physical properties of one body of the model. This can be a wheel, or a link in a joint chain. </a:t>
            </a:r>
          </a:p>
          <a:p>
            <a:pPr lvl="1"/>
            <a:r>
              <a:rPr lang="en-US" dirty="0" smtClean="0"/>
              <a:t>Each link may contain many collision, visual and sensor elements</a:t>
            </a:r>
          </a:p>
          <a:p>
            <a:r>
              <a:rPr lang="en-US" b="1" dirty="0" smtClean="0"/>
              <a:t>Collision:</a:t>
            </a:r>
            <a:r>
              <a:rPr lang="en-US" dirty="0" smtClean="0"/>
              <a:t> A collision element encapsulates a geometry that is used to collision checking.</a:t>
            </a:r>
          </a:p>
          <a:p>
            <a:pPr lvl="1"/>
            <a:r>
              <a:rPr lang="en-US" dirty="0" smtClean="0"/>
              <a:t>This can be a simple shape (which is preferred), or a triangle mesh (which consumes greater resources). </a:t>
            </a:r>
          </a:p>
          <a:p>
            <a:r>
              <a:rPr lang="en-US" b="1" dirty="0" smtClean="0"/>
              <a:t>Visual:</a:t>
            </a:r>
            <a:r>
              <a:rPr lang="en-US" dirty="0" smtClean="0"/>
              <a:t> A visual element is used to visualize parts of a link. </a:t>
            </a:r>
          </a:p>
          <a:p>
            <a:r>
              <a:rPr lang="en-US" b="1" dirty="0" smtClean="0"/>
              <a:t>Inertial:</a:t>
            </a:r>
            <a:r>
              <a:rPr lang="en-US" dirty="0" smtClean="0"/>
              <a:t> The inertial element describes the dynamic properties of the link, such as mass and rotational inertia matrix.</a:t>
            </a:r>
          </a:p>
          <a:p>
            <a:r>
              <a:rPr lang="en-US" b="1" dirty="0" smtClean="0"/>
              <a:t>Sensor:</a:t>
            </a:r>
            <a:r>
              <a:rPr lang="en-US" dirty="0" smtClean="0"/>
              <a:t> A sensor collects data from the world for use in </a:t>
            </a:r>
            <a:r>
              <a:rPr lang="en-US" dirty="0" err="1" smtClean="0"/>
              <a:t>plugins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Joints:</a:t>
            </a:r>
            <a:r>
              <a:rPr lang="en-US" dirty="0" smtClean="0"/>
              <a:t> A joint connects two links. </a:t>
            </a:r>
          </a:p>
          <a:p>
            <a:pPr lvl="1"/>
            <a:r>
              <a:rPr lang="en-US" dirty="0" smtClean="0"/>
              <a:t>A parent and child relationship is established along with other parameters such as axis of rotation, and joint limits.</a:t>
            </a:r>
          </a:p>
          <a:p>
            <a:r>
              <a:rPr lang="en-US" b="1" dirty="0" err="1" smtClean="0"/>
              <a:t>Plugins</a:t>
            </a:r>
            <a:r>
              <a:rPr lang="en-US" b="1" dirty="0" smtClean="0"/>
              <a:t>:</a:t>
            </a:r>
            <a:r>
              <a:rPr lang="en-US" dirty="0" smtClean="0"/>
              <a:t> A shared library created by a 3D party to control a model.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Stage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hlinkClick r:id="rId2"/>
              </a:rPr>
              <a:t>http://wiki.ros.org/simulator_stage</a:t>
            </a:r>
            <a:endParaRPr lang="en-US" sz="3000" dirty="0" smtClean="0"/>
          </a:p>
          <a:p>
            <a:r>
              <a:rPr lang="en-US" sz="3000" dirty="0" smtClean="0"/>
              <a:t>A 2D simulator that provides a virtual world populated by mobile robots, along with various objects for the robots to sense and manipulate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3962400" cy="321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001000" cy="5359400"/>
          </a:xfrm>
        </p:spPr>
        <p:txBody>
          <a:bodyPr>
            <a:normAutofit/>
          </a:bodyPr>
          <a:lstStyle/>
          <a:p>
            <a:r>
              <a:rPr lang="en-US" i="1" dirty="0" smtClean="0">
                <a:hlinkClick r:id="rId2"/>
              </a:rPr>
              <a:t>http://wiki.ros.org/Robots/TurtleBot</a:t>
            </a:r>
            <a:endParaRPr lang="en-US" i="1" dirty="0" smtClean="0"/>
          </a:p>
          <a:p>
            <a:r>
              <a:rPr lang="en-US" sz="2800" dirty="0" smtClean="0"/>
              <a:t>A minimalist platform for ROS-based mobile robotics education and </a:t>
            </a:r>
            <a:r>
              <a:rPr lang="en-US" sz="2800" dirty="0" smtClean="0"/>
              <a:t>prototyping </a:t>
            </a:r>
            <a:endParaRPr lang="en-US" sz="2800" dirty="0" smtClean="0"/>
          </a:p>
          <a:p>
            <a:r>
              <a:rPr lang="en-US" sz="2800" dirty="0" smtClean="0"/>
              <a:t>Has a small differential-drive mobile base</a:t>
            </a:r>
          </a:p>
          <a:p>
            <a:r>
              <a:rPr lang="en-US" sz="2800" dirty="0" smtClean="0"/>
              <a:t>Atop this base is a stack of laser-cut “shelves” that provide space to hold a </a:t>
            </a:r>
            <a:r>
              <a:rPr lang="en-US" sz="2800" dirty="0" err="1" smtClean="0"/>
              <a:t>netbook</a:t>
            </a:r>
            <a:r>
              <a:rPr lang="en-US" sz="2800" dirty="0" smtClean="0"/>
              <a:t> computer and depth camera and other devices</a:t>
            </a:r>
          </a:p>
          <a:p>
            <a:r>
              <a:rPr lang="en-US" sz="2800" dirty="0" smtClean="0"/>
              <a:t>Does not have a laser scanner</a:t>
            </a:r>
          </a:p>
          <a:p>
            <a:pPr lvl="1"/>
            <a:r>
              <a:rPr lang="en-US" sz="2400" dirty="0" smtClean="0"/>
              <a:t>Despite this, mapping and navigation can work quite well for indoor </a:t>
            </a:r>
            <a:r>
              <a:rPr lang="en-US" sz="2400" dirty="0" smtClean="0"/>
              <a:t>spaces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8674" name="Picture 2" descr="http://www.turtlebot.com/assets/images/turtlebot_2_l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295400"/>
            <a:ext cx="1295400" cy="17239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install </a:t>
            </a:r>
            <a:r>
              <a:rPr lang="en-US" sz="3000" dirty="0" err="1" smtClean="0"/>
              <a:t>Turtlebot</a:t>
            </a:r>
            <a:r>
              <a:rPr lang="en-US" sz="3000" dirty="0" smtClean="0"/>
              <a:t> simulation stack type:</a:t>
            </a:r>
          </a:p>
          <a:p>
            <a:pPr>
              <a:buNone/>
            </a:pPr>
            <a:endParaRPr lang="en-US" dirty="0" smtClean="0"/>
          </a:p>
          <a:p>
            <a:endParaRPr lang="en-US" sz="3000" dirty="0" smtClean="0"/>
          </a:p>
          <a:p>
            <a:r>
              <a:rPr lang="en-US" sz="3000" dirty="0" smtClean="0"/>
              <a:t>To launch a simple world with a </a:t>
            </a:r>
            <a:r>
              <a:rPr lang="en-US" sz="3000" dirty="0" err="1" smtClean="0"/>
              <a:t>Turtlebot</a:t>
            </a:r>
            <a:r>
              <a:rPr lang="en-US" sz="3000" dirty="0" smtClean="0"/>
              <a:t>, type: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8288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</a:t>
            </a:r>
            <a:r>
              <a:rPr lang="en-US" sz="2000" dirty="0" err="1" smtClean="0"/>
              <a:t>turtlebot</a:t>
            </a:r>
            <a:r>
              <a:rPr lang="en-US" sz="2000" dirty="0" smtClean="0"/>
              <a:t>-gazebo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</a:t>
            </a:r>
            <a:r>
              <a:rPr lang="en-US" sz="2000" dirty="0" err="1" smtClean="0"/>
              <a:t>turtlebot</a:t>
            </a:r>
            <a:r>
              <a:rPr lang="en-US" sz="2000" dirty="0" smtClean="0"/>
              <a:t>-apps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</a:t>
            </a:r>
            <a:r>
              <a:rPr lang="en-US" sz="2000" dirty="0" err="1" smtClean="0"/>
              <a:t>turtlebot</a:t>
            </a:r>
            <a:r>
              <a:rPr lang="en-US" sz="2000" dirty="0" smtClean="0"/>
              <a:t>-</a:t>
            </a:r>
            <a:r>
              <a:rPr lang="en-US" sz="2000" dirty="0" err="1" smtClean="0"/>
              <a:t>rviz</a:t>
            </a:r>
            <a:r>
              <a:rPr lang="en-US" sz="2000" dirty="0" smtClean="0"/>
              <a:t>-launchers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5052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turtlebot_world.launch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315200" cy="400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7160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 smtClean="0"/>
              <a:t>Turtlebot</a:t>
            </a:r>
            <a:r>
              <a:rPr lang="en-US" dirty="0" smtClean="0"/>
              <a:t>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Let’s launch the </a:t>
            </a:r>
            <a:r>
              <a:rPr lang="en-US" sz="3000" dirty="0" err="1" smtClean="0"/>
              <a:t>teleop</a:t>
            </a:r>
            <a:r>
              <a:rPr lang="en-US" sz="3000" dirty="0" smtClean="0"/>
              <a:t> package so we can move it around the environment</a:t>
            </a:r>
          </a:p>
          <a:p>
            <a:r>
              <a:rPr lang="en-US" sz="3000" dirty="0" smtClean="0"/>
              <a:t>Run the following command: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95600"/>
            <a:ext cx="7848600" cy="36933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turtlebot_teleop</a:t>
            </a:r>
            <a:r>
              <a:rPr lang="en-US" dirty="0" smtClean="0"/>
              <a:t> </a:t>
            </a:r>
            <a:r>
              <a:rPr lang="en-US" dirty="0" err="1" smtClean="0"/>
              <a:t>keyboard_teleop.launch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 smtClean="0"/>
              <a:t>Turtlebot</a:t>
            </a:r>
            <a:r>
              <a:rPr lang="en-US" dirty="0" smtClean="0"/>
              <a:t>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902575" cy="432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Laser data is published to the topic </a:t>
            </a:r>
            <a:r>
              <a:rPr lang="en-US" b="1" dirty="0" smtClean="0"/>
              <a:t>/</a:t>
            </a:r>
            <a:r>
              <a:rPr lang="en-US" b="1" dirty="0" err="1" smtClean="0"/>
              <a:t>base_scan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The message type that used to send information of the laser is </a:t>
            </a:r>
            <a:r>
              <a:rPr lang="en-US" dirty="0" err="1" smtClean="0"/>
              <a:t>sensor_msgs</a:t>
            </a:r>
            <a:r>
              <a:rPr lang="en-US" dirty="0" smtClean="0"/>
              <a:t>/</a:t>
            </a:r>
            <a:r>
              <a:rPr lang="en-US" dirty="0" err="1" smtClean="0"/>
              <a:t>LaserScan</a:t>
            </a:r>
            <a:endParaRPr lang="en-US" dirty="0" smtClean="0"/>
          </a:p>
          <a:p>
            <a:r>
              <a:rPr lang="en-US" dirty="0" smtClean="0"/>
              <a:t>You can see the structure of the message using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5814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 </a:t>
            </a:r>
            <a:r>
              <a:rPr lang="en-US" sz="2000" dirty="0" err="1" smtClean="0"/>
              <a:t>sensor_msgs</a:t>
            </a:r>
            <a:r>
              <a:rPr lang="en-US" sz="2000" dirty="0" smtClean="0"/>
              <a:t>/</a:t>
            </a:r>
            <a:r>
              <a:rPr lang="en-US" sz="2000" dirty="0" err="1" smtClean="0"/>
              <a:t>LaserScan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http://docs.ros.org/api/sensor_msgs/html/msg/LaserScan.html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5120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Scanner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467600" cy="316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Laser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laser sensor used in robotics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http://www.hokuyo-aut.jp/02sensor/07scanner/urg_04lx.html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278120" cy="31603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Stage Simulator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perspective view of the robot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09800"/>
            <a:ext cx="4953000" cy="38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Hokuyo Laser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00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a laser scan message from </a:t>
            </a:r>
            <a:r>
              <a:rPr lang="en-US" sz="2800" dirty="0" smtClean="0"/>
              <a:t>Stage: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rostopic</a:t>
            </a:r>
            <a:r>
              <a:rPr lang="en-US" sz="2800" dirty="0" smtClean="0"/>
              <a:t> echo /scan –n1)</a:t>
            </a:r>
            <a:endParaRPr lang="en-US" sz="2800" dirty="0" smtClean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673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Image to Laser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TurtleBot</a:t>
            </a:r>
            <a:r>
              <a:rPr lang="en-US" sz="2800" dirty="0" smtClean="0"/>
              <a:t> doesn’t have a LIDAR by default</a:t>
            </a:r>
          </a:p>
          <a:p>
            <a:r>
              <a:rPr lang="en-US" sz="2800" dirty="0" smtClean="0"/>
              <a:t>However, the image from its depth camera can be used as a laser scan</a:t>
            </a:r>
          </a:p>
          <a:p>
            <a:r>
              <a:rPr lang="en-US" sz="2800" dirty="0" smtClean="0"/>
              <a:t>The node </a:t>
            </a:r>
            <a:r>
              <a:rPr lang="en-US" sz="2800" dirty="0" smtClean="0">
                <a:hlinkClick r:id="rId2"/>
              </a:rPr>
              <a:t>depthimage_to_laserscan</a:t>
            </a:r>
            <a:r>
              <a:rPr lang="en-US" sz="2800" dirty="0" smtClean="0"/>
              <a:t> takes a depth </a:t>
            </a:r>
            <a:r>
              <a:rPr lang="en-US" sz="2800" dirty="0" smtClean="0"/>
              <a:t>image </a:t>
            </a:r>
            <a:r>
              <a:rPr lang="en-US" sz="2800" dirty="0" smtClean="0"/>
              <a:t>and generates a 2D laser scan based on the provided </a:t>
            </a:r>
            <a:r>
              <a:rPr lang="en-US" sz="2800" dirty="0" smtClean="0"/>
              <a:t>parameters</a:t>
            </a:r>
            <a:endParaRPr lang="en-US" sz="2800" dirty="0" smtClean="0"/>
          </a:p>
          <a:p>
            <a:r>
              <a:rPr lang="en-US" sz="2800" dirty="0" smtClean="0"/>
              <a:t>This node is run automatically when you run the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 simulation in Gazebo</a:t>
            </a:r>
          </a:p>
          <a:p>
            <a:r>
              <a:rPr lang="en-US" sz="2800" dirty="0" smtClean="0"/>
              <a:t>The output range arrays contain </a:t>
            </a:r>
            <a:r>
              <a:rPr lang="en-US" sz="2800" dirty="0" err="1" smtClean="0"/>
              <a:t>NaNs</a:t>
            </a:r>
            <a:r>
              <a:rPr lang="en-US" sz="2800" dirty="0" smtClean="0"/>
              <a:t> and +-</a:t>
            </a:r>
            <a:r>
              <a:rPr lang="en-US" sz="2800" dirty="0" err="1" smtClean="0"/>
              <a:t>Infs</a:t>
            </a:r>
            <a:r>
              <a:rPr lang="en-US" sz="2800" dirty="0" smtClean="0"/>
              <a:t> (when the range is less than </a:t>
            </a:r>
            <a:r>
              <a:rPr lang="en-US" sz="2800" dirty="0" err="1" smtClean="0"/>
              <a:t>range_min</a:t>
            </a:r>
            <a:r>
              <a:rPr lang="en-US" sz="2800" dirty="0" smtClean="0"/>
              <a:t> or larger than </a:t>
            </a:r>
            <a:r>
              <a:rPr lang="en-US" sz="2800" dirty="0" err="1" smtClean="0"/>
              <a:t>range_max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Comparisons with </a:t>
            </a:r>
            <a:r>
              <a:rPr lang="en-US" sz="2400" dirty="0" err="1" smtClean="0"/>
              <a:t>NaNs</a:t>
            </a:r>
            <a:r>
              <a:rPr lang="en-US" sz="2400" dirty="0" smtClean="0"/>
              <a:t> always return false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Image to Laser Scan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752600"/>
            <a:ext cx="7696200" cy="378565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 </a:t>
            </a:r>
          </a:p>
          <a:p>
            <a:pPr marL="0" lvl="1"/>
            <a:r>
              <a:rPr lang="en-US" sz="1600" dirty="0" smtClean="0"/>
              <a:t>  ...</a:t>
            </a:r>
          </a:p>
          <a:p>
            <a:pPr marL="0" lvl="1"/>
            <a:r>
              <a:rPr lang="en-US" sz="1600" dirty="0" smtClean="0"/>
              <a:t>  &lt;!-- Fake laser --&gt;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nodelet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nodelet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laserscan_nodelet_manager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="manager"/&gt;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nodelet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nodelet</a:t>
            </a:r>
            <a:r>
              <a:rPr lang="en-US" sz="1600" dirty="0" smtClean="0"/>
              <a:t>" name="depthimage_to_laserscan"</a:t>
            </a:r>
          </a:p>
          <a:p>
            <a:pPr marL="0" lvl="1"/>
            <a:r>
              <a:rPr lang="en-US" sz="1600" dirty="0" smtClean="0"/>
              <a:t>        </a:t>
            </a:r>
            <a:r>
              <a:rPr lang="en-US" sz="1600" dirty="0" err="1" smtClean="0"/>
              <a:t>args</a:t>
            </a:r>
            <a:r>
              <a:rPr lang="en-US" sz="1600" dirty="0" smtClean="0"/>
              <a:t>="load depthimage_to_laserscan/</a:t>
            </a:r>
            <a:r>
              <a:rPr lang="en-US" sz="1600" dirty="0" err="1" smtClean="0"/>
              <a:t>DepthImageToLaserScanNodelet</a:t>
            </a:r>
            <a:r>
              <a:rPr lang="en-US" sz="1600" dirty="0" smtClean="0"/>
              <a:t> </a:t>
            </a:r>
            <a:r>
              <a:rPr lang="en-US" sz="1600" dirty="0" err="1" smtClean="0"/>
              <a:t>laserscan_nodelet_manager</a:t>
            </a:r>
            <a:r>
              <a:rPr lang="en-US" sz="1600" dirty="0" smtClean="0"/>
              <a:t>"&gt;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scan_height</a:t>
            </a:r>
            <a:r>
              <a:rPr lang="en-US" sz="1600" dirty="0" smtClean="0"/>
              <a:t>" value="10"/&gt;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output_frame_id</a:t>
            </a:r>
            <a:r>
              <a:rPr lang="en-US" sz="1600" dirty="0" smtClean="0"/>
              <a:t>" value="/</a:t>
            </a:r>
            <a:r>
              <a:rPr lang="en-US" sz="1600" dirty="0" err="1" smtClean="0"/>
              <a:t>camera_depth_frame</a:t>
            </a:r>
            <a:r>
              <a:rPr lang="en-US" sz="1600" dirty="0" smtClean="0"/>
              <a:t>"/&gt;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range_min</a:t>
            </a:r>
            <a:r>
              <a:rPr lang="en-US" sz="1600" dirty="0" smtClean="0"/>
              <a:t>" value="0.45"/&gt;</a:t>
            </a:r>
          </a:p>
          <a:p>
            <a:pPr marL="0" lvl="1"/>
            <a:r>
              <a:rPr lang="en-US" sz="1600" dirty="0" smtClean="0"/>
              <a:t>    &lt;remap from="image" to="/camera/depth/</a:t>
            </a:r>
            <a:r>
              <a:rPr lang="en-US" sz="1600" dirty="0" err="1" smtClean="0"/>
              <a:t>image_raw</a:t>
            </a:r>
            <a:r>
              <a:rPr lang="en-US" sz="1600" dirty="0" smtClean="0"/>
              <a:t>"/&gt;</a:t>
            </a:r>
          </a:p>
          <a:p>
            <a:pPr marL="0" lvl="1"/>
            <a:r>
              <a:rPr lang="en-US" sz="1600" dirty="0" smtClean="0"/>
              <a:t>    &lt;remap from="scan" to="/scan"/&gt;</a:t>
            </a:r>
          </a:p>
          <a:p>
            <a:pPr marL="0" lvl="1"/>
            <a:r>
              <a:rPr lang="en-US" sz="1600" dirty="0" smtClean="0"/>
              <a:t>  &lt;/node&gt;</a:t>
            </a:r>
          </a:p>
          <a:p>
            <a:pPr marL="0" lvl="1"/>
            <a:r>
              <a:rPr lang="en-US" sz="1600" dirty="0" smtClean="0"/>
              <a:t>&lt;/launch&gt;</a:t>
            </a:r>
            <a:endParaRPr lang="en-US" sz="1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Autofit/>
          </a:bodyPr>
          <a:lstStyle/>
          <a:p>
            <a:r>
              <a:rPr lang="en-US" sz="2600" dirty="0" err="1" smtClean="0"/>
              <a:t>tutrlebot_world.launch</a:t>
            </a:r>
            <a:endParaRPr lang="en-US" sz="2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LaserScan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of a laser scan message from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rostopic</a:t>
            </a:r>
            <a:r>
              <a:rPr lang="en-US" sz="2800" dirty="0" smtClean="0"/>
              <a:t> echo /scan –n1)</a:t>
            </a:r>
            <a:endParaRPr lang="en-US" sz="28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09799"/>
            <a:ext cx="4724400" cy="396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Wander-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We’ll now put all the concepts we’ve learned so far together to create a robot that can wander around its environment</a:t>
            </a:r>
          </a:p>
          <a:p>
            <a:r>
              <a:rPr lang="en-US" sz="2600" dirty="0" smtClean="0"/>
              <a:t>This might not sound terribly earth-shattering, but such a robot is actually capable of doing meaningful work: there is an entire class of tasks that are accomplished by driving across the environment</a:t>
            </a:r>
          </a:p>
          <a:p>
            <a:r>
              <a:rPr lang="en-US" sz="2600" dirty="0" smtClean="0"/>
              <a:t>For example, many vacuuming or other floor-cleaning tasks can be accomplished by cleverly algorithms where the robot, carrying its cleaning tool, traverses its environment somewhat randomly </a:t>
            </a:r>
          </a:p>
          <a:p>
            <a:r>
              <a:rPr lang="en-US" sz="2600" dirty="0" smtClean="0"/>
              <a:t>The robot will eventually drive over all parts of the environment, completing its task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Stopper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We’ll start with a node called </a:t>
            </a:r>
            <a:r>
              <a:rPr lang="en-US" sz="3000" b="1" dirty="0" smtClean="0"/>
              <a:t>stopper</a:t>
            </a:r>
            <a:r>
              <a:rPr lang="en-US" sz="3000" dirty="0" smtClean="0"/>
              <a:t> that will make the robot move forward until it detects an obstacle in front of it </a:t>
            </a:r>
          </a:p>
          <a:p>
            <a:r>
              <a:rPr lang="en-US" sz="3000" dirty="0" smtClean="0"/>
              <a:t>We will use the laser sensor to detect the obstacle</a:t>
            </a:r>
          </a:p>
          <a:p>
            <a:r>
              <a:rPr lang="en-US" sz="3000" dirty="0" smtClean="0"/>
              <a:t>Create a new package called </a:t>
            </a:r>
            <a:r>
              <a:rPr lang="en-US" sz="3000" dirty="0" err="1" smtClean="0"/>
              <a:t>wander_bot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962400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wander_bot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Stopper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Eclipse under the package’s </a:t>
            </a:r>
            <a:r>
              <a:rPr lang="en-US" sz="3000" dirty="0" err="1" smtClean="0"/>
              <a:t>src</a:t>
            </a:r>
            <a:r>
              <a:rPr lang="en-US" sz="3000" dirty="0" smtClean="0"/>
              <a:t> directory add a new class named Stopper</a:t>
            </a:r>
          </a:p>
          <a:p>
            <a:pPr lvl="1"/>
            <a:r>
              <a:rPr lang="en-US" dirty="0" smtClean="0"/>
              <a:t>This will create </a:t>
            </a:r>
            <a:r>
              <a:rPr lang="en-US" dirty="0" err="1" smtClean="0"/>
              <a:t>Stopper.h</a:t>
            </a:r>
            <a:r>
              <a:rPr lang="en-US" dirty="0" smtClean="0"/>
              <a:t> and Stopper.cpp</a:t>
            </a:r>
          </a:p>
          <a:p>
            <a:r>
              <a:rPr lang="en-US" sz="3000" dirty="0" smtClean="0"/>
              <a:t>Add a source file run_stopper.cpp</a:t>
            </a:r>
          </a:p>
          <a:p>
            <a:pPr lvl="1"/>
            <a:r>
              <a:rPr lang="en-US" dirty="0" smtClean="0"/>
              <a:t>This will contain the main function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Stopper.h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990600"/>
            <a:ext cx="7848600" cy="543225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sensor_msgs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LaserScan.h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/>
                <a:ea typeface="Calibri"/>
                <a:cs typeface="Consolas"/>
              </a:rPr>
              <a:t>Stopper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Tunable parameters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i="1" dirty="0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FORWARD_SPEED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0.5;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i="1" dirty="0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MIN_SCAN_ANGLE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-30.0/180*M_PI;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i="1" dirty="0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MAX_SCAN_ANGLE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+30.0/180*M_PI;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i="1" dirty="0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MIN_DIST_FROM_OBSTACLE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0.5;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Should be smaller than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LaserScan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range_max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Stopper();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startMoving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node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::Publisher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Publisher to the robot's velocity command topic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::Subscriber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Subscriber to the robot's laser scan topic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  <a:ea typeface="Calibri"/>
                <a:cs typeface="Consolas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Indicates whether the robot should continue moving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scan);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};</a:t>
            </a:r>
            <a:endParaRPr lang="en-US" sz="14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Twist.h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Stopper::Stopper()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Advertise a new publisher for the robot's velocity command topic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 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cmd_vel_mux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/input/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teleop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10);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Subscribe to the simulated robot's laser scan topic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laserSub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node.subscribe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"scan"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1, &amp;Stopper::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Send a velocity command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The default constructor will set all commands to 0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FORWARD_SPEED_MPS;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commandPub.publish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multi-robot simulator</a:t>
            </a:r>
          </a:p>
          <a:p>
            <a:r>
              <a:rPr lang="en-US" sz="3000" dirty="0" smtClean="0"/>
              <a:t>Like Stage, it is capable of simulating a population of robots, sensors and objects, but does so in 3D</a:t>
            </a:r>
          </a:p>
          <a:p>
            <a:r>
              <a:rPr lang="en-US" sz="3000" dirty="0" smtClean="0"/>
              <a:t>Includes an accurate simulation of rigid-body physics and generates realistic sensor feedback</a:t>
            </a:r>
          </a:p>
          <a:p>
            <a:r>
              <a:rPr lang="en-US" sz="3000" dirty="0" smtClean="0"/>
              <a:t>Allows code designed to operate a physical robot to be executed in an artificial environment</a:t>
            </a:r>
          </a:p>
          <a:p>
            <a:r>
              <a:rPr lang="en-US" sz="3000" dirty="0" smtClean="0"/>
              <a:t>Gazebo is under active development at the OSRF (Open Source Robotics Foundation)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5299" name="Picture 3" descr="http://gazebosim.org/assets/gazebo_vert-d59f8ce05baa76341741db4c5299ee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381000"/>
            <a:ext cx="838200" cy="12042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295400"/>
            <a:ext cx="78486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Process the incoming laser scan message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scanCallback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sensor_msgs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LaserScan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&amp; scan)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isObstacleInFront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Consolas"/>
              </a:rPr>
              <a:t>// Find the closest range between the defined minimum and maximum angles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ceil((MIN_SCAN_ANGLE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floor((MAX_SCAN_ANGLE -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angle_min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/ scan-&gt;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angle_increment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minIndex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+ 1;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&lt;=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maxIndex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++)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(scan-&gt;ranges[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currIndex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] &lt; MIN_DIST_FROM_OBSTACLE)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isObstacleInFront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break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onsolas"/>
                <a:ea typeface="Calibri"/>
                <a:cs typeface="Consolas"/>
              </a:rPr>
              <a:t> 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isObstacleInFront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 {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Consolas"/>
              </a:rPr>
              <a:t>"Stop!"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);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Consolas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;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    }</a:t>
            </a:r>
            <a:endParaRPr lang="en-US" sz="14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Consolas"/>
              </a:rPr>
              <a:t>}</a:t>
            </a:r>
            <a:endParaRPr lang="en-US" sz="1400" dirty="0">
              <a:ea typeface="Calibri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Stopper.cpp (3)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31085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Stopper::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startMoving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::Rate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(10);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"Start moving"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Keep spinning loop until user presses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Ctrl+C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 or the robot got too close to an obstacle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::ok() &amp;&amp;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keepMoving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moveForward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spinOnce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Need to call this function often to allow ROS to process incoming messages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rate.sleep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run_stopper.cpp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447800"/>
            <a:ext cx="7848600" cy="31085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Stopper.h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**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Initiate new ROS node named "stopper"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"stopper"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Create new stopper object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Stopper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Start the movement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stopper.startMoving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Edit the following lines in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CMakeLists.txt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133600"/>
            <a:ext cx="7315200" cy="224676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/>
              <a:t>cmake_minimum_required</a:t>
            </a:r>
            <a:r>
              <a:rPr lang="en-US" sz="1400" dirty="0" smtClean="0"/>
              <a:t>(VERSION 2.8.3)</a:t>
            </a:r>
          </a:p>
          <a:p>
            <a:pPr marL="0" lvl="1"/>
            <a:r>
              <a:rPr lang="en-US" sz="1400" dirty="0" smtClean="0"/>
              <a:t>project(</a:t>
            </a:r>
            <a:r>
              <a:rPr lang="en-US" sz="1400" dirty="0" err="1" smtClean="0"/>
              <a:t>my_stage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…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(stopper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/Stopper.cpp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/run_stopper.cpp)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(stopper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Launch file for launching both Gazebo and the stopper node: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 run the launch file: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1816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wander_bot</a:t>
            </a:r>
            <a:r>
              <a:rPr lang="en-US" sz="2000" dirty="0" smtClean="0"/>
              <a:t> </a:t>
            </a:r>
            <a:r>
              <a:rPr lang="en-US" sz="2000" dirty="0" err="1" smtClean="0"/>
              <a:t>stopper.launch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6962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&lt;launch&gt; 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param</a:t>
            </a:r>
            <a:r>
              <a:rPr lang="en-US" dirty="0" smtClean="0"/>
              <a:t> name="/</a:t>
            </a:r>
            <a:r>
              <a:rPr lang="en-US" dirty="0" err="1" smtClean="0"/>
              <a:t>use_sim_time</a:t>
            </a:r>
            <a:r>
              <a:rPr lang="en-US" dirty="0" smtClean="0"/>
              <a:t>" value="true" /&gt;       </a:t>
            </a:r>
          </a:p>
          <a:p>
            <a:r>
              <a:rPr lang="en-US" dirty="0" smtClean="0"/>
              <a:t>    &lt;!-- Launch turtle </a:t>
            </a:r>
            <a:r>
              <a:rPr lang="en-US" dirty="0" err="1" smtClean="0"/>
              <a:t>bot</a:t>
            </a:r>
            <a:r>
              <a:rPr lang="en-US" dirty="0" smtClean="0"/>
              <a:t> world --&gt;</a:t>
            </a:r>
          </a:p>
          <a:p>
            <a:r>
              <a:rPr lang="en-US" dirty="0" smtClean="0"/>
              <a:t>    &lt;include file="$(find </a:t>
            </a:r>
            <a:r>
              <a:rPr lang="en-US" dirty="0" err="1" smtClean="0"/>
              <a:t>turtlebot_gazebo</a:t>
            </a:r>
            <a:r>
              <a:rPr lang="en-US" dirty="0" smtClean="0"/>
              <a:t>)/launch/</a:t>
            </a:r>
            <a:r>
              <a:rPr lang="en-US" dirty="0" err="1" smtClean="0"/>
              <a:t>turtlebot_world.launch</a:t>
            </a:r>
            <a:r>
              <a:rPr lang="en-US" dirty="0" smtClean="0"/>
              <a:t>"/&gt;   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&lt;!-- Launch stopper node --&gt;</a:t>
            </a:r>
          </a:p>
          <a:p>
            <a:r>
              <a:rPr lang="en-US" dirty="0" smtClean="0"/>
              <a:t>    &lt;node name="stopper"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wander_bot</a:t>
            </a:r>
            <a:r>
              <a:rPr lang="en-US" dirty="0" smtClean="0"/>
              <a:t>" type="stopper" output="screen"/&gt; </a:t>
            </a:r>
          </a:p>
          <a:p>
            <a:r>
              <a:rPr lang="en-US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Normally, ROS client libraries use the computer's system clock as the "wall-clock“ </a:t>
            </a:r>
          </a:p>
          <a:p>
            <a:r>
              <a:rPr lang="en-US" sz="2800" dirty="0" smtClean="0"/>
              <a:t>When you are running a simulation or playing back logged data, it is often desirable to instead have the system use a simulated clock so that you can have accelerated, slowed, or stepped control over your system's perceived time</a:t>
            </a:r>
          </a:p>
          <a:p>
            <a:r>
              <a:rPr lang="en-US" sz="2800" dirty="0" smtClean="0"/>
              <a:t>To support this, the ROS client libraries can listen to the /clock topic that is used to publish "simulation time“</a:t>
            </a:r>
          </a:p>
          <a:p>
            <a:r>
              <a:rPr lang="en-US" sz="2800" dirty="0" smtClean="0"/>
              <a:t>For that purpose, set the 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use_sim_time</a:t>
            </a:r>
            <a:r>
              <a:rPr lang="en-US" sz="2800" b="1" dirty="0" smtClean="0"/>
              <a:t> </a:t>
            </a:r>
            <a:r>
              <a:rPr lang="en-US" sz="2800" dirty="0" smtClean="0"/>
              <a:t>parameter to true </a:t>
            </a:r>
            <a:r>
              <a:rPr lang="en-US" sz="2800" i="1" dirty="0" smtClean="0"/>
              <a:t>before the node is initialized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Initial Position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38321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Final Position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24800" cy="433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4 (</a:t>
            </a:r>
            <a:r>
              <a:rPr lang="en-US" smtClean="0"/>
              <a:t>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Implement a simple walker algorithm much like </a:t>
            </a:r>
            <a:r>
              <a:rPr lang="en-US" sz="2800" dirty="0" smtClean="0"/>
              <a:t>a </a:t>
            </a:r>
            <a:r>
              <a:rPr lang="en-US" sz="2800" dirty="0" err="1" smtClean="0"/>
              <a:t>Roomba</a:t>
            </a:r>
            <a:r>
              <a:rPr lang="en-US" sz="2800" dirty="0" smtClean="0"/>
              <a:t> robot </a:t>
            </a:r>
            <a:r>
              <a:rPr lang="en-US" sz="2800" dirty="0" err="1" smtClean="0"/>
              <a:t>vaccum</a:t>
            </a:r>
            <a:r>
              <a:rPr lang="en-US" sz="2800" dirty="0" smtClean="0"/>
              <a:t> cleaner</a:t>
            </a:r>
            <a:endParaRPr lang="en-US" sz="3000" dirty="0" smtClean="0"/>
          </a:p>
          <a:p>
            <a:r>
              <a:rPr lang="en-US" sz="2800" dirty="0" smtClean="0"/>
              <a:t>The robot should move forward until it reaches an obstacle, then rotate in place until the way ahead is clear, then move forward again and repeat</a:t>
            </a:r>
          </a:p>
          <a:p>
            <a:r>
              <a:rPr lang="en-US" sz="2800" dirty="0" smtClean="0"/>
              <a:t>Bonus: rotate the robot in the direction that is more free from obstacles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endParaRPr lang="en-US" sz="3000" dirty="0" smtClean="0">
              <a:hlinkClick r:id="rId2"/>
            </a:endParaRPr>
          </a:p>
          <a:p>
            <a:r>
              <a:rPr lang="en-US" sz="3000" dirty="0" smtClean="0">
                <a:hlinkClick r:id="rId2"/>
              </a:rPr>
              <a:t>Gazebo Demo</a:t>
            </a:r>
            <a:endParaRPr lang="en-US" sz="30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61069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Indigo comes with Gazebo V2.2</a:t>
            </a:r>
          </a:p>
          <a:p>
            <a:r>
              <a:rPr lang="en-US" dirty="0" smtClean="0"/>
              <a:t>Gazebo home page - </a:t>
            </a:r>
            <a:r>
              <a:rPr lang="en-US" dirty="0" smtClean="0">
                <a:hlinkClick r:id="rId2"/>
              </a:rPr>
              <a:t>http://gazebosim.org/</a:t>
            </a:r>
            <a:endParaRPr lang="en-US" dirty="0" smtClean="0"/>
          </a:p>
          <a:p>
            <a:r>
              <a:rPr lang="en-US" dirty="0" smtClean="0"/>
              <a:t>Gazebo tutorials - </a:t>
            </a:r>
            <a:r>
              <a:rPr lang="en-US" dirty="0" smtClean="0">
                <a:hlinkClick r:id="rId3"/>
              </a:rPr>
              <a:t>http://gazebosim.org/tutorials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 smtClean="0"/>
              <a:t>Gazebo consists of two processes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Server:</a:t>
            </a:r>
            <a:r>
              <a:rPr lang="en-US" dirty="0" smtClean="0"/>
              <a:t> Runs the physics loop and generates sensor data</a:t>
            </a:r>
          </a:p>
          <a:p>
            <a:pPr lvl="1"/>
            <a:r>
              <a:rPr lang="en-US" i="1" dirty="0" smtClean="0"/>
              <a:t>Executable:</a:t>
            </a:r>
            <a:r>
              <a:rPr lang="en-US" dirty="0" smtClean="0"/>
              <a:t> </a:t>
            </a:r>
            <a:r>
              <a:rPr lang="en-US" dirty="0" err="1" smtClean="0"/>
              <a:t>gzserver</a:t>
            </a:r>
            <a:endParaRPr lang="en-US" dirty="0" smtClean="0"/>
          </a:p>
          <a:p>
            <a:pPr lvl="1"/>
            <a:r>
              <a:rPr lang="en-US" i="1" dirty="0" smtClean="0"/>
              <a:t>Libraries:</a:t>
            </a:r>
            <a:r>
              <a:rPr lang="en-US" dirty="0" smtClean="0"/>
              <a:t> Physics, Sensors, Rendering, Transport</a:t>
            </a:r>
          </a:p>
          <a:p>
            <a:r>
              <a:rPr lang="en-US" b="1" dirty="0" smtClean="0"/>
              <a:t>Client:</a:t>
            </a:r>
            <a:r>
              <a:rPr lang="en-US" dirty="0" smtClean="0"/>
              <a:t> Provides user interaction and visualization of a simulation.</a:t>
            </a:r>
          </a:p>
          <a:p>
            <a:pPr lvl="1"/>
            <a:r>
              <a:rPr lang="en-US" i="1" dirty="0" smtClean="0"/>
              <a:t>Executable:</a:t>
            </a:r>
            <a:r>
              <a:rPr lang="en-US" dirty="0" smtClean="0"/>
              <a:t> </a:t>
            </a:r>
            <a:r>
              <a:rPr lang="en-US" dirty="0" err="1" smtClean="0"/>
              <a:t>gzclient</a:t>
            </a:r>
            <a:endParaRPr lang="en-US" dirty="0" smtClean="0"/>
          </a:p>
          <a:p>
            <a:pPr lvl="1"/>
            <a:r>
              <a:rPr lang="en-US" i="1" dirty="0" smtClean="0"/>
              <a:t>Libraries:</a:t>
            </a:r>
            <a:r>
              <a:rPr lang="en-US" dirty="0" smtClean="0"/>
              <a:t> Transport, Rendering, GUI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Gazebo 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 descr="archite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7924800" cy="33297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157853</TotalTime>
  <Words>2141</Words>
  <Application>Microsoft Office PowerPoint</Application>
  <PresentationFormat>On-screen Show (4:3)</PresentationFormat>
  <Paragraphs>548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PresentationPro_WaterWavesWide</vt:lpstr>
      <vt:lpstr>ROS – Lecture 4</vt:lpstr>
      <vt:lpstr>Simulators</vt:lpstr>
      <vt:lpstr>ROS Stage Simulator</vt:lpstr>
      <vt:lpstr>ROS Stage Simulator</vt:lpstr>
      <vt:lpstr>Gazebo</vt:lpstr>
      <vt:lpstr>Gazebo</vt:lpstr>
      <vt:lpstr>Gazebo</vt:lpstr>
      <vt:lpstr>Gazebo Architecture</vt:lpstr>
      <vt:lpstr>Gazebo Architecture</vt:lpstr>
      <vt:lpstr>Running Gazebo from ROS</vt:lpstr>
      <vt:lpstr>Gazebo User Interface</vt:lpstr>
      <vt:lpstr>The World View</vt:lpstr>
      <vt:lpstr>Add a Model</vt:lpstr>
      <vt:lpstr>Inserting PR2 Robot</vt:lpstr>
      <vt:lpstr>Models Item</vt:lpstr>
      <vt:lpstr>Collisions View</vt:lpstr>
      <vt:lpstr>Wireframe View</vt:lpstr>
      <vt:lpstr>Clock</vt:lpstr>
      <vt:lpstr>Saving a World</vt:lpstr>
      <vt:lpstr>Loading a World</vt:lpstr>
      <vt:lpstr>World Description File</vt:lpstr>
      <vt:lpstr>Example World Files</vt:lpstr>
      <vt:lpstr>willowgarage.world</vt:lpstr>
      <vt:lpstr>Launch World Files</vt:lpstr>
      <vt:lpstr>willowgarage_world.launch</vt:lpstr>
      <vt:lpstr>Willow Garage World</vt:lpstr>
      <vt:lpstr>Model Files</vt:lpstr>
      <vt:lpstr>willowgarage Model SDF File</vt:lpstr>
      <vt:lpstr> Components of Models</vt:lpstr>
      <vt:lpstr>Meet TurtleBot</vt:lpstr>
      <vt:lpstr>Turtlebot Simulation</vt:lpstr>
      <vt:lpstr>Turtlebot Simulation</vt:lpstr>
      <vt:lpstr>Turtlebot Simulation</vt:lpstr>
      <vt:lpstr>Moving Turtlebot with Teleop</vt:lpstr>
      <vt:lpstr>Moving Turtlebot with Teleop</vt:lpstr>
      <vt:lpstr>Laser Scan Data</vt:lpstr>
      <vt:lpstr>LaserScan Message</vt:lpstr>
      <vt:lpstr>Laser Scanner</vt:lpstr>
      <vt:lpstr>Hokuyo Laser</vt:lpstr>
      <vt:lpstr>Hokuyo Laser</vt:lpstr>
      <vt:lpstr>LaserScan Message</vt:lpstr>
      <vt:lpstr>Depth Image to Laser Scan</vt:lpstr>
      <vt:lpstr>Depth Image to Laser Scan</vt:lpstr>
      <vt:lpstr>LaserScan Message</vt:lpstr>
      <vt:lpstr>Wander-bot</vt:lpstr>
      <vt:lpstr>A Stopper Node</vt:lpstr>
      <vt:lpstr>A Stopper Node</vt:lpstr>
      <vt:lpstr>Stopper.h</vt:lpstr>
      <vt:lpstr>Stopper.cpp (1)</vt:lpstr>
      <vt:lpstr>Stopper.cpp (2)</vt:lpstr>
      <vt:lpstr>Stopper.cpp (3)</vt:lpstr>
      <vt:lpstr>run_stopper.cpp</vt:lpstr>
      <vt:lpstr>CMakeLists.txt</vt:lpstr>
      <vt:lpstr>Launch File</vt:lpstr>
      <vt:lpstr>ROS Clock</vt:lpstr>
      <vt:lpstr>Turtlebot Initial Position</vt:lpstr>
      <vt:lpstr>Turtlebot Final Position</vt:lpstr>
      <vt:lpstr>Ex. 4 (For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3226</cp:revision>
  <dcterms:created xsi:type="dcterms:W3CDTF">2007-12-16T19:09:03Z</dcterms:created>
  <dcterms:modified xsi:type="dcterms:W3CDTF">2016-12-24T10:47:40Z</dcterms:modified>
</cp:coreProperties>
</file>