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58"/>
  </p:notesMasterIdLst>
  <p:handoutMasterIdLst>
    <p:handoutMasterId r:id="rId59"/>
  </p:handoutMasterIdLst>
  <p:sldIdLst>
    <p:sldId id="932" r:id="rId3"/>
    <p:sldId id="920" r:id="rId4"/>
    <p:sldId id="926" r:id="rId5"/>
    <p:sldId id="927" r:id="rId6"/>
    <p:sldId id="893" r:id="rId7"/>
    <p:sldId id="914" r:id="rId8"/>
    <p:sldId id="919" r:id="rId9"/>
    <p:sldId id="929" r:id="rId10"/>
    <p:sldId id="928" r:id="rId11"/>
    <p:sldId id="930" r:id="rId12"/>
    <p:sldId id="931" r:id="rId13"/>
    <p:sldId id="824" r:id="rId14"/>
    <p:sldId id="892" r:id="rId15"/>
    <p:sldId id="911" r:id="rId16"/>
    <p:sldId id="854" r:id="rId17"/>
    <p:sldId id="915" r:id="rId18"/>
    <p:sldId id="865" r:id="rId19"/>
    <p:sldId id="921" r:id="rId20"/>
    <p:sldId id="949" r:id="rId21"/>
    <p:sldId id="922" r:id="rId22"/>
    <p:sldId id="868" r:id="rId23"/>
    <p:sldId id="867" r:id="rId24"/>
    <p:sldId id="934" r:id="rId25"/>
    <p:sldId id="935" r:id="rId26"/>
    <p:sldId id="936" r:id="rId27"/>
    <p:sldId id="937" r:id="rId28"/>
    <p:sldId id="938" r:id="rId29"/>
    <p:sldId id="962" r:id="rId30"/>
    <p:sldId id="963" r:id="rId31"/>
    <p:sldId id="941" r:id="rId32"/>
    <p:sldId id="942" r:id="rId33"/>
    <p:sldId id="943" r:id="rId34"/>
    <p:sldId id="964" r:id="rId35"/>
    <p:sldId id="961" r:id="rId36"/>
    <p:sldId id="965" r:id="rId37"/>
    <p:sldId id="967" r:id="rId38"/>
    <p:sldId id="966" r:id="rId39"/>
    <p:sldId id="969" r:id="rId40"/>
    <p:sldId id="968" r:id="rId41"/>
    <p:sldId id="971" r:id="rId42"/>
    <p:sldId id="970" r:id="rId43"/>
    <p:sldId id="951" r:id="rId44"/>
    <p:sldId id="972" r:id="rId45"/>
    <p:sldId id="952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73" r:id="rId54"/>
    <p:sldId id="974" r:id="rId55"/>
    <p:sldId id="960" r:id="rId56"/>
    <p:sldId id="85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6" autoAdjust="0"/>
    <p:restoredTop sz="92995" autoAdjust="0"/>
  </p:normalViewPr>
  <p:slideViewPr>
    <p:cSldViewPr>
      <p:cViewPr>
        <p:scale>
          <a:sx n="100" d="100"/>
          <a:sy n="100" d="100"/>
        </p:scale>
        <p:origin x="-850" y="8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כ'/כסלו/תשע"ז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hSrWtB0Xik" TargetMode="External"/><Relationship Id="rId2" Type="http://schemas.openxmlformats.org/officeDocument/2006/relationships/hyperlink" Target="http://wiki.ros.org/gmapp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msg/OccupancyGrid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map_serv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iki.ros.org/rviz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Image.html" TargetMode="External"/><Relationship Id="rId7" Type="http://schemas.openxmlformats.org/officeDocument/2006/relationships/hyperlink" Target="http://docs.ros.org/api/nav_msgs/html/msg/OccupancyGrid.html" TargetMode="External"/><Relationship Id="rId2" Type="http://schemas.openxmlformats.org/officeDocument/2006/relationships/hyperlink" Target="http://docs.ros.org/api/sensor_msgs/html/msg/JointStat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os.org/api/sensor_msgs/html/msg/LaserScan.html" TargetMode="External"/><Relationship Id="rId5" Type="http://schemas.openxmlformats.org/officeDocument/2006/relationships/hyperlink" Target="http://docs.ros.org/api/nav_msgs/html/msg/GridCells.html" TargetMode="External"/><Relationship Id="rId4" Type="http://schemas.openxmlformats.org/officeDocument/2006/relationships/hyperlink" Target="http://docs.ros.org/api/sensor_msgs/html/msg/CameraInfo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ros.org/api/nav_msgs/html/msg/Odometry.html" TargetMode="External"/><Relationship Id="rId3" Type="http://schemas.openxmlformats.org/officeDocument/2006/relationships/hyperlink" Target="http://docs.ros.org/api/visualization_msgs/html/msg/MarkerArray.html" TargetMode="External"/><Relationship Id="rId7" Type="http://schemas.openxmlformats.org/officeDocument/2006/relationships/hyperlink" Target="http://docs.ros.org/api/sensor_msgs/html/msg/PointCloud2.html" TargetMode="External"/><Relationship Id="rId2" Type="http://schemas.openxmlformats.org/officeDocument/2006/relationships/hyperlink" Target="http://docs.ros.org/api/visualization_msgs/html/msg/Mark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ros.org/api/sensor_msgs/html/msg/PointCloud.html" TargetMode="External"/><Relationship Id="rId5" Type="http://schemas.openxmlformats.org/officeDocument/2006/relationships/hyperlink" Target="http://docs.ros.org/api/geometry_msgs/html/msg/PoseStamped.html" TargetMode="External"/><Relationship Id="rId4" Type="http://schemas.openxmlformats.org/officeDocument/2006/relationships/hyperlink" Target="http://docs.ros.org/api/nav_msgs/html/msg/Path.html" TargetMode="External"/><Relationship Id="rId9" Type="http://schemas.openxmlformats.org/officeDocument/2006/relationships/hyperlink" Target="http://docs.ros.org/api/sensor_msgs/html/msg/Range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msg/OccupancyGrid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–</a:t>
            </a:r>
            <a:r>
              <a:rPr lang="en-US" sz="5400" dirty="0" smtClean="0"/>
              <a:t> Lecture 5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6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Mapping in ROS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rviz</a:t>
            </a:r>
            <a:endParaRPr lang="en-US" sz="3200" b="1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ROS Services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Map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Since maps are represented as image files, you can edit them in your favorite image editor</a:t>
            </a:r>
          </a:p>
          <a:p>
            <a:r>
              <a:rPr lang="en-US" sz="2800" dirty="0" smtClean="0"/>
              <a:t>This allows you to tidy up any maps that you create from sensor data, removing things that shouldn’t be there, or adding in fake obstacles to influence path planning</a:t>
            </a:r>
          </a:p>
          <a:p>
            <a:r>
              <a:rPr lang="en-US" sz="2800" dirty="0" smtClean="0"/>
              <a:t>For example, you can stop the robot from planning paths through certain areas of the map by drawing a line across a corridor you don’t want to the robot to drive through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Map Files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47800"/>
            <a:ext cx="5105400" cy="45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Simultaneous localization and mapping</a:t>
            </a:r>
            <a:r>
              <a:rPr lang="en-US" sz="3000" dirty="0" smtClean="0"/>
              <a:t> (</a:t>
            </a:r>
            <a:r>
              <a:rPr lang="en-US" sz="3000" b="1" dirty="0" smtClean="0"/>
              <a:t>SLAM</a:t>
            </a:r>
            <a:r>
              <a:rPr lang="en-US" sz="3000" dirty="0" smtClean="0"/>
              <a:t>) is a technique used by robots to build up a map within an unknown environment while at the same time keeping track of their current location</a:t>
            </a:r>
          </a:p>
          <a:p>
            <a:r>
              <a:rPr lang="en-US" sz="3000" dirty="0" smtClean="0"/>
              <a:t>A chicken or egg problem: An unbiased map is needed for localization while an accurate pose estimate is needed to build that map 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 – </a:t>
            </a:r>
            <a:r>
              <a:rPr lang="en-US" dirty="0" err="1" smtClean="0"/>
              <a:t>FastSLAM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Represent probability distribution as a set of discrete particles which occupy the state space</a:t>
            </a:r>
          </a:p>
          <a:p>
            <a:r>
              <a:rPr lang="en-US" dirty="0" smtClean="0"/>
              <a:t>Main steps of the algorithm: </a:t>
            </a:r>
          </a:p>
          <a:p>
            <a:pPr lvl="1"/>
            <a:r>
              <a:rPr lang="en-US" dirty="0" smtClean="0"/>
              <a:t>Start with a random distribution of particles</a:t>
            </a:r>
          </a:p>
          <a:p>
            <a:pPr lvl="1"/>
            <a:r>
              <a:rPr lang="en-US" dirty="0" smtClean="0"/>
              <a:t>Compare particle’s prediction of measurements with actual measurements </a:t>
            </a:r>
          </a:p>
          <a:p>
            <a:pPr lvl="1"/>
            <a:r>
              <a:rPr lang="en-US" dirty="0" smtClean="0"/>
              <a:t>Assign each particle a weight depending on how well its estimate of the state agrees with the measurements </a:t>
            </a:r>
          </a:p>
          <a:p>
            <a:pPr lvl="1"/>
            <a:r>
              <a:rPr lang="en-US" dirty="0" smtClean="0"/>
              <a:t>Randomly draw particles from previous distribution based on weights creating a new distribution </a:t>
            </a:r>
          </a:p>
          <a:p>
            <a:r>
              <a:rPr lang="en-US" b="1" dirty="0" smtClean="0"/>
              <a:t>Efficient</a:t>
            </a:r>
            <a:r>
              <a:rPr lang="en-US" dirty="0" smtClean="0"/>
              <a:t>: scales logarithmically with the number of landmarks in the map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 descr="C:\Users\Roi\Desktop\global-floo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303962" cy="46625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http://wiki.ros.org/gmapping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gmapping</a:t>
            </a:r>
            <a:r>
              <a:rPr lang="en-US" dirty="0"/>
              <a:t> package provides laser-based </a:t>
            </a:r>
            <a:r>
              <a:rPr lang="en-US" dirty="0" smtClean="0"/>
              <a:t>SLAM </a:t>
            </a:r>
            <a:r>
              <a:rPr lang="en-US" dirty="0"/>
              <a:t>as a ROS node called </a:t>
            </a:r>
            <a:r>
              <a:rPr lang="en-US" b="1" dirty="0" err="1" smtClean="0"/>
              <a:t>slam_gmapping</a:t>
            </a:r>
            <a:endParaRPr lang="en-US" dirty="0" smtClean="0"/>
          </a:p>
          <a:p>
            <a:r>
              <a:rPr lang="en-US" dirty="0" smtClean="0"/>
              <a:t>Uses the </a:t>
            </a:r>
            <a:r>
              <a:rPr lang="en-US" dirty="0" err="1" smtClean="0"/>
              <a:t>FastSLAM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It takes the laser scans and the </a:t>
            </a:r>
            <a:r>
              <a:rPr lang="en-US" dirty="0" err="1" smtClean="0"/>
              <a:t>odometry</a:t>
            </a:r>
            <a:r>
              <a:rPr lang="en-US" dirty="0" smtClean="0"/>
              <a:t> and builds a 2D occupancy grid map</a:t>
            </a:r>
          </a:p>
          <a:p>
            <a:r>
              <a:rPr lang="en-US" dirty="0" smtClean="0"/>
              <a:t>It updates the map state while the robot moves</a:t>
            </a:r>
          </a:p>
          <a:p>
            <a:r>
              <a:rPr lang="en-US" dirty="0" smtClean="0">
                <a:hlinkClick r:id="rId3"/>
              </a:rPr>
              <a:t>ROS with </a:t>
            </a:r>
            <a:r>
              <a:rPr lang="en-US" dirty="0" err="1" smtClean="0">
                <a:hlinkClick r:id="rId3"/>
              </a:rPr>
              <a:t>gmapping</a:t>
            </a:r>
            <a:r>
              <a:rPr lang="en-US" dirty="0" smtClean="0">
                <a:hlinkClick r:id="rId3"/>
              </a:rPr>
              <a:t> video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gmapping</a:t>
            </a:r>
            <a:r>
              <a:rPr lang="en-US" dirty="0" smtClean="0"/>
              <a:t> is not part of ROS Indigo installation</a:t>
            </a:r>
          </a:p>
          <a:p>
            <a:r>
              <a:rPr lang="en-US" dirty="0" smtClean="0"/>
              <a:t>To install </a:t>
            </a:r>
            <a:r>
              <a:rPr lang="en-US" dirty="0" err="1" smtClean="0"/>
              <a:t>gmapping</a:t>
            </a:r>
            <a:r>
              <a:rPr lang="en-US" dirty="0" smtClean="0"/>
              <a:t> run: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You may need to run </a:t>
            </a:r>
            <a:r>
              <a:rPr lang="en-US" dirty="0" err="1" smtClean="0"/>
              <a:t>sudo</a:t>
            </a:r>
            <a:r>
              <a:rPr lang="en-US" dirty="0" smtClean="0"/>
              <a:t> apt-get update before that to update package repositories list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5146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ros</a:t>
            </a:r>
            <a:r>
              <a:rPr lang="en-US" sz="2000" dirty="0" smtClean="0"/>
              <a:t>-indigo-slam-</a:t>
            </a:r>
            <a:r>
              <a:rPr lang="en-US" sz="2000" dirty="0" err="1" smtClean="0"/>
              <a:t>gmapping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 launch Gazebo with </a:t>
            </a:r>
            <a:r>
              <a:rPr lang="en-US" sz="3000" dirty="0" err="1" smtClean="0"/>
              <a:t>turtlebot</a:t>
            </a:r>
            <a:endParaRPr lang="en-US" sz="3000" dirty="0" smtClean="0"/>
          </a:p>
          <a:p>
            <a:endParaRPr lang="en-US" dirty="0" smtClean="0"/>
          </a:p>
          <a:p>
            <a:r>
              <a:rPr lang="en-US" sz="3000" dirty="0" smtClean="0"/>
              <a:t>Now start </a:t>
            </a:r>
            <a:r>
              <a:rPr lang="en-US" sz="3000" dirty="0" err="1" smtClean="0"/>
              <a:t>gmapping</a:t>
            </a:r>
            <a:r>
              <a:rPr lang="en-US" sz="3000" dirty="0" smtClean="0"/>
              <a:t> in a new terminal window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050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turtlebot_gazebo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turtlebot_world.launch</a:t>
            </a:r>
            <a:endParaRPr lang="en-US" sz="20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9718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gmapping</a:t>
            </a:r>
            <a:r>
              <a:rPr lang="en-US" sz="2000" dirty="0" smtClean="0"/>
              <a:t> </a:t>
            </a:r>
            <a:r>
              <a:rPr lang="en-US" sz="2000" dirty="0" err="1" smtClean="0"/>
              <a:t>slam_gmapping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10000"/>
            <a:ext cx="5867400" cy="207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 move the robot using </a:t>
            </a:r>
            <a:r>
              <a:rPr lang="en-US" sz="2800" dirty="0" err="1" smtClean="0"/>
              <a:t>teleop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Check that the map is published to the topic /map</a:t>
            </a:r>
          </a:p>
          <a:p>
            <a:endParaRPr lang="en-US" sz="2800" dirty="0" smtClean="0"/>
          </a:p>
          <a:p>
            <a:r>
              <a:rPr lang="en-US" sz="2800" dirty="0" smtClean="0"/>
              <a:t>Message type is </a:t>
            </a:r>
            <a:r>
              <a:rPr lang="en-US" sz="2800" dirty="0" err="1" smtClean="0">
                <a:hlinkClick r:id="rId2"/>
              </a:rPr>
              <a:t>nav_msgs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err="1" smtClean="0">
                <a:hlinkClick r:id="rId2"/>
              </a:rPr>
              <a:t>OccupancyGrid</a:t>
            </a:r>
            <a:endParaRPr lang="en-US" sz="2800" dirty="0" smtClean="0"/>
          </a:p>
          <a:p>
            <a:r>
              <a:rPr lang="en-US" sz="2800" dirty="0" smtClean="0"/>
              <a:t>Occupancy is represented as an integer with:</a:t>
            </a:r>
          </a:p>
          <a:p>
            <a:pPr lvl="1"/>
            <a:r>
              <a:rPr lang="en-US" dirty="0" smtClean="0"/>
              <a:t>0 meaning completely free</a:t>
            </a:r>
          </a:p>
          <a:p>
            <a:pPr lvl="1"/>
            <a:r>
              <a:rPr lang="en-US" dirty="0" smtClean="0"/>
              <a:t>100 meaning completely occupied</a:t>
            </a:r>
          </a:p>
          <a:p>
            <a:pPr lvl="1"/>
            <a:r>
              <a:rPr lang="en-US" dirty="0" smtClean="0"/>
              <a:t>the special value -1 for completely unknown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8194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echo /map -n1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1828800"/>
            <a:ext cx="78486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 err="1" smtClean="0"/>
              <a:t>turtlebot_teleop</a:t>
            </a:r>
            <a:r>
              <a:rPr lang="en-US" dirty="0" smtClean="0"/>
              <a:t> </a:t>
            </a:r>
            <a:r>
              <a:rPr lang="en-US" dirty="0" err="1" smtClean="0"/>
              <a:t>keyboard_teleop.launch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Building maps is one of the fundamental problems in mobile robotics</a:t>
            </a:r>
          </a:p>
          <a:p>
            <a:r>
              <a:rPr lang="en-US" sz="3000" dirty="0" smtClean="0"/>
              <a:t>Maps allow robots to efficiently carry out their tasks, such as localization, path planning, activity planning, etc.</a:t>
            </a:r>
          </a:p>
          <a:p>
            <a:r>
              <a:rPr lang="en-US" sz="3000" dirty="0" smtClean="0"/>
              <a:t>There are different ways to create a map of the environment</a:t>
            </a:r>
          </a:p>
          <a:p>
            <a:pPr lvl="1"/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hlinkClick r:id="rId2"/>
              </a:rPr>
              <a:t>map_server</a:t>
            </a:r>
            <a:r>
              <a:rPr lang="en-US" sz="3000" dirty="0" smtClean="0"/>
              <a:t> allows you to load and save maps</a:t>
            </a:r>
          </a:p>
          <a:p>
            <a:r>
              <a:rPr lang="en-US" sz="3000" dirty="0" smtClean="0"/>
              <a:t>To install the package:</a:t>
            </a:r>
          </a:p>
          <a:p>
            <a:endParaRPr lang="en-US" dirty="0" smtClean="0"/>
          </a:p>
          <a:p>
            <a:r>
              <a:rPr lang="en-US" sz="3000" dirty="0" smtClean="0"/>
              <a:t>To save dynamically generated maps to a file:</a:t>
            </a:r>
          </a:p>
          <a:p>
            <a:endParaRPr lang="en-US" dirty="0" smtClean="0"/>
          </a:p>
          <a:p>
            <a:r>
              <a:rPr lang="en-US" sz="3000" dirty="0" err="1" smtClean="0"/>
              <a:t>map_saver</a:t>
            </a:r>
            <a:r>
              <a:rPr lang="en-US" sz="3000" dirty="0" smtClean="0"/>
              <a:t> generates the following files in the current directory:</a:t>
            </a:r>
          </a:p>
          <a:p>
            <a:pPr lvl="1"/>
            <a:r>
              <a:rPr lang="en-US" b="1" dirty="0" smtClean="0"/>
              <a:t>map.pgm</a:t>
            </a:r>
            <a:r>
              <a:rPr lang="en-US" dirty="0" smtClean="0"/>
              <a:t> – the map itself</a:t>
            </a:r>
          </a:p>
          <a:p>
            <a:pPr lvl="1"/>
            <a:r>
              <a:rPr lang="en-US" b="1" dirty="0" err="1" smtClean="0"/>
              <a:t>map.yaml</a:t>
            </a:r>
            <a:r>
              <a:rPr lang="en-US" dirty="0" smtClean="0"/>
              <a:t> – the map’s metadata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ros</a:t>
            </a:r>
            <a:r>
              <a:rPr lang="en-US" sz="2000" dirty="0" smtClean="0"/>
              <a:t>-indigo-map-server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5052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map_server </a:t>
            </a:r>
            <a:r>
              <a:rPr lang="en-US" sz="2000" dirty="0" err="1" smtClean="0"/>
              <a:t>map_saver</a:t>
            </a:r>
            <a:r>
              <a:rPr lang="en-US" sz="2000" dirty="0" smtClean="0"/>
              <a:t> [-f </a:t>
            </a:r>
            <a:r>
              <a:rPr lang="en-US" sz="2000" dirty="0" err="1" smtClean="0"/>
              <a:t>mapname</a:t>
            </a:r>
            <a:r>
              <a:rPr lang="en-US" sz="2000" dirty="0" smtClean="0"/>
              <a:t>]</a:t>
            </a:r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map using map_server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5791200" cy="36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 open the </a:t>
            </a:r>
            <a:r>
              <a:rPr lang="en-US" sz="3000" dirty="0" err="1" smtClean="0"/>
              <a:t>pgm</a:t>
            </a:r>
            <a:r>
              <a:rPr lang="en-US" sz="3000" dirty="0" smtClean="0"/>
              <a:t> file with the default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image viewer program (</a:t>
            </a:r>
            <a:r>
              <a:rPr lang="en-US" sz="3000" dirty="0" err="1" smtClean="0"/>
              <a:t>eog</a:t>
            </a:r>
            <a:r>
              <a:rPr lang="en-US" sz="3000" dirty="0" smtClean="0"/>
              <a:t>)</a:t>
            </a:r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895600"/>
            <a:ext cx="3048000" cy="338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09800"/>
            <a:ext cx="76200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eog</a:t>
            </a:r>
            <a:r>
              <a:rPr lang="en-US" dirty="0" smtClean="0"/>
              <a:t> map.pgm</a:t>
            </a:r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hlinkClick r:id="rId2"/>
              </a:rPr>
              <a:t>rviz</a:t>
            </a:r>
            <a:r>
              <a:rPr lang="en-US" sz="3000" dirty="0" smtClean="0">
                <a:hlinkClick r:id="rId2"/>
              </a:rPr>
              <a:t> </a:t>
            </a:r>
            <a:r>
              <a:rPr lang="en-US" sz="3000" dirty="0" smtClean="0"/>
              <a:t>is a ROS 3D visualization tool that lets you see the world from a robot's perspective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438400"/>
            <a:ext cx="73914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rviz </a:t>
            </a:r>
            <a:r>
              <a:rPr lang="en-US" sz="2000" dirty="0" err="1" smtClean="0"/>
              <a:t>rviz</a:t>
            </a:r>
            <a:endParaRPr lang="en-US" sz="20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200400"/>
            <a:ext cx="4343400" cy="315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 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right mouse button or scroll wheel to zoom in or out </a:t>
            </a:r>
          </a:p>
          <a:p>
            <a:r>
              <a:rPr lang="en-US" smtClean="0"/>
              <a:t>Use </a:t>
            </a:r>
            <a:r>
              <a:rPr lang="en-US" dirty="0" smtClean="0"/>
              <a:t>the left mouse button to pan (shift-click) or rotate (click)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r>
              <a:rPr lang="en-US" dirty="0" smtClean="0"/>
              <a:t>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first time you open rviz you will see an empty 3D view</a:t>
            </a:r>
          </a:p>
          <a:p>
            <a:r>
              <a:rPr lang="en-US" sz="3000" dirty="0" smtClean="0"/>
              <a:t>On the left is the </a:t>
            </a:r>
            <a:r>
              <a:rPr lang="en-US" sz="3000" b="1" dirty="0" smtClean="0"/>
              <a:t>Displays</a:t>
            </a:r>
            <a:r>
              <a:rPr lang="en-US" sz="3000" dirty="0" smtClean="0"/>
              <a:t> area, which contains a list of different elements in the world, that appears in the middle</a:t>
            </a:r>
            <a:endParaRPr lang="en-US" dirty="0" smtClean="0"/>
          </a:p>
          <a:p>
            <a:pPr lvl="1"/>
            <a:r>
              <a:rPr lang="en-US" dirty="0" smtClean="0"/>
              <a:t>Right now it just contains global options and grid</a:t>
            </a:r>
          </a:p>
          <a:p>
            <a:r>
              <a:rPr lang="en-US" sz="3000" dirty="0" smtClean="0"/>
              <a:t>Below the Displays area, we have the </a:t>
            </a:r>
            <a:r>
              <a:rPr lang="en-US" sz="3000" b="1" dirty="0" smtClean="0"/>
              <a:t>Add</a:t>
            </a:r>
            <a:r>
              <a:rPr lang="en-US" sz="3000" dirty="0" smtClean="0"/>
              <a:t> button that allows the addition of more elements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295400"/>
          <a:ext cx="8077198" cy="4622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85998"/>
                <a:gridCol w="4328160"/>
                <a:gridCol w="146304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Messages</a:t>
                      </a:r>
                      <a:r>
                        <a:rPr lang="en-US" baseline="0" dirty="0" smtClean="0"/>
                        <a:t> Used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Display 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set of Axes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Axes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JointStates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the effort being put into each revolute joint of a robot.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Effort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/Image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CameraInfo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rendering window from the perspective of a camera, and overlays the image on top of it.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Camera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2D or 3D grid along a plane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Grid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GridCells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 cells from a grid, usually obstacles from a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the navigation stack.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Grid Cells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/Image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rendering window with an Image. 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Image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LaserScan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data from a laser scan, with different options for rendering modes, accumulation, etc.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LaserScan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OccupancyGrid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map on the ground plane.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Map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rviz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399" y="1295400"/>
          <a:ext cx="8229601" cy="4866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07920"/>
                <a:gridCol w="4160520"/>
                <a:gridCol w="1661161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Messages</a:t>
                      </a:r>
                      <a:r>
                        <a:rPr lang="en-US" baseline="0" dirty="0" smtClean="0"/>
                        <a:t> Used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Display 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visualization_msgs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/Marker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visualization_msgs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MarkerArray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programmers to display arbitrary primitive shapes through a topic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Markers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/Path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a path from the navigation stack.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Path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geometry_msgs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PoseStamped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Draws a pose as either an arrow or axes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Pose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PointCloud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/PointCloud2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data from a point cloud, with different options for rendering modes, accumulation, etc.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Point Cloud(2)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nav_msgs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Odometry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Accumulates </a:t>
                      </a:r>
                      <a:r>
                        <a:rPr lang="en-US" sz="1600" dirty="0" err="1" smtClean="0"/>
                        <a:t>odometry</a:t>
                      </a:r>
                      <a:r>
                        <a:rPr lang="en-US" sz="1600" dirty="0" smtClean="0"/>
                        <a:t> poses from over time.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Odometry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sensor_msgs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/Range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cones representing range measurements from sonar or IR range sensors.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Range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a visual representation of a robot in the correct pose (as defined by the current TF transforms).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RobotModel</a:t>
                      </a:r>
                      <a:endParaRPr lang="he-I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the tf transform hierarchy.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TF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r>
              <a:rPr lang="en-US" dirty="0" smtClean="0"/>
              <a:t> with </a:t>
            </a:r>
            <a:r>
              <a:rPr lang="en-US" dirty="0" err="1" smtClean="0"/>
              <a:t>TurtleBot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can start </a:t>
            </a:r>
            <a:r>
              <a:rPr lang="en-US" sz="2800" dirty="0" err="1" smtClean="0"/>
              <a:t>rviz</a:t>
            </a:r>
            <a:r>
              <a:rPr lang="en-US" sz="2800" dirty="0" smtClean="0"/>
              <a:t> already configured to visualize the robot and its sensor's output: 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2098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turtlebot_rviz_launchers</a:t>
            </a:r>
            <a:r>
              <a:rPr lang="en-US" sz="2000" dirty="0" smtClean="0"/>
              <a:t> </a:t>
            </a:r>
            <a:r>
              <a:rPr lang="en-US" sz="2000" dirty="0" err="1" smtClean="0"/>
              <a:t>view_robot.launch</a:t>
            </a:r>
            <a:endParaRPr lang="en-US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19400"/>
            <a:ext cx="66352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TurtleBot</a:t>
            </a:r>
            <a:r>
              <a:rPr lang="en-US" dirty="0" smtClean="0"/>
              <a:t> Image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visualize any display you want, just click on its check button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 descr="C:\Users\Roi\Downloads\Screenshot from 2016-10-27 06_27_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7090273" cy="3956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Decompose free space for path planning</a:t>
            </a:r>
          </a:p>
          <a:p>
            <a:r>
              <a:rPr lang="en-US" dirty="0" smtClean="0"/>
              <a:t>Exact decomposition</a:t>
            </a:r>
          </a:p>
          <a:p>
            <a:pPr lvl="1"/>
            <a:r>
              <a:rPr lang="en-US" dirty="0" smtClean="0"/>
              <a:t>Cover the free space exactly</a:t>
            </a:r>
          </a:p>
          <a:p>
            <a:pPr lvl="1"/>
            <a:r>
              <a:rPr lang="en-US" dirty="0" smtClean="0"/>
              <a:t>Example: trapezoidal decomposition, meadow map</a:t>
            </a:r>
          </a:p>
          <a:p>
            <a:r>
              <a:rPr lang="en-US" dirty="0" smtClean="0"/>
              <a:t>Approximate decomposition</a:t>
            </a:r>
          </a:p>
          <a:p>
            <a:pPr lvl="1"/>
            <a:r>
              <a:rPr lang="en-US" dirty="0" smtClean="0"/>
              <a:t>Represent part of the free space, needed for navigation</a:t>
            </a:r>
          </a:p>
          <a:p>
            <a:pPr lvl="1"/>
            <a:r>
              <a:rPr lang="en-US" dirty="0" smtClean="0"/>
              <a:t>Example: grid maps, </a:t>
            </a:r>
            <a:r>
              <a:rPr lang="en-US" dirty="0" err="1" smtClean="0"/>
              <a:t>quadtrees</a:t>
            </a:r>
            <a:r>
              <a:rPr lang="en-US" dirty="0" smtClean="0"/>
              <a:t>, </a:t>
            </a:r>
            <a:r>
              <a:rPr lang="en-US" dirty="0" err="1" smtClean="0"/>
              <a:t>Voronoi</a:t>
            </a:r>
            <a:r>
              <a:rPr lang="en-US" dirty="0" smtClean="0"/>
              <a:t> graphs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Map display</a:t>
            </a:r>
          </a:p>
          <a:p>
            <a:r>
              <a:rPr lang="en-US" dirty="0" smtClean="0"/>
              <a:t>Set the </a:t>
            </a:r>
            <a:r>
              <a:rPr lang="en-US" b="1" dirty="0" smtClean="0"/>
              <a:t>topic</a:t>
            </a:r>
            <a:r>
              <a:rPr lang="en-US" dirty="0" smtClean="0"/>
              <a:t> to /map</a:t>
            </a:r>
          </a:p>
          <a:p>
            <a:r>
              <a:rPr lang="en-US" dirty="0" smtClean="0"/>
              <a:t>Now you will be able to watch the mapping progress in rviz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Display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391400" cy="469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Saving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can save your </a:t>
            </a:r>
            <a:r>
              <a:rPr lang="en-US" sz="2800" dirty="0" err="1" smtClean="0"/>
              <a:t>rviz</a:t>
            </a:r>
            <a:r>
              <a:rPr lang="en-US" sz="2800" dirty="0" smtClean="0"/>
              <a:t> settings by choosing File &gt; Save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from the menu</a:t>
            </a:r>
          </a:p>
          <a:p>
            <a:r>
              <a:rPr lang="en-US" sz="2800" dirty="0" smtClean="0"/>
              <a:t>Your settings will be saved to a .</a:t>
            </a:r>
            <a:r>
              <a:rPr lang="en-US" sz="2800" dirty="0" err="1" smtClean="0"/>
              <a:t>rviz</a:t>
            </a:r>
            <a:r>
              <a:rPr lang="en-US" sz="2800" dirty="0" smtClean="0"/>
              <a:t> file</a:t>
            </a:r>
          </a:p>
          <a:p>
            <a:r>
              <a:rPr lang="en-US" sz="2800" dirty="0" smtClean="0"/>
              <a:t>Then, you can start </a:t>
            </a:r>
            <a:r>
              <a:rPr lang="en-US" sz="2800" dirty="0" err="1" smtClean="0"/>
              <a:t>rviz</a:t>
            </a:r>
            <a:r>
              <a:rPr lang="en-US" sz="2800" dirty="0" smtClean="0"/>
              <a:t> with your saved configuration: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352800"/>
            <a:ext cx="7315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rviz </a:t>
            </a:r>
            <a:r>
              <a:rPr lang="en-US" sz="2000" dirty="0" err="1" smtClean="0"/>
              <a:t>rviz</a:t>
            </a:r>
            <a:r>
              <a:rPr lang="en-US" sz="2000" dirty="0" smtClean="0"/>
              <a:t> -d </a:t>
            </a:r>
            <a:r>
              <a:rPr lang="en-US" sz="2000" dirty="0" err="1" smtClean="0"/>
              <a:t>my_config.rviz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 for </a:t>
            </a:r>
            <a:r>
              <a:rPr lang="en-US" dirty="0" err="1" smtClean="0"/>
              <a:t>gmapping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286232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  </a:t>
            </a:r>
          </a:p>
          <a:p>
            <a:pPr marL="0" lvl="1"/>
            <a:r>
              <a:rPr lang="en-US" dirty="0" smtClean="0"/>
              <a:t>   &lt;!-- Run Gazebo with </a:t>
            </a:r>
            <a:r>
              <a:rPr lang="en-US" dirty="0" err="1" smtClean="0"/>
              <a:t>turtlebot</a:t>
            </a:r>
            <a:r>
              <a:rPr lang="en-US" dirty="0" smtClean="0"/>
              <a:t> --&gt; </a:t>
            </a:r>
          </a:p>
          <a:p>
            <a:pPr marL="0" lvl="1"/>
            <a:r>
              <a:rPr lang="en-US" dirty="0" smtClean="0"/>
              <a:t>   &lt;include file="$(find </a:t>
            </a:r>
            <a:r>
              <a:rPr lang="en-US" dirty="0" err="1" smtClean="0"/>
              <a:t>turtlebot_gazebo</a:t>
            </a:r>
            <a:r>
              <a:rPr lang="en-US" dirty="0" smtClean="0"/>
              <a:t>)/launch/</a:t>
            </a:r>
            <a:r>
              <a:rPr lang="en-US" dirty="0" err="1" smtClean="0"/>
              <a:t>turtlebot_world.launch</a:t>
            </a:r>
            <a:r>
              <a:rPr lang="en-US" dirty="0" smtClean="0"/>
              <a:t>"/&gt;   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   &lt;!-- Run </a:t>
            </a:r>
            <a:r>
              <a:rPr lang="en-US" dirty="0" err="1" smtClean="0"/>
              <a:t>gmapping</a:t>
            </a:r>
            <a:r>
              <a:rPr lang="en-US" dirty="0" smtClean="0"/>
              <a:t> --&gt;</a:t>
            </a:r>
          </a:p>
          <a:p>
            <a:pPr marL="0" lvl="1"/>
            <a:r>
              <a:rPr lang="en-US" dirty="0" smtClean="0"/>
              <a:t>   &lt;node name="</a:t>
            </a:r>
            <a:r>
              <a:rPr lang="en-US" dirty="0" err="1" smtClean="0"/>
              <a:t>gmapping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gmapping</a:t>
            </a:r>
            <a:r>
              <a:rPr lang="en-US" dirty="0" smtClean="0"/>
              <a:t>" type="</a:t>
            </a:r>
            <a:r>
              <a:rPr lang="en-US" dirty="0" err="1" smtClean="0"/>
              <a:t>slam_gmapping</a:t>
            </a:r>
            <a:r>
              <a:rPr lang="en-US" dirty="0" smtClean="0"/>
              <a:t>"/&gt;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   &lt;!-- Open </a:t>
            </a:r>
            <a:r>
              <a:rPr lang="en-US" dirty="0" err="1" smtClean="0"/>
              <a:t>rviz</a:t>
            </a:r>
            <a:r>
              <a:rPr lang="en-US" dirty="0" smtClean="0"/>
              <a:t> --&gt;</a:t>
            </a:r>
          </a:p>
          <a:p>
            <a:pPr marL="0" lvl="1"/>
            <a:r>
              <a:rPr lang="en-US" dirty="0" smtClean="0"/>
              <a:t>   &lt;include file="$(find </a:t>
            </a:r>
            <a:r>
              <a:rPr lang="en-US" dirty="0" err="1" smtClean="0"/>
              <a:t>turtlebot_rviz_launchers</a:t>
            </a:r>
            <a:r>
              <a:rPr lang="en-US" dirty="0" smtClean="0"/>
              <a:t>)/launch/</a:t>
            </a:r>
            <a:r>
              <a:rPr lang="en-US" dirty="0" err="1" smtClean="0"/>
              <a:t>view_robot.launch</a:t>
            </a:r>
            <a:r>
              <a:rPr lang="en-US" dirty="0" smtClean="0"/>
              <a:t>"/&gt; </a:t>
            </a:r>
          </a:p>
          <a:p>
            <a:pPr marL="0" lvl="1"/>
            <a:r>
              <a:rPr lang="en-US" dirty="0" smtClean="0"/>
              <a:t>&lt;/launch</a:t>
            </a:r>
            <a:r>
              <a:rPr lang="en-US" dirty="0" smtClean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 Existing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Now instead of running </a:t>
            </a:r>
            <a:r>
              <a:rPr lang="en-US" sz="3000" dirty="0" err="1" smtClean="0"/>
              <a:t>gmapping</a:t>
            </a:r>
            <a:r>
              <a:rPr lang="en-US" sz="3000" dirty="0" smtClean="0"/>
              <a:t>, we will load the existing </a:t>
            </a:r>
            <a:r>
              <a:rPr lang="en-US" sz="3000" dirty="0" err="1" smtClean="0"/>
              <a:t>Turtlebot’s</a:t>
            </a:r>
            <a:r>
              <a:rPr lang="en-US" sz="3000" dirty="0" smtClean="0"/>
              <a:t> playground map</a:t>
            </a:r>
          </a:p>
          <a:p>
            <a:r>
              <a:rPr lang="en-US" sz="3000" dirty="0" smtClean="0"/>
              <a:t>The </a:t>
            </a:r>
            <a:r>
              <a:rPr lang="en-US" sz="3000" dirty="0" err="1" smtClean="0"/>
              <a:t>map_server</a:t>
            </a:r>
            <a:r>
              <a:rPr lang="en-US" sz="3000" dirty="0" smtClean="0"/>
              <a:t> node in </a:t>
            </a:r>
            <a:r>
              <a:rPr lang="en-US" sz="3000" dirty="0" err="1" smtClean="0"/>
              <a:t>map_server</a:t>
            </a:r>
            <a:r>
              <a:rPr lang="en-US" sz="3000" dirty="0" smtClean="0"/>
              <a:t> package allows you to load existing maps</a:t>
            </a:r>
          </a:p>
          <a:p>
            <a:pPr lvl="1"/>
            <a:r>
              <a:rPr lang="en-US" dirty="0" smtClean="0"/>
              <a:t>Takes </a:t>
            </a:r>
            <a:r>
              <a:rPr lang="en-US" dirty="0" smtClean="0"/>
              <a:t>as arguments the path to the map file and the map resolution (if not specified in the YAML file)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 Existing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Now instead of running </a:t>
            </a:r>
            <a:r>
              <a:rPr lang="en-US" sz="3000" dirty="0" err="1" smtClean="0"/>
              <a:t>gmapping</a:t>
            </a:r>
            <a:r>
              <a:rPr lang="en-US" sz="3000" dirty="0" smtClean="0"/>
              <a:t>, we will learn how to load an existing map</a:t>
            </a:r>
          </a:p>
          <a:p>
            <a:r>
              <a:rPr lang="en-US" sz="3000" dirty="0" smtClean="0"/>
              <a:t>The </a:t>
            </a:r>
            <a:r>
              <a:rPr lang="en-US" sz="3000" dirty="0" err="1" smtClean="0"/>
              <a:t>map_server</a:t>
            </a:r>
            <a:r>
              <a:rPr lang="en-US" sz="3000" dirty="0" smtClean="0"/>
              <a:t> node in </a:t>
            </a:r>
            <a:r>
              <a:rPr lang="en-US" sz="3000" dirty="0" err="1" smtClean="0"/>
              <a:t>map_server</a:t>
            </a:r>
            <a:r>
              <a:rPr lang="en-US" sz="3000" dirty="0" smtClean="0"/>
              <a:t> package allows you to load existing maps</a:t>
            </a:r>
          </a:p>
          <a:p>
            <a:pPr lvl="1"/>
            <a:r>
              <a:rPr lang="en-US" dirty="0" smtClean="0"/>
              <a:t>Takes </a:t>
            </a:r>
            <a:r>
              <a:rPr lang="en-US" dirty="0" smtClean="0"/>
              <a:t>as arguments the path to the map file and the map resolution (if not specified in the YAML file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Let’s load </a:t>
            </a:r>
            <a:r>
              <a:rPr lang="en-US" dirty="0" err="1" smtClean="0"/>
              <a:t>Turtlbot’s</a:t>
            </a:r>
            <a:r>
              <a:rPr lang="en-US" dirty="0" smtClean="0"/>
              <a:t> playground map and display it in </a:t>
            </a:r>
            <a:r>
              <a:rPr lang="en-US" dirty="0" err="1" smtClean="0"/>
              <a:t>rviz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 Existing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76400"/>
            <a:ext cx="7620000" cy="280076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&lt;launch&gt;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Run Gazebo with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--&gt;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&lt;include file="$(find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turtlebot_gazebo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)/launch/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turtlebot_world.launch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"/&gt;   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Load existing map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&lt;node name="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pkg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type="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turtlebot_gazebo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)/maps/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playground.yaml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/&gt; 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Open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rviz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&lt;include file="$(find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turtlebot_rviz_launchers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)/launch/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view_robot.launch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"/&gt;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 Existing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2867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 Existing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76400"/>
            <a:ext cx="7620000" cy="280076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&lt;launch&gt;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Run Gazebo with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--&gt;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&lt;include file="$(find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turtlebot_gazebo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)/launch/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turtlebot_world.launch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"/&gt;   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Load existing map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&lt;node name="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pkg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type="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turtlebot_gazebo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)/maps/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playground.yaml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/&gt; 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Open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rviz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&lt;include file="$(find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turtlebot_rviz_launchers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)/launch/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view_robot.launch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"/&gt;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 Existing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Note that the robot doesn’t know its location relative to the map, that’s why </a:t>
            </a:r>
            <a:r>
              <a:rPr lang="en-US" sz="2800" dirty="0" err="1" smtClean="0"/>
              <a:t>rviz</a:t>
            </a:r>
            <a:r>
              <a:rPr lang="en-US" sz="2800" dirty="0" smtClean="0"/>
              <a:t> doesn’t show its location properly</a:t>
            </a:r>
          </a:p>
          <a:p>
            <a:r>
              <a:rPr lang="en-US" sz="2800" dirty="0" smtClean="0"/>
              <a:t>In the next lesson we will learn how to provide this information to the robot</a:t>
            </a:r>
          </a:p>
          <a:p>
            <a:r>
              <a:rPr lang="en-US" sz="2800" dirty="0" smtClean="0"/>
              <a:t>To fix this problem meanwhile we will add a static transform from /map to /</a:t>
            </a:r>
            <a:r>
              <a:rPr lang="en-US" sz="2800" dirty="0" err="1" smtClean="0"/>
              <a:t>odom</a:t>
            </a:r>
            <a:r>
              <a:rPr lang="en-US" sz="2800" dirty="0" smtClean="0"/>
              <a:t> (will be explained next lesson)</a:t>
            </a:r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Decomposition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7" y="1628800"/>
            <a:ext cx="542793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 Existing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76400"/>
            <a:ext cx="7620000" cy="378565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&lt;launch&gt;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Run Gazebo with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--&gt;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&lt;include file="$(find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turtlebot_gazebo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)/launch/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turtlebot_world.launch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"/&gt;   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Load existing map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&lt;node name="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pkg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type="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turtlebot_gazebo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)/maps/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playground.yaml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/&gt; 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Publish a static transformation between 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odom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and /map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&lt;node name="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tf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pkg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tf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type="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static_transform_publisher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="0 0 0 0 0 0 /map 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odom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100" /&gt;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Open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rviz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&lt;include file="$(find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turtlebot_rviz_launchers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)/launch/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view_robot.launch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"/&gt;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 Existing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62032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next step is to learn how to load the map into the memory in our own code</a:t>
            </a:r>
          </a:p>
          <a:p>
            <a:pPr lvl="1"/>
            <a:r>
              <a:rPr lang="en-US" sz="2400" dirty="0" smtClean="0"/>
              <a:t>So we can use it to plan a path for the robot</a:t>
            </a:r>
          </a:p>
          <a:p>
            <a:r>
              <a:rPr lang="en-US" sz="2800" dirty="0" smtClean="0"/>
              <a:t>For that purpose we will use a ROS service called </a:t>
            </a:r>
            <a:r>
              <a:rPr lang="en-US" sz="2800" dirty="0" err="1" smtClean="0"/>
              <a:t>static_map</a:t>
            </a:r>
            <a:r>
              <a:rPr lang="en-US" sz="2800" dirty="0" smtClean="0"/>
              <a:t> provided by the </a:t>
            </a:r>
            <a:r>
              <a:rPr lang="en-US" sz="2800" dirty="0" err="1" smtClean="0"/>
              <a:t>map_server</a:t>
            </a:r>
            <a:r>
              <a:rPr lang="en-US" sz="2800" dirty="0" smtClean="0"/>
              <a:t> node</a:t>
            </a: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Services </a:t>
            </a:r>
            <a:r>
              <a:rPr lang="en-US" sz="2800" dirty="0" smtClean="0"/>
              <a:t>are just synchronous remote procedure calls</a:t>
            </a:r>
          </a:p>
          <a:p>
            <a:pPr lvl="1"/>
            <a:r>
              <a:rPr lang="en-US" sz="2400" dirty="0" smtClean="0"/>
              <a:t>They allow one node to call a function that executes in another node</a:t>
            </a:r>
          </a:p>
          <a:p>
            <a:r>
              <a:rPr lang="en-US" sz="2800" dirty="0" smtClean="0"/>
              <a:t>We define the inputs and outputs of this function similarly to the way we define new message types</a:t>
            </a:r>
          </a:p>
          <a:p>
            <a:r>
              <a:rPr lang="en-US" sz="2800" dirty="0" smtClean="0"/>
              <a:t>The server (which provides the service) specifies a callback to deal with the service request, and advertises the service.</a:t>
            </a:r>
          </a:p>
          <a:p>
            <a:r>
              <a:rPr lang="en-US" sz="2800" dirty="0" smtClean="0"/>
              <a:t>The client (which calls the service) then accesses this service through a local proxy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 descr="Image result for ros servi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5715000" cy="3294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Service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4038600"/>
            <a:ext cx="8686800" cy="2540000"/>
          </a:xfrm>
        </p:spPr>
        <p:txBody>
          <a:bodyPr>
            <a:normAutofit/>
          </a:bodyPr>
          <a:lstStyle/>
          <a:p>
            <a:pPr lvl="1"/>
            <a:r>
              <a:rPr lang="en-US" sz="2600" dirty="0" smtClean="0"/>
              <a:t>Service calls are blocking</a:t>
            </a:r>
          </a:p>
          <a:p>
            <a:pPr lvl="1"/>
            <a:r>
              <a:rPr lang="en-US" sz="2600" dirty="0" smtClean="0"/>
              <a:t>If the service call succeeded, call() will return true and the value in </a:t>
            </a:r>
            <a:r>
              <a:rPr lang="en-US" sz="2600" dirty="0" err="1" smtClean="0"/>
              <a:t>srv.response</a:t>
            </a:r>
            <a:r>
              <a:rPr lang="en-US" sz="2600" dirty="0" smtClean="0"/>
              <a:t> will be valid </a:t>
            </a:r>
          </a:p>
          <a:p>
            <a:pPr lvl="1"/>
            <a:r>
              <a:rPr lang="en-US" sz="2600" dirty="0" smtClean="0"/>
              <a:t>If the call did not succeed, call() will return false and the value in </a:t>
            </a:r>
            <a:r>
              <a:rPr lang="en-US" sz="2600" dirty="0" err="1" smtClean="0"/>
              <a:t>srv.response</a:t>
            </a:r>
            <a:r>
              <a:rPr lang="en-US" sz="2600" dirty="0" smtClean="0"/>
              <a:t> will be invalid</a:t>
            </a:r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90600" y="1981200"/>
            <a:ext cx="7543800" cy="206210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 smtClean="0"/>
              <a:t>ros</a:t>
            </a:r>
            <a:r>
              <a:rPr lang="en-US" sz="1600" dirty="0" smtClean="0"/>
              <a:t>::</a:t>
            </a:r>
            <a:r>
              <a:rPr lang="en-US" sz="1600" dirty="0" err="1" smtClean="0"/>
              <a:t>NodeHandle</a:t>
            </a:r>
            <a:r>
              <a:rPr lang="en-US" sz="1600" dirty="0" smtClean="0"/>
              <a:t> </a:t>
            </a:r>
            <a:r>
              <a:rPr lang="en-US" sz="1600" dirty="0" err="1" smtClean="0"/>
              <a:t>nh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ros</a:t>
            </a:r>
            <a:r>
              <a:rPr lang="en-US" sz="1600" dirty="0" smtClean="0"/>
              <a:t>::</a:t>
            </a:r>
            <a:r>
              <a:rPr lang="en-US" sz="1600" dirty="0" err="1" smtClean="0"/>
              <a:t>ServiceClient</a:t>
            </a:r>
            <a:r>
              <a:rPr lang="en-US" sz="1600" dirty="0" smtClean="0"/>
              <a:t> client = </a:t>
            </a:r>
            <a:r>
              <a:rPr lang="en-US" sz="1600" dirty="0" err="1" smtClean="0"/>
              <a:t>nh.serviceClient</a:t>
            </a:r>
            <a:r>
              <a:rPr lang="en-US" sz="1600" dirty="0" smtClean="0"/>
              <a:t>&lt;</a:t>
            </a:r>
            <a:r>
              <a:rPr lang="en-US" sz="1600" dirty="0" err="1" smtClean="0"/>
              <a:t>my_package</a:t>
            </a:r>
            <a:r>
              <a:rPr lang="en-US" sz="1600" dirty="0" smtClean="0"/>
              <a:t>::</a:t>
            </a:r>
            <a:r>
              <a:rPr lang="en-US" sz="1600" dirty="0" err="1" smtClean="0"/>
              <a:t>Foo</a:t>
            </a:r>
            <a:r>
              <a:rPr lang="en-US" sz="1600" dirty="0" smtClean="0"/>
              <a:t>&gt;("</a:t>
            </a:r>
            <a:r>
              <a:rPr lang="en-US" sz="1600" dirty="0" err="1" smtClean="0"/>
              <a:t>my_service_name</a:t>
            </a:r>
            <a:r>
              <a:rPr lang="en-US" sz="1600" dirty="0" smtClean="0"/>
              <a:t>");</a:t>
            </a:r>
          </a:p>
          <a:p>
            <a:r>
              <a:rPr lang="en-US" sz="1600" dirty="0" err="1" smtClean="0"/>
              <a:t>my_package</a:t>
            </a:r>
            <a:r>
              <a:rPr lang="en-US" sz="1600" dirty="0" smtClean="0"/>
              <a:t>::</a:t>
            </a:r>
            <a:r>
              <a:rPr lang="en-US" sz="1600" dirty="0" err="1" smtClean="0"/>
              <a:t>Foo</a:t>
            </a:r>
            <a:r>
              <a:rPr lang="en-US" sz="1600" dirty="0" smtClean="0"/>
              <a:t> </a:t>
            </a:r>
            <a:r>
              <a:rPr lang="en-US" sz="1600" dirty="0" err="1" smtClean="0"/>
              <a:t>foo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foo.request</a:t>
            </a:r>
            <a:r>
              <a:rPr lang="en-US" sz="1600" dirty="0" smtClean="0"/>
              <a:t>.&lt;</a:t>
            </a:r>
            <a:r>
              <a:rPr lang="en-US" sz="1600" dirty="0" err="1" smtClean="0"/>
              <a:t>var</a:t>
            </a:r>
            <a:r>
              <a:rPr lang="en-US" sz="1600" dirty="0" smtClean="0"/>
              <a:t>&gt; = &lt;value&gt;;</a:t>
            </a:r>
          </a:p>
          <a:p>
            <a:r>
              <a:rPr lang="en-US" sz="1600" dirty="0" smtClean="0"/>
              <a:t>...</a:t>
            </a:r>
          </a:p>
          <a:p>
            <a:r>
              <a:rPr lang="en-US" sz="1600" dirty="0" smtClean="0"/>
              <a:t>if (</a:t>
            </a:r>
            <a:r>
              <a:rPr lang="en-US" sz="1600" dirty="0" err="1" smtClean="0"/>
              <a:t>client.call</a:t>
            </a:r>
            <a:r>
              <a:rPr lang="en-US" sz="1600" dirty="0" smtClean="0"/>
              <a:t>(</a:t>
            </a:r>
            <a:r>
              <a:rPr lang="en-US" sz="1600" dirty="0" err="1" smtClean="0"/>
              <a:t>foo</a:t>
            </a:r>
            <a:r>
              <a:rPr lang="en-US" sz="1600" dirty="0" smtClean="0"/>
              <a:t>)) {</a:t>
            </a:r>
          </a:p>
          <a:p>
            <a:r>
              <a:rPr lang="en-US" sz="1600" dirty="0" smtClean="0"/>
              <a:t>    ...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71600"/>
            <a:ext cx="8686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call a service programmatically:</a:t>
            </a: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static_map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To get the OGM in a ROS node you can call the service </a:t>
            </a:r>
            <a:r>
              <a:rPr lang="en-US" sz="3000" dirty="0" err="1" smtClean="0"/>
              <a:t>static_map</a:t>
            </a:r>
            <a:endParaRPr lang="en-US" sz="3000" dirty="0" smtClean="0"/>
          </a:p>
          <a:p>
            <a:r>
              <a:rPr lang="en-US" sz="3000" dirty="0" smtClean="0"/>
              <a:t>This service gets no arguments and returns a message of type </a:t>
            </a:r>
            <a:r>
              <a:rPr lang="en-US" sz="3000" dirty="0" smtClean="0">
                <a:hlinkClick r:id="rId2"/>
              </a:rPr>
              <a:t>nav_msgs/</a:t>
            </a:r>
            <a:r>
              <a:rPr lang="en-US" sz="3000" dirty="0" err="1" smtClean="0">
                <a:hlinkClick r:id="rId2"/>
              </a:rPr>
              <a:t>OccupancyGrid</a:t>
            </a:r>
            <a:endParaRPr lang="en-US" sz="3000" dirty="0" smtClean="0"/>
          </a:p>
          <a:p>
            <a:r>
              <a:rPr lang="en-US" sz="3000" dirty="0" smtClean="0"/>
              <a:t>The message consists of two main structures:</a:t>
            </a:r>
          </a:p>
          <a:p>
            <a:pPr lvl="1"/>
            <a:r>
              <a:rPr lang="en-US" dirty="0" err="1" smtClean="0"/>
              <a:t>MapMetaData</a:t>
            </a:r>
            <a:r>
              <a:rPr lang="en-US" dirty="0" smtClean="0"/>
              <a:t> – </a:t>
            </a:r>
            <a:r>
              <a:rPr lang="en-US" dirty="0" err="1" smtClean="0"/>
              <a:t>metdata</a:t>
            </a:r>
            <a:r>
              <a:rPr lang="en-US" dirty="0" smtClean="0"/>
              <a:t> of the map, contains:</a:t>
            </a:r>
          </a:p>
          <a:p>
            <a:pPr lvl="2"/>
            <a:r>
              <a:rPr lang="en-US" dirty="0" smtClean="0"/>
              <a:t>resolution – map resolution in m/cell</a:t>
            </a:r>
          </a:p>
          <a:p>
            <a:pPr lvl="2"/>
            <a:r>
              <a:rPr lang="en-US" dirty="0" smtClean="0"/>
              <a:t>width – number of cells in the y axis</a:t>
            </a:r>
          </a:p>
          <a:p>
            <a:pPr lvl="2"/>
            <a:r>
              <a:rPr lang="en-US" dirty="0" smtClean="0"/>
              <a:t>height – number of cells in the x axis</a:t>
            </a:r>
          </a:p>
          <a:p>
            <a:pPr lvl="1"/>
            <a:r>
              <a:rPr lang="en-US" dirty="0" smtClean="0"/>
              <a:t>int8[] data – the map’s data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524000"/>
            <a:ext cx="7543800" cy="33239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&lt;vector&gt;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using namespace std;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grid map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rows;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cols;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mapResolution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vector&lt;vector&lt;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 &gt; grid;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readMap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nav_msgs::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OccupancyGrid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printGridToFile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524000"/>
            <a:ext cx="77724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**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"mapping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exit(-1);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printGridToFile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0"/>
            <a:ext cx="78486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nav_msgs::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::Request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nav_msgs::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::Response res;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::service::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waitForService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static_map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::Duration(3.0)))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"Waiting for service 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static_map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 to become available"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"Requesting the map..."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static_map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mapClient.call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res))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readMap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(res.map);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"Failed to call map service"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</a:t>
            </a:r>
            <a:r>
              <a:rPr lang="en-US" smtClean="0"/>
              <a:t>Grid Map (OGM)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Maps the environment as a grid of cells</a:t>
            </a:r>
          </a:p>
          <a:p>
            <a:pPr lvl="1"/>
            <a:r>
              <a:rPr lang="en-US" dirty="0" smtClean="0"/>
              <a:t>Cell sizes typically range from 5 to 50 cm	</a:t>
            </a:r>
          </a:p>
          <a:p>
            <a:r>
              <a:rPr lang="en-US" dirty="0" smtClean="0"/>
              <a:t>Each cell holds a probability value that the cell is occupied in the range [0,100]</a:t>
            </a:r>
          </a:p>
          <a:p>
            <a:r>
              <a:rPr lang="en-US" dirty="0" smtClean="0"/>
              <a:t>Unknown is indicated by -1</a:t>
            </a:r>
          </a:p>
          <a:p>
            <a:pPr lvl="1"/>
            <a:r>
              <a:rPr lang="en-US" dirty="0" smtClean="0"/>
              <a:t>Usually unknown areas are areas that the robot sensors cannot detect (beyond obstacles)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7848600" cy="489364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readMap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nav_msgs::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OccupancyGrid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map)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"Received a %d X %d map @ %.3f m/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px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\n"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map.info.width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map.info.height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map.info.resolution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rows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map.info.height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cols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map.info.width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mapResolution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map.info.resolution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Dynamically resize the grid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grid.resize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(rows);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rows;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].resize(cols);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rows;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 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j = 0; j &lt; cols; j++)     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map.data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 == 0)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unoccupied cell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   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][j]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false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   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][j]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occupied (100) or unknown cell (-1)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78486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printGridToFile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ofstream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gridFile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gridFile.open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"grid.txt"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grid.size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 - 1;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&gt;= 0;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--) {        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j = 0; j &lt; grid[0].size(); j++)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gridFile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&lt;&lt; (grid[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][j] ?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"1"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: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"0"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           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gridFile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gridFile.close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524000"/>
            <a:ext cx="7620000" cy="477053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&lt;launch&gt;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Run Gazebo with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--&gt; 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&lt;include file="$(find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turtlebot_gazebo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)/launch/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turtlebot_world.launch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"/&gt;   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Load existing map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&lt;node name="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pkg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type="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map_server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turtlebot_gazebo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)/maps/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playground.yaml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/&gt; 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Publish a static transformation between 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odom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and /map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&lt;node name="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tf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pkg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tf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type="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static_transform_publisher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="0 0 0 0 0 0 /map 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odom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100" /&gt;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Open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rviz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&lt;include file="$(find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turtlebot_rviz_launchers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)/launch/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view_robot.launch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"/&gt; </a:t>
            </a:r>
          </a:p>
          <a:p>
            <a:endParaRPr lang="en-US" sz="1600" dirty="0" smtClean="0">
              <a:solidFill>
                <a:srgbClr val="000000"/>
              </a:solidFill>
              <a:latin typeface="+mj-lt"/>
              <a:ea typeface="Calibri"/>
              <a:cs typeface="David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&lt;!-- Run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load_map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node --&gt;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   &lt;node name="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load_map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pkg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="mapping" type="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load_map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" output="screen" </a:t>
            </a:r>
            <a:r>
              <a:rPr lang="en-US" sz="1600" dirty="0" err="1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cwd</a:t>
            </a:r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="node" /&gt;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j-lt"/>
                <a:ea typeface="Calibri"/>
                <a:cs typeface="David"/>
              </a:rPr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you want to write the output file to the directory your node is running from, you can use the “</a:t>
            </a:r>
            <a:r>
              <a:rPr lang="en-US" sz="2800" dirty="0" err="1" smtClean="0"/>
              <a:t>cwd</a:t>
            </a:r>
            <a:r>
              <a:rPr lang="en-US" sz="2800" dirty="0" smtClean="0"/>
              <a:t>” attribute in the &lt;node&gt; tag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/>
              <a:t>default behavior is to use $ROS_HOME directory.</a:t>
            </a:r>
          </a:p>
          <a:p>
            <a:r>
              <a:rPr lang="en-US" sz="2800" dirty="0" smtClean="0"/>
              <a:t>In our example, grid.txt will be written to  ~/</a:t>
            </a:r>
            <a:r>
              <a:rPr lang="en-US" sz="2800" dirty="0" err="1" smtClean="0"/>
              <a:t>catkin_ws</a:t>
            </a:r>
            <a:r>
              <a:rPr lang="en-US" sz="2800" dirty="0" smtClean="0"/>
              <a:t>/</a:t>
            </a:r>
            <a:r>
              <a:rPr lang="en-US" sz="2800" dirty="0" err="1" smtClean="0"/>
              <a:t>devel</a:t>
            </a:r>
            <a:r>
              <a:rPr lang="en-US" sz="2800" dirty="0" smtClean="0"/>
              <a:t>/lib/mapping</a:t>
            </a:r>
            <a:endParaRPr lang="en-US" sz="2800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smtClean="0"/>
              <a:t>a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6038850" cy="493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Load playground.pgm map from </a:t>
            </a:r>
            <a:r>
              <a:rPr lang="en-US" sz="2800" dirty="0" err="1" smtClean="0"/>
              <a:t>turtlebot_gazebo</a:t>
            </a:r>
            <a:r>
              <a:rPr lang="en-US" sz="2800" dirty="0" smtClean="0"/>
              <a:t>/maps into memory</a:t>
            </a:r>
          </a:p>
          <a:p>
            <a:r>
              <a:rPr lang="en-US" sz="2800" dirty="0" smtClean="0"/>
              <a:t>Inflate the obstacles in the map, so that the robot will not get too close to the obstacles</a:t>
            </a:r>
          </a:p>
          <a:p>
            <a:r>
              <a:rPr lang="en-US" sz="2800" dirty="0" smtClean="0"/>
              <a:t>Save the inflated map into a new file by publishing the new map to /map topic and using </a:t>
            </a:r>
            <a:r>
              <a:rPr lang="en-US" sz="2800" dirty="0" err="1" smtClean="0"/>
              <a:t>map_saver</a:t>
            </a:r>
            <a:endParaRPr lang="en-US" sz="28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121" name="Picture 1" descr="C:\Users\Roi\Downloads\Screenshot from 2016-10-27 06_06_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114800"/>
            <a:ext cx="3167062" cy="24636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Grid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32794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953000" y="3048000"/>
            <a:ext cx="358140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White pixels represent free cells</a:t>
            </a:r>
          </a:p>
          <a:p>
            <a:r>
              <a:rPr lang="en-US" dirty="0" smtClean="0"/>
              <a:t>Black pixels represent occupied cells</a:t>
            </a:r>
          </a:p>
          <a:p>
            <a:r>
              <a:rPr lang="en-US" dirty="0" smtClean="0"/>
              <a:t>Gray pixels are in unknown state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Grid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Simple representation</a:t>
            </a:r>
          </a:p>
          <a:p>
            <a:pPr lvl="1"/>
            <a:r>
              <a:rPr lang="en-US" dirty="0" smtClean="0"/>
              <a:t>Speed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Not accurate - if an object falls inside a portion of a grid cell, the whole cell is marked occupied</a:t>
            </a:r>
          </a:p>
          <a:p>
            <a:pPr lvl="1"/>
            <a:r>
              <a:rPr lang="en-US" dirty="0" smtClean="0"/>
              <a:t>Wasted space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Map files are stored as images, with a variety of common formats being supported (such as PNG, JPG, and PGM)</a:t>
            </a:r>
          </a:p>
          <a:p>
            <a:r>
              <a:rPr lang="en-US" sz="2800" dirty="0" smtClean="0"/>
              <a:t>Although color images can be used, they are converted to grayscale images before being interpreted by ROS</a:t>
            </a:r>
          </a:p>
          <a:p>
            <a:r>
              <a:rPr lang="en-US" sz="2800" dirty="0" smtClean="0"/>
              <a:t>Associated with each map is a YAML file that holds additional information about the map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YAML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/>
              <a:t>resolution</a:t>
            </a:r>
            <a:r>
              <a:rPr lang="en-US" dirty="0" smtClean="0"/>
              <a:t>: Resolution of the map, meters / pixel</a:t>
            </a:r>
          </a:p>
          <a:p>
            <a:pPr lvl="1">
              <a:buNone/>
            </a:pPr>
            <a:r>
              <a:rPr lang="en-US" b="1" dirty="0" smtClean="0"/>
              <a:t>origin</a:t>
            </a:r>
            <a:r>
              <a:rPr lang="en-US" dirty="0" smtClean="0"/>
              <a:t>: 2D pose of the lower-left pixel as (x, y, yaw)</a:t>
            </a:r>
          </a:p>
          <a:p>
            <a:pPr lvl="1">
              <a:buNone/>
            </a:pPr>
            <a:r>
              <a:rPr lang="en-US" b="1" dirty="0" err="1" smtClean="0"/>
              <a:t>occupied_thresh</a:t>
            </a:r>
            <a:r>
              <a:rPr lang="en-US" dirty="0" smtClean="0"/>
              <a:t>: Pixels with occupancy probability greater than this threshold are considered completely occupied</a:t>
            </a:r>
          </a:p>
          <a:p>
            <a:pPr lvl="1">
              <a:buNone/>
            </a:pPr>
            <a:r>
              <a:rPr lang="en-US" b="1" dirty="0" err="1" smtClean="0"/>
              <a:t>free_thresh</a:t>
            </a:r>
            <a:r>
              <a:rPr lang="en-US" dirty="0" smtClean="0"/>
              <a:t>: Pixels with occupancy probability less than this threshold are considered completely free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447800"/>
            <a:ext cx="7315200" cy="19389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image: map.pgm</a:t>
            </a:r>
          </a:p>
          <a:p>
            <a:pPr marL="0" lvl="1"/>
            <a:r>
              <a:rPr lang="en-US" sz="2000" dirty="0" smtClean="0"/>
              <a:t>resolution: 0.050000</a:t>
            </a:r>
          </a:p>
          <a:p>
            <a:pPr marL="0" lvl="1"/>
            <a:r>
              <a:rPr lang="en-US" sz="2000" dirty="0" smtClean="0"/>
              <a:t>origin: [-100.000000, -100.000000, 0.000000]</a:t>
            </a:r>
          </a:p>
          <a:p>
            <a:pPr marL="0" lvl="1"/>
            <a:r>
              <a:rPr lang="en-US" sz="2000" dirty="0" smtClean="0"/>
              <a:t>negate: 0</a:t>
            </a:r>
          </a:p>
          <a:p>
            <a:pPr marL="0" lvl="1"/>
            <a:r>
              <a:rPr lang="en-US" sz="2000" dirty="0" err="1" smtClean="0"/>
              <a:t>occupied_thresh</a:t>
            </a:r>
            <a:r>
              <a:rPr lang="en-US" sz="2000" dirty="0" smtClean="0"/>
              <a:t>: 0.65</a:t>
            </a:r>
          </a:p>
          <a:p>
            <a:pPr marL="0" lvl="1"/>
            <a:r>
              <a:rPr lang="en-US" sz="2000" dirty="0" err="1" smtClean="0"/>
              <a:t>free_thresh</a:t>
            </a:r>
            <a:r>
              <a:rPr lang="en-US" sz="2000" dirty="0" smtClean="0"/>
              <a:t>: 0.196</a:t>
            </a:r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167520</TotalTime>
  <Words>2249</Words>
  <Application>Microsoft Office PowerPoint</Application>
  <PresentationFormat>On-screen Show (4:3)</PresentationFormat>
  <Paragraphs>561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PresentationPro_WaterWavesWide</vt:lpstr>
      <vt:lpstr>ROS – Lecture 5</vt:lpstr>
      <vt:lpstr>Why Mapping?</vt:lpstr>
      <vt:lpstr>Cellular Decomposition</vt:lpstr>
      <vt:lpstr>Cellular Decomposition</vt:lpstr>
      <vt:lpstr>Occupancy Grid Map (OGM)</vt:lpstr>
      <vt:lpstr>Occupancy Grid Map</vt:lpstr>
      <vt:lpstr>Occupancy Grid Maps</vt:lpstr>
      <vt:lpstr>Maps in ROS</vt:lpstr>
      <vt:lpstr>Map YAML File</vt:lpstr>
      <vt:lpstr>Editing Map Files</vt:lpstr>
      <vt:lpstr>Editing Map Files</vt:lpstr>
      <vt:lpstr>SLAM</vt:lpstr>
      <vt:lpstr>Particle Filter – FastSLAM</vt:lpstr>
      <vt:lpstr>Particle Filter</vt:lpstr>
      <vt:lpstr>gmapping</vt:lpstr>
      <vt:lpstr>Install gmapping</vt:lpstr>
      <vt:lpstr>Run gmapping</vt:lpstr>
      <vt:lpstr>Run gmapping</vt:lpstr>
      <vt:lpstr>Run gmapping</vt:lpstr>
      <vt:lpstr>map_server</vt:lpstr>
      <vt:lpstr>Saving the map using map_server</vt:lpstr>
      <vt:lpstr>map_server</vt:lpstr>
      <vt:lpstr>rviz</vt:lpstr>
      <vt:lpstr>rviz Useful Commands</vt:lpstr>
      <vt:lpstr>rviz Displays</vt:lpstr>
      <vt:lpstr>rviz Displays</vt:lpstr>
      <vt:lpstr>rviz Displays</vt:lpstr>
      <vt:lpstr>rviz with TurtleBot</vt:lpstr>
      <vt:lpstr>TurtleBot Image Display</vt:lpstr>
      <vt:lpstr>Map Display</vt:lpstr>
      <vt:lpstr>Map Display</vt:lpstr>
      <vt:lpstr>Loading and Saving Configuration</vt:lpstr>
      <vt:lpstr>Launch File for gmapping</vt:lpstr>
      <vt:lpstr>Loading an Existing Map</vt:lpstr>
      <vt:lpstr>Loading an Existing Map</vt:lpstr>
      <vt:lpstr>Loading an Existing Map</vt:lpstr>
      <vt:lpstr>Loading an Existing Map</vt:lpstr>
      <vt:lpstr>Loading an Existing Map</vt:lpstr>
      <vt:lpstr>Loading an Existing Map</vt:lpstr>
      <vt:lpstr>Loading an Existing Map</vt:lpstr>
      <vt:lpstr>Loading an Existing Map</vt:lpstr>
      <vt:lpstr>ROS Services</vt:lpstr>
      <vt:lpstr>ROS Services</vt:lpstr>
      <vt:lpstr>ROS Services</vt:lpstr>
      <vt:lpstr>Using a Service</vt:lpstr>
      <vt:lpstr>static_map Service</vt:lpstr>
      <vt:lpstr>Loading a Map in C++ (1)</vt:lpstr>
      <vt:lpstr>Loading a Map in C++ (2)</vt:lpstr>
      <vt:lpstr>Loading a Map in C++ (3)</vt:lpstr>
      <vt:lpstr>Loading a Map in C++ (4)</vt:lpstr>
      <vt:lpstr>Loading a Map in C++ (5)</vt:lpstr>
      <vt:lpstr>Launch File</vt:lpstr>
      <vt:lpstr>Output File</vt:lpstr>
      <vt:lpstr>Loading a Map</vt:lpstr>
      <vt:lpstr>Ex. 5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3471</cp:revision>
  <dcterms:created xsi:type="dcterms:W3CDTF">2007-12-16T19:09:03Z</dcterms:created>
  <dcterms:modified xsi:type="dcterms:W3CDTF">2016-12-20T23:11:19Z</dcterms:modified>
</cp:coreProperties>
</file>