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90" r:id="rId2"/>
  </p:sldMasterIdLst>
  <p:notesMasterIdLst>
    <p:notesMasterId r:id="rId55"/>
  </p:notesMasterIdLst>
  <p:handoutMasterIdLst>
    <p:handoutMasterId r:id="rId56"/>
  </p:handoutMasterIdLst>
  <p:sldIdLst>
    <p:sldId id="961" r:id="rId3"/>
    <p:sldId id="884" r:id="rId4"/>
    <p:sldId id="939" r:id="rId5"/>
    <p:sldId id="886" r:id="rId6"/>
    <p:sldId id="887" r:id="rId7"/>
    <p:sldId id="888" r:id="rId8"/>
    <p:sldId id="891" r:id="rId9"/>
    <p:sldId id="892" r:id="rId10"/>
    <p:sldId id="893" r:id="rId11"/>
    <p:sldId id="894" r:id="rId12"/>
    <p:sldId id="895" r:id="rId13"/>
    <p:sldId id="896" r:id="rId14"/>
    <p:sldId id="897" r:id="rId15"/>
    <p:sldId id="898" r:id="rId16"/>
    <p:sldId id="899" r:id="rId17"/>
    <p:sldId id="900" r:id="rId18"/>
    <p:sldId id="956" r:id="rId19"/>
    <p:sldId id="957" r:id="rId20"/>
    <p:sldId id="958" r:id="rId21"/>
    <p:sldId id="959" r:id="rId22"/>
    <p:sldId id="901" r:id="rId23"/>
    <p:sldId id="905" r:id="rId24"/>
    <p:sldId id="906" r:id="rId25"/>
    <p:sldId id="907" r:id="rId26"/>
    <p:sldId id="908" r:id="rId27"/>
    <p:sldId id="909" r:id="rId28"/>
    <p:sldId id="910" r:id="rId29"/>
    <p:sldId id="911" r:id="rId30"/>
    <p:sldId id="913" r:id="rId31"/>
    <p:sldId id="914" r:id="rId32"/>
    <p:sldId id="915" r:id="rId33"/>
    <p:sldId id="916" r:id="rId34"/>
    <p:sldId id="917" r:id="rId35"/>
    <p:sldId id="918" r:id="rId36"/>
    <p:sldId id="919" r:id="rId37"/>
    <p:sldId id="920" r:id="rId38"/>
    <p:sldId id="922" r:id="rId39"/>
    <p:sldId id="923" r:id="rId40"/>
    <p:sldId id="924" r:id="rId41"/>
    <p:sldId id="933" r:id="rId42"/>
    <p:sldId id="966" r:id="rId43"/>
    <p:sldId id="945" r:id="rId44"/>
    <p:sldId id="946" r:id="rId45"/>
    <p:sldId id="951" r:id="rId46"/>
    <p:sldId id="965" r:id="rId47"/>
    <p:sldId id="964" r:id="rId48"/>
    <p:sldId id="962" r:id="rId49"/>
    <p:sldId id="967" r:id="rId50"/>
    <p:sldId id="968" r:id="rId51"/>
    <p:sldId id="954" r:id="rId52"/>
    <p:sldId id="942" r:id="rId53"/>
    <p:sldId id="963"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C62A4"/>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95" autoAdjust="0"/>
    <p:restoredTop sz="92995" autoAdjust="0"/>
  </p:normalViewPr>
  <p:slideViewPr>
    <p:cSldViewPr>
      <p:cViewPr>
        <p:scale>
          <a:sx n="100" d="100"/>
          <a:sy n="100" d="100"/>
        </p:scale>
        <p:origin x="-830" y="10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22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sz="quarter" idx="1"/>
          </p:nvPr>
        </p:nvSpPr>
        <p:spPr>
          <a:xfrm>
            <a:off x="1588" y="0"/>
            <a:ext cx="2971800" cy="457200"/>
          </a:xfrm>
          <a:prstGeom prst="rect">
            <a:avLst/>
          </a:prstGeom>
        </p:spPr>
        <p:txBody>
          <a:bodyPr vert="horz" lIns="91440" tIns="45720" rIns="91440" bIns="45720" rtlCol="1"/>
          <a:lstStyle>
            <a:lvl1pPr algn="l">
              <a:defRPr sz="1200"/>
            </a:lvl1pPr>
          </a:lstStyle>
          <a:p>
            <a:fld id="{C64CDE1A-EF50-437A-969C-513FED8FB2DB}" type="datetimeFigureOut">
              <a:rPr lang="he-IL" smtClean="0"/>
              <a:pPr/>
              <a:t>כ'/כסלו/תשע"ז</a:t>
            </a:fld>
            <a:endParaRPr lang="he-IL"/>
          </a:p>
        </p:txBody>
      </p:sp>
      <p:sp>
        <p:nvSpPr>
          <p:cNvPr id="4" name="Footer Placeholder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5" name="Slide Number Placeholder 4"/>
          <p:cNvSpPr>
            <a:spLocks noGrp="1"/>
          </p:cNvSpPr>
          <p:nvPr>
            <p:ph type="sldNum" sz="quarter" idx="3"/>
          </p:nvPr>
        </p:nvSpPr>
        <p:spPr>
          <a:xfrm>
            <a:off x="1588" y="8685213"/>
            <a:ext cx="2971800" cy="457200"/>
          </a:xfrm>
          <a:prstGeom prst="rect">
            <a:avLst/>
          </a:prstGeom>
        </p:spPr>
        <p:txBody>
          <a:bodyPr vert="horz" lIns="91440" tIns="45720" rIns="91440" bIns="45720" rtlCol="1" anchor="b"/>
          <a:lstStyle>
            <a:lvl1pPr algn="l">
              <a:defRPr sz="1200"/>
            </a:lvl1pPr>
          </a:lstStyle>
          <a:p>
            <a:fld id="{7F0FF985-1B9D-4594-ADFD-1576B3B458B8}" type="slidenum">
              <a:rPr lang="he-IL" smtClean="0"/>
              <a:pPr/>
              <a:t>‹#›</a:t>
            </a:fld>
            <a:endParaRPr lang="he-IL"/>
          </a:p>
        </p:txBody>
      </p:sp>
    </p:spTree>
    <p:extLst>
      <p:ext uri="{BB962C8B-B14F-4D97-AF65-F5344CB8AC3E}">
        <p14:creationId xmlns:p14="http://schemas.microsoft.com/office/powerpoint/2010/main" xmlns="" val="455763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6B74EE-8910-4D26-8E32-55CABBAD975A}" type="datetimeFigureOut">
              <a:rPr lang="en-US" smtClean="0"/>
              <a:pPr/>
              <a:t>12/20/2016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8BDE56-D5F7-4DD4-B123-6631D4072A4E}" type="slidenum">
              <a:rPr lang="en-US" smtClean="0"/>
              <a:pPr/>
              <a:t>‹#›</a:t>
            </a:fld>
            <a:endParaRPr lang="en-US"/>
          </a:p>
        </p:txBody>
      </p:sp>
    </p:spTree>
    <p:extLst>
      <p:ext uri="{BB962C8B-B14F-4D97-AF65-F5344CB8AC3E}">
        <p14:creationId xmlns:p14="http://schemas.microsoft.com/office/powerpoint/2010/main" xmlns="" val="2045183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8BDE56-D5F7-4DD4-B123-6631D4072A4E}"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noFill/>
        </p:spPr>
        <p:txBody>
          <a:bodyPr>
            <a:scene3d>
              <a:camera prst="orthographicFront"/>
              <a:lightRig rig="threePt" dir="t"/>
            </a:scene3d>
            <a:sp3d extrusionH="57150">
              <a:bevelT w="69850" h="38100" prst="cross"/>
            </a:sp3d>
          </a:bodyPr>
          <a:lstStyle>
            <a:lvl1pPr>
              <a:defRPr b="1">
                <a:solidFill>
                  <a:schemeClr val="bg1"/>
                </a:solidFill>
                <a:effectLst>
                  <a:glow rad="63500">
                    <a:schemeClr val="accent5">
                      <a:satMod val="175000"/>
                      <a:alpha val="40000"/>
                    </a:schemeClr>
                  </a:glow>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a:noFill/>
        </p:spPr>
        <p:txBody>
          <a:bodyPr/>
          <a:lstStyle>
            <a:lvl1pPr marL="0" indent="0" algn="ctr">
              <a:buNone/>
              <a:defRPr b="1">
                <a:solidFill>
                  <a:schemeClr val="bg1"/>
                </a:solidFill>
                <a:effectLst>
                  <a:outerShdw blurRad="50800" dist="38100" dir="2700000" algn="tl"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December 21, 2010</a:t>
            </a:r>
            <a:endParaRPr lang="en-US" dirty="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extLst>
      <p:ext uri="{BB962C8B-B14F-4D97-AF65-F5344CB8AC3E}">
        <p14:creationId xmlns:p14="http://schemas.microsoft.com/office/powerpoint/2010/main" xmlns="" val="11286260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December 21, 2010</a:t>
            </a:r>
            <a:endParaRPr lang="en-US"/>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2984445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5200" y="206374"/>
            <a:ext cx="1600200" cy="63722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8600" y="206374"/>
            <a:ext cx="7010400" cy="6372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December 21, 2010</a:t>
            </a:r>
            <a:endParaRPr lang="en-US"/>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33825068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smtClean="0"/>
              <a:t>Click to edit Master title style</a:t>
            </a:r>
            <a:endParaRPr lang="en-US"/>
          </a:p>
        </p:txBody>
      </p:sp>
      <p:sp>
        <p:nvSpPr>
          <p:cNvPr id="3" name="Content Placeholder 2"/>
          <p:cNvSpPr>
            <a:spLocks noGrp="1"/>
          </p:cNvSpPr>
          <p:nvPr>
            <p:ph idx="1"/>
          </p:nvPr>
        </p:nvSpPr>
        <p:spPr>
          <a:xfrm>
            <a:off x="228600" y="1219200"/>
            <a:ext cx="8686800" cy="5359400"/>
          </a:xfrm>
          <a:noFill/>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228600" y="6553200"/>
            <a:ext cx="2133600" cy="304800"/>
          </a:xfrm>
        </p:spPr>
        <p:txBody>
          <a:bodyPr/>
          <a:lstStyle/>
          <a:p>
            <a:r>
              <a:rPr lang="en-US" smtClean="0"/>
              <a:t>December 21, 2010</a:t>
            </a:r>
            <a:endParaRPr lang="en-US"/>
          </a:p>
        </p:txBody>
      </p:sp>
      <p:sp>
        <p:nvSpPr>
          <p:cNvPr id="5" name="Footer Placeholder 4"/>
          <p:cNvSpPr>
            <a:spLocks noGrp="1"/>
          </p:cNvSpPr>
          <p:nvPr>
            <p:ph type="ftr" sz="quarter" idx="11"/>
          </p:nvPr>
        </p:nvSpPr>
        <p:spPr>
          <a:xfrm>
            <a:off x="3124200" y="6553200"/>
            <a:ext cx="2895600" cy="304800"/>
          </a:xfrm>
        </p:spPr>
        <p:txBody>
          <a:bodyPr/>
          <a:lstStyle/>
          <a:p>
            <a:r>
              <a:rPr lang="en-US" smtClean="0"/>
              <a:t>(C)2016 Roi Yehoshua</a:t>
            </a:r>
            <a:endParaRPr lang="en-US" dirty="0"/>
          </a:p>
        </p:txBody>
      </p:sp>
      <p:sp>
        <p:nvSpPr>
          <p:cNvPr id="6" name="Slide Number Placeholder 5"/>
          <p:cNvSpPr>
            <a:spLocks noGrp="1"/>
          </p:cNvSpPr>
          <p:nvPr>
            <p:ph type="sldNum" sz="quarter" idx="12"/>
          </p:nvPr>
        </p:nvSpPr>
        <p:spPr>
          <a:xfrm>
            <a:off x="6777789" y="6553200"/>
            <a:ext cx="2133600" cy="304800"/>
          </a:xfrm>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18393079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0" y="2921000"/>
            <a:ext cx="9144000" cy="2844800"/>
          </a:xfrm>
          <a:prstGeom prst="rect">
            <a:avLst/>
          </a:prstGeom>
          <a:solidFill>
            <a:srgbClr val="08121E">
              <a:alpha val="85098"/>
            </a:srgb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600" y="4406901"/>
            <a:ext cx="8686800" cy="1362075"/>
          </a:xfrm>
          <a:noFill/>
        </p:spPr>
        <p:txBody>
          <a:bodyPr anchor="t"/>
          <a:lstStyle>
            <a:lvl1pPr algn="l">
              <a:defRPr sz="4000" b="1" cap="all">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228600" y="2906713"/>
            <a:ext cx="8686800" cy="1500187"/>
          </a:xfrm>
          <a:noFill/>
        </p:spPr>
        <p:txBody>
          <a:bodyPr anchor="b"/>
          <a:lstStyle>
            <a:lvl1pPr marL="0" indent="0">
              <a:buNone/>
              <a:defRPr sz="2000" b="1">
                <a:solidFill>
                  <a:srgbClr val="FFFF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r>
              <a:rPr lang="en-US" smtClean="0"/>
              <a:t>December 21, 2010</a:t>
            </a:r>
            <a:endParaRPr lang="en-US"/>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28688085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498601"/>
            <a:ext cx="4267200" cy="50799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98601"/>
            <a:ext cx="4267200" cy="50799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December 21, 2010</a:t>
            </a:r>
            <a:endParaRPr lang="en-US"/>
          </a:p>
        </p:txBody>
      </p:sp>
      <p:sp>
        <p:nvSpPr>
          <p:cNvPr id="6" name="Footer Placeholder 5"/>
          <p:cNvSpPr>
            <a:spLocks noGrp="1"/>
          </p:cNvSpPr>
          <p:nvPr>
            <p:ph type="ftr" sz="quarter" idx="11"/>
          </p:nvPr>
        </p:nvSpPr>
        <p:spPr/>
        <p:txBody>
          <a:bodyPr/>
          <a:lstStyle/>
          <a:p>
            <a:r>
              <a:rPr lang="en-US" smtClean="0"/>
              <a:t>(C)2016 Roi Yehoshua</a:t>
            </a:r>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2463051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1498601"/>
            <a:ext cx="4268788" cy="6762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28600" y="2174875"/>
            <a:ext cx="4268788" cy="4403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498601"/>
            <a:ext cx="4270374" cy="6762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270374" cy="4403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December 21, 2010</a:t>
            </a:r>
            <a:endParaRPr lang="en-US"/>
          </a:p>
        </p:txBody>
      </p:sp>
      <p:sp>
        <p:nvSpPr>
          <p:cNvPr id="8" name="Footer Placeholder 7"/>
          <p:cNvSpPr>
            <a:spLocks noGrp="1"/>
          </p:cNvSpPr>
          <p:nvPr>
            <p:ph type="ftr" sz="quarter" idx="11"/>
          </p:nvPr>
        </p:nvSpPr>
        <p:spPr/>
        <p:txBody>
          <a:bodyPr/>
          <a:lstStyle/>
          <a:p>
            <a:r>
              <a:rPr lang="en-US" smtClean="0"/>
              <a:t>(C)2016 Roi Yehoshua</a:t>
            </a:r>
            <a:endParaRPr lang="en-US" dirty="0"/>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
        <p:nvSpPr>
          <p:cNvPr id="11" name="Title Placeholder 1"/>
          <p:cNvSpPr>
            <a:spLocks noGrp="1"/>
          </p:cNvSpPr>
          <p:nvPr>
            <p:ph type="title"/>
          </p:nvPr>
        </p:nvSpPr>
        <p:spPr>
          <a:xfrm>
            <a:off x="228600" y="193841"/>
            <a:ext cx="8686800" cy="1143000"/>
          </a:xfrm>
          <a:prstGeom prst="rect">
            <a:avLst/>
          </a:prstGeom>
          <a:noFill/>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xmlns="" val="2683439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December 21, 2010</a:t>
            </a:r>
            <a:endParaRPr lang="en-US"/>
          </a:p>
        </p:txBody>
      </p:sp>
      <p:sp>
        <p:nvSpPr>
          <p:cNvPr id="4" name="Footer Placeholder 3"/>
          <p:cNvSpPr>
            <a:spLocks noGrp="1"/>
          </p:cNvSpPr>
          <p:nvPr>
            <p:ph type="ftr" sz="quarter" idx="11"/>
          </p:nvPr>
        </p:nvSpPr>
        <p:spPr/>
        <p:txBody>
          <a:bodyPr/>
          <a:lstStyle/>
          <a:p>
            <a:r>
              <a:rPr lang="en-US" smtClean="0"/>
              <a:t>(C)2016 Roi Yehoshua</a:t>
            </a:r>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16382924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December 21, 2010</a:t>
            </a:r>
            <a:endParaRPr lang="en-US"/>
          </a:p>
        </p:txBody>
      </p:sp>
      <p:sp>
        <p:nvSpPr>
          <p:cNvPr id="3" name="Footer Placeholder 2"/>
          <p:cNvSpPr>
            <a:spLocks noGrp="1"/>
          </p:cNvSpPr>
          <p:nvPr>
            <p:ph type="ftr" sz="quarter" idx="11"/>
          </p:nvPr>
        </p:nvSpPr>
        <p:spPr/>
        <p:txBody>
          <a:bodyPr/>
          <a:lstStyle/>
          <a:p>
            <a:r>
              <a:rPr lang="en-US" smtClean="0"/>
              <a:t>(C)2016 Roi Yehoshua</a:t>
            </a:r>
            <a:endParaRPr lang="en-US" dirty="0"/>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171109717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601" y="177800"/>
            <a:ext cx="3236914" cy="1162051"/>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77802"/>
            <a:ext cx="5340350" cy="64007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1" y="1339853"/>
            <a:ext cx="3236914" cy="52387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December 21, 2010</a:t>
            </a:r>
            <a:endParaRPr lang="en-US"/>
          </a:p>
        </p:txBody>
      </p:sp>
      <p:sp>
        <p:nvSpPr>
          <p:cNvPr id="6" name="Footer Placeholder 5"/>
          <p:cNvSpPr>
            <a:spLocks noGrp="1"/>
          </p:cNvSpPr>
          <p:nvPr>
            <p:ph type="ftr" sz="quarter" idx="11"/>
          </p:nvPr>
        </p:nvSpPr>
        <p:spPr/>
        <p:txBody>
          <a:bodyPr/>
          <a:lstStyle/>
          <a:p>
            <a:r>
              <a:rPr lang="en-US" smtClean="0"/>
              <a:t>(C)2016 Roi Yehoshua</a:t>
            </a:r>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2348053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December 21, 2010</a:t>
            </a:r>
            <a:endParaRPr lang="en-US"/>
          </a:p>
        </p:txBody>
      </p:sp>
      <p:sp>
        <p:nvSpPr>
          <p:cNvPr id="6" name="Footer Placeholder 5"/>
          <p:cNvSpPr>
            <a:spLocks noGrp="1"/>
          </p:cNvSpPr>
          <p:nvPr>
            <p:ph type="ftr" sz="quarter" idx="11"/>
          </p:nvPr>
        </p:nvSpPr>
        <p:spPr/>
        <p:txBody>
          <a:bodyPr/>
          <a:lstStyle/>
          <a:p>
            <a:r>
              <a:rPr lang="en-US" smtClean="0"/>
              <a:t>(C)2016 Roi Yehoshua</a:t>
            </a:r>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30123591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8" name="Rectangle 7"/>
          <p:cNvSpPr/>
          <p:nvPr/>
        </p:nvSpPr>
        <p:spPr>
          <a:xfrm>
            <a:off x="228600" y="152400"/>
            <a:ext cx="8686800" cy="6400800"/>
          </a:xfrm>
          <a:prstGeom prst="rect">
            <a:avLst/>
          </a:prstGeom>
          <a:solidFill>
            <a:schemeClr val="bg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laceholder 1"/>
          <p:cNvSpPr>
            <a:spLocks noGrp="1"/>
          </p:cNvSpPr>
          <p:nvPr>
            <p:ph type="title"/>
          </p:nvPr>
        </p:nvSpPr>
        <p:spPr>
          <a:xfrm>
            <a:off x="228600" y="193841"/>
            <a:ext cx="8686800" cy="949159"/>
          </a:xfrm>
          <a:prstGeom prst="rect">
            <a:avLst/>
          </a:prstGeom>
          <a:noFill/>
          <a:effectLst>
            <a:glow rad="63500">
              <a:schemeClr val="accent5">
                <a:satMod val="175000"/>
                <a:alpha val="40000"/>
              </a:schemeClr>
            </a:glow>
          </a:effectLst>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8600" y="1219200"/>
            <a:ext cx="8686800" cy="5359400"/>
          </a:xfrm>
          <a:prstGeom prst="rect">
            <a:avLst/>
          </a:prstGeom>
          <a:noFill/>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28600" y="6578600"/>
            <a:ext cx="2133600" cy="279400"/>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December 21, 2010</a:t>
            </a:r>
            <a:endParaRPr lang="en-US"/>
          </a:p>
        </p:txBody>
      </p:sp>
      <p:sp>
        <p:nvSpPr>
          <p:cNvPr id="5" name="Footer Placeholder 4"/>
          <p:cNvSpPr>
            <a:spLocks noGrp="1"/>
          </p:cNvSpPr>
          <p:nvPr>
            <p:ph type="ftr" sz="quarter" idx="3"/>
          </p:nvPr>
        </p:nvSpPr>
        <p:spPr>
          <a:xfrm>
            <a:off x="3124200" y="6578600"/>
            <a:ext cx="2895600" cy="27940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(C)2016 Roi Yehoshua</a:t>
            </a:r>
            <a:endParaRPr lang="en-US" dirty="0"/>
          </a:p>
        </p:txBody>
      </p:sp>
      <p:sp>
        <p:nvSpPr>
          <p:cNvPr id="6" name="Slide Number Placeholder 5"/>
          <p:cNvSpPr>
            <a:spLocks noGrp="1"/>
          </p:cNvSpPr>
          <p:nvPr>
            <p:ph type="sldNum" sz="quarter" idx="4"/>
          </p:nvPr>
        </p:nvSpPr>
        <p:spPr>
          <a:xfrm>
            <a:off x="6777789" y="6578600"/>
            <a:ext cx="2133600" cy="279400"/>
          </a:xfrm>
          <a:prstGeom prst="rect">
            <a:avLst/>
          </a:prstGeom>
        </p:spPr>
        <p:txBody>
          <a:bodyPr vert="horz" lIns="91440" tIns="45720" rIns="91440" bIns="45720" rtlCol="0" anchor="ctr"/>
          <a:lstStyle>
            <a:lvl1pPr algn="r">
              <a:defRPr sz="1200">
                <a:solidFill>
                  <a:schemeClr val="tx1">
                    <a:tint val="75000"/>
                  </a:schemeClr>
                </a:solidFill>
              </a:defRPr>
            </a:lvl1p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1735115495"/>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iming>
    <p:tnLst>
      <p:par>
        <p:cTn id="1" dur="indefinite" restart="never" nodeType="tmRoot"/>
      </p:par>
    </p:tnLst>
  </p:timing>
  <p:hf sldNum="0" hdr="0" dt="0"/>
  <p:txStyles>
    <p:titleStyle>
      <a:lvl1pPr algn="ctr" defTabSz="914400" rtl="0" eaLnBrk="1" latinLnBrk="0" hangingPunct="1">
        <a:spcBef>
          <a:spcPct val="0"/>
        </a:spcBef>
        <a:buNone/>
        <a:defRPr sz="4000" b="0" kern="1200">
          <a:solidFill>
            <a:schemeClr val="tx1"/>
          </a:solidFill>
          <a:effectLst>
            <a:glow rad="63500">
              <a:schemeClr val="accent1">
                <a:satMod val="175000"/>
                <a:alpha val="40000"/>
              </a:schemeClr>
            </a:glow>
            <a:outerShdw blurRad="50800" dist="38100" dir="2700000" algn="tl"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roiyeho@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iki.ros.org/roswtf" TargetMode="External"/><Relationship Id="rId2" Type="http://schemas.openxmlformats.org/officeDocument/2006/relationships/hyperlink" Target="http://wiki.ros.org/t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ros.org/wiki/t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en.wikipedia.org/wiki/Quaternions_and_spatial_rotatio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430212" y="2667000"/>
            <a:ext cx="8408988" cy="1143000"/>
          </a:xfrm>
        </p:spPr>
        <p:txBody>
          <a:bodyPr>
            <a:normAutofit/>
          </a:bodyPr>
          <a:lstStyle/>
          <a:p>
            <a:r>
              <a:rPr lang="en-US" sz="5400" b="1" dirty="0" smtClean="0"/>
              <a:t>ROS –</a:t>
            </a:r>
            <a:r>
              <a:rPr lang="en-US" sz="5400" dirty="0" smtClean="0"/>
              <a:t> Lecture 6</a:t>
            </a:r>
            <a:endParaRPr lang="en-US" sz="5400" b="1" dirty="0"/>
          </a:p>
        </p:txBody>
      </p:sp>
      <p:sp>
        <p:nvSpPr>
          <p:cNvPr id="7" name="Subtitle 2"/>
          <p:cNvSpPr>
            <a:spLocks noGrp="1"/>
          </p:cNvSpPr>
          <p:nvPr>
            <p:ph type="subTitle" idx="1"/>
          </p:nvPr>
        </p:nvSpPr>
        <p:spPr>
          <a:xfrm>
            <a:off x="228600" y="5715000"/>
            <a:ext cx="8915400" cy="838200"/>
          </a:xfrm>
        </p:spPr>
        <p:txBody>
          <a:bodyPr>
            <a:normAutofit fontScale="85000" lnSpcReduction="20000"/>
          </a:bodyPr>
          <a:lstStyle/>
          <a:p>
            <a:pPr algn="l"/>
            <a:r>
              <a:rPr lang="en-US" dirty="0" smtClean="0"/>
              <a:t>Lecturer: </a:t>
            </a:r>
            <a:r>
              <a:rPr lang="en-US" dirty="0" err="1" smtClean="0"/>
              <a:t>Roi</a:t>
            </a:r>
            <a:r>
              <a:rPr lang="en-US" dirty="0" smtClean="0"/>
              <a:t> </a:t>
            </a:r>
            <a:r>
              <a:rPr lang="en-US" dirty="0" err="1" smtClean="0"/>
              <a:t>Yehoshua</a:t>
            </a:r>
            <a:endParaRPr lang="en-US" dirty="0" smtClean="0"/>
          </a:p>
          <a:p>
            <a:pPr algn="l"/>
            <a:r>
              <a:rPr lang="en-US" dirty="0" smtClean="0">
                <a:hlinkClick r:id="rId2"/>
              </a:rPr>
              <a:t>roiyeho@gmail.com</a:t>
            </a:r>
            <a:r>
              <a:rPr lang="en-US" dirty="0" smtClean="0"/>
              <a:t>	</a:t>
            </a:r>
          </a:p>
          <a:p>
            <a:pPr algn="l"/>
            <a:endParaRPr lang="en-US" dirty="0" smtClean="0"/>
          </a:p>
          <a:p>
            <a:pPr algn="l"/>
            <a:endParaRPr lang="en-US" dirty="0" smtClean="0"/>
          </a:p>
          <a:p>
            <a:pPr algn="l"/>
            <a:endParaRPr lang="en-US" dirty="0"/>
          </a:p>
        </p:txBody>
      </p:sp>
      <p:sp>
        <p:nvSpPr>
          <p:cNvPr id="8" name="Title 1"/>
          <p:cNvSpPr txBox="1">
            <a:spLocks/>
          </p:cNvSpPr>
          <p:nvPr/>
        </p:nvSpPr>
        <p:spPr>
          <a:xfrm>
            <a:off x="152400" y="304800"/>
            <a:ext cx="3048000" cy="533400"/>
          </a:xfrm>
          <a:prstGeom prst="rect">
            <a:avLst/>
          </a:prstGeom>
          <a:noFill/>
          <a:effectLst>
            <a:glow rad="63500">
              <a:schemeClr val="accent5">
                <a:satMod val="175000"/>
                <a:alpha val="40000"/>
              </a:schemeClr>
            </a:glow>
          </a:effectLst>
        </p:spPr>
        <p:txBody>
          <a:bodyPr vert="horz" lIns="91440" tIns="45720" rIns="91440" bIns="45720" rtlCol="0" anchor="ctr">
            <a:normAutofit fontScale="97500" lnSpcReduction="10000"/>
            <a:scene3d>
              <a:camera prst="orthographicFront"/>
              <a:lightRig rig="threePt" dir="t"/>
            </a:scene3d>
            <a:sp3d extrusionH="57150">
              <a:bevelT w="69850" h="38100" prst="cross"/>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bg1"/>
                </a:solidFill>
                <a:effectLst>
                  <a:glow rad="63500">
                    <a:schemeClr val="accent5">
                      <a:satMod val="175000"/>
                      <a:alpha val="40000"/>
                    </a:schemeClr>
                  </a:glow>
                  <a:outerShdw blurRad="50800" dist="38100" dir="2700000" algn="tl" rotWithShape="0">
                    <a:prstClr val="black">
                      <a:alpha val="40000"/>
                    </a:prstClr>
                  </a:outerShdw>
                </a:effectLst>
                <a:uLnTx/>
                <a:uFillTx/>
                <a:latin typeface="+mj-lt"/>
                <a:ea typeface="+mj-ea"/>
                <a:cs typeface="+mj-cs"/>
              </a:rPr>
              <a:t>October 2016</a:t>
            </a:r>
            <a:endParaRPr kumimoji="0" lang="en-US" sz="3200" b="1" i="0" u="none" strike="noStrike" kern="1200" cap="none" spc="0" normalizeH="0" baseline="0" noProof="0" dirty="0">
              <a:ln>
                <a:noFill/>
              </a:ln>
              <a:solidFill>
                <a:schemeClr val="bg1"/>
              </a:solidFill>
              <a:effectLst>
                <a:glow rad="63500">
                  <a:schemeClr val="accent5">
                    <a:satMod val="175000"/>
                    <a:alpha val="40000"/>
                  </a:schemeClr>
                </a:glow>
                <a:outerShdw blurRad="50800" dist="38100" dir="2700000" algn="tl" rotWithShape="0">
                  <a:prstClr val="black">
                    <a:alpha val="40000"/>
                  </a:prstClr>
                </a:outerShdw>
              </a:effectLst>
              <a:uLnTx/>
              <a:uFillTx/>
              <a:latin typeface="+mj-lt"/>
              <a:ea typeface="+mj-ea"/>
              <a:cs typeface="+mj-cs"/>
            </a:endParaRPr>
          </a:p>
        </p:txBody>
      </p:sp>
      <p:sp>
        <p:nvSpPr>
          <p:cNvPr id="6" name="Subtitle 2"/>
          <p:cNvSpPr txBox="1">
            <a:spLocks/>
          </p:cNvSpPr>
          <p:nvPr/>
        </p:nvSpPr>
        <p:spPr>
          <a:xfrm>
            <a:off x="381000" y="3657600"/>
            <a:ext cx="6324600" cy="1600200"/>
          </a:xfrm>
          <a:prstGeom prst="rect">
            <a:avLst/>
          </a:prstGeom>
          <a:noFill/>
        </p:spPr>
        <p:txBody>
          <a:bodyPr vert="horz" lIns="91440" tIns="45720" rIns="91440" bIns="45720" rtlCol="0">
            <a:normAutofit fontScale="92500" lnSpcReduction="1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none" strike="noStrike" kern="1200" cap="none" spc="0" normalizeH="0" baseline="0" noProof="0" dirty="0" smtClean="0">
              <a:ln>
                <a:noFill/>
              </a:ln>
              <a:solidFill>
                <a:schemeClr val="bg1"/>
              </a:solidFill>
              <a:effectLst>
                <a:outerShdw blurRad="50800" dist="38100" dir="2700000" algn="tl" rotWithShape="0">
                  <a:prstClr val="black">
                    <a:alpha val="40000"/>
                  </a:prstClr>
                </a:outerShdw>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b="1" noProof="0" dirty="0" smtClean="0">
                <a:solidFill>
                  <a:schemeClr val="bg1"/>
                </a:solidFill>
                <a:effectLst>
                  <a:outerShdw blurRad="50800" dist="38100" dir="2700000" algn="tl" rotWithShape="0">
                    <a:prstClr val="black">
                      <a:alpha val="40000"/>
                    </a:prstClr>
                  </a:outerShdw>
                </a:effectLst>
              </a:rPr>
              <a:t>ROS </a:t>
            </a:r>
            <a:r>
              <a:rPr lang="en-US" sz="3200" b="1" noProof="0" dirty="0" err="1" smtClean="0">
                <a:solidFill>
                  <a:schemeClr val="bg1"/>
                </a:solidFill>
                <a:effectLst>
                  <a:outerShdw blurRad="50800" dist="38100" dir="2700000" algn="tl" rotWithShape="0">
                    <a:prstClr val="black">
                      <a:alpha val="40000"/>
                    </a:prstClr>
                  </a:outerShdw>
                </a:effectLst>
              </a:rPr>
              <a:t>tf</a:t>
            </a:r>
            <a:r>
              <a:rPr lang="en-US" sz="3200" b="1" noProof="0" dirty="0" smtClean="0">
                <a:solidFill>
                  <a:schemeClr val="bg1"/>
                </a:solidFill>
                <a:effectLst>
                  <a:outerShdw blurRad="50800" dist="38100" dir="2700000" algn="tl" rotWithShape="0">
                    <a:prstClr val="black">
                      <a:alpha val="40000"/>
                    </a:prstClr>
                  </a:outerShdw>
                </a:effectLst>
              </a:rPr>
              <a:t> </a:t>
            </a:r>
            <a:r>
              <a:rPr lang="en-US" sz="3200" b="1" noProof="0" dirty="0" smtClean="0">
                <a:solidFill>
                  <a:schemeClr val="bg1"/>
                </a:solidFill>
                <a:effectLst>
                  <a:outerShdw blurRad="50800" dist="38100" dir="2700000" algn="tl" rotWithShape="0">
                    <a:prstClr val="black">
                      <a:alpha val="40000"/>
                    </a:prstClr>
                  </a:outerShdw>
                </a:effectLst>
              </a:rPr>
              <a:t>system</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smtClean="0">
                <a:ln>
                  <a:noFill/>
                </a:ln>
                <a:solidFill>
                  <a:schemeClr val="bg1"/>
                </a:solidFill>
                <a:effectLst>
                  <a:outerShdw blurRad="50800" dist="38100" dir="2700000" algn="tl" rotWithShape="0">
                    <a:prstClr val="black">
                      <a:alpha val="40000"/>
                    </a:prstClr>
                  </a:outerShdw>
                </a:effectLst>
                <a:uLnTx/>
                <a:uFillTx/>
                <a:latin typeface="+mn-lt"/>
                <a:ea typeface="+mn-ea"/>
                <a:cs typeface="+mn-cs"/>
              </a:rPr>
              <a:t>Get robot’s location on map</a:t>
            </a:r>
            <a:endParaRPr kumimoji="0" lang="en-US" sz="3200" b="1" i="0" u="none" strike="noStrike" kern="1200" cap="none" spc="0" normalizeH="0" baseline="0" noProof="0" dirty="0" smtClean="0">
              <a:ln>
                <a:noFill/>
              </a:ln>
              <a:solidFill>
                <a:schemeClr val="bg1"/>
              </a:solidFill>
              <a:effectLst>
                <a:outerShdw blurRad="50800" dist="38100" dir="2700000" algn="tl" rotWithShape="0">
                  <a:prstClr val="black">
                    <a:alpha val="40000"/>
                  </a:prstClr>
                </a:outerShdw>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none" strike="noStrike" kern="1200" cap="none" spc="0" normalizeH="0" baseline="0" noProof="0" dirty="0" smtClean="0">
              <a:ln>
                <a:noFill/>
              </a:ln>
              <a:solidFill>
                <a:schemeClr val="bg1"/>
              </a:solidFill>
              <a:effectLst>
                <a:outerShdw blurRad="50800" dist="38100" dir="2700000" algn="tl" rotWithShape="0">
                  <a:prstClr val="black">
                    <a:alpha val="40000"/>
                  </a:prstClr>
                </a:outerShdw>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none" strike="noStrike" kern="1200" cap="none" spc="0" normalizeH="0" baseline="0" noProof="0" dirty="0">
              <a:ln>
                <a:noFill/>
              </a:ln>
              <a:solidFill>
                <a:schemeClr val="bg1"/>
              </a:solidFill>
              <a:effectLst>
                <a:outerShdw blurRad="50800" dist="38100" dir="2700000" algn="tl" rotWithShape="0">
                  <a:prstClr val="black">
                    <a:alpha val="40000"/>
                  </a:prstClr>
                </a:outerShdw>
              </a:effectLst>
              <a:uLnTx/>
              <a:uFillTx/>
              <a:latin typeface="+mn-lt"/>
              <a:ea typeface="+mn-ea"/>
              <a:cs typeface="+mn-cs"/>
            </a:endParaRPr>
          </a:p>
        </p:txBody>
      </p:sp>
      <p:pic>
        <p:nvPicPr>
          <p:cNvPr id="9" name="Picture 2" descr="S:\PhD\BIRCLogo.png"/>
          <p:cNvPicPr>
            <a:picLocks noChangeAspect="1" noChangeArrowheads="1"/>
          </p:cNvPicPr>
          <p:nvPr/>
        </p:nvPicPr>
        <p:blipFill>
          <a:blip r:embed="rId3" cstate="print"/>
          <a:srcRect/>
          <a:stretch>
            <a:fillRect/>
          </a:stretch>
        </p:blipFill>
        <p:spPr bwMode="auto">
          <a:xfrm>
            <a:off x="7010400" y="304800"/>
            <a:ext cx="1670720" cy="990056"/>
          </a:xfrm>
          <a:prstGeom prst="rect">
            <a:avLst/>
          </a:prstGeom>
          <a:solidFill>
            <a:schemeClr val="bg1"/>
          </a:solidFill>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 Demo</a:t>
            </a:r>
            <a:endParaRPr lang="en-US" dirty="0"/>
          </a:p>
        </p:txBody>
      </p:sp>
      <p:sp>
        <p:nvSpPr>
          <p:cNvPr id="5" name="Footer Placeholder 4"/>
          <p:cNvSpPr>
            <a:spLocks noGrp="1"/>
          </p:cNvSpPr>
          <p:nvPr>
            <p:ph type="ftr" sz="quarter" idx="11"/>
          </p:nvPr>
        </p:nvSpPr>
        <p:spPr/>
        <p:txBody>
          <a:bodyPr/>
          <a:lstStyle/>
          <a:p>
            <a:r>
              <a:rPr lang="en-US" smtClean="0"/>
              <a:t>(C)2016 Roi Yehoshua</a:t>
            </a:r>
            <a:endParaRPr lang="en-US" dirty="0"/>
          </a:p>
        </p:txBody>
      </p:sp>
      <p:pic>
        <p:nvPicPr>
          <p:cNvPr id="30722" name="Picture 2"/>
          <p:cNvPicPr>
            <a:picLocks noChangeAspect="1" noChangeArrowheads="1"/>
          </p:cNvPicPr>
          <p:nvPr/>
        </p:nvPicPr>
        <p:blipFill>
          <a:blip r:embed="rId2" cstate="print"/>
          <a:srcRect/>
          <a:stretch>
            <a:fillRect/>
          </a:stretch>
        </p:blipFill>
        <p:spPr bwMode="auto">
          <a:xfrm>
            <a:off x="2438400" y="1524000"/>
            <a:ext cx="4267200" cy="4496711"/>
          </a:xfrm>
          <a:prstGeom prst="rect">
            <a:avLst/>
          </a:prstGeom>
          <a:noFill/>
          <a:ln w="9525">
            <a:noFill/>
            <a:miter lim="800000"/>
            <a:headEnd/>
            <a:tailEnd/>
          </a:ln>
        </p:spPr>
      </p:pic>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 Demo</a:t>
            </a:r>
            <a:endParaRPr lang="en-US" dirty="0"/>
          </a:p>
        </p:txBody>
      </p:sp>
      <p:sp>
        <p:nvSpPr>
          <p:cNvPr id="3" name="Content Placeholder 2"/>
          <p:cNvSpPr>
            <a:spLocks noGrp="1"/>
          </p:cNvSpPr>
          <p:nvPr>
            <p:ph idx="1"/>
          </p:nvPr>
        </p:nvSpPr>
        <p:spPr/>
        <p:txBody>
          <a:bodyPr>
            <a:normAutofit/>
          </a:bodyPr>
          <a:lstStyle/>
          <a:p>
            <a:r>
              <a:rPr lang="en-US" sz="3000" dirty="0" smtClean="0"/>
              <a:t>This demo is using the tf library to create three coordinate frames: a world frame, a turtle1 frame, and a turtle2 frame.</a:t>
            </a:r>
          </a:p>
          <a:p>
            <a:r>
              <a:rPr lang="en-US" sz="3000" dirty="0" smtClean="0"/>
              <a:t>A </a:t>
            </a:r>
            <a:r>
              <a:rPr lang="en-US" sz="3000" b="1" dirty="0" smtClean="0"/>
              <a:t>tf broadcaster</a:t>
            </a:r>
            <a:r>
              <a:rPr lang="en-US" sz="3000" dirty="0" smtClean="0"/>
              <a:t> publishes the turtle coordinate frames and a </a:t>
            </a:r>
            <a:r>
              <a:rPr lang="en-US" sz="3000" b="1" dirty="0" smtClean="0"/>
              <a:t>tf listener</a:t>
            </a:r>
            <a:r>
              <a:rPr lang="en-US" sz="3000" dirty="0" smtClean="0"/>
              <a:t> computes the distance between the turtle frames to follow the other turtle</a:t>
            </a:r>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 Command-line Tools</a:t>
            </a:r>
            <a:endParaRPr lang="en-US" dirty="0"/>
          </a:p>
        </p:txBody>
      </p:sp>
      <p:sp>
        <p:nvSpPr>
          <p:cNvPr id="3" name="Content Placeholder 2"/>
          <p:cNvSpPr>
            <a:spLocks noGrp="1"/>
          </p:cNvSpPr>
          <p:nvPr>
            <p:ph idx="1"/>
          </p:nvPr>
        </p:nvSpPr>
        <p:spPr/>
        <p:txBody>
          <a:bodyPr>
            <a:normAutofit/>
          </a:bodyPr>
          <a:lstStyle/>
          <a:p>
            <a:r>
              <a:rPr lang="en-US" sz="3000" dirty="0" smtClean="0">
                <a:hlinkClick r:id="rId2"/>
              </a:rPr>
              <a:t>view_frames</a:t>
            </a:r>
            <a:r>
              <a:rPr lang="en-US" sz="3000" dirty="0" smtClean="0"/>
              <a:t>: visualizes the full tree of coordinate transforms</a:t>
            </a:r>
          </a:p>
          <a:p>
            <a:r>
              <a:rPr lang="en-US" sz="3000" dirty="0" smtClean="0">
                <a:hlinkClick r:id="rId2"/>
              </a:rPr>
              <a:t>tf_monitor</a:t>
            </a:r>
            <a:r>
              <a:rPr lang="en-US" sz="3000" dirty="0" smtClean="0"/>
              <a:t>: monitors transforms between frames</a:t>
            </a:r>
          </a:p>
          <a:p>
            <a:r>
              <a:rPr lang="en-US" sz="3000" dirty="0" smtClean="0">
                <a:hlinkClick r:id="rId2"/>
              </a:rPr>
              <a:t>tf_echo</a:t>
            </a:r>
            <a:r>
              <a:rPr lang="en-US" sz="3000" dirty="0" smtClean="0"/>
              <a:t>: prints specified transform to screen</a:t>
            </a:r>
          </a:p>
          <a:p>
            <a:r>
              <a:rPr lang="en-US" sz="3000" dirty="0" smtClean="0">
                <a:hlinkClick r:id="rId3"/>
              </a:rPr>
              <a:t>roswtf</a:t>
            </a:r>
            <a:r>
              <a:rPr lang="en-US" sz="3000" dirty="0" smtClean="0"/>
              <a:t>: with the </a:t>
            </a:r>
            <a:r>
              <a:rPr lang="en-US" sz="3000" dirty="0" err="1" smtClean="0"/>
              <a:t>tfwtf</a:t>
            </a:r>
            <a:r>
              <a:rPr lang="en-US" sz="3000" dirty="0" smtClean="0"/>
              <a:t> </a:t>
            </a:r>
            <a:r>
              <a:rPr lang="en-US" sz="3000" dirty="0" err="1" smtClean="0"/>
              <a:t>plugin</a:t>
            </a:r>
            <a:r>
              <a:rPr lang="en-US" sz="3000" dirty="0" smtClean="0"/>
              <a:t>, helps you track down problems with tf</a:t>
            </a:r>
          </a:p>
          <a:p>
            <a:r>
              <a:rPr lang="en-US" sz="3000" dirty="0" smtClean="0">
                <a:hlinkClick r:id="rId2"/>
              </a:rPr>
              <a:t>static_transform_publisher</a:t>
            </a:r>
            <a:r>
              <a:rPr lang="en-US" sz="3000" dirty="0" smtClean="0"/>
              <a:t> is a command line tool for sending static transforms</a:t>
            </a:r>
          </a:p>
          <a:p>
            <a:endParaRPr lang="en-US" sz="3000" dirty="0" smtClean="0"/>
          </a:p>
          <a:p>
            <a:endParaRPr lang="en-US" sz="3000" dirty="0" smtClean="0"/>
          </a:p>
          <a:p>
            <a:endParaRPr lang="en-US" sz="3000" dirty="0" smtClean="0"/>
          </a:p>
          <a:p>
            <a:endParaRPr lang="en-US" sz="3000" dirty="0" smtClean="0"/>
          </a:p>
          <a:p>
            <a:endParaRPr lang="en-US" sz="3000" dirty="0" smtClean="0"/>
          </a:p>
          <a:p>
            <a:endParaRPr lang="en-US" sz="3000" dirty="0" smtClean="0"/>
          </a:p>
          <a:p>
            <a:pPr>
              <a:buNone/>
            </a:pPr>
            <a:endParaRPr lang="en-US" sz="3000" dirty="0" smtClean="0"/>
          </a:p>
          <a:p>
            <a:endParaRPr lang="en-US" sz="3000" dirty="0" smtClean="0"/>
          </a:p>
          <a:p>
            <a:endParaRPr lang="en-US" sz="3000" dirty="0" smtClean="0"/>
          </a:p>
          <a:p>
            <a:endParaRPr lang="en-US" sz="3000" dirty="0" smtClean="0"/>
          </a:p>
          <a:p>
            <a:endParaRPr lang="en-US" sz="3000"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view_frames</a:t>
            </a:r>
            <a:endParaRPr lang="en-US" dirty="0"/>
          </a:p>
        </p:txBody>
      </p:sp>
      <p:sp>
        <p:nvSpPr>
          <p:cNvPr id="3" name="Content Placeholder 2"/>
          <p:cNvSpPr>
            <a:spLocks noGrp="1"/>
          </p:cNvSpPr>
          <p:nvPr>
            <p:ph idx="1"/>
          </p:nvPr>
        </p:nvSpPr>
        <p:spPr/>
        <p:txBody>
          <a:bodyPr>
            <a:normAutofit/>
          </a:bodyPr>
          <a:lstStyle/>
          <a:p>
            <a:r>
              <a:rPr lang="en-US" sz="3000" dirty="0" smtClean="0"/>
              <a:t>view_frames creates a diagram of the frames being broadcast by tf over ROS</a:t>
            </a:r>
          </a:p>
          <a:p>
            <a:endParaRPr lang="en-US" sz="3000" dirty="0" smtClean="0"/>
          </a:p>
          <a:p>
            <a:endParaRPr lang="en-US" sz="3000" dirty="0" smtClean="0"/>
          </a:p>
          <a:p>
            <a:endParaRPr lang="en-US" sz="3000" dirty="0" smtClean="0"/>
          </a:p>
          <a:p>
            <a:endParaRPr lang="en-US" sz="3000" dirty="0" smtClean="0"/>
          </a:p>
          <a:p>
            <a:endParaRPr lang="en-US" sz="2800" dirty="0" smtClean="0"/>
          </a:p>
          <a:p>
            <a:r>
              <a:rPr lang="en-US" sz="2800" dirty="0" smtClean="0"/>
              <a:t>To view the tree write:</a:t>
            </a:r>
          </a:p>
          <a:p>
            <a:endParaRPr lang="en-US" sz="3000" dirty="0" smtClean="0"/>
          </a:p>
          <a:p>
            <a:endParaRPr lang="en-US" dirty="0" smtClean="0"/>
          </a:p>
          <a:p>
            <a:endParaRPr lang="en-US" dirty="0" smtClean="0"/>
          </a:p>
          <a:p>
            <a:endParaRPr lang="en-US" dirty="0" smtClean="0"/>
          </a:p>
          <a:p>
            <a:endParaRPr lang="en-US" dirty="0" smtClean="0"/>
          </a:p>
          <a:p>
            <a:pPr>
              <a:buNone/>
            </a:pPr>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pic>
        <p:nvPicPr>
          <p:cNvPr id="5121" name="Picture 1"/>
          <p:cNvPicPr>
            <a:picLocks noChangeAspect="1" noChangeArrowheads="1"/>
          </p:cNvPicPr>
          <p:nvPr/>
        </p:nvPicPr>
        <p:blipFill>
          <a:blip r:embed="rId2" cstate="print"/>
          <a:srcRect/>
          <a:stretch>
            <a:fillRect/>
          </a:stretch>
        </p:blipFill>
        <p:spPr bwMode="auto">
          <a:xfrm>
            <a:off x="1676400" y="2286000"/>
            <a:ext cx="5848283" cy="2286000"/>
          </a:xfrm>
          <a:prstGeom prst="rect">
            <a:avLst/>
          </a:prstGeom>
          <a:noFill/>
          <a:ln w="9525">
            <a:noFill/>
            <a:miter lim="800000"/>
            <a:headEnd/>
            <a:tailEnd/>
          </a:ln>
        </p:spPr>
      </p:pic>
      <p:sp>
        <p:nvSpPr>
          <p:cNvPr id="6" name="Rectangle 5"/>
          <p:cNvSpPr>
            <a:spLocks noChangeArrowheads="1"/>
          </p:cNvSpPr>
          <p:nvPr/>
        </p:nvSpPr>
        <p:spPr bwMode="auto">
          <a:xfrm>
            <a:off x="762000" y="5486400"/>
            <a:ext cx="76200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evince frames.pdf</a:t>
            </a:r>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view_frames</a:t>
            </a:r>
            <a:endParaRPr lang="en-US" dirty="0"/>
          </a:p>
        </p:txBody>
      </p:sp>
      <p:sp>
        <p:nvSpPr>
          <p:cNvPr id="5" name="Footer Placeholder 4"/>
          <p:cNvSpPr>
            <a:spLocks noGrp="1"/>
          </p:cNvSpPr>
          <p:nvPr>
            <p:ph type="ftr" sz="quarter" idx="11"/>
          </p:nvPr>
        </p:nvSpPr>
        <p:spPr/>
        <p:txBody>
          <a:bodyPr/>
          <a:lstStyle/>
          <a:p>
            <a:r>
              <a:rPr lang="en-US" smtClean="0"/>
              <a:t>(C)2016 Roi Yehoshua</a:t>
            </a:r>
            <a:endParaRPr lang="en-US" dirty="0"/>
          </a:p>
        </p:txBody>
      </p:sp>
      <p:pic>
        <p:nvPicPr>
          <p:cNvPr id="105474" name="Picture 2"/>
          <p:cNvPicPr>
            <a:picLocks noChangeAspect="1" noChangeArrowheads="1"/>
          </p:cNvPicPr>
          <p:nvPr/>
        </p:nvPicPr>
        <p:blipFill>
          <a:blip r:embed="rId2" cstate="print"/>
          <a:srcRect/>
          <a:stretch>
            <a:fillRect/>
          </a:stretch>
        </p:blipFill>
        <p:spPr bwMode="auto">
          <a:xfrm>
            <a:off x="1219200" y="2209800"/>
            <a:ext cx="7010400" cy="2581275"/>
          </a:xfrm>
          <a:prstGeom prst="rect">
            <a:avLst/>
          </a:prstGeom>
          <a:noFill/>
          <a:ln w="9525">
            <a:noFill/>
            <a:miter lim="800000"/>
            <a:headEnd/>
            <a:tailEnd/>
          </a:ln>
          <a:effectLst/>
        </p:spPr>
      </p:pic>
      <p:sp>
        <p:nvSpPr>
          <p:cNvPr id="7" name="Content Placeholder 6"/>
          <p:cNvSpPr>
            <a:spLocks noGrp="1"/>
          </p:cNvSpPr>
          <p:nvPr>
            <p:ph idx="1"/>
          </p:nvPr>
        </p:nvSpPr>
        <p:spPr/>
        <p:txBody>
          <a:bodyPr/>
          <a:lstStyle/>
          <a:p>
            <a:r>
              <a:rPr lang="en-US" dirty="0" smtClean="0"/>
              <a:t>The TF tree:</a:t>
            </a:r>
            <a:endParaRPr lang="he-IL" dirty="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tf_echo</a:t>
            </a:r>
            <a:endParaRPr lang="en-US" dirty="0"/>
          </a:p>
        </p:txBody>
      </p:sp>
      <p:sp>
        <p:nvSpPr>
          <p:cNvPr id="3" name="Content Placeholder 2"/>
          <p:cNvSpPr>
            <a:spLocks noGrp="1"/>
          </p:cNvSpPr>
          <p:nvPr>
            <p:ph idx="1"/>
          </p:nvPr>
        </p:nvSpPr>
        <p:spPr/>
        <p:txBody>
          <a:bodyPr>
            <a:normAutofit/>
          </a:bodyPr>
          <a:lstStyle/>
          <a:p>
            <a:r>
              <a:rPr lang="en-US" dirty="0" smtClean="0"/>
              <a:t>tf_echo reports the transform between any two frames broadcast over ROS</a:t>
            </a:r>
          </a:p>
          <a:p>
            <a:r>
              <a:rPr lang="en-US" dirty="0" smtClean="0"/>
              <a:t>Usage:</a:t>
            </a:r>
          </a:p>
          <a:p>
            <a:endParaRPr lang="en-US" dirty="0" smtClean="0"/>
          </a:p>
          <a:p>
            <a:r>
              <a:rPr lang="en-US" dirty="0" smtClean="0"/>
              <a:t>Let's look at the transform of the turtle2 frame with respect to turtle1 frame which is equivalent to:  T</a:t>
            </a:r>
            <a:r>
              <a:rPr lang="en-US" baseline="-25000" dirty="0" smtClean="0"/>
              <a:t>turtle1_turtle2</a:t>
            </a:r>
            <a:r>
              <a:rPr lang="en-US" dirty="0" smtClean="0"/>
              <a:t> = T</a:t>
            </a:r>
            <a:r>
              <a:rPr lang="en-US" baseline="-25000" dirty="0" smtClean="0"/>
              <a:t>turtle1_world</a:t>
            </a:r>
            <a:r>
              <a:rPr lang="en-US" dirty="0" smtClean="0"/>
              <a:t> * T</a:t>
            </a:r>
            <a:r>
              <a:rPr lang="en-US" baseline="-25000" dirty="0" smtClean="0"/>
              <a:t>world_turtle2</a:t>
            </a:r>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6" name="Rectangle 5"/>
          <p:cNvSpPr>
            <a:spLocks noChangeArrowheads="1"/>
          </p:cNvSpPr>
          <p:nvPr/>
        </p:nvSpPr>
        <p:spPr bwMode="auto">
          <a:xfrm>
            <a:off x="609600" y="2971800"/>
            <a:ext cx="76200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rosrun</a:t>
            </a:r>
            <a:r>
              <a:rPr lang="en-US" sz="2000" dirty="0" smtClean="0"/>
              <a:t> tf tf_echo [</a:t>
            </a:r>
            <a:r>
              <a:rPr lang="en-US" sz="2000" dirty="0" err="1" smtClean="0"/>
              <a:t>reference_frame</a:t>
            </a:r>
            <a:r>
              <a:rPr lang="en-US" sz="2000" dirty="0" smtClean="0"/>
              <a:t>] [</a:t>
            </a:r>
            <a:r>
              <a:rPr lang="en-US" sz="2000" dirty="0" err="1" smtClean="0"/>
              <a:t>target_frame</a:t>
            </a:r>
            <a:r>
              <a:rPr lang="en-US" sz="2000" dirty="0" smtClean="0"/>
              <a:t>]</a:t>
            </a:r>
          </a:p>
        </p:txBody>
      </p:sp>
      <p:sp>
        <p:nvSpPr>
          <p:cNvPr id="8" name="Rectangle 7"/>
          <p:cNvSpPr>
            <a:spLocks noChangeArrowheads="1"/>
          </p:cNvSpPr>
          <p:nvPr/>
        </p:nvSpPr>
        <p:spPr bwMode="auto">
          <a:xfrm>
            <a:off x="609600" y="5105400"/>
            <a:ext cx="76200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rosrun</a:t>
            </a:r>
            <a:r>
              <a:rPr lang="en-US" sz="2000" dirty="0" smtClean="0"/>
              <a:t> tf tf_echo turtle1 turtle2</a:t>
            </a:r>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tf_echo</a:t>
            </a:r>
            <a:endParaRPr lang="en-US" dirty="0"/>
          </a:p>
        </p:txBody>
      </p:sp>
      <p:sp>
        <p:nvSpPr>
          <p:cNvPr id="5" name="Footer Placeholder 4"/>
          <p:cNvSpPr>
            <a:spLocks noGrp="1"/>
          </p:cNvSpPr>
          <p:nvPr>
            <p:ph type="ftr" sz="quarter" idx="11"/>
          </p:nvPr>
        </p:nvSpPr>
        <p:spPr/>
        <p:txBody>
          <a:bodyPr/>
          <a:lstStyle/>
          <a:p>
            <a:r>
              <a:rPr lang="en-US" smtClean="0"/>
              <a:t>(C)2016 Roi Yehoshua</a:t>
            </a:r>
            <a:endParaRPr lang="en-US" dirty="0"/>
          </a:p>
        </p:txBody>
      </p:sp>
      <p:pic>
        <p:nvPicPr>
          <p:cNvPr id="106498" name="Picture 2" descr="\large{$$\mathbf{T}_{turtle1\_turtle2} =\mathbf{T}_{turtle1\_world} *\mathbf{T}_{world\_turtle2}$$}"/>
          <p:cNvPicPr>
            <a:picLocks noChangeAspect="1" noChangeArrowheads="1"/>
          </p:cNvPicPr>
          <p:nvPr/>
        </p:nvPicPr>
        <p:blipFill>
          <a:blip r:embed="rId2" cstate="print"/>
          <a:srcRect/>
          <a:stretch>
            <a:fillRect/>
          </a:stretch>
        </p:blipFill>
        <p:spPr bwMode="auto">
          <a:xfrm>
            <a:off x="1600200" y="4648200"/>
            <a:ext cx="4495800" cy="228600"/>
          </a:xfrm>
          <a:prstGeom prst="rect">
            <a:avLst/>
          </a:prstGeom>
          <a:noFill/>
        </p:spPr>
      </p:pic>
      <p:pic>
        <p:nvPicPr>
          <p:cNvPr id="108546" name="Picture 2"/>
          <p:cNvPicPr>
            <a:picLocks noChangeAspect="1" noChangeArrowheads="1"/>
          </p:cNvPicPr>
          <p:nvPr/>
        </p:nvPicPr>
        <p:blipFill>
          <a:blip r:embed="rId3" cstate="print"/>
          <a:srcRect/>
          <a:stretch>
            <a:fillRect/>
          </a:stretch>
        </p:blipFill>
        <p:spPr bwMode="auto">
          <a:xfrm>
            <a:off x="1524000" y="1371600"/>
            <a:ext cx="5943600" cy="3800949"/>
          </a:xfrm>
          <a:prstGeom prst="rect">
            <a:avLst/>
          </a:prstGeom>
          <a:noFill/>
          <a:ln w="9525">
            <a:noFill/>
            <a:miter lim="800000"/>
            <a:headEnd/>
            <a:tailEnd/>
          </a:ln>
          <a:effectLst/>
        </p:spPr>
      </p:pic>
      <p:sp>
        <p:nvSpPr>
          <p:cNvPr id="7" name="Content Placeholder 2"/>
          <p:cNvSpPr>
            <a:spLocks noGrp="1"/>
          </p:cNvSpPr>
          <p:nvPr>
            <p:ph idx="1"/>
          </p:nvPr>
        </p:nvSpPr>
        <p:spPr>
          <a:xfrm>
            <a:off x="228600" y="5257800"/>
            <a:ext cx="8686800" cy="1295400"/>
          </a:xfrm>
        </p:spPr>
        <p:txBody>
          <a:bodyPr>
            <a:noAutofit/>
          </a:bodyPr>
          <a:lstStyle/>
          <a:p>
            <a:r>
              <a:rPr lang="en-US" sz="2600" dirty="0" smtClean="0"/>
              <a:t>As you drive your turtle around you will see the transform change as the two turtles move relative to each other</a:t>
            </a:r>
            <a:endParaRPr lang="en-US" sz="2600" dirty="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Rotation Representation</a:t>
            </a:r>
            <a:endParaRPr lang="en-US" dirty="0"/>
          </a:p>
        </p:txBody>
      </p:sp>
      <p:sp>
        <p:nvSpPr>
          <p:cNvPr id="3" name="Content Placeholder 2"/>
          <p:cNvSpPr>
            <a:spLocks noGrp="1"/>
          </p:cNvSpPr>
          <p:nvPr>
            <p:ph idx="1"/>
          </p:nvPr>
        </p:nvSpPr>
        <p:spPr/>
        <p:txBody>
          <a:bodyPr>
            <a:normAutofit/>
          </a:bodyPr>
          <a:lstStyle/>
          <a:p>
            <a:r>
              <a:rPr lang="en-US" dirty="0" smtClean="0"/>
              <a:t>There are many ways to represent rotations:</a:t>
            </a:r>
          </a:p>
          <a:p>
            <a:pPr lvl="1"/>
            <a:r>
              <a:rPr lang="en-US" dirty="0" smtClean="0"/>
              <a:t>Euler angles yaw, pitch, and roll about Z, Y, X axes respectively</a:t>
            </a:r>
          </a:p>
          <a:p>
            <a:pPr lvl="1"/>
            <a:r>
              <a:rPr lang="en-US" dirty="0" smtClean="0"/>
              <a:t>Rotation matrix</a:t>
            </a:r>
          </a:p>
          <a:p>
            <a:pPr lvl="1"/>
            <a:r>
              <a:rPr lang="en-US" dirty="0" err="1" smtClean="0"/>
              <a:t>Quaternions</a:t>
            </a:r>
            <a:endParaRPr lang="en-US" dirty="0" smtClean="0"/>
          </a:p>
          <a:p>
            <a:pPr lvl="1"/>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31746" name="AutoShape 2" descr="data:image/jpeg;base64,/9j/4AAQSkZJRgABAQAAAQABAAD/2wCEAAkGBhQREBAUEhAWEhMVFxQXFxgWFRUUGBcWGBIVGBYbGBcZGyYeGBojGhcWHy8gIycpLCwsFx8zNjEqNiYrLCkBCQoKDgwOGg8PGiolHyQvLSotLDMqLzYsLS0vLSwsLDUsMDQsLSopLC8qLywtLSwvKiwsLCwsLCstLCwsLCwsKf/AABEIAO4A0wMBIgACEQEDEQH/xAAbAAEAAwEBAQEAAAAAAAAAAAAAAwQFBgIBB//EAEsQAAICAQEFAwcIBgcFCQAAAAECAAMRBAUSITFBE1FhBiIyQmJxgSNScnOCkZKhFBUzNLGzJENTg5OywlRjoqPBBxYlRFXR0uHw/8QAGQEBAQEBAQEAAAAAAAAAAAAAAAIDAQQF/8QAMREAAgEBBAcIAgIDAAAAAAAAAAECEQMSITFBUXGRsdHwBCIyYYGhweET8UJSIzNy/9oADAMBAAIRAxEAPwD9xiIgCIiAIiIAiIgCIiAIiIBkafaVj3lBuMicLXwwAc+jWh3vOfiM93DqcTXmJpmoXVnTLWoKVrcMcgxdgeHLPFTn2ptzW0STVEY2LbTq64iIiZGwiIgCIiAIiIAiIgCIiAIiIAiIgCIiAIiIAiIgCIiAIiQ61GNbisgOVIUnkCRgE+7nOo43RH5bpfKD/wAY7bPmNaa/DcPyan3cFb4T9YnFjyFoJfTgEEU1sLPXFnaWgt+Q83lgDuzOv0wYIm/gvgb2ORbHHHhme3tc7Od25oVPTQfO7BZ2tneVppdfXSSxETwn0hERAEREAREQBERAEREAREQBERAEREAREQBERAEREAREQDOr/fLPqav5t00ZnV/vln1NX826aMuea2Izs8ntfERESDQRE5fy50jLUmpqJ39OyuRkhXrBG8GHI458emZMndVTawsla2ig3SuHroOoiZuycW/0nGO1Vd0HmK8ZXPTeOcn4DpNKdTqRON13REROkCIiAIiIAiIgCIiAIiIAiIgCIiAIiIAiJW1u0FqA3slmyFRRvO5HRV6+J5DqRFaHYxcnRFev98s+pq/m3T3qNsVqxRc22DmlY32H0scE+0RMuvSvdqn7YmpeyrPZ1vxK9pbgO44558FIHHGWm7p9MtahUQIo5BQAPuE7OrapqQs1CKd7F1eWWevlvKXa6l/RrrpHfYxsb4omFH4zH6DefS1ePoVIB/x7x/OaUSLpp+VrJJeleNTN/Qrx6OqDfWUq3+QpKm1Wc02Jqqt6kg770uc7vXeRsMB9EsZuMwAJJwBxJM/ONqeVH6frtNp6j/RxahY/2u428SfYAU4HXn3YztGorae3sdnO3nWipHFulKU2Ux1Hd7HNfYotL71aAIOOSu6MbpzxBHLB498uyhrdmbzdpU3Z3cPOxkOByWxfXX8x0I6ybP1/aBgV3LEOHQnO6ehB9ZTzDdfAggaLDBnjnG9WcXXXrXPbwLcREoxEREAREQBERAMjanlImnW13qs3Kyqlx2eCSFOFBcFvSA5d/dNHRantK0fdZN4BgGADAEZGQCcGcptyptVrqksqsGko88nsrGFtnQDdU5Azj8XeJ0+z9WbE3ijICzBQ6lGwCQCVPEZwSPAiZRk3Jnut7GMLKLSxeL+Ft0vVgi1ERNTwiIiAIiIAiJna7Wsz9jTjtMAsxGVqU9SOrn1V+J4DjxuhcIOToj1rNoHe7KkB7cAnPoVg8msI/JRxbwGSPeh2aK8sSbLW9KxvSPgOiqOijh8ckyaHQrUm6ueZJJOWZjzZj1Y98sTiWllSmkrsMvd9ajOr/fLPqav5t00ZnV/vln1NX826aM1nmtiPNZ5Pa+IiIkGhR2zpq3pcXE9kAWcAlQVAyQ27xI8Os57ZHkiK9VptQKxX5lxdAMBGbArXHeEZlJ6lc9Zua/5W6un1Vxbb7g3yS/acFvdWR1mnM3FSdXoPZC3tLGzuRfirVeTVPfPcJnbU05BW6sZsrByBzsr5snieq+0O4nOjEtqp5oSuup4ouDqrKcqwDAjqCMg/dPczdmfJ2XU9Ae0r+hYTvD4OH9wZZpQnVC0jdlRZCIidIEREAREQBINdoluratxlWGD0I7iD0IPEHoRJ4g6m4uqPy7Vbe12zdR2LWdunNO0BbfU8iG9IHoRk4Phid/sTaVlyBrdOacgEHtK7FYHqpU5/KNt7FXUKnq2VutlbfNZWB+44wf8A6E82bOaol9NgZ4tSeCMepU/1b+I4HqMneGEYSg3jgfUt+0WPaLOPdSnpeXDDHzWepYmpEq6HaK272Mqy4Doww6E/OH8CMg9CZNfqFRSzsEUcyxCgfEzdY5Hy5JwwlgSRM39c737Gqy72gNxPxvgMPFd6fdzUvzaqkdyhrW/E26B+Ey7jWeHW8y/In4ceteXue9pa0ru11gG587oPJQMbzv7K5HDqSB1yJdBoVqTdBJJJLMeLOx5sx7z9wAAGAAJR0NZp1DrYxdrQCljboJCDBr80ADdyWAAGQ7dQSdeZ0xNlaqUbsfXb1lvERE6SZ1f75Z9TV/NumjM6v98s+pq/m3TRlzzWxGdnk9r4iR6nULWjOxwqgsT3ADJkkzNf8rdXT6q4tt9wb5JftOM+6sjrM26Hos43pY5adnXuSbH07BC7jFlp33HzcgBU+yoVfeCesvxEJUJnK9KrERE6SZu0fMu01ntNU30bFyP+YlY+M0pneUH7taw517tg/unFn+maMlZs1ljCL2r5+RERKMhERAEREAREQBIdXrEqXedgo5DPMnoAOZJ7hxlXU7RJc10qHsHpE+hXnlvkc2xxCDieu6Dme9JssI2+5NtuMb7cx3hByRfAc+uTxl3UsZGbm3hHfo+yhqdLZqWV0X9G3fRtb9tjqAnIKe58/RBwZ40VK12KNSu9cThLnJdXPsZ4Uv7Ax4FuM35HfQrqVdQykYIIyCPEGS5P+OBrGjVLTH42cvnEkiZWLNNy3rqO7i1tY8Otq+Hpj2uQ0dPqVsUOjBlPIg5BkplyhRVWK19ZMh2jou1TAO6wIZG57rj0T49xHUEjrGztb2qZI3XUlXXnuuOY8RyIPUEHrLUzNf8AI2C8egQFuHs+rZ9nPH2SfmiHrPNPuu/v68uBU8oduvTdRTW1VZsS+1rLslESnsgQQGXizXJxyMAHnwE0dia9r9Np7XrNT2V1u1Z5oWQMVOQOROOQ+EwfKC0rtTZ5Wk3f0fX5RTWDgvoePyjKp495E0/JDZT6bRUU2HzkDcAd4IC7MtYPVUUhAe5BOmpPX++WfU1fzbpozOr/AHyz6mr+bdNGXPNbEZ2eT2viR6jULWjOxwqgsT3ADJlTY+nYIXcYstO+4+bkAKn2VCr7wT1ke0Plbq6fVXFtvuDfJL9pxn3VkdZpzLNnqfchTS+GjnuEREoxEREAq7Vr3qLl767B96ET5srVi2ip1YMGRTkHPHAz8cyXW/s7Pot/lMy9Bsv5GmypuytNdeSBlXwg/aJ63v4MOhhJOWJcm/xYLT8G1Eo6PaO83Z2L2do47uchgObVt6w+4jqBkZvTrTWZlGSkqoREThQiIgCZuq1DWOaqju4x2tg9QEZCr0NhBz7IIJ5gGXaerZFVa8drYd1M8QDjLMR3KAT48B1Em0WjWpAi54ZJJ4lmJyzMerE5JPjNF3VefoZS7zur15dfJ60ulWtQqLuqP+vEkk8SSeJJ4kyWImbdTRJLBCIiDomdqNmFWNlBCOeLKc9nZ9ID0W9sce8MBiaMTjVS4zcXgU9DtMWEqVNdqjLVtzA7weTL7Q4e48JbZQQQRkHnK+u2eloG9kMvFWU7roe9W6e7keRBHCVE2g9JC6jG6cBbgMKTyAsH9W3j6J6EE7s5WmZdxTxhnq5a+O3M87OqFVvZMAWRW7FyMsaSV3k3ufmkID3jcPE5nvaHlLRQ/ZvZvW4z2Vavdbjv7KsMwHiRicfXtfVbVv1NVVTafT6e20V6peBtKDs9xGyCoLdrmxA3mkAbp4zsPJ7S0pQooqFSkneX1u0Bw/aNzd8ggsSSeeTOrUeSHddzds+irsjaJu1VzdhbSBTUB2qhCw7S7iFDEgfSAM2dRqFrRnY4VQWJ7gBkylX++WfU1fzbp52h8rdXT6q4tt9wb5NftOM+6sjrLtHTcjTs8VJuuVXXrrEk2Pp2CF3GLLTvsPm5ACJ9lQq+8E9ZfiJCVC5yvOoiInSRERAKW2rN3Tag91Vh+5DLGlq3URfmqo+4ASn5QcdO6/PKV/4li1/6poydJq/9a2vgivrdEtq7rZ4HKkHDKw5Mp6Ef/uBlfQ6xg3ZXY7QAlWAwLUHrAdGGRvL0yCOBE0JV2hou1TAO66neRuZVxyPiOJBHUEjrNYv+Ly4HmlF+KOfHrQWolXZ2s7VMkbrglXXnuuvBh4jqD1BB6y1Jao6MtNSVUIiJw6Zui+Uvus6J8inww1pHvbC/3U0pneT4/o1TdXHaH32E2H82mjLtPFTVgZ2XhT147xERINBERAEREAT46AggjIPAg8QR1zPsQDJGkfTfsQbKR/U585B/uSfVH9meHzSMbpjTWIri6ts02kJbzG5ZwVWYHip5IwPEeZywZtTN2lsYWbzIQljDdbhlLFxjdtT1xjhngR0I45hprI0nS1XewlofPnntPFmoWvU3uxwq6etie4Cy4mTbH07BGdxiy077D5uQAifZUKPeCes5WrVsNUtOrxUESsszNvCxK7XNXn445YrksBnszkedidlptbXYM12K49lg38DLlJSl6LgIQnCyxWbe6uvbjuZPERBmIiIAiIgGbtXzrNKnfbvn6NaM3+fs/vmlMS/adS609paidnUAN5gMm18tz7hWn4pb/wC8Om/2mr8a/wDvOxhJ4pFWtpCKjFtYLXrx4UNCJmW+UFG6d3VUhscCXUjPTIBGR8Zzqf8AaUiOUvpwRw36XW1G8RnBx95m0Oz2k/CjyWnarGzpelmdGw7PVA+repB+trGVPvNe8P7sTSnNXeU+m1AqNVwLrbSQpBVsNYtbcCBnzXblL21tpPRZWzHNDBlOFyws3c18c8QxBXlz3e+dlZSdE1R8vo5G2gk2nVeXn9mvEh0gfcXtCC+BvYGBnrjwiYM9KdUVfJ4/0XTj5taKfeq7p/MGaEztlnce+o+q5sX6FpLfzO0HwE0ZVp4mRZeBLVhuwEREg0EREAREQBERAEr6/WipCxBJ4BVHNmJwqjxJwJYmXo/l7O2P7NMikdGPJrfjxVfZyfXlxWl5Gc5PJZsiOyXVO0BDaoMbCQcByQA1eTyTdAUZ5bqtzEsJo9PqUWw0o+8M5ZF3h3g5GQwOQR0IM0ZmH5C7P9Vc3HuS48j4B+X0gOrzOTq6s5Gti6xdFp58z7+okHoWW1/RtcgfZclfyn39CvX0dVvfW1K351lJoxOXUer809OO1J8TI1O0L6Ed7UpNaAszi014UDJJDrgAD2p80PlKttVVvYXrXYiurdn2mVZQynFZYjgRzAmd5fbNTWVUaJ94/pFq53WZd2qoiy1zuniMAIM5Ae2s44Tf2Xs9dPRTSpJWqtK1JxkhECgnHXAij1i/F5xXv+vY5ra3l0NNcuR2tD9wKW1sOYZHxvA8xy6ib+ydv0apd6m0N3jky+9TxEzNpeRFWpffvuusPQb6qijuVVXh/E9SZS1vkRpaVUVVMLbGFaN2lmV3s77DzseagdvszL/Im3hQ+i12K0hGKvKetLD1rTeqFzQ7frravtN4Pq7C9Z3fNIJC1je5A9mK+B7/ABm5pdYLC4CsNxipJGASOe6c8cd/fw5gzH8o9nV6lBpRhXA3kbBxXuDzSCOp5YzyJPTi8jdqtbQK7UKW1eY2VIDgcA6nGGB646+8SotqV1mNrZQnZflisdK8tDXlo/ZvWA4O6QDjgSCQD4jIz94nO1+QlDWNZeX1NjHJNjYGfBVwMeHETpInphaSh4XQ+VOxhaUvqtDI2loq66UStFrDW6cYVQo/b1k8B4AmXb9EXdWLncXB3MLgsDlWJxvcDg4zjIEr6vz9TSnSsNa3vIausfHec/3c0p1yaS3nIxTb1YLd+xERMjYztqVlCl6Ak15DgcS1RxvgDqRgMO/dI9aX6rQyhlIKkAgjiCCMgg909TKJ/RWJ/wDLMST/ALlieJ+qJ4+yT80+bou8qaTJ9x3tDz8uutJqxAMTM1EREAREQBESttDW9kmcbzEhUUcC7n0VHd4noAT0nUquiONpKrKG3DZdnT0OqOVBsdlZ1RCfRIVlJL4K8GBADHOQMw126+sbv6PpLAOAK320cB3IaXA929NPZui7NDvHesY71jfOcgZx3KAAoHQKJZtbCkgZIBIHfw5SpNZLIiCfiebMT9Z67/0+v46sY/KnP5TD2wNsXahK0p0lemsQi0u9l4TDcwyrU2+QeAGQCmd4ZE8eTnlFdbdswPqww1GkOruQrWMO/ZJXWhABCb9jYHFs0nJOTO8kFtVVGUNlaliGrtObasBjjG+p9CwDoGAPDowYdJfJmftShgVurGbK85Uc3rON9PfwDL7SjoTMvbOrGsKaSlsrai2XuufM0zZwoPR7sFB1CixuBUZ4tREHTuvpddYnnYmtS25tXZYqi89hpAzBS1KkneQHmbWBfhzRau6dDp9UlgJR1cBmUlWDYZThlOORBBBHSZHlZXXXodRYVRewqZqyV4Ia910wByG/XWcD5ol7Yuy101FdSnIQHJ6s5JZ3PizlmPi06aF6ZlPyuqdvVoHZr42OA1h+C7i59pxLO09Z2VTMBvNwVF+c7HCL8WI49Bkz7s7R9lUqZ3iMlm+c7Es7fFiT8ZLxdDaPdg5a8F88vUsxESjESLVapa0Z3OFUZPX4AdSeQHUme7LAoLMQoAJJJwABzJPQTNoU6h1sYEVKc1KRgs3Sxh09lTy9I8cbtxjXF5ETlTBZk2ytMwDPYMWWneYc90YwiZ9lcDxO8esvREmTq6nYxuqgiInChPhE+xAMr9HfTcalNlPWselX9VnmvsHl6vRZf0usS1d5GDDl7iOYIPEEdQeIk0parZYZt9GNVvz1xxxyDqeDj38R0ImlVLxZ6+ZldcPDlq5cuBdiY9O22VrFurPybBTZWCycUVwSnF04MO8DB4zUo1C2KGRg6nkVIIPxElxaxLUlWmnUSRESSjzvjJGRkDJ8Ac4/gfumboB29nbn0ACKR7J9Kz3v09n6RE4bU+Vm9rdUm49ldrJXu18WZat4bq+DknJ7ie/I/RdDY7IpsrFbfNDb26OgJAAz7uHiZ6rWxlYqr09fX7PFY9oj2iTS0P5w5/osRETyntKdex6FbeWipW3+0yK0B7TDDfyB6WGYZ5+ce+XIiAJjaPSJpdRYFQKmpcvkD+u3AGUn2lUFfosO4TZkGu0YtrZDkZxgjmrA5Vh3EEAjxE4yJpvFZoldAwIIBB5gjIPwnqU9mawupV8C2s7tgHLOMhh7LDDD345gzztTVsoWuv8Aa2ZCdd0D0nI7lBz4kqOsVwqaWf8AkpTrbs0kNfy+oLf1dBKr3NcRhz9hSV97P3TUkOk0q1IqLyUY48Se8k9STkk9STGq1iVLvWOqDvYgZPcO8+AiKfqVazXouvsmlfWa9KgC54ngqgEsx7lUcWPulT9Mtt4U19mv9paCD9irgx+1u+4yxo9mLWS2S9hGDY5yxHcOir7KgDwmt1Lxbusjz3nLw7+s+HmV00b3ENeN1AQVpyCMjk1pHBmHRR5oPzjgjTiJMpVLjFREREkoREQBERAEREAzdN5urvHz66X+INiN+QT75JfsetmLgGuw83rJRj9LHB/tAyPX+ZqNNZ0O/UftgOp/FWB9uaUQk41oaW0VNRbWjhh8Gd2eor5Ml47nHZP+JQVP4VlfaG2nWqz5C1LN07uV313iMAlq94AA8cnHAS9tLaIoTfZGZQRvFQDujPpMCQd0dSM4nvR6ztQWCsFz5rHdw4+cuCTunoTjOZsnheccOusjxtY3Iydd/wB+5zvkbsPS6cZS6u68jzmDAkd4Vc5UfmfyHVSDU6Guz9pWj/SUN/ESqNgUj0Vav6uyysfcjAROatJXpN162Cys3ZRUIJU3c+JoxM4bII9HU3r9pH/zo0HZtvTWWfFKD/CsSLq18TS/L+r9uZoxM79XXf7W/wDh0/8Axn0bNs66y34JQP41mLq/svfkL7/q/bmaETO/U5Ppai9vthP5arB2DRzdDZ9a72j/AJjERSOv2F6byXv9Mp7a2pVQ63dqgZRu2JvrvPWT0XOSyk7w97D1pFsvXO5a4aex7LAMZArSuvmihnIJ57xKg5J6gCT6DSJcyuiKmnQ5rVVCixhysIHqD1e8+d80yxovkLOxP7NstT4dXr+HpL7JI9SQnGtaddeZ2SnYu7Wl7Oiyer104Z0Ws9dhqLPStWkd1Q32/wARxj/g+Ml0uya623gu8/z3Jd/xNkgeAwJciW5vJHFZrN49ewiIkGgiIgCIiAIiIAiIgCIiAVdqaQ21OqnDcCh7nUhkPwYAz1oNWLa0cDG8OIPNWHBlPiCCD4iWJl5/R7z/AGV7fBLjwx4Czh9od7yXg6m0O/G7pzXz15F3V6XtAoLEKCCQMYcfNbI5eA5yHZmzBQGVXYoWJVTjCZOSEwMhfDpLsTS86U0HmuK9e0iIiSWIiIAiJFqdStal3YKo5knAEHUm3REpMyCf0s4H7qOZ/t/Af7nvPr/R9L72Lar9opr0/Ss8Ht8bB6qexzPrY4rNUDEnxbDbCy/64ffDbkAmN5Ua1a6sujhQQRaih+ycHzWZcg4/IgkHnx2p8dAQQRkHgQeIInXijy2kXOLSZyHkf5UfpOq1QPAMtbqOg3VVLMZ6E4InYTjLPJM6TWVanTjNW9iysc0V/NJXvUZzjpju5dnJhXJnl7H+VRcLXNN+tcRERLPaIiIAiIgCIiAIiIAiIgCR6jTrYjI6hlYYIPUSSIOptOqMmrWNpyEvYmvklx/JbT6rdN7k3geB1p8ZQQQRkHgQeIImb+qGr/d7TUP7Nh2lXwXIZPcrAeEnFGrcbTF4P2+uGw04mDtDyifSgdvUpHfU5bP2WQY+8ygP+0mg8BVbnxCD/VJdpFYNm0exW81ejGq8qHWxMjTa++5Q1aVVqfWZnc/gCr/mkv6m3/29rXez+zr/AAL6Q8HLSr1cjF2Si6TdPLN8vc+27ZBYpQvbuOB3TitT7dnIe4ZbwjT7LJYWXt2tg4qMYrrPsL3+0cnuwOEvVVBQFUBVHAAAAAeAHKe4prDtElSCp56fr09aiIiUYiIiAJxz7Tt0l5e12s0drvXkkk0MtjKOPPdIHP8A6jj2MpfqpWqsqs+URy5IIA9NixHDuJ4HmOEmSrkee2s5TpddGusfI+7HbOnpJYsSinJO8TkA5z8ZckGh0gqqrrBJCKqAnmQqgDPjwk86jaCaikxEROlCIiAIiIB//9k="/>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he-IL"/>
          </a:p>
        </p:txBody>
      </p:sp>
      <p:pic>
        <p:nvPicPr>
          <p:cNvPr id="6" name="Picture 4" descr="http://upload.wikimedia.org/wikipedia/commons/thumb/8/85/Euler2a.gif/255px-Euler2a.gif"/>
          <p:cNvPicPr>
            <a:picLocks noChangeAspect="1" noChangeArrowheads="1" noCrop="1"/>
          </p:cNvPicPr>
          <p:nvPr/>
        </p:nvPicPr>
        <p:blipFill>
          <a:blip r:embed="rId2" cstate="print"/>
          <a:srcRect/>
          <a:stretch>
            <a:fillRect/>
          </a:stretch>
        </p:blipFill>
        <p:spPr bwMode="auto">
          <a:xfrm>
            <a:off x="5410200" y="4038600"/>
            <a:ext cx="2514600" cy="2376545"/>
          </a:xfrm>
          <a:prstGeom prst="rect">
            <a:avLst/>
          </a:prstGeom>
          <a:noFill/>
        </p:spPr>
      </p:pic>
      <p:pic>
        <p:nvPicPr>
          <p:cNvPr id="7" name="Picture 6" descr="http://upload.wikimedia.org/wikipedia/commons/thumb/c/c1/Yaw_Axis_Corrected.svg/375px-Yaw_Axis_Corrected.svg.png"/>
          <p:cNvPicPr>
            <a:picLocks noChangeAspect="1" noChangeArrowheads="1"/>
          </p:cNvPicPr>
          <p:nvPr/>
        </p:nvPicPr>
        <p:blipFill>
          <a:blip r:embed="rId3" cstate="print"/>
          <a:srcRect/>
          <a:stretch>
            <a:fillRect/>
          </a:stretch>
        </p:blipFill>
        <p:spPr bwMode="auto">
          <a:xfrm>
            <a:off x="1295400" y="3810000"/>
            <a:ext cx="3571875" cy="2686051"/>
          </a:xfrm>
          <a:prstGeom prst="rect">
            <a:avLst/>
          </a:prstGeom>
          <a:noFill/>
        </p:spPr>
      </p:pic>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Quaternions</a:t>
            </a:r>
            <a:endParaRPr lang="en-US" dirty="0"/>
          </a:p>
        </p:txBody>
      </p:sp>
      <p:sp>
        <p:nvSpPr>
          <p:cNvPr id="3" name="Content Placeholder 2"/>
          <p:cNvSpPr>
            <a:spLocks noGrp="1"/>
          </p:cNvSpPr>
          <p:nvPr>
            <p:ph idx="1"/>
          </p:nvPr>
        </p:nvSpPr>
        <p:spPr/>
        <p:txBody>
          <a:bodyPr>
            <a:normAutofit/>
          </a:bodyPr>
          <a:lstStyle/>
          <a:p>
            <a:r>
              <a:rPr lang="en-US" sz="3000" dirty="0" smtClean="0"/>
              <a:t>In mathematics, </a:t>
            </a:r>
            <a:r>
              <a:rPr lang="en-US" sz="3000" dirty="0" err="1" smtClean="0"/>
              <a:t>quaternions</a:t>
            </a:r>
            <a:r>
              <a:rPr lang="en-US" sz="3000" dirty="0" smtClean="0"/>
              <a:t> are a number system that extends the complex numbers</a:t>
            </a:r>
          </a:p>
          <a:p>
            <a:r>
              <a:rPr lang="en-US" sz="3000" dirty="0" smtClean="0"/>
              <a:t>The fundamental formula for quaternion multiplication (Hamilton, 1843):</a:t>
            </a:r>
            <a:r>
              <a:rPr lang="en-US" sz="3000" i="1" dirty="0" smtClean="0"/>
              <a:t> </a:t>
            </a:r>
          </a:p>
          <a:p>
            <a:endParaRPr lang="en-US" sz="3000" i="1" dirty="0" smtClean="0"/>
          </a:p>
          <a:p>
            <a:r>
              <a:rPr lang="en-US" sz="3000" dirty="0" err="1" smtClean="0"/>
              <a:t>Quaternions</a:t>
            </a:r>
            <a:r>
              <a:rPr lang="en-US" sz="3000" dirty="0" smtClean="0"/>
              <a:t> find uses in both theoretical and applied mathematics, in particular for calculations involving 3D rotations such as in computers graphics and computer vision</a:t>
            </a:r>
          </a:p>
          <a:p>
            <a:endParaRPr lang="en-US" i="1"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7" name="Rectangle 6"/>
          <p:cNvSpPr>
            <a:spLocks noChangeArrowheads="1"/>
          </p:cNvSpPr>
          <p:nvPr/>
        </p:nvSpPr>
        <p:spPr bwMode="auto">
          <a:xfrm>
            <a:off x="2971800" y="3276600"/>
            <a:ext cx="3124200" cy="430887"/>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algn="ctr"/>
            <a:r>
              <a:rPr lang="en-US" sz="2200" i="1" dirty="0" smtClean="0"/>
              <a:t>i</a:t>
            </a:r>
            <a:r>
              <a:rPr lang="en-US" sz="2200" baseline="30000" dirty="0" smtClean="0"/>
              <a:t>2</a:t>
            </a:r>
            <a:r>
              <a:rPr lang="en-US" sz="2200" dirty="0" smtClean="0"/>
              <a:t> = </a:t>
            </a:r>
            <a:r>
              <a:rPr lang="en-US" sz="2200" i="1" dirty="0" smtClean="0"/>
              <a:t>j</a:t>
            </a:r>
            <a:r>
              <a:rPr lang="en-US" sz="2200" baseline="30000" dirty="0" smtClean="0"/>
              <a:t>2</a:t>
            </a:r>
            <a:r>
              <a:rPr lang="en-US" sz="2200" dirty="0" smtClean="0"/>
              <a:t> = </a:t>
            </a:r>
            <a:r>
              <a:rPr lang="en-US" sz="2200" i="1" dirty="0" smtClean="0"/>
              <a:t>k</a:t>
            </a:r>
            <a:r>
              <a:rPr lang="en-US" sz="2200" baseline="30000" dirty="0" smtClean="0"/>
              <a:t>2</a:t>
            </a:r>
            <a:r>
              <a:rPr lang="en-US" sz="2200" dirty="0" smtClean="0"/>
              <a:t> = </a:t>
            </a:r>
            <a:r>
              <a:rPr lang="en-US" sz="2200" i="1" dirty="0" err="1" smtClean="0"/>
              <a:t>ijk</a:t>
            </a:r>
            <a:r>
              <a:rPr lang="en-US" sz="2200" dirty="0" smtClean="0"/>
              <a:t> = −1</a:t>
            </a:r>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Quaternions</a:t>
            </a:r>
            <a:r>
              <a:rPr lang="en-US" dirty="0" smtClean="0"/>
              <a:t> and Spatial Rotation</a:t>
            </a:r>
            <a:endParaRPr lang="en-US" dirty="0"/>
          </a:p>
        </p:txBody>
      </p:sp>
      <p:sp>
        <p:nvSpPr>
          <p:cNvPr id="3" name="Content Placeholder 2"/>
          <p:cNvSpPr>
            <a:spLocks noGrp="1"/>
          </p:cNvSpPr>
          <p:nvPr>
            <p:ph idx="1"/>
          </p:nvPr>
        </p:nvSpPr>
        <p:spPr/>
        <p:txBody>
          <a:bodyPr>
            <a:normAutofit/>
          </a:bodyPr>
          <a:lstStyle/>
          <a:p>
            <a:r>
              <a:rPr lang="en-US" dirty="0" smtClean="0"/>
              <a:t>Any rotation in 3D can be represented as a combination of a vector </a:t>
            </a:r>
            <a:r>
              <a:rPr lang="en-US" u="sng" dirty="0" smtClean="0"/>
              <a:t>u</a:t>
            </a:r>
            <a:r>
              <a:rPr lang="en-US" dirty="0" smtClean="0"/>
              <a:t> (the Euler axis) and a scalar θ (the rotation angle)</a:t>
            </a:r>
          </a:p>
          <a:p>
            <a:r>
              <a:rPr lang="en-US" dirty="0" smtClean="0"/>
              <a:t>A rotation with an angle of rotation θ around the axis defined by the unit vector</a:t>
            </a:r>
          </a:p>
          <a:p>
            <a:endParaRPr lang="en-US" dirty="0" smtClean="0"/>
          </a:p>
          <a:p>
            <a:pPr>
              <a:buNone/>
            </a:pPr>
            <a:r>
              <a:rPr lang="en-US" dirty="0" smtClean="0"/>
              <a:t>	is represented by</a:t>
            </a:r>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pic>
        <p:nvPicPr>
          <p:cNvPr id="27650" name="Picture 2"/>
          <p:cNvPicPr>
            <a:picLocks noChangeAspect="1" noChangeArrowheads="1"/>
          </p:cNvPicPr>
          <p:nvPr/>
        </p:nvPicPr>
        <p:blipFill>
          <a:blip r:embed="rId2" cstate="print"/>
          <a:srcRect/>
          <a:stretch>
            <a:fillRect/>
          </a:stretch>
        </p:blipFill>
        <p:spPr bwMode="auto">
          <a:xfrm>
            <a:off x="2438400" y="3962400"/>
            <a:ext cx="4305300" cy="447675"/>
          </a:xfrm>
          <a:prstGeom prst="rect">
            <a:avLst/>
          </a:prstGeom>
          <a:noFill/>
          <a:ln w="9525">
            <a:noFill/>
            <a:miter lim="800000"/>
            <a:headEnd/>
            <a:tailEnd/>
          </a:ln>
        </p:spPr>
      </p:pic>
      <p:pic>
        <p:nvPicPr>
          <p:cNvPr id="27651" name="Picture 3"/>
          <p:cNvPicPr>
            <a:picLocks noChangeAspect="1" noChangeArrowheads="1"/>
          </p:cNvPicPr>
          <p:nvPr/>
        </p:nvPicPr>
        <p:blipFill>
          <a:blip r:embed="rId3" cstate="print"/>
          <a:srcRect/>
          <a:stretch>
            <a:fillRect/>
          </a:stretch>
        </p:blipFill>
        <p:spPr bwMode="auto">
          <a:xfrm>
            <a:off x="1447800" y="5181600"/>
            <a:ext cx="6838950" cy="552450"/>
          </a:xfrm>
          <a:prstGeom prst="rect">
            <a:avLst/>
          </a:prstGeom>
          <a:noFill/>
          <a:ln w="9525">
            <a:noFill/>
            <a:miter lim="800000"/>
            <a:headEnd/>
            <a:tailEnd/>
          </a:ln>
        </p:spPr>
      </p:pic>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tf?</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robotic system typically has many coordinate frames that change over </a:t>
            </a:r>
            <a:r>
              <a:rPr lang="en-US" b="1" dirty="0" smtClean="0"/>
              <a:t>time</a:t>
            </a:r>
            <a:r>
              <a:rPr lang="en-US" dirty="0" smtClean="0"/>
              <a:t>, such as a world frame, base frame, gripper frame, head frame, etc.</a:t>
            </a:r>
          </a:p>
          <a:p>
            <a:r>
              <a:rPr lang="en-US" dirty="0" smtClean="0">
                <a:hlinkClick r:id="rId2"/>
              </a:rPr>
              <a:t>tf</a:t>
            </a:r>
            <a:r>
              <a:rPr lang="en-US" dirty="0" smtClean="0"/>
              <a:t> is a transformation system that allows making computations in one frame and then transforming them to another at any desired point in time </a:t>
            </a:r>
          </a:p>
          <a:p>
            <a:r>
              <a:rPr lang="en-US" dirty="0" smtClean="0"/>
              <a:t>tf allows you to ask questions like:</a:t>
            </a:r>
          </a:p>
          <a:p>
            <a:pPr lvl="1"/>
            <a:r>
              <a:rPr lang="en-US" dirty="0" smtClean="0"/>
              <a:t>What is the current pose of the base frame of the robot in the map frame?</a:t>
            </a:r>
          </a:p>
          <a:p>
            <a:pPr lvl="1"/>
            <a:r>
              <a:rPr lang="en-US" dirty="0" smtClean="0"/>
              <a:t>What is the pose of the object in my gripper relative to my base?</a:t>
            </a:r>
          </a:p>
          <a:p>
            <a:pPr lvl="1"/>
            <a:r>
              <a:rPr lang="en-US" dirty="0" smtClean="0"/>
              <a:t>Where was the head frame relative to the world frame, 5 seconds ago?</a:t>
            </a:r>
          </a:p>
          <a:p>
            <a:pPr lvl="1"/>
            <a:endParaRPr lang="en-US" dirty="0" smtClean="0"/>
          </a:p>
          <a:p>
            <a:pPr lvl="1"/>
            <a:endParaRPr lang="en-US" dirty="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Quaternions</a:t>
            </a:r>
            <a:r>
              <a:rPr lang="en-US" dirty="0" smtClean="0"/>
              <a:t> and Spatial Rotation</a:t>
            </a:r>
            <a:endParaRPr lang="en-US" dirty="0"/>
          </a:p>
        </p:txBody>
      </p:sp>
      <p:sp>
        <p:nvSpPr>
          <p:cNvPr id="3" name="Content Placeholder 2"/>
          <p:cNvSpPr>
            <a:spLocks noGrp="1"/>
          </p:cNvSpPr>
          <p:nvPr>
            <p:ph idx="1"/>
          </p:nvPr>
        </p:nvSpPr>
        <p:spPr/>
        <p:txBody>
          <a:bodyPr>
            <a:normAutofit/>
          </a:bodyPr>
          <a:lstStyle/>
          <a:p>
            <a:r>
              <a:rPr lang="en-US" dirty="0" err="1" smtClean="0"/>
              <a:t>Quaternions</a:t>
            </a:r>
            <a:r>
              <a:rPr lang="en-US" dirty="0" smtClean="0"/>
              <a:t> give a simple way to encode this axis–angle representation in 4 numbers</a:t>
            </a:r>
          </a:p>
          <a:p>
            <a:r>
              <a:rPr lang="en-US" dirty="0" smtClean="0"/>
              <a:t>Can apply the corresponding rotation to a position vector using a simple formula</a:t>
            </a:r>
          </a:p>
          <a:p>
            <a:pPr lvl="1"/>
            <a:r>
              <a:rPr lang="en-US" sz="2200" dirty="0" smtClean="0">
                <a:hlinkClick r:id="rId2"/>
              </a:rPr>
              <a:t>http://en.wikipedia.org/wiki/Quaternions_and_spatial_rotation</a:t>
            </a:r>
            <a:endParaRPr lang="en-US" sz="2200" dirty="0" smtClean="0"/>
          </a:p>
          <a:p>
            <a:r>
              <a:rPr lang="en-US" dirty="0" smtClean="0"/>
              <a:t>Advantages of using </a:t>
            </a:r>
            <a:r>
              <a:rPr lang="en-US" dirty="0" err="1" smtClean="0"/>
              <a:t>quaternions</a:t>
            </a:r>
            <a:r>
              <a:rPr lang="en-US" dirty="0" smtClean="0"/>
              <a:t>:</a:t>
            </a:r>
          </a:p>
          <a:p>
            <a:pPr lvl="1"/>
            <a:r>
              <a:rPr lang="en-US" dirty="0" smtClean="0"/>
              <a:t>Nonsingular representation</a:t>
            </a:r>
          </a:p>
          <a:p>
            <a:pPr lvl="2"/>
            <a:r>
              <a:rPr lang="en-US" dirty="0" smtClean="0"/>
              <a:t>there are 24 different possibilities to specify Euler angles</a:t>
            </a:r>
          </a:p>
          <a:p>
            <a:pPr lvl="1"/>
            <a:r>
              <a:rPr lang="en-US" dirty="0" smtClean="0"/>
              <a:t>More compact (and faster) than matrices.</a:t>
            </a:r>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tf_monitor</a:t>
            </a:r>
            <a:endParaRPr lang="en-US" dirty="0"/>
          </a:p>
        </p:txBody>
      </p:sp>
      <p:sp>
        <p:nvSpPr>
          <p:cNvPr id="3" name="Content Placeholder 2"/>
          <p:cNvSpPr>
            <a:spLocks noGrp="1"/>
          </p:cNvSpPr>
          <p:nvPr>
            <p:ph idx="1"/>
          </p:nvPr>
        </p:nvSpPr>
        <p:spPr/>
        <p:txBody>
          <a:bodyPr>
            <a:normAutofit/>
          </a:bodyPr>
          <a:lstStyle/>
          <a:p>
            <a:r>
              <a:rPr lang="en-US" dirty="0" smtClean="0"/>
              <a:t>Print information about the current coordinate transform tree to console</a:t>
            </a:r>
          </a:p>
          <a:p>
            <a:endParaRPr lang="en-US" dirty="0" smtClean="0"/>
          </a:p>
          <a:p>
            <a:pPr marL="342900" lvl="1" indent="-342900">
              <a:buNone/>
            </a:pPr>
            <a:r>
              <a:rPr lang="en-US" dirty="0" smtClean="0"/>
              <a:t/>
            </a:r>
            <a:br>
              <a:rPr lang="en-US" dirty="0" smtClean="0"/>
            </a:br>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6" name="Rectangle 5"/>
          <p:cNvSpPr>
            <a:spLocks noChangeArrowheads="1"/>
          </p:cNvSpPr>
          <p:nvPr/>
        </p:nvSpPr>
        <p:spPr bwMode="auto">
          <a:xfrm>
            <a:off x="609600" y="2362200"/>
            <a:ext cx="76200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rosrun</a:t>
            </a:r>
            <a:r>
              <a:rPr lang="en-US" sz="2000" dirty="0" smtClean="0"/>
              <a:t> tf tf_monitor</a:t>
            </a:r>
          </a:p>
        </p:txBody>
      </p:sp>
      <p:pic>
        <p:nvPicPr>
          <p:cNvPr id="52226" name="Picture 2"/>
          <p:cNvPicPr>
            <a:picLocks noChangeAspect="1" noChangeArrowheads="1"/>
          </p:cNvPicPr>
          <p:nvPr/>
        </p:nvPicPr>
        <p:blipFill>
          <a:blip r:embed="rId2" cstate="print"/>
          <a:srcRect/>
          <a:stretch>
            <a:fillRect/>
          </a:stretch>
        </p:blipFill>
        <p:spPr bwMode="auto">
          <a:xfrm>
            <a:off x="2057400" y="2971800"/>
            <a:ext cx="4876800" cy="3241103"/>
          </a:xfrm>
          <a:prstGeom prst="rect">
            <a:avLst/>
          </a:prstGeom>
          <a:noFill/>
          <a:ln w="9525">
            <a:noFill/>
            <a:miter lim="800000"/>
            <a:headEnd/>
            <a:tailEnd/>
          </a:ln>
        </p:spPr>
      </p:pic>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rviz</a:t>
            </a:r>
            <a:r>
              <a:rPr lang="en-US" dirty="0" smtClean="0"/>
              <a:t> and tf</a:t>
            </a:r>
            <a:endParaRPr lang="en-US" dirty="0"/>
          </a:p>
        </p:txBody>
      </p:sp>
      <p:sp>
        <p:nvSpPr>
          <p:cNvPr id="3" name="Content Placeholder 2"/>
          <p:cNvSpPr>
            <a:spLocks noGrp="1"/>
          </p:cNvSpPr>
          <p:nvPr>
            <p:ph idx="1"/>
          </p:nvPr>
        </p:nvSpPr>
        <p:spPr/>
        <p:txBody>
          <a:bodyPr>
            <a:normAutofit fontScale="92500"/>
          </a:bodyPr>
          <a:lstStyle/>
          <a:p>
            <a:r>
              <a:rPr lang="en-US" dirty="0" smtClean="0"/>
              <a:t>Let's look at our turtle frames using </a:t>
            </a:r>
            <a:r>
              <a:rPr lang="en-US" dirty="0" err="1" smtClean="0"/>
              <a:t>rviz</a:t>
            </a:r>
            <a:r>
              <a:rPr lang="en-US" dirty="0" smtClean="0"/>
              <a:t> </a:t>
            </a:r>
          </a:p>
          <a:p>
            <a:r>
              <a:rPr lang="en-US" dirty="0" smtClean="0"/>
              <a:t>Start </a:t>
            </a:r>
            <a:r>
              <a:rPr lang="en-US" dirty="0" err="1" smtClean="0"/>
              <a:t>rviz</a:t>
            </a:r>
            <a:r>
              <a:rPr lang="en-US" dirty="0" smtClean="0"/>
              <a:t> with the </a:t>
            </a:r>
            <a:r>
              <a:rPr lang="en-US" dirty="0" err="1" smtClean="0"/>
              <a:t>turtle_tf</a:t>
            </a:r>
            <a:r>
              <a:rPr lang="en-US" dirty="0" smtClean="0"/>
              <a:t> configuration file using the -d option for </a:t>
            </a:r>
            <a:r>
              <a:rPr lang="en-US" dirty="0" err="1" smtClean="0"/>
              <a:t>rviz</a:t>
            </a:r>
            <a:r>
              <a:rPr lang="en-US" dirty="0" smtClean="0"/>
              <a:t>:</a:t>
            </a:r>
          </a:p>
          <a:p>
            <a:endParaRPr lang="en-US" dirty="0" smtClean="0"/>
          </a:p>
          <a:p>
            <a:r>
              <a:rPr lang="en-US" dirty="0" smtClean="0"/>
              <a:t>On the left side bar you will see the frames broadcast by tf</a:t>
            </a:r>
          </a:p>
          <a:p>
            <a:r>
              <a:rPr lang="en-US" dirty="0" smtClean="0"/>
              <a:t>Note that the fixed frame is /world</a:t>
            </a:r>
          </a:p>
          <a:p>
            <a:pPr lvl="1"/>
            <a:r>
              <a:rPr lang="en-US" dirty="0" smtClean="0"/>
              <a:t>The fixed frame is assumed not to be moving over time</a:t>
            </a:r>
          </a:p>
          <a:p>
            <a:r>
              <a:rPr lang="en-US" dirty="0" smtClean="0"/>
              <a:t>As you drive the turtle around you will see the frames change in </a:t>
            </a:r>
            <a:r>
              <a:rPr lang="en-US" dirty="0" err="1" smtClean="0"/>
              <a:t>rviz</a:t>
            </a:r>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6" name="Rectangle 5"/>
          <p:cNvSpPr>
            <a:spLocks noChangeArrowheads="1"/>
          </p:cNvSpPr>
          <p:nvPr/>
        </p:nvSpPr>
        <p:spPr bwMode="auto">
          <a:xfrm>
            <a:off x="609600" y="2819400"/>
            <a:ext cx="76200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rosrun</a:t>
            </a:r>
            <a:r>
              <a:rPr lang="en-US" sz="2000" dirty="0" smtClean="0"/>
              <a:t> </a:t>
            </a:r>
            <a:r>
              <a:rPr lang="en-US" sz="2000" dirty="0" err="1" smtClean="0"/>
              <a:t>rviz</a:t>
            </a:r>
            <a:r>
              <a:rPr lang="en-US" sz="2000" dirty="0" smtClean="0"/>
              <a:t> </a:t>
            </a:r>
            <a:r>
              <a:rPr lang="en-US" sz="2000" dirty="0" err="1" smtClean="0"/>
              <a:t>rviz</a:t>
            </a:r>
            <a:r>
              <a:rPr lang="en-US" sz="2000" dirty="0" smtClean="0"/>
              <a:t> -d `</a:t>
            </a:r>
            <a:r>
              <a:rPr lang="en-US" sz="2000" dirty="0" err="1" smtClean="0"/>
              <a:t>rospack</a:t>
            </a:r>
            <a:r>
              <a:rPr lang="en-US" sz="2000" dirty="0" smtClean="0"/>
              <a:t> find </a:t>
            </a:r>
            <a:r>
              <a:rPr lang="en-US" sz="2000" dirty="0" err="1" smtClean="0"/>
              <a:t>turtle_tf</a:t>
            </a:r>
            <a:r>
              <a:rPr lang="en-US" sz="2000" dirty="0" smtClean="0"/>
              <a:t>`/</a:t>
            </a:r>
            <a:r>
              <a:rPr lang="en-US" sz="2000" dirty="0" err="1" smtClean="0"/>
              <a:t>rviz</a:t>
            </a:r>
            <a:r>
              <a:rPr lang="en-US" sz="2000" dirty="0" smtClean="0"/>
              <a:t>/</a:t>
            </a:r>
            <a:r>
              <a:rPr lang="en-US" sz="2000" dirty="0" err="1" smtClean="0"/>
              <a:t>turtle_rviz.rviz</a:t>
            </a:r>
            <a:endParaRPr lang="en-US" sz="2000" dirty="0" smtClean="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rviz</a:t>
            </a:r>
            <a:r>
              <a:rPr lang="en-US" dirty="0" smtClean="0"/>
              <a:t> and tf</a:t>
            </a:r>
            <a:endParaRPr lang="en-US" dirty="0"/>
          </a:p>
        </p:txBody>
      </p:sp>
      <p:sp>
        <p:nvSpPr>
          <p:cNvPr id="5" name="Footer Placeholder 4"/>
          <p:cNvSpPr>
            <a:spLocks noGrp="1"/>
          </p:cNvSpPr>
          <p:nvPr>
            <p:ph type="ftr" sz="quarter" idx="11"/>
          </p:nvPr>
        </p:nvSpPr>
        <p:spPr/>
        <p:txBody>
          <a:bodyPr/>
          <a:lstStyle/>
          <a:p>
            <a:r>
              <a:rPr lang="en-US" smtClean="0"/>
              <a:t>(C)2016 Roi Yehoshua</a:t>
            </a:r>
            <a:endParaRPr lang="en-US" dirty="0"/>
          </a:p>
        </p:txBody>
      </p:sp>
      <p:pic>
        <p:nvPicPr>
          <p:cNvPr id="109571" name="Picture 3"/>
          <p:cNvPicPr>
            <a:picLocks noChangeAspect="1" noChangeArrowheads="1"/>
          </p:cNvPicPr>
          <p:nvPr/>
        </p:nvPicPr>
        <p:blipFill>
          <a:blip r:embed="rId2" cstate="print"/>
          <a:srcRect/>
          <a:stretch>
            <a:fillRect/>
          </a:stretch>
        </p:blipFill>
        <p:spPr bwMode="auto">
          <a:xfrm>
            <a:off x="685800" y="1447800"/>
            <a:ext cx="7848600" cy="4361692"/>
          </a:xfrm>
          <a:prstGeom prst="rect">
            <a:avLst/>
          </a:prstGeom>
          <a:noFill/>
          <a:ln w="9525">
            <a:noFill/>
            <a:miter lim="800000"/>
            <a:headEnd/>
            <a:tailEnd/>
          </a:ln>
          <a:effectLst/>
        </p:spPr>
      </p:pic>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Broadcasting Transforms</a:t>
            </a:r>
            <a:endParaRPr lang="en-US" dirty="0"/>
          </a:p>
        </p:txBody>
      </p:sp>
      <p:sp>
        <p:nvSpPr>
          <p:cNvPr id="3" name="Content Placeholder 2"/>
          <p:cNvSpPr>
            <a:spLocks noGrp="1"/>
          </p:cNvSpPr>
          <p:nvPr>
            <p:ph idx="1"/>
          </p:nvPr>
        </p:nvSpPr>
        <p:spPr/>
        <p:txBody>
          <a:bodyPr>
            <a:normAutofit/>
          </a:bodyPr>
          <a:lstStyle/>
          <a:p>
            <a:r>
              <a:rPr lang="en-US" sz="3000" dirty="0" smtClean="0"/>
              <a:t>A tf broadcaster sends out the relative pose of coordinate frames to the rest of the system</a:t>
            </a:r>
          </a:p>
          <a:p>
            <a:r>
              <a:rPr lang="en-US" sz="3000" dirty="0" smtClean="0"/>
              <a:t>A system can have many broadcasters, each provides information about a different part of the robot</a:t>
            </a:r>
          </a:p>
          <a:p>
            <a:r>
              <a:rPr lang="en-US" sz="3000" dirty="0" smtClean="0"/>
              <a:t>We will now write the code to reproduce the tf demo</a:t>
            </a:r>
          </a:p>
          <a:p>
            <a:endParaRPr lang="en-US" sz="3000" dirty="0" smtClean="0"/>
          </a:p>
          <a:p>
            <a:endParaRPr lang="en-US" sz="3000" dirty="0" smtClean="0"/>
          </a:p>
          <a:p>
            <a:endParaRPr lang="en-US" sz="3000"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tf broadcaster</a:t>
            </a:r>
            <a:endParaRPr lang="en-US" dirty="0"/>
          </a:p>
        </p:txBody>
      </p:sp>
      <p:sp>
        <p:nvSpPr>
          <p:cNvPr id="3" name="Content Placeholder 2"/>
          <p:cNvSpPr>
            <a:spLocks noGrp="1"/>
          </p:cNvSpPr>
          <p:nvPr>
            <p:ph idx="1"/>
          </p:nvPr>
        </p:nvSpPr>
        <p:spPr/>
        <p:txBody>
          <a:bodyPr>
            <a:normAutofit/>
          </a:bodyPr>
          <a:lstStyle/>
          <a:p>
            <a:r>
              <a:rPr lang="en-US" sz="3000" dirty="0" smtClean="0"/>
              <a:t>First create a new package called </a:t>
            </a:r>
            <a:r>
              <a:rPr lang="en-US" sz="3000" dirty="0" err="1" smtClean="0"/>
              <a:t>tf_demo</a:t>
            </a:r>
            <a:r>
              <a:rPr lang="en-US" sz="3000" dirty="0" smtClean="0"/>
              <a:t> that depends on tf, </a:t>
            </a:r>
            <a:r>
              <a:rPr lang="en-US" sz="3000" dirty="0" err="1" smtClean="0"/>
              <a:t>roscpp</a:t>
            </a:r>
            <a:r>
              <a:rPr lang="en-US" sz="3000" dirty="0" smtClean="0"/>
              <a:t>, </a:t>
            </a:r>
            <a:r>
              <a:rPr lang="en-US" sz="3000" dirty="0" err="1" smtClean="0"/>
              <a:t>rospy</a:t>
            </a:r>
            <a:r>
              <a:rPr lang="en-US" sz="3000" dirty="0" smtClean="0"/>
              <a:t> and </a:t>
            </a:r>
            <a:r>
              <a:rPr lang="en-US" sz="3000" dirty="0" err="1" smtClean="0"/>
              <a:t>turtlesim</a:t>
            </a:r>
            <a:endParaRPr lang="en-US" sz="3000" dirty="0" smtClean="0"/>
          </a:p>
          <a:p>
            <a:endParaRPr lang="en-US" dirty="0" smtClean="0"/>
          </a:p>
          <a:p>
            <a:endParaRPr lang="en-US" dirty="0" smtClean="0"/>
          </a:p>
          <a:p>
            <a:r>
              <a:rPr lang="en-US" sz="3000" dirty="0" smtClean="0"/>
              <a:t>Build the package by calling </a:t>
            </a:r>
            <a:r>
              <a:rPr lang="en-US" sz="3000" dirty="0" err="1" smtClean="0"/>
              <a:t>catkin_make</a:t>
            </a:r>
            <a:endParaRPr lang="en-US" sz="3000" dirty="0" smtClean="0"/>
          </a:p>
          <a:p>
            <a:r>
              <a:rPr lang="en-US" sz="3000" dirty="0" smtClean="0"/>
              <a:t>Open the package in Eclipse and add a new source file called tf_broadcaster.cpp</a:t>
            </a:r>
          </a:p>
          <a:p>
            <a:pPr>
              <a:buNone/>
            </a:pPr>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6" name="Rectangle 5"/>
          <p:cNvSpPr>
            <a:spLocks noChangeArrowheads="1"/>
          </p:cNvSpPr>
          <p:nvPr/>
        </p:nvSpPr>
        <p:spPr bwMode="auto">
          <a:xfrm>
            <a:off x="609600" y="2438400"/>
            <a:ext cx="7620000" cy="707886"/>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cd</a:t>
            </a:r>
            <a:r>
              <a:rPr lang="en-US" sz="2000" dirty="0" smtClean="0"/>
              <a:t> ~/</a:t>
            </a:r>
            <a:r>
              <a:rPr lang="en-US" sz="2000" dirty="0" err="1" smtClean="0"/>
              <a:t>catkin_ws</a:t>
            </a:r>
            <a:r>
              <a:rPr lang="en-US" sz="2000" dirty="0" smtClean="0"/>
              <a:t>/</a:t>
            </a:r>
            <a:r>
              <a:rPr lang="en-US" sz="2000" dirty="0" err="1" smtClean="0"/>
              <a:t>src</a:t>
            </a:r>
            <a:endParaRPr lang="en-US" sz="2000" dirty="0" smtClean="0"/>
          </a:p>
          <a:p>
            <a:pPr marL="0" lvl="1"/>
            <a:r>
              <a:rPr lang="en-US" sz="2000" dirty="0" smtClean="0"/>
              <a:t>$ </a:t>
            </a:r>
            <a:r>
              <a:rPr lang="en-US" sz="2000" dirty="0" err="1" smtClean="0"/>
              <a:t>catkin_create_pkg</a:t>
            </a:r>
            <a:r>
              <a:rPr lang="en-US" sz="2000" dirty="0" smtClean="0"/>
              <a:t> </a:t>
            </a:r>
            <a:r>
              <a:rPr lang="en-US" sz="2000" dirty="0" err="1" smtClean="0"/>
              <a:t>tf_demo</a:t>
            </a:r>
            <a:r>
              <a:rPr lang="en-US" sz="2000" dirty="0" smtClean="0"/>
              <a:t> tf </a:t>
            </a:r>
            <a:r>
              <a:rPr lang="en-US" sz="2000" dirty="0" err="1" smtClean="0"/>
              <a:t>roscpp</a:t>
            </a:r>
            <a:r>
              <a:rPr lang="en-US" sz="2000" dirty="0" smtClean="0"/>
              <a:t> </a:t>
            </a:r>
            <a:r>
              <a:rPr lang="en-US" sz="2000" dirty="0" err="1" smtClean="0"/>
              <a:t>rospy</a:t>
            </a:r>
            <a:r>
              <a:rPr lang="en-US" sz="2000" dirty="0" smtClean="0"/>
              <a:t> </a:t>
            </a:r>
            <a:r>
              <a:rPr lang="en-US" sz="2000" dirty="0" err="1" smtClean="0"/>
              <a:t>turtlesim</a:t>
            </a:r>
            <a:endParaRPr lang="en-US" sz="2000" dirty="0" smtClean="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tf_broadcaster.cpp (1)</a:t>
            </a:r>
            <a:endParaRPr lang="en-US" dirty="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8" name="Rectangle 7"/>
          <p:cNvSpPr>
            <a:spLocks noChangeArrowheads="1"/>
          </p:cNvSpPr>
          <p:nvPr/>
        </p:nvSpPr>
        <p:spPr bwMode="auto">
          <a:xfrm>
            <a:off x="685800" y="1447800"/>
            <a:ext cx="7620000" cy="353943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400" dirty="0" smtClean="0">
                <a:solidFill>
                  <a:srgbClr val="000000"/>
                </a:solidFill>
                <a:latin typeface="Consolas"/>
                <a:ea typeface="Calibri"/>
                <a:cs typeface="Arial"/>
              </a:rPr>
              <a:t>#include &lt;</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ros.h</a:t>
            </a:r>
            <a:r>
              <a:rPr lang="en-US" sz="1400" dirty="0" smtClean="0">
                <a:solidFill>
                  <a:srgbClr val="000000"/>
                </a:solidFill>
                <a:latin typeface="Consolas"/>
                <a:ea typeface="Calibri"/>
                <a:cs typeface="Arial"/>
              </a:rPr>
              <a:t>&gt;</a:t>
            </a:r>
            <a:endParaRPr lang="en-US" sz="1100" dirty="0" smtClean="0">
              <a:ea typeface="Calibri"/>
              <a:cs typeface="Arial"/>
            </a:endParaRPr>
          </a:p>
          <a:p>
            <a:r>
              <a:rPr lang="en-US" sz="1400" dirty="0" smtClean="0">
                <a:solidFill>
                  <a:srgbClr val="000000"/>
                </a:solidFill>
                <a:latin typeface="Consolas"/>
                <a:ea typeface="Calibri"/>
                <a:cs typeface="Arial"/>
              </a:rPr>
              <a:t>#include &lt;</a:t>
            </a:r>
            <a:r>
              <a:rPr lang="en-US" sz="1400" dirty="0" err="1" smtClean="0">
                <a:solidFill>
                  <a:srgbClr val="000000"/>
                </a:solidFill>
                <a:latin typeface="Consolas"/>
                <a:ea typeface="Calibri"/>
                <a:cs typeface="Arial"/>
              </a:rPr>
              <a:t>tf</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transform_broadcaster.h</a:t>
            </a:r>
            <a:r>
              <a:rPr lang="en-US" sz="1400" dirty="0" smtClean="0">
                <a:solidFill>
                  <a:srgbClr val="000000"/>
                </a:solidFill>
                <a:latin typeface="Consolas"/>
                <a:ea typeface="Calibri"/>
                <a:cs typeface="Arial"/>
              </a:rPr>
              <a:t>&gt;</a:t>
            </a:r>
            <a:endParaRPr lang="en-US" sz="1100" dirty="0" smtClean="0">
              <a:ea typeface="Calibri"/>
              <a:cs typeface="Arial"/>
            </a:endParaRPr>
          </a:p>
          <a:p>
            <a:r>
              <a:rPr lang="en-US" sz="1400" dirty="0" smtClean="0">
                <a:solidFill>
                  <a:srgbClr val="000000"/>
                </a:solidFill>
                <a:latin typeface="Consolas"/>
                <a:ea typeface="Calibri"/>
                <a:cs typeface="Arial"/>
              </a:rPr>
              <a:t>#include &lt;</a:t>
            </a:r>
            <a:r>
              <a:rPr lang="en-US" sz="1400" dirty="0" err="1" smtClean="0">
                <a:solidFill>
                  <a:srgbClr val="000000"/>
                </a:solidFill>
                <a:latin typeface="Consolas"/>
                <a:ea typeface="Calibri"/>
                <a:cs typeface="Arial"/>
              </a:rPr>
              <a:t>turtlesim</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Pose.h</a:t>
            </a:r>
            <a:r>
              <a:rPr lang="en-US" sz="1400" dirty="0" smtClean="0">
                <a:solidFill>
                  <a:srgbClr val="000000"/>
                </a:solidFill>
                <a:latin typeface="Consolas"/>
                <a:ea typeface="Calibri"/>
                <a:cs typeface="Arial"/>
              </a:rPr>
              <a:t>&gt;</a:t>
            </a:r>
            <a:endParaRPr lang="en-US" sz="1100" dirty="0" smtClean="0">
              <a:ea typeface="Calibri"/>
              <a:cs typeface="Arial"/>
            </a:endParaRPr>
          </a:p>
          <a:p>
            <a:r>
              <a:rPr lang="en-US" sz="1400" dirty="0" smtClean="0">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std::string </a:t>
            </a:r>
            <a:r>
              <a:rPr lang="en-US" sz="1400" dirty="0" err="1" smtClean="0">
                <a:solidFill>
                  <a:srgbClr val="000000"/>
                </a:solidFill>
                <a:latin typeface="Consolas"/>
                <a:ea typeface="Calibri"/>
                <a:cs typeface="Arial"/>
              </a:rPr>
              <a:t>turtle_name</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latin typeface="Consolas"/>
                <a:ea typeface="Calibri"/>
                <a:cs typeface="Arial"/>
              </a:rPr>
              <a:t> </a:t>
            </a:r>
            <a:endParaRPr lang="en-US" sz="1100" dirty="0" smtClean="0">
              <a:ea typeface="Calibri"/>
              <a:cs typeface="Arial"/>
            </a:endParaRPr>
          </a:p>
          <a:p>
            <a:r>
              <a:rPr lang="en-US" sz="1400" b="1" dirty="0" smtClean="0">
                <a:solidFill>
                  <a:srgbClr val="7F0055"/>
                </a:solidFill>
                <a:latin typeface="Consolas"/>
                <a:ea typeface="Calibri"/>
                <a:cs typeface="Arial"/>
              </a:rPr>
              <a:t>void</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poseCallback</a:t>
            </a:r>
            <a:r>
              <a:rPr lang="en-US" sz="1400" dirty="0" smtClean="0">
                <a:solidFill>
                  <a:srgbClr val="000000"/>
                </a:solidFill>
                <a:latin typeface="Consolas"/>
                <a:ea typeface="Calibri"/>
                <a:cs typeface="Arial"/>
              </a:rPr>
              <a:t>(</a:t>
            </a:r>
            <a:r>
              <a:rPr lang="en-US" sz="1400" b="1" dirty="0" smtClean="0">
                <a:solidFill>
                  <a:srgbClr val="7F0055"/>
                </a:solidFill>
                <a:latin typeface="Consolas"/>
                <a:ea typeface="Calibri"/>
                <a:cs typeface="Arial"/>
              </a:rPr>
              <a:t>const</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turtlesim</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PoseConstPtr</a:t>
            </a:r>
            <a:r>
              <a:rPr lang="en-US" sz="1400" dirty="0" smtClean="0">
                <a:solidFill>
                  <a:srgbClr val="000000"/>
                </a:solidFill>
                <a:latin typeface="Consolas"/>
                <a:ea typeface="Calibri"/>
                <a:cs typeface="Arial"/>
              </a:rPr>
              <a:t>&amp; </a:t>
            </a:r>
            <a:r>
              <a:rPr lang="en-US" sz="1400" dirty="0" err="1" smtClean="0">
                <a:solidFill>
                  <a:srgbClr val="000000"/>
                </a:solidFill>
                <a:latin typeface="Consolas"/>
                <a:ea typeface="Calibri"/>
                <a:cs typeface="Arial"/>
              </a:rPr>
              <a:t>msg</a:t>
            </a:r>
            <a:r>
              <a:rPr lang="en-US" sz="1400" dirty="0" smtClean="0">
                <a:solidFill>
                  <a:srgbClr val="000000"/>
                </a:solidFill>
                <a:latin typeface="Consolas"/>
                <a:ea typeface="Calibri"/>
                <a:cs typeface="Arial"/>
              </a:rPr>
              <a:t>) </a:t>
            </a:r>
          </a:p>
          <a:p>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static</a:t>
            </a:r>
            <a:r>
              <a:rPr lang="en-US" sz="1400" dirty="0" smtClean="0">
                <a:solidFill>
                  <a:srgbClr val="000000"/>
                </a:solidFill>
                <a:latin typeface="Consolas"/>
                <a:ea typeface="Calibri"/>
                <a:cs typeface="Arial"/>
              </a:rPr>
              <a:t> tf::</a:t>
            </a:r>
            <a:r>
              <a:rPr lang="en-US" sz="1400" dirty="0" err="1" smtClean="0">
                <a:solidFill>
                  <a:srgbClr val="000000"/>
                </a:solidFill>
                <a:latin typeface="Consolas"/>
                <a:ea typeface="Calibri"/>
                <a:cs typeface="Arial"/>
              </a:rPr>
              <a:t>TransformBroadcaster</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br</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tf::Transform </a:t>
            </a:r>
            <a:r>
              <a:rPr lang="en-US" sz="1400" dirty="0" err="1" smtClean="0">
                <a:solidFill>
                  <a:srgbClr val="000000"/>
                </a:solidFill>
                <a:latin typeface="Consolas"/>
                <a:ea typeface="Calibri"/>
                <a:cs typeface="Arial"/>
              </a:rPr>
              <a:t>transform</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transform.setOrigin</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tf</a:t>
            </a:r>
            <a:r>
              <a:rPr lang="en-US" sz="1400" dirty="0" smtClean="0">
                <a:solidFill>
                  <a:srgbClr val="000000"/>
                </a:solidFill>
                <a:latin typeface="Consolas"/>
                <a:ea typeface="Calibri"/>
                <a:cs typeface="Arial"/>
              </a:rPr>
              <a:t>::Vector3(</a:t>
            </a:r>
            <a:r>
              <a:rPr lang="en-US" sz="1400" dirty="0" err="1" smtClean="0">
                <a:solidFill>
                  <a:srgbClr val="000000"/>
                </a:solidFill>
                <a:latin typeface="Consolas"/>
                <a:ea typeface="Calibri"/>
                <a:cs typeface="Arial"/>
              </a:rPr>
              <a:t>msg</a:t>
            </a:r>
            <a:r>
              <a:rPr lang="en-US" sz="1400" dirty="0" smtClean="0">
                <a:solidFill>
                  <a:srgbClr val="000000"/>
                </a:solidFill>
                <a:latin typeface="Consolas"/>
                <a:ea typeface="Calibri"/>
                <a:cs typeface="Arial"/>
              </a:rPr>
              <a:t>-&gt;x, </a:t>
            </a:r>
            <a:r>
              <a:rPr lang="en-US" sz="1400" dirty="0" err="1" smtClean="0">
                <a:solidFill>
                  <a:srgbClr val="000000"/>
                </a:solidFill>
                <a:latin typeface="Consolas"/>
                <a:ea typeface="Calibri"/>
                <a:cs typeface="Arial"/>
              </a:rPr>
              <a:t>msg</a:t>
            </a:r>
            <a:r>
              <a:rPr lang="en-US" sz="1400" dirty="0" smtClean="0">
                <a:solidFill>
                  <a:srgbClr val="000000"/>
                </a:solidFill>
                <a:latin typeface="Consolas"/>
                <a:ea typeface="Calibri"/>
                <a:cs typeface="Arial"/>
              </a:rPr>
              <a:t>-&gt;y, 0.0));</a:t>
            </a:r>
            <a:endParaRPr lang="en-US" sz="1100" dirty="0" smtClean="0">
              <a:ea typeface="Calibri"/>
              <a:cs typeface="Arial"/>
            </a:endParaRPr>
          </a:p>
          <a:p>
            <a:r>
              <a:rPr lang="en-US" sz="1400" dirty="0" smtClean="0">
                <a:solidFill>
                  <a:srgbClr val="000000"/>
                </a:solidFill>
                <a:latin typeface="Consolas"/>
                <a:ea typeface="Calibri"/>
                <a:cs typeface="Arial"/>
              </a:rPr>
              <a:t>    tf::Quaternion </a:t>
            </a:r>
            <a:r>
              <a:rPr lang="en-US" sz="1400" dirty="0" err="1" smtClean="0">
                <a:solidFill>
                  <a:srgbClr val="000000"/>
                </a:solidFill>
                <a:latin typeface="Consolas"/>
                <a:ea typeface="Calibri"/>
                <a:cs typeface="Arial"/>
              </a:rPr>
              <a:t>quaternion</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transform.setRotation</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tf</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createQuaternionFromYaw</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msg</a:t>
            </a:r>
            <a:r>
              <a:rPr lang="en-US" sz="1400" dirty="0" smtClean="0">
                <a:solidFill>
                  <a:srgbClr val="000000"/>
                </a:solidFill>
                <a:latin typeface="Consolas"/>
                <a:ea typeface="Calibri"/>
                <a:cs typeface="Arial"/>
              </a:rPr>
              <a:t>-&gt;theta));</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br.sendTransform</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tf</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StampedTransform</a:t>
            </a:r>
            <a:r>
              <a:rPr lang="en-US" sz="1400" dirty="0" smtClean="0">
                <a:solidFill>
                  <a:srgbClr val="000000"/>
                </a:solidFill>
                <a:latin typeface="Consolas"/>
                <a:ea typeface="Calibri"/>
                <a:cs typeface="Arial"/>
              </a:rPr>
              <a:t>(transform,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::Time::now(), </a:t>
            </a:r>
            <a:r>
              <a:rPr lang="en-US" sz="1400" dirty="0" smtClean="0">
                <a:solidFill>
                  <a:srgbClr val="2A00FF"/>
                </a:solidFill>
                <a:latin typeface="Consolas"/>
                <a:ea typeface="Calibri"/>
                <a:cs typeface="Arial"/>
              </a:rPr>
              <a:t>"world"</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turtle_name</a:t>
            </a:r>
            <a:r>
              <a:rPr lang="en-US" sz="1400" dirty="0" smtClean="0">
                <a:solidFill>
                  <a:srgbClr val="000000"/>
                </a:solidFill>
                <a:latin typeface="Consolas"/>
                <a:ea typeface="Calibri"/>
                <a:cs typeface="Arial"/>
              </a:rPr>
              <a:t>));</a:t>
            </a:r>
            <a:endParaRPr lang="en-US" sz="1100" dirty="0" smtClean="0">
              <a:ea typeface="Calibri"/>
              <a:cs typeface="Arial"/>
            </a:endParaRPr>
          </a:p>
          <a:p>
            <a:pPr>
              <a:spcAft>
                <a:spcPts val="800"/>
              </a:spcAft>
            </a:pPr>
            <a:r>
              <a:rPr lang="en-US" sz="1400" dirty="0" smtClean="0">
                <a:solidFill>
                  <a:srgbClr val="000000"/>
                </a:solidFill>
                <a:latin typeface="Consolas"/>
                <a:ea typeface="Calibri"/>
                <a:cs typeface="Arial"/>
              </a:rPr>
              <a:t>}</a:t>
            </a:r>
            <a:endParaRPr lang="en-US" sz="1100" dirty="0">
              <a:ea typeface="Calibri"/>
              <a:cs typeface="Arial"/>
            </a:endParaRPr>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tf_broadcaster.cpp (2)</a:t>
            </a:r>
            <a:endParaRPr lang="en-US" dirty="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8" name="Rectangle 7"/>
          <p:cNvSpPr>
            <a:spLocks noChangeArrowheads="1"/>
          </p:cNvSpPr>
          <p:nvPr/>
        </p:nvSpPr>
        <p:spPr bwMode="auto">
          <a:xfrm>
            <a:off x="685800" y="1447800"/>
            <a:ext cx="7620000" cy="3323987"/>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400" b="1" dirty="0" err="1" smtClean="0">
                <a:solidFill>
                  <a:srgbClr val="7F0055"/>
                </a:solidFill>
                <a:latin typeface="Consolas"/>
                <a:ea typeface="Calibri"/>
                <a:cs typeface="Arial"/>
              </a:rPr>
              <a:t>int</a:t>
            </a:r>
            <a:r>
              <a:rPr lang="en-US" sz="1400" dirty="0" smtClean="0">
                <a:solidFill>
                  <a:srgbClr val="000000"/>
                </a:solidFill>
                <a:latin typeface="Consolas"/>
                <a:ea typeface="Calibri"/>
                <a:cs typeface="Arial"/>
              </a:rPr>
              <a:t> main(</a:t>
            </a:r>
            <a:r>
              <a:rPr lang="en-US" sz="1400" b="1" dirty="0" err="1" smtClean="0">
                <a:solidFill>
                  <a:srgbClr val="7F0055"/>
                </a:solidFill>
                <a:latin typeface="Consolas"/>
                <a:ea typeface="Calibri"/>
                <a:cs typeface="Arial"/>
              </a:rPr>
              <a:t>int</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argc</a:t>
            </a:r>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char</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argv</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::init(</a:t>
            </a:r>
            <a:r>
              <a:rPr lang="en-US" sz="1400" dirty="0" err="1" smtClean="0">
                <a:solidFill>
                  <a:srgbClr val="000000"/>
                </a:solidFill>
                <a:latin typeface="Consolas"/>
                <a:ea typeface="Calibri"/>
                <a:cs typeface="Arial"/>
              </a:rPr>
              <a:t>argc</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argv</a:t>
            </a:r>
            <a:r>
              <a:rPr lang="en-US" sz="1400" dirty="0" smtClean="0">
                <a:solidFill>
                  <a:srgbClr val="000000"/>
                </a:solidFill>
                <a:latin typeface="Consolas"/>
                <a:ea typeface="Calibri"/>
                <a:cs typeface="Arial"/>
              </a:rPr>
              <a:t>, </a:t>
            </a:r>
            <a:r>
              <a:rPr lang="en-US" sz="1400" dirty="0" smtClean="0">
                <a:solidFill>
                  <a:srgbClr val="2A00FF"/>
                </a:solidFill>
                <a:latin typeface="Consolas"/>
                <a:ea typeface="Calibri"/>
                <a:cs typeface="Arial"/>
              </a:rPr>
              <a:t>"</a:t>
            </a:r>
            <a:r>
              <a:rPr lang="en-US" sz="1400" dirty="0" err="1" smtClean="0">
                <a:solidFill>
                  <a:srgbClr val="2A00FF"/>
                </a:solidFill>
                <a:latin typeface="Consolas"/>
                <a:ea typeface="Calibri"/>
                <a:cs typeface="Arial"/>
              </a:rPr>
              <a:t>my_tf_broadcaster</a:t>
            </a:r>
            <a:r>
              <a:rPr lang="en-US" sz="1400" dirty="0" smtClean="0">
                <a:solidFill>
                  <a:srgbClr val="2A00FF"/>
                </a:solidFill>
                <a:latin typeface="Consolas"/>
                <a:ea typeface="Calibri"/>
                <a:cs typeface="Arial"/>
              </a:rPr>
              <a:t>"</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if</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argc</a:t>
            </a:r>
            <a:r>
              <a:rPr lang="en-US" sz="1400" dirty="0" smtClean="0">
                <a:solidFill>
                  <a:srgbClr val="000000"/>
                </a:solidFill>
                <a:latin typeface="Consolas"/>
                <a:ea typeface="Calibri"/>
                <a:cs typeface="Arial"/>
              </a:rPr>
              <a:t> != 2) {</a:t>
            </a:r>
            <a:endParaRPr lang="en-US" sz="1100" dirty="0" smtClean="0">
              <a:ea typeface="Calibri"/>
              <a:cs typeface="Arial"/>
            </a:endParaRPr>
          </a:p>
          <a:p>
            <a:r>
              <a:rPr lang="en-US" sz="1400" dirty="0" smtClean="0">
                <a:solidFill>
                  <a:srgbClr val="000000"/>
                </a:solidFill>
                <a:latin typeface="Consolas"/>
                <a:ea typeface="Calibri"/>
                <a:cs typeface="Arial"/>
              </a:rPr>
              <a:t>      ROS_ERROR(</a:t>
            </a:r>
            <a:r>
              <a:rPr lang="en-US" sz="1400" dirty="0" smtClean="0">
                <a:solidFill>
                  <a:srgbClr val="2A00FF"/>
                </a:solidFill>
                <a:latin typeface="Consolas"/>
                <a:ea typeface="Calibri"/>
                <a:cs typeface="Arial"/>
              </a:rPr>
              <a:t>"need turtle name as argument"</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return</a:t>
            </a:r>
            <a:r>
              <a:rPr lang="en-US" sz="1400" dirty="0" smtClean="0">
                <a:solidFill>
                  <a:srgbClr val="000000"/>
                </a:solidFill>
                <a:latin typeface="Consolas"/>
                <a:ea typeface="Calibri"/>
                <a:cs typeface="Arial"/>
              </a:rPr>
              <a:t> -1;</a:t>
            </a:r>
            <a:endParaRPr lang="en-US" sz="1100" dirty="0" smtClean="0">
              <a:ea typeface="Calibri"/>
              <a:cs typeface="Arial"/>
            </a:endParaRPr>
          </a:p>
          <a:p>
            <a:r>
              <a:rPr lang="en-US" sz="1400" dirty="0" smtClean="0">
                <a:solidFill>
                  <a:srgbClr val="000000"/>
                </a:solidFill>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turtle_name</a:t>
            </a:r>
            <a:r>
              <a:rPr lang="en-US" sz="1400" dirty="0" smtClean="0">
                <a:solidFill>
                  <a:srgbClr val="000000"/>
                </a:solidFill>
                <a:latin typeface="Consolas"/>
                <a:ea typeface="Calibri"/>
                <a:cs typeface="Arial"/>
              </a:rPr>
              <a:t> = </a:t>
            </a:r>
            <a:r>
              <a:rPr lang="en-US" sz="1400" dirty="0" err="1" smtClean="0">
                <a:solidFill>
                  <a:srgbClr val="000000"/>
                </a:solidFill>
                <a:latin typeface="Consolas"/>
                <a:ea typeface="Calibri"/>
                <a:cs typeface="Arial"/>
              </a:rPr>
              <a:t>argv</a:t>
            </a:r>
            <a:r>
              <a:rPr lang="en-US" sz="1400" dirty="0" smtClean="0">
                <a:solidFill>
                  <a:srgbClr val="000000"/>
                </a:solidFill>
                <a:latin typeface="Consolas"/>
                <a:ea typeface="Calibri"/>
                <a:cs typeface="Arial"/>
              </a:rPr>
              <a:t>[1];</a:t>
            </a:r>
            <a:endParaRPr lang="en-US" sz="1100" dirty="0" smtClean="0">
              <a:ea typeface="Calibri"/>
              <a:cs typeface="Arial"/>
            </a:endParaRPr>
          </a:p>
          <a:p>
            <a:r>
              <a:rPr lang="en-US" sz="1400" dirty="0" smtClean="0">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NodeHandle</a:t>
            </a:r>
            <a:r>
              <a:rPr lang="en-US" sz="1400" dirty="0" smtClean="0">
                <a:solidFill>
                  <a:srgbClr val="000000"/>
                </a:solidFill>
                <a:latin typeface="Consolas"/>
                <a:ea typeface="Calibri"/>
                <a:cs typeface="Arial"/>
              </a:rPr>
              <a:t> node;</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::Subscriber sub = </a:t>
            </a:r>
            <a:r>
              <a:rPr lang="en-US" sz="1400" dirty="0" err="1" smtClean="0">
                <a:solidFill>
                  <a:srgbClr val="000000"/>
                </a:solidFill>
                <a:latin typeface="Consolas"/>
                <a:ea typeface="Calibri"/>
                <a:cs typeface="Arial"/>
              </a:rPr>
              <a:t>node.subscribe</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turtle_name</a:t>
            </a:r>
            <a:r>
              <a:rPr lang="en-US" sz="1400" dirty="0" smtClean="0">
                <a:solidFill>
                  <a:srgbClr val="000000"/>
                </a:solidFill>
                <a:latin typeface="Consolas"/>
                <a:ea typeface="Calibri"/>
                <a:cs typeface="Arial"/>
              </a:rPr>
              <a:t> + </a:t>
            </a:r>
            <a:r>
              <a:rPr lang="en-US" sz="1400" dirty="0" smtClean="0">
                <a:solidFill>
                  <a:srgbClr val="2A00FF"/>
                </a:solidFill>
                <a:latin typeface="Consolas"/>
                <a:ea typeface="Calibri"/>
                <a:cs typeface="Arial"/>
              </a:rPr>
              <a:t>"/pose"</a:t>
            </a:r>
            <a:r>
              <a:rPr lang="en-US" sz="1400" dirty="0" smtClean="0">
                <a:solidFill>
                  <a:srgbClr val="000000"/>
                </a:solidFill>
                <a:latin typeface="Consolas"/>
                <a:ea typeface="Calibri"/>
                <a:cs typeface="Arial"/>
              </a:rPr>
              <a:t>, 10, &amp;</a:t>
            </a:r>
            <a:r>
              <a:rPr lang="en-US" sz="1400" dirty="0" err="1" smtClean="0">
                <a:solidFill>
                  <a:srgbClr val="000000"/>
                </a:solidFill>
                <a:latin typeface="Consolas"/>
                <a:ea typeface="Calibri"/>
                <a:cs typeface="Arial"/>
              </a:rPr>
              <a:t>poseCallback</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::spin();</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return</a:t>
            </a:r>
            <a:r>
              <a:rPr lang="en-US" sz="1400" dirty="0" smtClean="0">
                <a:solidFill>
                  <a:srgbClr val="000000"/>
                </a:solidFill>
                <a:latin typeface="Consolas"/>
                <a:ea typeface="Calibri"/>
                <a:cs typeface="Arial"/>
              </a:rPr>
              <a:t> 0;</a:t>
            </a:r>
            <a:endParaRPr lang="en-US" sz="1100" dirty="0" smtClean="0">
              <a:ea typeface="Calibri"/>
              <a:cs typeface="Arial"/>
            </a:endParaRPr>
          </a:p>
          <a:p>
            <a:pPr>
              <a:spcAft>
                <a:spcPts val="800"/>
              </a:spcAft>
            </a:pPr>
            <a:r>
              <a:rPr lang="en-US" sz="1400" dirty="0" smtClean="0">
                <a:solidFill>
                  <a:srgbClr val="000000"/>
                </a:solidFill>
                <a:latin typeface="Consolas"/>
                <a:ea typeface="Calibri"/>
                <a:cs typeface="Arial"/>
              </a:rPr>
              <a:t>};</a:t>
            </a:r>
            <a:endParaRPr lang="en-US" sz="1100" dirty="0">
              <a:ea typeface="Calibri"/>
              <a:cs typeface="Arial"/>
            </a:endParaRPr>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Transforms</a:t>
            </a:r>
            <a:endParaRPr lang="en-US" dirty="0"/>
          </a:p>
        </p:txBody>
      </p:sp>
      <p:sp>
        <p:nvSpPr>
          <p:cNvPr id="3" name="Content Placeholder 2"/>
          <p:cNvSpPr>
            <a:spLocks noGrp="1"/>
          </p:cNvSpPr>
          <p:nvPr>
            <p:ph idx="1"/>
          </p:nvPr>
        </p:nvSpPr>
        <p:spPr/>
        <p:txBody>
          <a:bodyPr>
            <a:normAutofit fontScale="92500"/>
          </a:bodyPr>
          <a:lstStyle/>
          <a:p>
            <a:endParaRPr lang="en-US" dirty="0" smtClean="0"/>
          </a:p>
          <a:p>
            <a:endParaRPr lang="en-US" dirty="0" smtClean="0"/>
          </a:p>
          <a:p>
            <a:r>
              <a:rPr lang="en-US" dirty="0" smtClean="0"/>
              <a:t>Sending a transform with a </a:t>
            </a:r>
            <a:r>
              <a:rPr lang="en-US" dirty="0" err="1" smtClean="0"/>
              <a:t>TransformBroadcaster</a:t>
            </a:r>
            <a:r>
              <a:rPr lang="en-US" dirty="0" smtClean="0"/>
              <a:t> requires 4 arguments:</a:t>
            </a:r>
          </a:p>
          <a:p>
            <a:pPr lvl="1"/>
            <a:r>
              <a:rPr lang="en-US" dirty="0" smtClean="0"/>
              <a:t>The transform object</a:t>
            </a:r>
          </a:p>
          <a:p>
            <a:pPr lvl="1"/>
            <a:r>
              <a:rPr lang="en-US" dirty="0" smtClean="0"/>
              <a:t>A timestamp, usually we can just stamp it with the current time, </a:t>
            </a:r>
            <a:r>
              <a:rPr lang="en-US" dirty="0" err="1" smtClean="0"/>
              <a:t>ros</a:t>
            </a:r>
            <a:r>
              <a:rPr lang="en-US" dirty="0" smtClean="0"/>
              <a:t>::Time::now()</a:t>
            </a:r>
          </a:p>
          <a:p>
            <a:pPr lvl="1"/>
            <a:r>
              <a:rPr lang="en-US" dirty="0" smtClean="0"/>
              <a:t>The name of the parent frame of the link we're creating, in this case "world"</a:t>
            </a:r>
          </a:p>
          <a:p>
            <a:pPr lvl="1"/>
            <a:r>
              <a:rPr lang="en-US" dirty="0" smtClean="0"/>
              <a:t>The name of the child frame of the link we're creating, in this case this is the name of the turtle itself</a:t>
            </a:r>
            <a:endParaRPr lang="en-US" dirty="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6" name="Rectangle 5"/>
          <p:cNvSpPr>
            <a:spLocks noChangeArrowheads="1"/>
          </p:cNvSpPr>
          <p:nvPr/>
        </p:nvSpPr>
        <p:spPr bwMode="auto">
          <a:xfrm>
            <a:off x="685800" y="1371600"/>
            <a:ext cx="7620000" cy="707886"/>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err="1" smtClean="0">
                <a:solidFill>
                  <a:srgbClr val="000000"/>
                </a:solidFill>
                <a:latin typeface="Consolas"/>
                <a:ea typeface="Calibri"/>
                <a:cs typeface="Arial"/>
              </a:rPr>
              <a:t>br.sendTransform</a:t>
            </a:r>
            <a:r>
              <a:rPr lang="en-US" sz="2000" dirty="0" smtClean="0">
                <a:solidFill>
                  <a:srgbClr val="000000"/>
                </a:solidFill>
                <a:latin typeface="Consolas"/>
                <a:ea typeface="Calibri"/>
                <a:cs typeface="Arial"/>
              </a:rPr>
              <a:t>(tf::</a:t>
            </a:r>
            <a:r>
              <a:rPr lang="en-US" sz="2000" dirty="0" err="1" smtClean="0">
                <a:solidFill>
                  <a:srgbClr val="000000"/>
                </a:solidFill>
                <a:latin typeface="Consolas"/>
                <a:ea typeface="Calibri"/>
                <a:cs typeface="Arial"/>
              </a:rPr>
              <a:t>StampedTransform</a:t>
            </a:r>
            <a:r>
              <a:rPr lang="en-US" sz="2000" dirty="0" smtClean="0">
                <a:solidFill>
                  <a:srgbClr val="000000"/>
                </a:solidFill>
                <a:latin typeface="Consolas"/>
                <a:ea typeface="Calibri"/>
                <a:cs typeface="Arial"/>
              </a:rPr>
              <a:t>(transform, </a:t>
            </a:r>
            <a:r>
              <a:rPr lang="en-US" sz="2000" dirty="0" err="1" smtClean="0">
                <a:solidFill>
                  <a:srgbClr val="000000"/>
                </a:solidFill>
                <a:latin typeface="Consolas"/>
                <a:ea typeface="Calibri"/>
                <a:cs typeface="Arial"/>
              </a:rPr>
              <a:t>ros</a:t>
            </a:r>
            <a:r>
              <a:rPr lang="en-US" sz="2000" dirty="0" smtClean="0">
                <a:solidFill>
                  <a:srgbClr val="000000"/>
                </a:solidFill>
                <a:latin typeface="Consolas"/>
                <a:ea typeface="Calibri"/>
                <a:cs typeface="Arial"/>
              </a:rPr>
              <a:t>::Time::now(), </a:t>
            </a:r>
            <a:r>
              <a:rPr lang="en-US" sz="2000" dirty="0" smtClean="0">
                <a:solidFill>
                  <a:srgbClr val="2A00FF"/>
                </a:solidFill>
                <a:latin typeface="Consolas"/>
                <a:ea typeface="Calibri"/>
                <a:cs typeface="Arial"/>
              </a:rPr>
              <a:t>"world"</a:t>
            </a:r>
            <a:r>
              <a:rPr lang="en-US" sz="2000" dirty="0" smtClean="0">
                <a:solidFill>
                  <a:srgbClr val="000000"/>
                </a:solidFill>
                <a:latin typeface="Consolas"/>
                <a:ea typeface="Calibri"/>
                <a:cs typeface="Arial"/>
              </a:rPr>
              <a:t>, </a:t>
            </a:r>
            <a:r>
              <a:rPr lang="en-US" sz="2000" dirty="0" err="1" smtClean="0">
                <a:solidFill>
                  <a:srgbClr val="000000"/>
                </a:solidFill>
                <a:latin typeface="Consolas"/>
                <a:ea typeface="Calibri"/>
                <a:cs typeface="Arial"/>
              </a:rPr>
              <a:t>turtle_name</a:t>
            </a:r>
            <a:r>
              <a:rPr lang="en-US" sz="2000" dirty="0" smtClean="0">
                <a:solidFill>
                  <a:srgbClr val="000000"/>
                </a:solidFill>
                <a:latin typeface="Consolas"/>
                <a:ea typeface="Calibri"/>
                <a:cs typeface="Arial"/>
              </a:rPr>
              <a:t>));</a:t>
            </a:r>
            <a:endParaRPr lang="en-US" sz="2000" dirty="0" smtClean="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the Broadcaster</a:t>
            </a:r>
            <a:endParaRPr lang="en-US" dirty="0"/>
          </a:p>
        </p:txBody>
      </p:sp>
      <p:sp>
        <p:nvSpPr>
          <p:cNvPr id="3" name="Content Placeholder 2"/>
          <p:cNvSpPr>
            <a:spLocks noGrp="1"/>
          </p:cNvSpPr>
          <p:nvPr>
            <p:ph idx="1"/>
          </p:nvPr>
        </p:nvSpPr>
        <p:spPr/>
        <p:txBody>
          <a:bodyPr>
            <a:normAutofit/>
          </a:bodyPr>
          <a:lstStyle/>
          <a:p>
            <a:r>
              <a:rPr lang="en-US" sz="3000" dirty="0" smtClean="0"/>
              <a:t>Create </a:t>
            </a:r>
            <a:r>
              <a:rPr lang="en-US" sz="3000" dirty="0" err="1" smtClean="0"/>
              <a:t>tf_demo.launch</a:t>
            </a:r>
            <a:r>
              <a:rPr lang="en-US" sz="3000" dirty="0" smtClean="0"/>
              <a:t> in the /launch subfolder</a:t>
            </a:r>
          </a:p>
          <a:p>
            <a:endParaRPr lang="en-US" dirty="0" smtClean="0"/>
          </a:p>
          <a:p>
            <a:endParaRPr lang="en-US" dirty="0" smtClean="0"/>
          </a:p>
          <a:p>
            <a:endParaRPr lang="en-US" dirty="0" smtClean="0"/>
          </a:p>
          <a:p>
            <a:endParaRPr lang="en-US" dirty="0" smtClean="0"/>
          </a:p>
          <a:p>
            <a:r>
              <a:rPr lang="en-US" sz="3000" dirty="0" smtClean="0"/>
              <a:t>Run the launch file</a:t>
            </a:r>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6" name="Rectangle 5"/>
          <p:cNvSpPr>
            <a:spLocks noChangeArrowheads="1"/>
          </p:cNvSpPr>
          <p:nvPr/>
        </p:nvSpPr>
        <p:spPr bwMode="auto">
          <a:xfrm>
            <a:off x="685800" y="1828800"/>
            <a:ext cx="7924800" cy="2308324"/>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600" dirty="0" smtClean="0"/>
              <a:t>&lt;launch&gt;</a:t>
            </a:r>
          </a:p>
          <a:p>
            <a:r>
              <a:rPr lang="en-US" sz="1600" dirty="0" smtClean="0"/>
              <a:t>    &lt;!-- </a:t>
            </a:r>
            <a:r>
              <a:rPr lang="en-US" sz="1600" dirty="0" err="1" smtClean="0"/>
              <a:t>Turtlesim</a:t>
            </a:r>
            <a:r>
              <a:rPr lang="en-US" sz="1600" dirty="0" smtClean="0"/>
              <a:t> Node--&gt;</a:t>
            </a:r>
          </a:p>
          <a:p>
            <a:r>
              <a:rPr lang="en-US" sz="1600" dirty="0" smtClean="0"/>
              <a:t>    &lt;node </a:t>
            </a:r>
            <a:r>
              <a:rPr lang="en-US" sz="1600" dirty="0" err="1" smtClean="0"/>
              <a:t>pkg</a:t>
            </a:r>
            <a:r>
              <a:rPr lang="en-US" sz="1600" dirty="0" smtClean="0"/>
              <a:t>="</a:t>
            </a:r>
            <a:r>
              <a:rPr lang="en-US" sz="1600" dirty="0" err="1" smtClean="0"/>
              <a:t>turtlesim</a:t>
            </a:r>
            <a:r>
              <a:rPr lang="en-US" sz="1600" dirty="0" smtClean="0"/>
              <a:t>" type="</a:t>
            </a:r>
            <a:r>
              <a:rPr lang="en-US" sz="1600" dirty="0" err="1" smtClean="0"/>
              <a:t>turtlesim_node</a:t>
            </a:r>
            <a:r>
              <a:rPr lang="en-US" sz="1600" dirty="0" smtClean="0"/>
              <a:t>" name="</a:t>
            </a:r>
            <a:r>
              <a:rPr lang="en-US" sz="1600" dirty="0" err="1" smtClean="0"/>
              <a:t>sim</a:t>
            </a:r>
            <a:r>
              <a:rPr lang="en-US" sz="1600" dirty="0" smtClean="0"/>
              <a:t>"/&gt;</a:t>
            </a:r>
          </a:p>
          <a:p>
            <a:r>
              <a:rPr lang="en-US" sz="1600" dirty="0" smtClean="0"/>
              <a:t>    &lt;node </a:t>
            </a:r>
            <a:r>
              <a:rPr lang="en-US" sz="1600" dirty="0" err="1" smtClean="0"/>
              <a:t>pkg</a:t>
            </a:r>
            <a:r>
              <a:rPr lang="en-US" sz="1600" dirty="0" smtClean="0"/>
              <a:t>="</a:t>
            </a:r>
            <a:r>
              <a:rPr lang="en-US" sz="1600" dirty="0" err="1" smtClean="0"/>
              <a:t>turtlesim</a:t>
            </a:r>
            <a:r>
              <a:rPr lang="en-US" sz="1600" dirty="0" smtClean="0"/>
              <a:t>" type="</a:t>
            </a:r>
            <a:r>
              <a:rPr lang="en-US" sz="1600" dirty="0" err="1" smtClean="0"/>
              <a:t>turtle_teleop_key</a:t>
            </a:r>
            <a:r>
              <a:rPr lang="en-US" sz="1600" dirty="0" smtClean="0"/>
              <a:t>" name="</a:t>
            </a:r>
            <a:r>
              <a:rPr lang="en-US" sz="1600" dirty="0" err="1" smtClean="0"/>
              <a:t>teleop</a:t>
            </a:r>
            <a:r>
              <a:rPr lang="en-US" sz="1600" dirty="0" smtClean="0"/>
              <a:t>" output="screen"/&gt;</a:t>
            </a:r>
          </a:p>
          <a:p>
            <a:endParaRPr lang="en-US" sz="1600" dirty="0" smtClean="0"/>
          </a:p>
          <a:p>
            <a:r>
              <a:rPr lang="en-US" sz="1600" dirty="0" smtClean="0"/>
              <a:t>    &lt;!-- tf broadcaster node --&gt;</a:t>
            </a:r>
          </a:p>
          <a:p>
            <a:r>
              <a:rPr lang="en-US" sz="1600" dirty="0" smtClean="0"/>
              <a:t>    &lt;node </a:t>
            </a:r>
            <a:r>
              <a:rPr lang="en-US" sz="1600" dirty="0" err="1" smtClean="0"/>
              <a:t>pkg</a:t>
            </a:r>
            <a:r>
              <a:rPr lang="en-US" sz="1600" dirty="0" smtClean="0"/>
              <a:t>="</a:t>
            </a:r>
            <a:r>
              <a:rPr lang="en-US" sz="1600" dirty="0" err="1" smtClean="0"/>
              <a:t>tf_demo</a:t>
            </a:r>
            <a:r>
              <a:rPr lang="en-US" sz="1600" dirty="0" smtClean="0"/>
              <a:t>" type="</a:t>
            </a:r>
            <a:r>
              <a:rPr lang="en-US" sz="1600" dirty="0" err="1" smtClean="0"/>
              <a:t>turtle_tf_broadcaster</a:t>
            </a:r>
            <a:r>
              <a:rPr lang="en-US" sz="1600" dirty="0" smtClean="0"/>
              <a:t>"</a:t>
            </a:r>
          </a:p>
          <a:p>
            <a:r>
              <a:rPr lang="en-US" sz="1600" dirty="0" smtClean="0"/>
              <a:t>          </a:t>
            </a:r>
            <a:r>
              <a:rPr lang="en-US" sz="1600" dirty="0" err="1" smtClean="0"/>
              <a:t>args</a:t>
            </a:r>
            <a:r>
              <a:rPr lang="en-US" sz="1600" dirty="0" smtClean="0"/>
              <a:t>="/turtle1" name="turtle1_tf_broadcaster" /&gt;</a:t>
            </a:r>
          </a:p>
          <a:p>
            <a:r>
              <a:rPr lang="en-US" sz="1600" dirty="0" smtClean="0"/>
              <a:t>  &lt;/launch&gt;</a:t>
            </a:r>
          </a:p>
        </p:txBody>
      </p:sp>
      <p:sp>
        <p:nvSpPr>
          <p:cNvPr id="8" name="Rectangle 7"/>
          <p:cNvSpPr>
            <a:spLocks noChangeArrowheads="1"/>
          </p:cNvSpPr>
          <p:nvPr/>
        </p:nvSpPr>
        <p:spPr bwMode="auto">
          <a:xfrm>
            <a:off x="685800" y="4800600"/>
            <a:ext cx="7620000" cy="707886"/>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cd</a:t>
            </a:r>
            <a:r>
              <a:rPr lang="en-US" sz="2000" dirty="0" smtClean="0"/>
              <a:t> ~/</a:t>
            </a:r>
            <a:r>
              <a:rPr lang="en-US" sz="2000" dirty="0" err="1" smtClean="0"/>
              <a:t>catkin_ws</a:t>
            </a:r>
            <a:r>
              <a:rPr lang="en-US" sz="2000" dirty="0" smtClean="0"/>
              <a:t>/</a:t>
            </a:r>
            <a:r>
              <a:rPr lang="en-US" sz="2000" dirty="0" err="1" smtClean="0"/>
              <a:t>src</a:t>
            </a:r>
            <a:endParaRPr lang="en-US" sz="2000" dirty="0" smtClean="0"/>
          </a:p>
          <a:p>
            <a:pPr marL="0" lvl="1"/>
            <a:r>
              <a:rPr lang="en-US" sz="2000" dirty="0" smtClean="0"/>
              <a:t>$ </a:t>
            </a:r>
            <a:r>
              <a:rPr lang="en-US" sz="2000" dirty="0" err="1" smtClean="0"/>
              <a:t>roslaunch</a:t>
            </a:r>
            <a:r>
              <a:rPr lang="en-US" sz="2000" dirty="0" smtClean="0"/>
              <a:t> </a:t>
            </a:r>
            <a:r>
              <a:rPr lang="en-US" sz="2000" dirty="0" err="1" smtClean="0"/>
              <a:t>tf_demo</a:t>
            </a:r>
            <a:r>
              <a:rPr lang="en-US" sz="2000" dirty="0" smtClean="0"/>
              <a:t> </a:t>
            </a:r>
            <a:r>
              <a:rPr lang="en-US" sz="2000" dirty="0" err="1" smtClean="0"/>
              <a:t>tf_demo.launch</a:t>
            </a:r>
            <a:endParaRPr lang="en-US" sz="2000" dirty="0" smtClean="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of tf</a:t>
            </a:r>
            <a:endParaRPr lang="en-US" dirty="0"/>
          </a:p>
        </p:txBody>
      </p:sp>
      <p:sp>
        <p:nvSpPr>
          <p:cNvPr id="3" name="Content Placeholder 2"/>
          <p:cNvSpPr>
            <a:spLocks noGrp="1"/>
          </p:cNvSpPr>
          <p:nvPr>
            <p:ph idx="1"/>
          </p:nvPr>
        </p:nvSpPr>
        <p:spPr/>
        <p:txBody>
          <a:bodyPr>
            <a:normAutofit/>
          </a:bodyPr>
          <a:lstStyle/>
          <a:p>
            <a:r>
              <a:rPr lang="en-US" sz="3000" dirty="0" smtClean="0"/>
              <a:t>Distributed system – no single point of failure</a:t>
            </a:r>
          </a:p>
          <a:p>
            <a:r>
              <a:rPr lang="en-US" sz="3000" dirty="0" smtClean="0"/>
              <a:t>No data loss when transforming multiple times</a:t>
            </a:r>
          </a:p>
          <a:p>
            <a:r>
              <a:rPr lang="en-US" sz="3000" dirty="0" smtClean="0"/>
              <a:t>No computational cost of intermediate data transformations between coordinate frames</a:t>
            </a:r>
          </a:p>
          <a:p>
            <a:r>
              <a:rPr lang="en-US" sz="3000" dirty="0" smtClean="0"/>
              <a:t>The user does not need to worry about which frame their data started</a:t>
            </a:r>
          </a:p>
          <a:p>
            <a:r>
              <a:rPr lang="en-US" sz="3000" dirty="0" smtClean="0"/>
              <a:t>Information about past locations is also stored and accessible (after local recording was started)</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the Results</a:t>
            </a:r>
            <a:endParaRPr lang="en-US" dirty="0"/>
          </a:p>
        </p:txBody>
      </p:sp>
      <p:sp>
        <p:nvSpPr>
          <p:cNvPr id="3" name="Content Placeholder 2"/>
          <p:cNvSpPr>
            <a:spLocks noGrp="1"/>
          </p:cNvSpPr>
          <p:nvPr>
            <p:ph idx="1"/>
          </p:nvPr>
        </p:nvSpPr>
        <p:spPr/>
        <p:txBody>
          <a:bodyPr>
            <a:normAutofit/>
          </a:bodyPr>
          <a:lstStyle/>
          <a:p>
            <a:r>
              <a:rPr lang="en-US" sz="3000" dirty="0" smtClean="0"/>
              <a:t>Use the </a:t>
            </a:r>
            <a:r>
              <a:rPr lang="en-US" sz="3000" b="1" dirty="0" smtClean="0"/>
              <a:t>tf_echo</a:t>
            </a:r>
            <a:r>
              <a:rPr lang="en-US" sz="3000" dirty="0" smtClean="0"/>
              <a:t> tool to check if the turtle pose is actually getting broadcast to tf:</a:t>
            </a:r>
          </a:p>
          <a:p>
            <a:pPr>
              <a:buNone/>
            </a:pPr>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6" name="Rectangle 5"/>
          <p:cNvSpPr>
            <a:spLocks noChangeArrowheads="1"/>
          </p:cNvSpPr>
          <p:nvPr/>
        </p:nvSpPr>
        <p:spPr bwMode="auto">
          <a:xfrm>
            <a:off x="609600" y="2362200"/>
            <a:ext cx="76200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rosrun</a:t>
            </a:r>
            <a:r>
              <a:rPr lang="en-US" sz="2000" dirty="0" smtClean="0"/>
              <a:t> tf tf_echo /world /turtle1</a:t>
            </a:r>
          </a:p>
        </p:txBody>
      </p:sp>
      <p:pic>
        <p:nvPicPr>
          <p:cNvPr id="81922" name="Picture 2"/>
          <p:cNvPicPr>
            <a:picLocks noChangeAspect="1" noChangeArrowheads="1"/>
          </p:cNvPicPr>
          <p:nvPr/>
        </p:nvPicPr>
        <p:blipFill>
          <a:blip r:embed="rId2" cstate="print"/>
          <a:srcRect/>
          <a:stretch>
            <a:fillRect/>
          </a:stretch>
        </p:blipFill>
        <p:spPr bwMode="auto">
          <a:xfrm>
            <a:off x="2057400" y="3048000"/>
            <a:ext cx="4800600" cy="3069997"/>
          </a:xfrm>
          <a:prstGeom prst="rect">
            <a:avLst/>
          </a:prstGeom>
          <a:noFill/>
          <a:ln w="9525">
            <a:noFill/>
            <a:miter lim="800000"/>
            <a:headEnd/>
            <a:tailEnd/>
          </a:ln>
          <a:effectLst/>
        </p:spPr>
      </p:pic>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tf listener</a:t>
            </a:r>
            <a:endParaRPr lang="en-US" dirty="0"/>
          </a:p>
        </p:txBody>
      </p:sp>
      <p:sp>
        <p:nvSpPr>
          <p:cNvPr id="3" name="Content Placeholder 2"/>
          <p:cNvSpPr>
            <a:spLocks noGrp="1"/>
          </p:cNvSpPr>
          <p:nvPr>
            <p:ph idx="1"/>
          </p:nvPr>
        </p:nvSpPr>
        <p:spPr/>
        <p:txBody>
          <a:bodyPr>
            <a:normAutofit/>
          </a:bodyPr>
          <a:lstStyle/>
          <a:p>
            <a:r>
              <a:rPr lang="en-US" sz="3000" dirty="0" smtClean="0"/>
              <a:t>A tf listener receives and buffers all coordinate frames that are broadcasted in the system, and queries for specific transforms between frames</a:t>
            </a:r>
          </a:p>
          <a:p>
            <a:r>
              <a:rPr lang="en-US" sz="3000" dirty="0" smtClean="0"/>
              <a:t>Next we'll create a tf listener that will listen to the transformations coming from the tf broadcaster</a:t>
            </a:r>
          </a:p>
          <a:p>
            <a:r>
              <a:rPr lang="en-US" sz="3000" dirty="0" smtClean="0"/>
              <a:t>Add tf_listener.cpp to your project with the following code</a:t>
            </a:r>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tf_listener.cpp (1)</a:t>
            </a:r>
            <a:endParaRPr lang="en-US" dirty="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8" name="Rectangle 7"/>
          <p:cNvSpPr>
            <a:spLocks noChangeArrowheads="1"/>
          </p:cNvSpPr>
          <p:nvPr/>
        </p:nvSpPr>
        <p:spPr bwMode="auto">
          <a:xfrm>
            <a:off x="685800" y="1447800"/>
            <a:ext cx="7620000" cy="4616648"/>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400" dirty="0" smtClean="0">
                <a:solidFill>
                  <a:srgbClr val="000000"/>
                </a:solidFill>
                <a:latin typeface="Consolas"/>
                <a:ea typeface="Calibri"/>
                <a:cs typeface="Arial"/>
              </a:rPr>
              <a:t>#include &lt;</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ros.h</a:t>
            </a:r>
            <a:r>
              <a:rPr lang="en-US" sz="1400" dirty="0" smtClean="0">
                <a:solidFill>
                  <a:srgbClr val="000000"/>
                </a:solidFill>
                <a:latin typeface="Consolas"/>
                <a:ea typeface="Calibri"/>
                <a:cs typeface="Arial"/>
              </a:rPr>
              <a:t>&gt;</a:t>
            </a:r>
            <a:endParaRPr lang="en-US" sz="1100" dirty="0" smtClean="0">
              <a:ea typeface="Calibri"/>
              <a:cs typeface="Arial"/>
            </a:endParaRPr>
          </a:p>
          <a:p>
            <a:r>
              <a:rPr lang="en-US" sz="1400" dirty="0" smtClean="0">
                <a:solidFill>
                  <a:srgbClr val="000000"/>
                </a:solidFill>
                <a:latin typeface="Consolas"/>
                <a:ea typeface="Calibri"/>
                <a:cs typeface="Arial"/>
              </a:rPr>
              <a:t>#include &lt;</a:t>
            </a:r>
            <a:r>
              <a:rPr lang="en-US" sz="1400" dirty="0" err="1" smtClean="0">
                <a:solidFill>
                  <a:srgbClr val="000000"/>
                </a:solidFill>
                <a:latin typeface="Consolas"/>
                <a:ea typeface="Calibri"/>
                <a:cs typeface="Arial"/>
              </a:rPr>
              <a:t>tf</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transform_listener.h</a:t>
            </a:r>
            <a:r>
              <a:rPr lang="en-US" sz="1400" dirty="0" smtClean="0">
                <a:solidFill>
                  <a:srgbClr val="000000"/>
                </a:solidFill>
                <a:latin typeface="Consolas"/>
                <a:ea typeface="Calibri"/>
                <a:cs typeface="Arial"/>
              </a:rPr>
              <a:t>&gt;</a:t>
            </a:r>
            <a:endParaRPr lang="en-US" sz="1100" dirty="0" smtClean="0">
              <a:ea typeface="Calibri"/>
              <a:cs typeface="Arial"/>
            </a:endParaRPr>
          </a:p>
          <a:p>
            <a:r>
              <a:rPr lang="en-US" sz="1400" dirty="0" smtClean="0">
                <a:solidFill>
                  <a:srgbClr val="000000"/>
                </a:solidFill>
                <a:latin typeface="Consolas"/>
                <a:ea typeface="Calibri"/>
                <a:cs typeface="Arial"/>
              </a:rPr>
              <a:t>#include &lt;</a:t>
            </a:r>
            <a:r>
              <a:rPr lang="en-US" sz="1400" dirty="0" err="1" smtClean="0">
                <a:solidFill>
                  <a:srgbClr val="000000"/>
                </a:solidFill>
                <a:latin typeface="Consolas"/>
                <a:ea typeface="Calibri"/>
                <a:cs typeface="Arial"/>
              </a:rPr>
              <a:t>turtlesim</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Spawn.h</a:t>
            </a:r>
            <a:r>
              <a:rPr lang="en-US" sz="1400" dirty="0" smtClean="0">
                <a:solidFill>
                  <a:srgbClr val="000000"/>
                </a:solidFill>
                <a:latin typeface="Consolas"/>
                <a:ea typeface="Calibri"/>
                <a:cs typeface="Arial"/>
              </a:rPr>
              <a:t>&gt;</a:t>
            </a:r>
            <a:endParaRPr lang="en-US" sz="1100" dirty="0" smtClean="0">
              <a:ea typeface="Calibri"/>
              <a:cs typeface="Arial"/>
            </a:endParaRPr>
          </a:p>
          <a:p>
            <a:r>
              <a:rPr lang="en-US" sz="1400" dirty="0" smtClean="0">
                <a:solidFill>
                  <a:srgbClr val="000000"/>
                </a:solidFill>
                <a:latin typeface="Consolas"/>
                <a:ea typeface="Calibri"/>
                <a:cs typeface="Arial"/>
              </a:rPr>
              <a:t>#include &lt;</a:t>
            </a:r>
            <a:r>
              <a:rPr lang="en-US" sz="1400" dirty="0" err="1" smtClean="0">
                <a:solidFill>
                  <a:srgbClr val="000000"/>
                </a:solidFill>
                <a:latin typeface="Consolas"/>
                <a:ea typeface="Calibri"/>
                <a:cs typeface="Arial"/>
              </a:rPr>
              <a:t>geometry_msgs</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Twist.h</a:t>
            </a:r>
            <a:r>
              <a:rPr lang="en-US" sz="1400" dirty="0" smtClean="0">
                <a:solidFill>
                  <a:srgbClr val="000000"/>
                </a:solidFill>
                <a:latin typeface="Consolas"/>
                <a:ea typeface="Calibri"/>
                <a:cs typeface="Arial"/>
              </a:rPr>
              <a:t>&gt;</a:t>
            </a:r>
            <a:endParaRPr lang="en-US" sz="1100" dirty="0" smtClean="0">
              <a:ea typeface="Calibri"/>
              <a:cs typeface="Arial"/>
            </a:endParaRPr>
          </a:p>
          <a:p>
            <a:r>
              <a:rPr lang="en-US" sz="1400" dirty="0" smtClean="0">
                <a:latin typeface="Consolas"/>
                <a:ea typeface="Calibri"/>
                <a:cs typeface="Arial"/>
              </a:rPr>
              <a:t> </a:t>
            </a:r>
            <a:endParaRPr lang="en-US" sz="1100" dirty="0" smtClean="0">
              <a:ea typeface="Calibri"/>
              <a:cs typeface="Arial"/>
            </a:endParaRPr>
          </a:p>
          <a:p>
            <a:r>
              <a:rPr lang="en-US" sz="1400" b="1" dirty="0" err="1" smtClean="0">
                <a:solidFill>
                  <a:srgbClr val="7F0055"/>
                </a:solidFill>
                <a:latin typeface="Consolas"/>
                <a:ea typeface="Calibri"/>
                <a:cs typeface="Arial"/>
              </a:rPr>
              <a:t>int</a:t>
            </a:r>
            <a:r>
              <a:rPr lang="en-US" sz="1400" dirty="0" smtClean="0">
                <a:solidFill>
                  <a:srgbClr val="000000"/>
                </a:solidFill>
                <a:latin typeface="Consolas"/>
                <a:ea typeface="Calibri"/>
                <a:cs typeface="Arial"/>
              </a:rPr>
              <a:t> main(</a:t>
            </a:r>
            <a:r>
              <a:rPr lang="en-US" sz="1400" b="1" dirty="0" err="1" smtClean="0">
                <a:solidFill>
                  <a:srgbClr val="7F0055"/>
                </a:solidFill>
                <a:latin typeface="Consolas"/>
                <a:ea typeface="Calibri"/>
                <a:cs typeface="Arial"/>
              </a:rPr>
              <a:t>int</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argc</a:t>
            </a:r>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char</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argv</a:t>
            </a:r>
            <a:r>
              <a:rPr lang="en-US" sz="1400" dirty="0" smtClean="0">
                <a:solidFill>
                  <a:srgbClr val="000000"/>
                </a:solidFill>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::init(</a:t>
            </a:r>
            <a:r>
              <a:rPr lang="en-US" sz="1400" dirty="0" err="1" smtClean="0">
                <a:solidFill>
                  <a:srgbClr val="000000"/>
                </a:solidFill>
                <a:latin typeface="Consolas"/>
                <a:ea typeface="Calibri"/>
                <a:cs typeface="Arial"/>
              </a:rPr>
              <a:t>argc</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argv</a:t>
            </a:r>
            <a:r>
              <a:rPr lang="en-US" sz="1400" dirty="0" smtClean="0">
                <a:solidFill>
                  <a:srgbClr val="000000"/>
                </a:solidFill>
                <a:latin typeface="Consolas"/>
                <a:ea typeface="Calibri"/>
                <a:cs typeface="Arial"/>
              </a:rPr>
              <a:t>, </a:t>
            </a:r>
            <a:r>
              <a:rPr lang="en-US" sz="1400" dirty="0" smtClean="0">
                <a:solidFill>
                  <a:srgbClr val="2A00FF"/>
                </a:solidFill>
                <a:latin typeface="Consolas"/>
                <a:ea typeface="Calibri"/>
                <a:cs typeface="Arial"/>
              </a:rPr>
              <a:t>"</a:t>
            </a:r>
            <a:r>
              <a:rPr lang="en-US" sz="1400" dirty="0" err="1" smtClean="0">
                <a:solidFill>
                  <a:srgbClr val="2A00FF"/>
                </a:solidFill>
                <a:latin typeface="Consolas"/>
                <a:ea typeface="Calibri"/>
                <a:cs typeface="Arial"/>
              </a:rPr>
              <a:t>my_tf_listener</a:t>
            </a:r>
            <a:r>
              <a:rPr lang="en-US" sz="1400" dirty="0" smtClean="0">
                <a:solidFill>
                  <a:srgbClr val="2A00FF"/>
                </a:solidFill>
                <a:latin typeface="Consolas"/>
                <a:ea typeface="Calibri"/>
                <a:cs typeface="Arial"/>
              </a:rPr>
              <a:t>"</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NodeHandle</a:t>
            </a:r>
            <a:r>
              <a:rPr lang="en-US" sz="1400" dirty="0" smtClean="0">
                <a:solidFill>
                  <a:srgbClr val="000000"/>
                </a:solidFill>
                <a:latin typeface="Consolas"/>
                <a:ea typeface="Calibri"/>
                <a:cs typeface="Arial"/>
              </a:rPr>
              <a:t> node;</a:t>
            </a:r>
            <a:endParaRPr lang="en-US" sz="1100" dirty="0" smtClean="0">
              <a:ea typeface="Calibri"/>
              <a:cs typeface="Arial"/>
            </a:endParaRPr>
          </a:p>
          <a:p>
            <a:r>
              <a:rPr lang="en-US" sz="1400" dirty="0" smtClean="0">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::service::</a:t>
            </a:r>
            <a:r>
              <a:rPr lang="en-US" sz="1400" dirty="0" err="1" smtClean="0">
                <a:solidFill>
                  <a:srgbClr val="000000"/>
                </a:solidFill>
                <a:latin typeface="Consolas"/>
                <a:ea typeface="Calibri"/>
                <a:cs typeface="Arial"/>
              </a:rPr>
              <a:t>waitForService</a:t>
            </a:r>
            <a:r>
              <a:rPr lang="en-US" sz="1400" dirty="0" smtClean="0">
                <a:solidFill>
                  <a:srgbClr val="000000"/>
                </a:solidFill>
                <a:latin typeface="Consolas"/>
                <a:ea typeface="Calibri"/>
                <a:cs typeface="Arial"/>
              </a:rPr>
              <a:t>(</a:t>
            </a:r>
            <a:r>
              <a:rPr lang="en-US" sz="1400" dirty="0" smtClean="0">
                <a:solidFill>
                  <a:srgbClr val="2A00FF"/>
                </a:solidFill>
                <a:latin typeface="Consolas"/>
                <a:ea typeface="Calibri"/>
                <a:cs typeface="Arial"/>
              </a:rPr>
              <a:t>"spawn"</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ServiceClient</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add_turtle</a:t>
            </a:r>
            <a:r>
              <a:rPr lang="en-US" sz="1400" dirty="0" smtClean="0">
                <a:solidFill>
                  <a:srgbClr val="000000"/>
                </a:solidFill>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node.serviceClient</a:t>
            </a:r>
            <a:r>
              <a:rPr lang="en-US" sz="1400" dirty="0" smtClean="0">
                <a:solidFill>
                  <a:srgbClr val="000000"/>
                </a:solidFill>
                <a:latin typeface="Consolas"/>
                <a:ea typeface="Calibri"/>
                <a:cs typeface="Arial"/>
              </a:rPr>
              <a:t>&lt;</a:t>
            </a:r>
            <a:r>
              <a:rPr lang="en-US" sz="1400" dirty="0" err="1" smtClean="0">
                <a:solidFill>
                  <a:srgbClr val="000000"/>
                </a:solidFill>
                <a:latin typeface="Consolas"/>
                <a:ea typeface="Calibri"/>
                <a:cs typeface="Arial"/>
              </a:rPr>
              <a:t>turtlesim</a:t>
            </a:r>
            <a:r>
              <a:rPr lang="en-US" sz="1400" dirty="0" smtClean="0">
                <a:solidFill>
                  <a:srgbClr val="000000"/>
                </a:solidFill>
                <a:latin typeface="Consolas"/>
                <a:ea typeface="Calibri"/>
                <a:cs typeface="Arial"/>
              </a:rPr>
              <a:t>::Spawn&gt;(</a:t>
            </a:r>
            <a:r>
              <a:rPr lang="en-US" sz="1400" dirty="0" smtClean="0">
                <a:solidFill>
                  <a:srgbClr val="2A00FF"/>
                </a:solidFill>
                <a:latin typeface="Consolas"/>
                <a:ea typeface="Calibri"/>
                <a:cs typeface="Arial"/>
              </a:rPr>
              <a:t>"spawn"</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turtlesim</a:t>
            </a:r>
            <a:r>
              <a:rPr lang="en-US" sz="1400" dirty="0" smtClean="0">
                <a:solidFill>
                  <a:srgbClr val="000000"/>
                </a:solidFill>
                <a:latin typeface="Consolas"/>
                <a:ea typeface="Calibri"/>
                <a:cs typeface="Arial"/>
              </a:rPr>
              <a:t>::Spawn </a:t>
            </a:r>
            <a:r>
              <a:rPr lang="en-US" sz="1400" dirty="0" err="1" smtClean="0">
                <a:solidFill>
                  <a:srgbClr val="000000"/>
                </a:solidFill>
                <a:latin typeface="Consolas"/>
                <a:ea typeface="Calibri"/>
                <a:cs typeface="Arial"/>
              </a:rPr>
              <a:t>srv</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add_turtle.call</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srv</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::Publisher </a:t>
            </a:r>
            <a:r>
              <a:rPr lang="en-US" sz="1400" dirty="0" err="1" smtClean="0">
                <a:solidFill>
                  <a:srgbClr val="000000"/>
                </a:solidFill>
                <a:latin typeface="Consolas"/>
                <a:ea typeface="Calibri"/>
                <a:cs typeface="Arial"/>
              </a:rPr>
              <a:t>turtle_vel</a:t>
            </a:r>
            <a:r>
              <a:rPr lang="en-US" sz="1400" dirty="0" smtClean="0">
                <a:solidFill>
                  <a:srgbClr val="000000"/>
                </a:solidFill>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node.advertise</a:t>
            </a:r>
            <a:r>
              <a:rPr lang="en-US" sz="1400" dirty="0" smtClean="0">
                <a:solidFill>
                  <a:srgbClr val="000000"/>
                </a:solidFill>
                <a:latin typeface="Consolas"/>
                <a:ea typeface="Calibri"/>
                <a:cs typeface="Arial"/>
              </a:rPr>
              <a:t>&lt;</a:t>
            </a:r>
            <a:r>
              <a:rPr lang="en-US" sz="1400" dirty="0" err="1" smtClean="0">
                <a:solidFill>
                  <a:srgbClr val="000000"/>
                </a:solidFill>
                <a:latin typeface="Consolas"/>
                <a:ea typeface="Calibri"/>
                <a:cs typeface="Arial"/>
              </a:rPr>
              <a:t>geometry_msgs</a:t>
            </a:r>
            <a:r>
              <a:rPr lang="en-US" sz="1400" dirty="0" smtClean="0">
                <a:solidFill>
                  <a:srgbClr val="000000"/>
                </a:solidFill>
                <a:latin typeface="Consolas"/>
                <a:ea typeface="Calibri"/>
                <a:cs typeface="Arial"/>
              </a:rPr>
              <a:t>::Twist&gt;(</a:t>
            </a:r>
            <a:r>
              <a:rPr lang="en-US" sz="1400" dirty="0" smtClean="0">
                <a:solidFill>
                  <a:srgbClr val="2A00FF"/>
                </a:solidFill>
                <a:latin typeface="Consolas"/>
                <a:ea typeface="Calibri"/>
                <a:cs typeface="Arial"/>
              </a:rPr>
              <a:t>"turtle2/</a:t>
            </a:r>
            <a:r>
              <a:rPr lang="en-US" sz="1400" dirty="0" err="1" smtClean="0">
                <a:solidFill>
                  <a:srgbClr val="2A00FF"/>
                </a:solidFill>
                <a:latin typeface="Consolas"/>
                <a:ea typeface="Calibri"/>
                <a:cs typeface="Arial"/>
              </a:rPr>
              <a:t>cmd_vel</a:t>
            </a:r>
            <a:r>
              <a:rPr lang="en-US" sz="1400" dirty="0" smtClean="0">
                <a:solidFill>
                  <a:srgbClr val="2A00FF"/>
                </a:solidFill>
                <a:latin typeface="Consolas"/>
                <a:ea typeface="Calibri"/>
                <a:cs typeface="Arial"/>
              </a:rPr>
              <a:t>"</a:t>
            </a:r>
            <a:r>
              <a:rPr lang="en-US" sz="1400" dirty="0" smtClean="0">
                <a:solidFill>
                  <a:srgbClr val="000000"/>
                </a:solidFill>
                <a:latin typeface="Consolas"/>
                <a:ea typeface="Calibri"/>
                <a:cs typeface="Arial"/>
              </a:rPr>
              <a:t>, 10);</a:t>
            </a:r>
            <a:endParaRPr lang="en-US" sz="1100" dirty="0" smtClean="0">
              <a:ea typeface="Calibri"/>
              <a:cs typeface="Arial"/>
            </a:endParaRPr>
          </a:p>
          <a:p>
            <a:r>
              <a:rPr lang="en-US" sz="1400" dirty="0" smtClean="0">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tf::</a:t>
            </a:r>
            <a:r>
              <a:rPr lang="en-US" sz="1400" dirty="0" err="1" smtClean="0">
                <a:solidFill>
                  <a:srgbClr val="000000"/>
                </a:solidFill>
                <a:latin typeface="Consolas"/>
                <a:ea typeface="Calibri"/>
                <a:cs typeface="Arial"/>
              </a:rPr>
              <a:t>TransformListener</a:t>
            </a:r>
            <a:r>
              <a:rPr lang="en-US" sz="1400" dirty="0" smtClean="0">
                <a:solidFill>
                  <a:srgbClr val="000000"/>
                </a:solidFill>
                <a:latin typeface="Consolas"/>
                <a:ea typeface="Calibri"/>
                <a:cs typeface="Arial"/>
              </a:rPr>
              <a:t> listener;</a:t>
            </a:r>
            <a:endParaRPr lang="en-US" sz="1100" dirty="0" smtClean="0">
              <a:ea typeface="Calibri"/>
              <a:cs typeface="Arial"/>
            </a:endParaRPr>
          </a:p>
          <a:p>
            <a:pPr>
              <a:spcAft>
                <a:spcPts val="800"/>
              </a:spcAft>
            </a:pP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::Rate </a:t>
            </a:r>
            <a:r>
              <a:rPr lang="en-US" sz="1400" dirty="0" err="1" smtClean="0">
                <a:solidFill>
                  <a:srgbClr val="000000"/>
                </a:solidFill>
                <a:latin typeface="Consolas"/>
                <a:ea typeface="Calibri"/>
                <a:cs typeface="Arial"/>
              </a:rPr>
              <a:t>rate</a:t>
            </a:r>
            <a:r>
              <a:rPr lang="en-US" sz="1400" dirty="0" smtClean="0">
                <a:solidFill>
                  <a:srgbClr val="000000"/>
                </a:solidFill>
                <a:latin typeface="Consolas"/>
                <a:ea typeface="Calibri"/>
                <a:cs typeface="Arial"/>
              </a:rPr>
              <a:t>(10.0);</a:t>
            </a:r>
            <a:endParaRPr lang="en-US" sz="1100" dirty="0">
              <a:ea typeface="Calibri"/>
              <a:cs typeface="Arial"/>
            </a:endParaRPr>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tf_listener.cpp (2)</a:t>
            </a:r>
            <a:endParaRPr lang="en-US" dirty="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8" name="Rectangle 7"/>
          <p:cNvSpPr>
            <a:spLocks noChangeArrowheads="1"/>
          </p:cNvSpPr>
          <p:nvPr/>
        </p:nvSpPr>
        <p:spPr bwMode="auto">
          <a:xfrm>
            <a:off x="685800" y="1371600"/>
            <a:ext cx="7620000" cy="502920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400" b="1" dirty="0" smtClean="0">
                <a:solidFill>
                  <a:srgbClr val="7F0055"/>
                </a:solidFill>
                <a:latin typeface="Consolas"/>
                <a:ea typeface="Calibri"/>
                <a:cs typeface="Arial"/>
              </a:rPr>
              <a:t>    while</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node.ok</a:t>
            </a:r>
            <a:r>
              <a:rPr lang="en-US" sz="1400" dirty="0" smtClean="0">
                <a:solidFill>
                  <a:srgbClr val="000000"/>
                </a:solidFill>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tf::</a:t>
            </a:r>
            <a:r>
              <a:rPr lang="en-US" sz="1400" dirty="0" err="1" smtClean="0">
                <a:solidFill>
                  <a:srgbClr val="000000"/>
                </a:solidFill>
                <a:latin typeface="Consolas"/>
                <a:ea typeface="Calibri"/>
                <a:cs typeface="Arial"/>
              </a:rPr>
              <a:t>StampedTransform</a:t>
            </a:r>
            <a:r>
              <a:rPr lang="en-US" sz="1400" dirty="0" smtClean="0">
                <a:solidFill>
                  <a:srgbClr val="000000"/>
                </a:solidFill>
                <a:latin typeface="Consolas"/>
                <a:ea typeface="Calibri"/>
                <a:cs typeface="Arial"/>
              </a:rPr>
              <a:t> transform;</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try</a:t>
            </a:r>
            <a:r>
              <a:rPr lang="en-US" sz="1400" dirty="0" smtClean="0">
                <a:solidFill>
                  <a:srgbClr val="000000"/>
                </a:solidFill>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listener.waitForTransform</a:t>
            </a:r>
            <a:r>
              <a:rPr lang="en-US" sz="1400" dirty="0" smtClean="0">
                <a:solidFill>
                  <a:srgbClr val="000000"/>
                </a:solidFill>
                <a:latin typeface="Consolas"/>
                <a:ea typeface="Calibri"/>
                <a:cs typeface="Arial"/>
              </a:rPr>
              <a:t>(</a:t>
            </a:r>
            <a:r>
              <a:rPr lang="en-US" sz="1400" dirty="0" smtClean="0">
                <a:solidFill>
                  <a:srgbClr val="2A00FF"/>
                </a:solidFill>
                <a:latin typeface="Consolas"/>
                <a:ea typeface="Calibri"/>
                <a:cs typeface="Arial"/>
              </a:rPr>
              <a:t>"/turtle2"</a:t>
            </a:r>
            <a:r>
              <a:rPr lang="en-US" sz="1400" dirty="0" smtClean="0">
                <a:solidFill>
                  <a:srgbClr val="000000"/>
                </a:solidFill>
                <a:latin typeface="Consolas"/>
                <a:ea typeface="Calibri"/>
                <a:cs typeface="Arial"/>
              </a:rPr>
              <a:t>, </a:t>
            </a:r>
            <a:r>
              <a:rPr lang="en-US" sz="1400" dirty="0" smtClean="0">
                <a:solidFill>
                  <a:srgbClr val="2A00FF"/>
                </a:solidFill>
                <a:latin typeface="Consolas"/>
                <a:ea typeface="Calibri"/>
                <a:cs typeface="Arial"/>
              </a:rPr>
              <a:t>"/turtle1"</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::Time(0),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::Duration(10.0));</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listener.lookupTransform</a:t>
            </a:r>
            <a:r>
              <a:rPr lang="en-US" sz="1400" dirty="0" smtClean="0">
                <a:solidFill>
                  <a:srgbClr val="000000"/>
                </a:solidFill>
                <a:latin typeface="Consolas"/>
                <a:ea typeface="Calibri"/>
                <a:cs typeface="Arial"/>
              </a:rPr>
              <a:t>(</a:t>
            </a:r>
            <a:r>
              <a:rPr lang="en-US" sz="1400" dirty="0" smtClean="0">
                <a:solidFill>
                  <a:srgbClr val="2A00FF"/>
                </a:solidFill>
                <a:latin typeface="Consolas"/>
                <a:ea typeface="Calibri"/>
                <a:cs typeface="Arial"/>
              </a:rPr>
              <a:t>"/turtle2"</a:t>
            </a:r>
            <a:r>
              <a:rPr lang="en-US" sz="1400" dirty="0" smtClean="0">
                <a:solidFill>
                  <a:srgbClr val="000000"/>
                </a:solidFill>
                <a:latin typeface="Consolas"/>
                <a:ea typeface="Calibri"/>
                <a:cs typeface="Arial"/>
              </a:rPr>
              <a:t>, </a:t>
            </a:r>
            <a:r>
              <a:rPr lang="en-US" sz="1400" dirty="0" smtClean="0">
                <a:solidFill>
                  <a:srgbClr val="2A00FF"/>
                </a:solidFill>
                <a:latin typeface="Consolas"/>
                <a:ea typeface="Calibri"/>
                <a:cs typeface="Arial"/>
              </a:rPr>
              <a:t>"/turtle1"</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::Time(0), transform);</a:t>
            </a:r>
            <a:endParaRPr lang="en-US" sz="1100" dirty="0" smtClean="0">
              <a:ea typeface="Calibri"/>
              <a:cs typeface="Arial"/>
            </a:endParaRPr>
          </a:p>
          <a:p>
            <a:r>
              <a:rPr lang="en-US" sz="1400" dirty="0" smtClean="0">
                <a:solidFill>
                  <a:srgbClr val="000000"/>
                </a:solidFill>
                <a:latin typeface="Consolas"/>
                <a:ea typeface="Calibri"/>
                <a:cs typeface="Arial"/>
              </a:rPr>
              <a:t>        } </a:t>
            </a:r>
            <a:r>
              <a:rPr lang="en-US" sz="1400" b="1" dirty="0" smtClean="0">
                <a:solidFill>
                  <a:srgbClr val="7F0055"/>
                </a:solidFill>
                <a:latin typeface="Consolas"/>
                <a:ea typeface="Calibri"/>
                <a:cs typeface="Arial"/>
              </a:rPr>
              <a:t>catch</a:t>
            </a:r>
            <a:r>
              <a:rPr lang="en-US" sz="1400" dirty="0" smtClean="0">
                <a:solidFill>
                  <a:srgbClr val="000000"/>
                </a:solidFill>
                <a:latin typeface="Consolas"/>
                <a:ea typeface="Calibri"/>
                <a:cs typeface="Arial"/>
              </a:rPr>
              <a:t> (tf::</a:t>
            </a:r>
            <a:r>
              <a:rPr lang="en-US" sz="1400" dirty="0" err="1" smtClean="0">
                <a:solidFill>
                  <a:srgbClr val="000000"/>
                </a:solidFill>
                <a:latin typeface="Consolas"/>
                <a:ea typeface="Calibri"/>
                <a:cs typeface="Arial"/>
              </a:rPr>
              <a:t>TransformException</a:t>
            </a:r>
            <a:r>
              <a:rPr lang="en-US" sz="1400" dirty="0" smtClean="0">
                <a:solidFill>
                  <a:srgbClr val="000000"/>
                </a:solidFill>
                <a:latin typeface="Consolas"/>
                <a:ea typeface="Calibri"/>
                <a:cs typeface="Arial"/>
              </a:rPr>
              <a:t> ex) {</a:t>
            </a:r>
            <a:endParaRPr lang="en-US" sz="1100" dirty="0" smtClean="0">
              <a:ea typeface="Calibri"/>
              <a:cs typeface="Arial"/>
            </a:endParaRPr>
          </a:p>
          <a:p>
            <a:r>
              <a:rPr lang="en-US" sz="1400" dirty="0" smtClean="0">
                <a:solidFill>
                  <a:srgbClr val="000000"/>
                </a:solidFill>
                <a:latin typeface="Consolas"/>
                <a:ea typeface="Calibri"/>
                <a:cs typeface="Arial"/>
              </a:rPr>
              <a:t>            ROS_ERROR(</a:t>
            </a:r>
            <a:r>
              <a:rPr lang="en-US" sz="1400" dirty="0" smtClean="0">
                <a:solidFill>
                  <a:srgbClr val="2A00FF"/>
                </a:solidFill>
                <a:latin typeface="Consolas"/>
                <a:ea typeface="Calibri"/>
                <a:cs typeface="Arial"/>
              </a:rPr>
              <a:t>"%</a:t>
            </a:r>
            <a:r>
              <a:rPr lang="en-US" sz="1400" dirty="0" err="1" smtClean="0">
                <a:solidFill>
                  <a:srgbClr val="2A00FF"/>
                </a:solidFill>
                <a:latin typeface="Consolas"/>
                <a:ea typeface="Calibri"/>
                <a:cs typeface="Arial"/>
              </a:rPr>
              <a:t>s"</a:t>
            </a:r>
            <a:r>
              <a:rPr lang="en-US" sz="1400" dirty="0" err="1" smtClean="0">
                <a:solidFill>
                  <a:srgbClr val="000000"/>
                </a:solidFill>
                <a:latin typeface="Consolas"/>
                <a:ea typeface="Calibri"/>
                <a:cs typeface="Arial"/>
              </a:rPr>
              <a:t>,ex.what</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endParaRPr lang="en-US" sz="1100" dirty="0" smtClean="0">
              <a:ea typeface="Calibri"/>
              <a:cs typeface="Arial"/>
            </a:endParaRPr>
          </a:p>
          <a:p>
            <a:r>
              <a:rPr lang="en-US" sz="1400" dirty="0" smtClean="0">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geometry_msgs</a:t>
            </a:r>
            <a:r>
              <a:rPr lang="en-US" sz="1400" dirty="0" smtClean="0">
                <a:solidFill>
                  <a:srgbClr val="000000"/>
                </a:solidFill>
                <a:latin typeface="Consolas"/>
                <a:ea typeface="Calibri"/>
                <a:cs typeface="Arial"/>
              </a:rPr>
              <a:t>::Twist </a:t>
            </a:r>
            <a:r>
              <a:rPr lang="en-US" sz="1400" dirty="0" err="1" smtClean="0">
                <a:solidFill>
                  <a:srgbClr val="000000"/>
                </a:solidFill>
                <a:latin typeface="Consolas"/>
                <a:ea typeface="Calibri"/>
                <a:cs typeface="Arial"/>
              </a:rPr>
              <a:t>vel_msg</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vel_msg.angular.z</a:t>
            </a:r>
            <a:r>
              <a:rPr lang="en-US" sz="1400" dirty="0" smtClean="0">
                <a:solidFill>
                  <a:srgbClr val="000000"/>
                </a:solidFill>
                <a:latin typeface="Consolas"/>
                <a:ea typeface="Calibri"/>
                <a:cs typeface="Arial"/>
              </a:rPr>
              <a:t> = 4 * atan2(</a:t>
            </a:r>
            <a:r>
              <a:rPr lang="en-US" sz="1400" dirty="0" err="1" smtClean="0">
                <a:solidFill>
                  <a:srgbClr val="000000"/>
                </a:solidFill>
                <a:latin typeface="Consolas"/>
                <a:ea typeface="Calibri"/>
                <a:cs typeface="Arial"/>
              </a:rPr>
              <a:t>transform.getOrigin</a:t>
            </a:r>
            <a:r>
              <a:rPr lang="en-US" sz="1400" dirty="0" smtClean="0">
                <a:solidFill>
                  <a:srgbClr val="000000"/>
                </a:solidFill>
                <a:latin typeface="Consolas"/>
                <a:ea typeface="Calibri"/>
                <a:cs typeface="Arial"/>
              </a:rPr>
              <a:t>().y(),</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transform.getOrigin</a:t>
            </a:r>
            <a:r>
              <a:rPr lang="en-US" sz="1400" dirty="0" smtClean="0">
                <a:solidFill>
                  <a:srgbClr val="000000"/>
                </a:solidFill>
                <a:latin typeface="Consolas"/>
                <a:ea typeface="Calibri"/>
                <a:cs typeface="Arial"/>
              </a:rPr>
              <a:t>().x());</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vel_msg.linear.x</a:t>
            </a:r>
            <a:r>
              <a:rPr lang="en-US" sz="1400" dirty="0" smtClean="0">
                <a:solidFill>
                  <a:srgbClr val="000000"/>
                </a:solidFill>
                <a:latin typeface="Consolas"/>
                <a:ea typeface="Calibri"/>
                <a:cs typeface="Arial"/>
              </a:rPr>
              <a:t> = 0.5 * </a:t>
            </a:r>
            <a:r>
              <a:rPr lang="en-US" sz="1400" dirty="0" err="1" smtClean="0">
                <a:solidFill>
                  <a:srgbClr val="000000"/>
                </a:solidFill>
                <a:latin typeface="Consolas"/>
                <a:ea typeface="Calibri"/>
                <a:cs typeface="Arial"/>
              </a:rPr>
              <a:t>sqrt</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pow</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transform.getOrigin</a:t>
            </a:r>
            <a:r>
              <a:rPr lang="en-US" sz="1400" dirty="0" smtClean="0">
                <a:solidFill>
                  <a:srgbClr val="000000"/>
                </a:solidFill>
                <a:latin typeface="Consolas"/>
                <a:ea typeface="Calibri"/>
                <a:cs typeface="Arial"/>
              </a:rPr>
              <a:t>().x(), 2)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pow</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transform.getOrigin</a:t>
            </a:r>
            <a:r>
              <a:rPr lang="en-US" sz="1400" dirty="0" smtClean="0">
                <a:solidFill>
                  <a:srgbClr val="000000"/>
                </a:solidFill>
                <a:latin typeface="Consolas"/>
                <a:ea typeface="Calibri"/>
                <a:cs typeface="Arial"/>
              </a:rPr>
              <a:t>().y(), 2));</a:t>
            </a:r>
            <a:endParaRPr lang="en-US" sz="1100" dirty="0" smtClean="0">
              <a:ea typeface="Calibri"/>
              <a:cs typeface="Arial"/>
            </a:endParaRPr>
          </a:p>
          <a:p>
            <a:r>
              <a:rPr lang="en-US" sz="1400" dirty="0" smtClean="0">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turtle_vel.publish</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vel_msg</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rate.sleep</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return</a:t>
            </a:r>
            <a:r>
              <a:rPr lang="en-US" sz="1400" dirty="0" smtClean="0">
                <a:solidFill>
                  <a:srgbClr val="000000"/>
                </a:solidFill>
                <a:latin typeface="Consolas"/>
                <a:ea typeface="Calibri"/>
                <a:cs typeface="Arial"/>
              </a:rPr>
              <a:t> 0;</a:t>
            </a:r>
            <a:endParaRPr lang="en-US" sz="1100" dirty="0" smtClean="0">
              <a:ea typeface="Calibri"/>
              <a:cs typeface="Arial"/>
            </a:endParaRPr>
          </a:p>
          <a:p>
            <a:r>
              <a:rPr lang="en-US" sz="1400" dirty="0" smtClean="0">
                <a:solidFill>
                  <a:srgbClr val="000000"/>
                </a:solidFill>
                <a:latin typeface="Consolas"/>
                <a:ea typeface="Calibri"/>
                <a:cs typeface="Arial"/>
              </a:rPr>
              <a:t>};</a:t>
            </a:r>
            <a:endParaRPr lang="en-US" sz="1100" dirty="0">
              <a:ea typeface="Calibri"/>
              <a:cs typeface="Arial"/>
            </a:endParaRPr>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a:t>
            </a:r>
            <a:r>
              <a:rPr lang="en-US" dirty="0" err="1" smtClean="0"/>
              <a:t>TransformListener</a:t>
            </a:r>
            <a:endParaRPr lang="en-US" dirty="0"/>
          </a:p>
        </p:txBody>
      </p:sp>
      <p:sp>
        <p:nvSpPr>
          <p:cNvPr id="3" name="Content Placeholder 2"/>
          <p:cNvSpPr>
            <a:spLocks noGrp="1"/>
          </p:cNvSpPr>
          <p:nvPr>
            <p:ph idx="1"/>
          </p:nvPr>
        </p:nvSpPr>
        <p:spPr/>
        <p:txBody>
          <a:bodyPr>
            <a:normAutofit/>
          </a:bodyPr>
          <a:lstStyle/>
          <a:p>
            <a:r>
              <a:rPr lang="en-US" sz="3000" dirty="0" smtClean="0"/>
              <a:t>To use the </a:t>
            </a:r>
            <a:r>
              <a:rPr lang="en-US" sz="3000" dirty="0" err="1" smtClean="0"/>
              <a:t>TransformListener</a:t>
            </a:r>
            <a:r>
              <a:rPr lang="en-US" sz="3000" dirty="0" smtClean="0"/>
              <a:t>, we need to include the </a:t>
            </a:r>
            <a:r>
              <a:rPr lang="en-US" sz="3000" dirty="0" err="1" smtClean="0"/>
              <a:t>tf</a:t>
            </a:r>
            <a:r>
              <a:rPr lang="en-US" sz="3000" dirty="0" smtClean="0"/>
              <a:t>/</a:t>
            </a:r>
            <a:r>
              <a:rPr lang="en-US" sz="3000" dirty="0" err="1" smtClean="0"/>
              <a:t>transform_listener.h</a:t>
            </a:r>
            <a:r>
              <a:rPr lang="en-US" sz="3000" dirty="0" smtClean="0"/>
              <a:t> header file</a:t>
            </a:r>
          </a:p>
          <a:p>
            <a:r>
              <a:rPr lang="en-US" sz="3000" dirty="0" smtClean="0"/>
              <a:t>Once the listener is created, it starts receiving tf transformations over the wire, and buffers them for up to 10 seconds </a:t>
            </a:r>
          </a:p>
          <a:p>
            <a:r>
              <a:rPr lang="en-US" sz="3000" dirty="0" smtClean="0"/>
              <a:t>The </a:t>
            </a:r>
            <a:r>
              <a:rPr lang="en-US" sz="3000" dirty="0" err="1" smtClean="0"/>
              <a:t>TransformListener</a:t>
            </a:r>
            <a:r>
              <a:rPr lang="en-US" sz="3000" dirty="0" smtClean="0"/>
              <a:t> object should be scoped to persist otherwise its cache will be unable to fill and almost every query will fail </a:t>
            </a:r>
          </a:p>
          <a:p>
            <a:pPr lvl="1"/>
            <a:r>
              <a:rPr lang="en-US" dirty="0" smtClean="0"/>
              <a:t>A common method is to make the </a:t>
            </a:r>
            <a:r>
              <a:rPr lang="en-US" dirty="0" err="1" smtClean="0"/>
              <a:t>TransformListener</a:t>
            </a:r>
            <a:r>
              <a:rPr lang="en-US" dirty="0" smtClean="0"/>
              <a:t> object a member variable of a class </a:t>
            </a:r>
          </a:p>
          <a:p>
            <a:pPr lvl="1"/>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Methods of </a:t>
            </a:r>
            <a:r>
              <a:rPr lang="en-US" dirty="0" err="1" smtClean="0"/>
              <a:t>TransformListener</a:t>
            </a:r>
            <a:endParaRPr lang="en-US" dirty="0"/>
          </a:p>
        </p:txBody>
      </p:sp>
      <p:sp>
        <p:nvSpPr>
          <p:cNvPr id="3" name="Content Placeholder 2"/>
          <p:cNvSpPr>
            <a:spLocks noGrp="1"/>
          </p:cNvSpPr>
          <p:nvPr>
            <p:ph idx="1"/>
          </p:nvPr>
        </p:nvSpPr>
        <p:spPr/>
        <p:txBody>
          <a:bodyPr>
            <a:normAutofit/>
          </a:bodyPr>
          <a:lstStyle/>
          <a:p>
            <a:r>
              <a:rPr lang="en-US" dirty="0" err="1" smtClean="0"/>
              <a:t>LookupTransform</a:t>
            </a:r>
            <a:r>
              <a:rPr lang="en-US" dirty="0" smtClean="0"/>
              <a:t>()</a:t>
            </a:r>
          </a:p>
          <a:p>
            <a:pPr lvl="1"/>
            <a:r>
              <a:rPr lang="en-US" dirty="0" smtClean="0"/>
              <a:t>Get the transform between two coordinate frames</a:t>
            </a:r>
          </a:p>
          <a:p>
            <a:r>
              <a:rPr lang="en-US" dirty="0" err="1" smtClean="0"/>
              <a:t>WaitForTransform</a:t>
            </a:r>
            <a:r>
              <a:rPr lang="en-US" dirty="0" smtClean="0"/>
              <a:t>()</a:t>
            </a:r>
          </a:p>
          <a:p>
            <a:pPr lvl="1"/>
            <a:r>
              <a:rPr lang="en-US" dirty="0" smtClean="0"/>
              <a:t>Block until timeout or transform is available</a:t>
            </a:r>
          </a:p>
          <a:p>
            <a:r>
              <a:rPr lang="en-US" dirty="0" err="1" smtClean="0"/>
              <a:t>CanTransform</a:t>
            </a:r>
            <a:r>
              <a:rPr lang="en-US" dirty="0" smtClean="0"/>
              <a:t>()</a:t>
            </a:r>
          </a:p>
          <a:p>
            <a:pPr lvl="1"/>
            <a:r>
              <a:rPr lang="en-US" dirty="0" smtClean="0"/>
              <a:t>Test if a transform is possible between to coordinate frames</a:t>
            </a:r>
          </a:p>
          <a:p>
            <a:pPr lvl="1"/>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lookupTransform</a:t>
            </a:r>
            <a:endParaRPr lang="en-US" dirty="0"/>
          </a:p>
        </p:txBody>
      </p:sp>
      <p:sp>
        <p:nvSpPr>
          <p:cNvPr id="3" name="Content Placeholder 2"/>
          <p:cNvSpPr>
            <a:spLocks noGrp="1"/>
          </p:cNvSpPr>
          <p:nvPr>
            <p:ph idx="1"/>
          </p:nvPr>
        </p:nvSpPr>
        <p:spPr/>
        <p:txBody>
          <a:bodyPr>
            <a:normAutofit/>
          </a:bodyPr>
          <a:lstStyle/>
          <a:p>
            <a:endParaRPr lang="en-US" dirty="0" smtClean="0"/>
          </a:p>
          <a:p>
            <a:pPr>
              <a:buNone/>
            </a:pPr>
            <a:endParaRPr lang="en-US" dirty="0" smtClean="0"/>
          </a:p>
          <a:p>
            <a:r>
              <a:rPr lang="en-US" sz="3000" dirty="0" smtClean="0"/>
              <a:t>To query the listener for a specific transformation, you need to pass 4 arguments:</a:t>
            </a:r>
          </a:p>
          <a:p>
            <a:pPr lvl="1"/>
            <a:r>
              <a:rPr lang="en-US" dirty="0" smtClean="0"/>
              <a:t>We want the transform from this frame ...</a:t>
            </a:r>
          </a:p>
          <a:p>
            <a:pPr lvl="1"/>
            <a:r>
              <a:rPr lang="en-US" dirty="0" smtClean="0"/>
              <a:t>... to this frame.</a:t>
            </a:r>
          </a:p>
          <a:p>
            <a:pPr lvl="1"/>
            <a:r>
              <a:rPr lang="en-US" dirty="0" smtClean="0"/>
              <a:t>The time at which we want to transform. Providing </a:t>
            </a:r>
            <a:r>
              <a:rPr lang="en-US" dirty="0" err="1" smtClean="0"/>
              <a:t>ros</a:t>
            </a:r>
            <a:r>
              <a:rPr lang="en-US" dirty="0" smtClean="0"/>
              <a:t>::Time(0) will get us the latest available transform. </a:t>
            </a:r>
          </a:p>
          <a:p>
            <a:pPr lvl="1"/>
            <a:r>
              <a:rPr lang="en-US" dirty="0" smtClean="0"/>
              <a:t>The object in which we store the resulting transform.</a:t>
            </a:r>
            <a:endParaRPr lang="en-US" dirty="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6" name="Rectangle 5"/>
          <p:cNvSpPr>
            <a:spLocks noChangeArrowheads="1"/>
          </p:cNvSpPr>
          <p:nvPr/>
        </p:nvSpPr>
        <p:spPr bwMode="auto">
          <a:xfrm>
            <a:off x="685800" y="1371600"/>
            <a:ext cx="7620000" cy="707886"/>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err="1" smtClean="0">
                <a:solidFill>
                  <a:srgbClr val="000000"/>
                </a:solidFill>
                <a:latin typeface="Consolas"/>
                <a:ea typeface="Calibri"/>
                <a:cs typeface="Arial"/>
              </a:rPr>
              <a:t>listener.lookupTransform</a:t>
            </a:r>
            <a:r>
              <a:rPr lang="en-US" sz="2000" dirty="0" smtClean="0">
                <a:solidFill>
                  <a:srgbClr val="000000"/>
                </a:solidFill>
                <a:latin typeface="Consolas"/>
                <a:ea typeface="Calibri"/>
                <a:cs typeface="Arial"/>
              </a:rPr>
              <a:t>(</a:t>
            </a:r>
            <a:r>
              <a:rPr lang="en-US" sz="2000" dirty="0" smtClean="0">
                <a:solidFill>
                  <a:srgbClr val="2A00FF"/>
                </a:solidFill>
                <a:latin typeface="Consolas"/>
                <a:ea typeface="Calibri"/>
                <a:cs typeface="Arial"/>
              </a:rPr>
              <a:t>"/turtle2"</a:t>
            </a:r>
            <a:r>
              <a:rPr lang="en-US" sz="2000" dirty="0" smtClean="0">
                <a:solidFill>
                  <a:srgbClr val="000000"/>
                </a:solidFill>
                <a:latin typeface="Consolas"/>
                <a:ea typeface="Calibri"/>
                <a:cs typeface="Arial"/>
              </a:rPr>
              <a:t>, </a:t>
            </a:r>
            <a:r>
              <a:rPr lang="en-US" sz="2000" dirty="0" smtClean="0">
                <a:solidFill>
                  <a:srgbClr val="2A00FF"/>
                </a:solidFill>
                <a:latin typeface="Consolas"/>
                <a:ea typeface="Calibri"/>
                <a:cs typeface="Arial"/>
              </a:rPr>
              <a:t>"/turtle1"</a:t>
            </a:r>
            <a:r>
              <a:rPr lang="en-US" sz="2000" dirty="0" smtClean="0">
                <a:solidFill>
                  <a:srgbClr val="000000"/>
                </a:solidFill>
                <a:latin typeface="Consolas"/>
                <a:ea typeface="Calibri"/>
                <a:cs typeface="Arial"/>
              </a:rPr>
              <a:t>, </a:t>
            </a:r>
            <a:r>
              <a:rPr lang="en-US" sz="2000" dirty="0" err="1" smtClean="0">
                <a:solidFill>
                  <a:srgbClr val="000000"/>
                </a:solidFill>
                <a:latin typeface="Consolas"/>
                <a:ea typeface="Calibri"/>
                <a:cs typeface="Arial"/>
              </a:rPr>
              <a:t>ros</a:t>
            </a:r>
            <a:r>
              <a:rPr lang="en-US" sz="2000" dirty="0" smtClean="0">
                <a:solidFill>
                  <a:srgbClr val="000000"/>
                </a:solidFill>
                <a:latin typeface="Consolas"/>
                <a:ea typeface="Calibri"/>
                <a:cs typeface="Arial"/>
              </a:rPr>
              <a:t>::Time(0), transform);</a:t>
            </a:r>
            <a:endParaRPr lang="en-US" sz="2000" dirty="0" smtClean="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the Listener</a:t>
            </a:r>
            <a:endParaRPr lang="en-US" dirty="0"/>
          </a:p>
        </p:txBody>
      </p:sp>
      <p:sp>
        <p:nvSpPr>
          <p:cNvPr id="3" name="Content Placeholder 2"/>
          <p:cNvSpPr>
            <a:spLocks noGrp="1"/>
          </p:cNvSpPr>
          <p:nvPr>
            <p:ph idx="1"/>
          </p:nvPr>
        </p:nvSpPr>
        <p:spPr/>
        <p:txBody>
          <a:bodyPr>
            <a:normAutofit/>
          </a:bodyPr>
          <a:lstStyle/>
          <a:p>
            <a:r>
              <a:rPr lang="en-US" sz="3000" dirty="0" smtClean="0"/>
              <a:t>Add the following lines to CMakeLists.txt</a:t>
            </a:r>
          </a:p>
          <a:p>
            <a:endParaRPr lang="en-US" dirty="0" smtClean="0"/>
          </a:p>
          <a:p>
            <a:endParaRPr lang="en-US" dirty="0" smtClean="0"/>
          </a:p>
          <a:p>
            <a:endParaRPr lang="en-US" dirty="0" smtClean="0"/>
          </a:p>
          <a:p>
            <a:r>
              <a:rPr lang="en-US" sz="3000" dirty="0" smtClean="0"/>
              <a:t>Build the package by calling </a:t>
            </a:r>
            <a:r>
              <a:rPr lang="en-US" sz="3000" dirty="0" err="1" smtClean="0"/>
              <a:t>catkin_make</a:t>
            </a:r>
            <a:endParaRPr lang="en-US" sz="3000"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7" name="Rectangle 6"/>
          <p:cNvSpPr>
            <a:spLocks noChangeArrowheads="1"/>
          </p:cNvSpPr>
          <p:nvPr/>
        </p:nvSpPr>
        <p:spPr bwMode="auto">
          <a:xfrm>
            <a:off x="609600" y="1981200"/>
            <a:ext cx="7620000" cy="1323439"/>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err="1" smtClean="0"/>
              <a:t>add_executable</a:t>
            </a:r>
            <a:r>
              <a:rPr lang="en-US" sz="2000" dirty="0" smtClean="0"/>
              <a:t>(</a:t>
            </a:r>
            <a:r>
              <a:rPr lang="en-US" sz="2000" dirty="0" err="1" smtClean="0"/>
              <a:t>tf_listener</a:t>
            </a:r>
            <a:r>
              <a:rPr lang="en-US" sz="2000" dirty="0" smtClean="0"/>
              <a:t> </a:t>
            </a:r>
            <a:r>
              <a:rPr lang="en-US" sz="2000" dirty="0" err="1" smtClean="0"/>
              <a:t>src</a:t>
            </a:r>
            <a:r>
              <a:rPr lang="en-US" sz="2000" dirty="0" smtClean="0"/>
              <a:t>/tf_listener.cpp)</a:t>
            </a:r>
          </a:p>
          <a:p>
            <a:pPr marL="0" lvl="1"/>
            <a:r>
              <a:rPr lang="en-US" sz="2000" dirty="0" err="1" smtClean="0"/>
              <a:t>target_link_libraries</a:t>
            </a:r>
            <a:r>
              <a:rPr lang="en-US" sz="2000" dirty="0" smtClean="0"/>
              <a:t>(</a:t>
            </a:r>
            <a:r>
              <a:rPr lang="en-US" sz="2000" dirty="0" err="1" smtClean="0"/>
              <a:t>tf_listener</a:t>
            </a:r>
            <a:endParaRPr lang="en-US" sz="2000" dirty="0" smtClean="0"/>
          </a:p>
          <a:p>
            <a:pPr marL="0" lvl="1"/>
            <a:r>
              <a:rPr lang="en-US" sz="2000" dirty="0" smtClean="0"/>
              <a:t>  ${</a:t>
            </a:r>
            <a:r>
              <a:rPr lang="en-US" sz="2000" dirty="0" err="1" smtClean="0"/>
              <a:t>catkin_LIBRARIES</a:t>
            </a:r>
            <a:r>
              <a:rPr lang="en-US" sz="2000" dirty="0" smtClean="0"/>
              <a:t>}</a:t>
            </a:r>
          </a:p>
          <a:p>
            <a:pPr marL="0" lvl="1"/>
            <a:r>
              <a:rPr lang="en-US" sz="2000" dirty="0" smtClean="0"/>
              <a:t>)</a:t>
            </a:r>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 File</a:t>
            </a:r>
            <a:endParaRPr lang="en-US" dirty="0"/>
          </a:p>
        </p:txBody>
      </p:sp>
      <p:sp>
        <p:nvSpPr>
          <p:cNvPr id="3" name="Content Placeholder 2"/>
          <p:cNvSpPr>
            <a:spLocks noGrp="1"/>
          </p:cNvSpPr>
          <p:nvPr>
            <p:ph idx="1"/>
          </p:nvPr>
        </p:nvSpPr>
        <p:spPr/>
        <p:txBody>
          <a:bodyPr>
            <a:normAutofit/>
          </a:bodyPr>
          <a:lstStyle/>
          <a:p>
            <a:r>
              <a:rPr lang="en-US" dirty="0" smtClean="0"/>
              <a:t>Add the following lines to </a:t>
            </a:r>
            <a:r>
              <a:rPr lang="en-US" dirty="0" err="1" smtClean="0"/>
              <a:t>tf_demo.launch</a:t>
            </a:r>
            <a:endParaRPr lang="en-US" dirty="0" smtClean="0"/>
          </a:p>
          <a:p>
            <a:endParaRPr lang="en-US" dirty="0" smtClean="0"/>
          </a:p>
          <a:p>
            <a:endParaRPr lang="en-US" dirty="0" smtClean="0"/>
          </a:p>
          <a:p>
            <a:endParaRPr lang="en-US" dirty="0" smtClean="0"/>
          </a:p>
          <a:p>
            <a:pPr>
              <a:buNone/>
            </a:pPr>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6" name="Rectangle 5"/>
          <p:cNvSpPr>
            <a:spLocks noChangeArrowheads="1"/>
          </p:cNvSpPr>
          <p:nvPr/>
        </p:nvSpPr>
        <p:spPr bwMode="auto">
          <a:xfrm>
            <a:off x="609600" y="1905000"/>
            <a:ext cx="7924800" cy="4278094"/>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600" dirty="0" smtClean="0"/>
              <a:t>&lt;launch&gt;</a:t>
            </a:r>
          </a:p>
          <a:p>
            <a:r>
              <a:rPr lang="en-US" sz="1600" dirty="0" smtClean="0"/>
              <a:t>    &lt;!-- </a:t>
            </a:r>
            <a:r>
              <a:rPr lang="en-US" sz="1600" dirty="0" err="1" smtClean="0"/>
              <a:t>Turtlesim</a:t>
            </a:r>
            <a:r>
              <a:rPr lang="en-US" sz="1600" dirty="0" smtClean="0"/>
              <a:t> Node--&gt;</a:t>
            </a:r>
          </a:p>
          <a:p>
            <a:r>
              <a:rPr lang="en-US" sz="1600" dirty="0" smtClean="0"/>
              <a:t>    &lt;node </a:t>
            </a:r>
            <a:r>
              <a:rPr lang="en-US" sz="1600" dirty="0" err="1" smtClean="0"/>
              <a:t>pkg</a:t>
            </a:r>
            <a:r>
              <a:rPr lang="en-US" sz="1600" dirty="0" smtClean="0"/>
              <a:t>="</a:t>
            </a:r>
            <a:r>
              <a:rPr lang="en-US" sz="1600" dirty="0" err="1" smtClean="0"/>
              <a:t>turtlesim</a:t>
            </a:r>
            <a:r>
              <a:rPr lang="en-US" sz="1600" dirty="0" smtClean="0"/>
              <a:t>" type="</a:t>
            </a:r>
            <a:r>
              <a:rPr lang="en-US" sz="1600" dirty="0" err="1" smtClean="0"/>
              <a:t>turtlesim_node</a:t>
            </a:r>
            <a:r>
              <a:rPr lang="en-US" sz="1600" dirty="0" smtClean="0"/>
              <a:t>" name="</a:t>
            </a:r>
            <a:r>
              <a:rPr lang="en-US" sz="1600" dirty="0" err="1" smtClean="0"/>
              <a:t>sim</a:t>
            </a:r>
            <a:r>
              <a:rPr lang="en-US" sz="1600" dirty="0" smtClean="0"/>
              <a:t>"/&gt;</a:t>
            </a:r>
          </a:p>
          <a:p>
            <a:r>
              <a:rPr lang="en-US" sz="1600" dirty="0" smtClean="0"/>
              <a:t>    &lt;node </a:t>
            </a:r>
            <a:r>
              <a:rPr lang="en-US" sz="1600" dirty="0" err="1" smtClean="0"/>
              <a:t>pkg</a:t>
            </a:r>
            <a:r>
              <a:rPr lang="en-US" sz="1600" dirty="0" smtClean="0"/>
              <a:t>="</a:t>
            </a:r>
            <a:r>
              <a:rPr lang="en-US" sz="1600" dirty="0" err="1" smtClean="0"/>
              <a:t>turtlesim</a:t>
            </a:r>
            <a:r>
              <a:rPr lang="en-US" sz="1600" dirty="0" smtClean="0"/>
              <a:t>" type="</a:t>
            </a:r>
            <a:r>
              <a:rPr lang="en-US" sz="1600" dirty="0" err="1" smtClean="0"/>
              <a:t>turtle_teleop_key</a:t>
            </a:r>
            <a:r>
              <a:rPr lang="en-US" sz="1600" dirty="0" smtClean="0"/>
              <a:t>" name="</a:t>
            </a:r>
            <a:r>
              <a:rPr lang="en-US" sz="1600" dirty="0" err="1" smtClean="0"/>
              <a:t>teleop</a:t>
            </a:r>
            <a:r>
              <a:rPr lang="en-US" sz="1600" dirty="0" smtClean="0"/>
              <a:t>" output="screen"/&gt;</a:t>
            </a:r>
          </a:p>
          <a:p>
            <a:endParaRPr lang="en-US" sz="1600" dirty="0" smtClean="0"/>
          </a:p>
          <a:p>
            <a:r>
              <a:rPr lang="en-US" sz="1600" dirty="0" smtClean="0"/>
              <a:t>    &lt;!-- tf broadcaster node --&gt;</a:t>
            </a:r>
          </a:p>
          <a:p>
            <a:r>
              <a:rPr lang="en-US" sz="1600" dirty="0" smtClean="0"/>
              <a:t>    &lt;node </a:t>
            </a:r>
            <a:r>
              <a:rPr lang="en-US" sz="1600" dirty="0" err="1" smtClean="0"/>
              <a:t>pkg</a:t>
            </a:r>
            <a:r>
              <a:rPr lang="en-US" sz="1600" dirty="0" smtClean="0"/>
              <a:t>="</a:t>
            </a:r>
            <a:r>
              <a:rPr lang="en-US" sz="1600" dirty="0" err="1" smtClean="0"/>
              <a:t>tf_demo</a:t>
            </a:r>
            <a:r>
              <a:rPr lang="en-US" sz="1600" dirty="0" smtClean="0"/>
              <a:t>" type="</a:t>
            </a:r>
            <a:r>
              <a:rPr lang="en-US" sz="1600" dirty="0" err="1" smtClean="0"/>
              <a:t>tf_broadcaster</a:t>
            </a:r>
            <a:r>
              <a:rPr lang="en-US" sz="1600" dirty="0" smtClean="0"/>
              <a:t>"</a:t>
            </a:r>
          </a:p>
          <a:p>
            <a:r>
              <a:rPr lang="en-US" sz="1600" dirty="0" smtClean="0"/>
              <a:t>          </a:t>
            </a:r>
            <a:r>
              <a:rPr lang="en-US" sz="1600" dirty="0" err="1" smtClean="0"/>
              <a:t>args</a:t>
            </a:r>
            <a:r>
              <a:rPr lang="en-US" sz="1600" dirty="0" smtClean="0"/>
              <a:t>="/turtle1" name="turtle1_tf_broadcaster" /&gt;</a:t>
            </a:r>
          </a:p>
          <a:p>
            <a:r>
              <a:rPr lang="en-US" sz="1600" dirty="0" smtClean="0"/>
              <a:t>          </a:t>
            </a:r>
          </a:p>
          <a:p>
            <a:r>
              <a:rPr lang="en-US" sz="1600" dirty="0" smtClean="0"/>
              <a:t>    &lt;!-- Second broadcaster node --&gt;</a:t>
            </a:r>
          </a:p>
          <a:p>
            <a:r>
              <a:rPr lang="en-US" sz="1600" dirty="0" smtClean="0"/>
              <a:t>    </a:t>
            </a:r>
            <a:r>
              <a:rPr lang="en-US" sz="1600" dirty="0" smtClean="0">
                <a:solidFill>
                  <a:srgbClr val="FF0000"/>
                </a:solidFill>
              </a:rPr>
              <a:t>&lt;node </a:t>
            </a:r>
            <a:r>
              <a:rPr lang="en-US" sz="1600" dirty="0" err="1" smtClean="0">
                <a:solidFill>
                  <a:srgbClr val="FF0000"/>
                </a:solidFill>
              </a:rPr>
              <a:t>pkg</a:t>
            </a:r>
            <a:r>
              <a:rPr lang="en-US" sz="1600" dirty="0" smtClean="0">
                <a:solidFill>
                  <a:srgbClr val="FF0000"/>
                </a:solidFill>
              </a:rPr>
              <a:t>="</a:t>
            </a:r>
            <a:r>
              <a:rPr lang="en-US" sz="1600" dirty="0" err="1" smtClean="0">
                <a:solidFill>
                  <a:srgbClr val="FF0000"/>
                </a:solidFill>
              </a:rPr>
              <a:t>tf_demo</a:t>
            </a:r>
            <a:r>
              <a:rPr lang="en-US" sz="1600" dirty="0" smtClean="0">
                <a:solidFill>
                  <a:srgbClr val="FF0000"/>
                </a:solidFill>
              </a:rPr>
              <a:t>" type="</a:t>
            </a:r>
            <a:r>
              <a:rPr lang="en-US" sz="1600" dirty="0" err="1" smtClean="0">
                <a:solidFill>
                  <a:srgbClr val="FF0000"/>
                </a:solidFill>
              </a:rPr>
              <a:t>tf_broadcaster</a:t>
            </a:r>
            <a:r>
              <a:rPr lang="en-US" sz="1600" dirty="0" smtClean="0">
                <a:solidFill>
                  <a:srgbClr val="FF0000"/>
                </a:solidFill>
              </a:rPr>
              <a:t>"</a:t>
            </a:r>
          </a:p>
          <a:p>
            <a:r>
              <a:rPr lang="en-US" sz="1600" dirty="0" smtClean="0">
                <a:solidFill>
                  <a:srgbClr val="FF0000"/>
                </a:solidFill>
              </a:rPr>
              <a:t>          </a:t>
            </a:r>
            <a:r>
              <a:rPr lang="en-US" sz="1600" dirty="0" err="1" smtClean="0">
                <a:solidFill>
                  <a:srgbClr val="FF0000"/>
                </a:solidFill>
              </a:rPr>
              <a:t>args</a:t>
            </a:r>
            <a:r>
              <a:rPr lang="en-US" sz="1600" dirty="0" smtClean="0">
                <a:solidFill>
                  <a:srgbClr val="FF0000"/>
                </a:solidFill>
              </a:rPr>
              <a:t>="/turtle2" name="turtle2_tf_broadcaster" /&gt;</a:t>
            </a:r>
          </a:p>
          <a:p>
            <a:r>
              <a:rPr lang="en-US" sz="1600" dirty="0" smtClean="0"/>
              <a:t>          </a:t>
            </a:r>
          </a:p>
          <a:p>
            <a:r>
              <a:rPr lang="en-US" sz="1600" dirty="0" smtClean="0"/>
              <a:t>    &lt;!-- tf listener node --&gt;</a:t>
            </a:r>
          </a:p>
          <a:p>
            <a:r>
              <a:rPr lang="en-US" sz="1600" dirty="0" smtClean="0"/>
              <a:t>    </a:t>
            </a:r>
            <a:r>
              <a:rPr lang="en-US" sz="1600" dirty="0" smtClean="0">
                <a:solidFill>
                  <a:srgbClr val="FF0000"/>
                </a:solidFill>
              </a:rPr>
              <a:t>&lt;node </a:t>
            </a:r>
            <a:r>
              <a:rPr lang="en-US" sz="1600" dirty="0" err="1" smtClean="0">
                <a:solidFill>
                  <a:srgbClr val="FF0000"/>
                </a:solidFill>
              </a:rPr>
              <a:t>pkg</a:t>
            </a:r>
            <a:r>
              <a:rPr lang="en-US" sz="1600" dirty="0" smtClean="0">
                <a:solidFill>
                  <a:srgbClr val="FF0000"/>
                </a:solidFill>
              </a:rPr>
              <a:t>="</a:t>
            </a:r>
            <a:r>
              <a:rPr lang="en-US" sz="1600" dirty="0" err="1" smtClean="0">
                <a:solidFill>
                  <a:srgbClr val="FF0000"/>
                </a:solidFill>
              </a:rPr>
              <a:t>tf_demo</a:t>
            </a:r>
            <a:r>
              <a:rPr lang="en-US" sz="1600" dirty="0" smtClean="0">
                <a:solidFill>
                  <a:srgbClr val="FF0000"/>
                </a:solidFill>
              </a:rPr>
              <a:t>" type="</a:t>
            </a:r>
            <a:r>
              <a:rPr lang="en-US" sz="1600" dirty="0" err="1" smtClean="0">
                <a:solidFill>
                  <a:srgbClr val="FF0000"/>
                </a:solidFill>
              </a:rPr>
              <a:t>tf_listener</a:t>
            </a:r>
            <a:r>
              <a:rPr lang="en-US" sz="1600" dirty="0" smtClean="0">
                <a:solidFill>
                  <a:srgbClr val="FF0000"/>
                </a:solidFill>
              </a:rPr>
              <a:t>" name="listener" /&gt;</a:t>
            </a:r>
          </a:p>
          <a:p>
            <a:endParaRPr lang="en-US" sz="1600" dirty="0" smtClean="0"/>
          </a:p>
          <a:p>
            <a:r>
              <a:rPr lang="en-US" sz="1600" dirty="0" smtClean="0"/>
              <a:t>  &lt;/launch&gt;</a:t>
            </a:r>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the Results</a:t>
            </a:r>
            <a:endParaRPr lang="en-US" dirty="0"/>
          </a:p>
        </p:txBody>
      </p:sp>
      <p:sp>
        <p:nvSpPr>
          <p:cNvPr id="3" name="Content Placeholder 2"/>
          <p:cNvSpPr>
            <a:spLocks noGrp="1"/>
          </p:cNvSpPr>
          <p:nvPr>
            <p:ph idx="1"/>
          </p:nvPr>
        </p:nvSpPr>
        <p:spPr/>
        <p:txBody>
          <a:bodyPr>
            <a:normAutofit/>
          </a:bodyPr>
          <a:lstStyle/>
          <a:p>
            <a:r>
              <a:rPr lang="en-US" sz="3000" dirty="0" smtClean="0"/>
              <a:t>To see if things work, simply drive around the first turtle using the arrow keys (make sure your terminal window is active, not your simulator window), and you'll see the second turtle following the first one!</a:t>
            </a:r>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 Nodes</a:t>
            </a:r>
            <a:endParaRPr lang="en-US" dirty="0"/>
          </a:p>
        </p:txBody>
      </p:sp>
      <p:sp>
        <p:nvSpPr>
          <p:cNvPr id="3" name="Content Placeholder 2"/>
          <p:cNvSpPr>
            <a:spLocks noGrp="1"/>
          </p:cNvSpPr>
          <p:nvPr>
            <p:ph idx="1"/>
          </p:nvPr>
        </p:nvSpPr>
        <p:spPr/>
        <p:txBody>
          <a:bodyPr>
            <a:normAutofit/>
          </a:bodyPr>
          <a:lstStyle/>
          <a:p>
            <a:r>
              <a:rPr lang="en-US" dirty="0" smtClean="0"/>
              <a:t>There are two types of tf nodes:</a:t>
            </a:r>
          </a:p>
          <a:p>
            <a:pPr lvl="1"/>
            <a:r>
              <a:rPr lang="en-US" b="1" dirty="0" smtClean="0"/>
              <a:t>Publishers</a:t>
            </a:r>
            <a:r>
              <a:rPr lang="en-US" dirty="0" smtClean="0"/>
              <a:t> – publish transforms between coordinate frames on /tf</a:t>
            </a:r>
          </a:p>
          <a:p>
            <a:pPr lvl="1"/>
            <a:r>
              <a:rPr lang="en-US" b="1" dirty="0" smtClean="0"/>
              <a:t>Listeners</a:t>
            </a:r>
            <a:r>
              <a:rPr lang="en-US" dirty="0" smtClean="0"/>
              <a:t> – listen to /tf and cache all data heard up to cache limit</a:t>
            </a:r>
          </a:p>
          <a:p>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TF Frames</a:t>
            </a:r>
            <a:endParaRPr lang="en-US" dirty="0"/>
          </a:p>
        </p:txBody>
      </p:sp>
      <p:sp>
        <p:nvSpPr>
          <p:cNvPr id="5" name="Footer Placeholder 4"/>
          <p:cNvSpPr>
            <a:spLocks noGrp="1"/>
          </p:cNvSpPr>
          <p:nvPr>
            <p:ph type="ftr" sz="quarter" idx="11"/>
          </p:nvPr>
        </p:nvSpPr>
        <p:spPr/>
        <p:txBody>
          <a:bodyPr/>
          <a:lstStyle/>
          <a:p>
            <a:r>
              <a:rPr lang="en-US" smtClean="0"/>
              <a:t>(C)2016 Roi Yehoshua</a:t>
            </a:r>
            <a:endParaRPr lang="en-US" dirty="0"/>
          </a:p>
        </p:txBody>
      </p:sp>
      <p:pic>
        <p:nvPicPr>
          <p:cNvPr id="12289" name="Picture 1"/>
          <p:cNvPicPr>
            <a:picLocks noChangeAspect="1" noChangeArrowheads="1"/>
          </p:cNvPicPr>
          <p:nvPr/>
        </p:nvPicPr>
        <p:blipFill>
          <a:blip r:embed="rId2" cstate="print"/>
          <a:srcRect/>
          <a:stretch>
            <a:fillRect/>
          </a:stretch>
        </p:blipFill>
        <p:spPr bwMode="auto">
          <a:xfrm>
            <a:off x="685800" y="1600200"/>
            <a:ext cx="3048000" cy="4294598"/>
          </a:xfrm>
          <a:prstGeom prst="rect">
            <a:avLst/>
          </a:prstGeom>
          <a:noFill/>
          <a:ln w="9525">
            <a:noFill/>
            <a:miter lim="800000"/>
            <a:headEnd/>
            <a:tailEnd/>
          </a:ln>
        </p:spPr>
      </p:pic>
      <p:sp>
        <p:nvSpPr>
          <p:cNvPr id="6" name="Content Placeholder 2"/>
          <p:cNvSpPr txBox="1">
            <a:spLocks/>
          </p:cNvSpPr>
          <p:nvPr/>
        </p:nvSpPr>
        <p:spPr>
          <a:xfrm>
            <a:off x="3810000" y="1524000"/>
            <a:ext cx="4876800" cy="4572000"/>
          </a:xfrm>
          <a:prstGeom prst="rect">
            <a:avLst/>
          </a:prstGeom>
          <a:noFill/>
        </p:spPr>
        <p:txBody>
          <a:bodyPr vert="horz" lIns="91440" tIns="45720" rIns="91440" bIns="45720" rtlCol="0">
            <a:normAutofit/>
          </a:bodyPr>
          <a:lstStyle/>
          <a:p>
            <a:pPr marL="285750" indent="-285750">
              <a:spcBef>
                <a:spcPct val="20000"/>
              </a:spcBef>
              <a:buFont typeface="Arial" pitchFamily="34" charset="0"/>
              <a:buChar char="•"/>
              <a:defRPr/>
            </a:pPr>
            <a:r>
              <a:rPr kumimoji="0" lang="en-US" sz="2400" b="1" i="0" u="none" strike="noStrike" kern="1200" cap="none" spc="0" normalizeH="0" baseline="0" noProof="0" dirty="0" err="1" smtClean="0">
                <a:ln>
                  <a:noFill/>
                </a:ln>
                <a:solidFill>
                  <a:schemeClr val="tx1"/>
                </a:solidFill>
                <a:effectLst/>
                <a:uLnTx/>
                <a:uFillTx/>
                <a:latin typeface="+mn-lt"/>
                <a:ea typeface="+mn-ea"/>
                <a:cs typeface="+mn-cs"/>
              </a:rPr>
              <a:t>odom</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 the self consistent coordinate frame using the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odometry</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measurements only</a:t>
            </a:r>
          </a:p>
          <a:p>
            <a:pPr marL="285750" indent="-285750">
              <a:spcBef>
                <a:spcPct val="20000"/>
              </a:spcBef>
              <a:buFont typeface="Arial" pitchFamily="34" charset="0"/>
              <a:buChar char="•"/>
              <a:defRPr/>
            </a:pPr>
            <a:r>
              <a:rPr kumimoji="0" lang="en-US" sz="2400" b="1" i="0" u="none" strike="noStrike" kern="1200" cap="none" spc="0" normalizeH="0" baseline="0" noProof="0" dirty="0" err="1" smtClean="0">
                <a:ln>
                  <a:noFill/>
                </a:ln>
                <a:solidFill>
                  <a:schemeClr val="tx1"/>
                </a:solidFill>
                <a:effectLst/>
                <a:uLnTx/>
                <a:uFillTx/>
                <a:latin typeface="+mn-lt"/>
                <a:ea typeface="+mn-ea"/>
                <a:cs typeface="+mn-cs"/>
              </a:rPr>
              <a:t>base_footprint</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 the base of the robot at zero height above the ground</a:t>
            </a:r>
          </a:p>
          <a:p>
            <a:pPr marL="285750" indent="-285750">
              <a:spcBef>
                <a:spcPct val="20000"/>
              </a:spcBef>
              <a:buFont typeface="Arial" pitchFamily="34" charset="0"/>
              <a:buChar char="•"/>
              <a:defRPr/>
            </a:pPr>
            <a:r>
              <a:rPr kumimoji="0" lang="en-US" sz="2400" b="1" i="0" u="none" strike="noStrike" kern="1200" cap="none" spc="0" normalizeH="0" baseline="0" noProof="0" dirty="0" err="1" smtClean="0">
                <a:ln>
                  <a:noFill/>
                </a:ln>
                <a:solidFill>
                  <a:schemeClr val="tx1"/>
                </a:solidFill>
                <a:effectLst/>
                <a:uLnTx/>
                <a:uFillTx/>
                <a:latin typeface="+mn-lt"/>
                <a:ea typeface="+mn-ea"/>
                <a:cs typeface="+mn-cs"/>
              </a:rPr>
              <a:t>base_link</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 the base link of the robot, placed at the rotational center of the robot</a:t>
            </a:r>
          </a:p>
          <a:p>
            <a:pPr marL="285750" indent="-285750">
              <a:spcBef>
                <a:spcPct val="20000"/>
              </a:spcBef>
              <a:buFont typeface="Arial" pitchFamily="34" charset="0"/>
              <a:buChar char="•"/>
              <a:defRPr/>
            </a:pPr>
            <a:r>
              <a:rPr lang="en-US" sz="2400" b="1" dirty="0" err="1" smtClean="0"/>
              <a:t>base_laser_link</a:t>
            </a:r>
            <a:r>
              <a:rPr lang="en-US" sz="2400" dirty="0" smtClean="0"/>
              <a:t> – the location of the laser sensor</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Turtlebot</a:t>
            </a:r>
            <a:r>
              <a:rPr lang="en-US" dirty="0" smtClean="0"/>
              <a:t> TF Frames</a:t>
            </a:r>
            <a:endParaRPr lang="en-US" dirty="0"/>
          </a:p>
        </p:txBody>
      </p:sp>
      <p:sp>
        <p:nvSpPr>
          <p:cNvPr id="5" name="Footer Placeholder 4"/>
          <p:cNvSpPr>
            <a:spLocks noGrp="1"/>
          </p:cNvSpPr>
          <p:nvPr>
            <p:ph type="ftr" sz="quarter" idx="11"/>
          </p:nvPr>
        </p:nvSpPr>
        <p:spPr/>
        <p:txBody>
          <a:bodyPr/>
          <a:lstStyle/>
          <a:p>
            <a:r>
              <a:rPr lang="en-US" smtClean="0"/>
              <a:t>(C)2016 Roi Yehoshua</a:t>
            </a:r>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1295400" y="1600200"/>
            <a:ext cx="7010400" cy="39909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Robot Location</a:t>
            </a:r>
            <a:endParaRPr lang="en-US" dirty="0"/>
          </a:p>
        </p:txBody>
      </p:sp>
      <p:sp>
        <p:nvSpPr>
          <p:cNvPr id="3" name="Content Placeholder 2"/>
          <p:cNvSpPr>
            <a:spLocks noGrp="1"/>
          </p:cNvSpPr>
          <p:nvPr>
            <p:ph idx="1"/>
          </p:nvPr>
        </p:nvSpPr>
        <p:spPr/>
        <p:txBody>
          <a:bodyPr>
            <a:normAutofit/>
          </a:bodyPr>
          <a:lstStyle/>
          <a:p>
            <a:r>
              <a:rPr lang="en-US" sz="2800" dirty="0" smtClean="0"/>
              <a:t>We’ll now see an example how to use </a:t>
            </a:r>
            <a:r>
              <a:rPr lang="en-US" sz="2800" dirty="0" err="1" smtClean="0"/>
              <a:t>tf</a:t>
            </a:r>
            <a:r>
              <a:rPr lang="en-US" sz="2800" dirty="0" smtClean="0"/>
              <a:t> to determine the robot's current location in the world </a:t>
            </a:r>
          </a:p>
          <a:p>
            <a:r>
              <a:rPr lang="en-US" sz="2800" dirty="0" smtClean="0"/>
              <a:t>First, we would like to change the </a:t>
            </a:r>
            <a:r>
              <a:rPr lang="en-US" sz="2800" dirty="0" err="1" smtClean="0"/>
              <a:t>TurtleBot</a:t>
            </a:r>
            <a:r>
              <a:rPr lang="en-US" sz="2800" dirty="0" smtClean="0"/>
              <a:t> initial location in Gazebo (default is x=0,y=0)</a:t>
            </a:r>
          </a:p>
          <a:p>
            <a:r>
              <a:rPr lang="en-US" sz="2800" dirty="0" smtClean="0"/>
              <a:t>You can change the initial location in by setting the environment variable ROBOT_INITIAL_POSE, e.g.:</a:t>
            </a:r>
          </a:p>
          <a:p>
            <a:endParaRPr lang="en-US" sz="2800" dirty="0" smtClean="0"/>
          </a:p>
          <a:p>
            <a:r>
              <a:rPr lang="en-US" sz="2800" dirty="0" smtClean="0"/>
              <a:t>To get robot’s location in its own coordinate frame (i.e., relative to its starting location on the map) create a TF listener from the /</a:t>
            </a:r>
            <a:r>
              <a:rPr lang="en-US" sz="2800" dirty="0" err="1" smtClean="0"/>
              <a:t>base_footprint</a:t>
            </a:r>
            <a:r>
              <a:rPr lang="en-US" sz="2800" dirty="0" smtClean="0"/>
              <a:t> to the /</a:t>
            </a:r>
            <a:r>
              <a:rPr lang="en-US" sz="2800" dirty="0" err="1" smtClean="0"/>
              <a:t>odom</a:t>
            </a:r>
            <a:r>
              <a:rPr lang="en-US" sz="2800" dirty="0" smtClean="0"/>
              <a:t> frame</a:t>
            </a:r>
          </a:p>
          <a:p>
            <a:endParaRPr lang="en-US" sz="2800" dirty="0" smtClean="0"/>
          </a:p>
          <a:p>
            <a:endParaRPr lang="en-US" sz="2800"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6" name="Rectangle 5"/>
          <p:cNvSpPr>
            <a:spLocks noChangeArrowheads="1"/>
          </p:cNvSpPr>
          <p:nvPr/>
        </p:nvSpPr>
        <p:spPr bwMode="auto">
          <a:xfrm>
            <a:off x="685800" y="4114800"/>
            <a:ext cx="7772400" cy="338554"/>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600" dirty="0" smtClean="0"/>
              <a:t> $ export ROBOT_INITIAL_POSE="-x -1 -y -2"</a:t>
            </a: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robot_location.cpp (1)</a:t>
            </a:r>
            <a:endParaRPr lang="en-US" dirty="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7" name="Rectangle 6"/>
          <p:cNvSpPr>
            <a:spLocks noChangeArrowheads="1"/>
          </p:cNvSpPr>
          <p:nvPr/>
        </p:nvSpPr>
        <p:spPr bwMode="auto">
          <a:xfrm>
            <a:off x="609600" y="1371600"/>
            <a:ext cx="8077200" cy="3108543"/>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400" dirty="0" smtClean="0">
                <a:solidFill>
                  <a:srgbClr val="000000"/>
                </a:solidFill>
                <a:latin typeface="Consolas"/>
                <a:ea typeface="Calibri"/>
                <a:cs typeface="Arial"/>
              </a:rPr>
              <a:t>#include &lt;</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ros.h</a:t>
            </a:r>
            <a:r>
              <a:rPr lang="en-US" sz="1400" dirty="0" smtClean="0">
                <a:solidFill>
                  <a:srgbClr val="000000"/>
                </a:solidFill>
                <a:latin typeface="Consolas"/>
                <a:ea typeface="Calibri"/>
                <a:cs typeface="Arial"/>
              </a:rPr>
              <a:t>&gt;</a:t>
            </a:r>
            <a:endParaRPr lang="en-US" sz="1200" dirty="0" smtClean="0">
              <a:ea typeface="Calibri"/>
              <a:cs typeface="Arial"/>
            </a:endParaRPr>
          </a:p>
          <a:p>
            <a:r>
              <a:rPr lang="en-US" sz="1400" dirty="0" smtClean="0">
                <a:solidFill>
                  <a:srgbClr val="000000"/>
                </a:solidFill>
                <a:latin typeface="Consolas"/>
                <a:ea typeface="Calibri"/>
                <a:cs typeface="Arial"/>
              </a:rPr>
              <a:t>#include &lt;</a:t>
            </a:r>
            <a:r>
              <a:rPr lang="en-US" sz="1400" dirty="0" err="1" smtClean="0">
                <a:solidFill>
                  <a:srgbClr val="000000"/>
                </a:solidFill>
                <a:latin typeface="Consolas"/>
                <a:ea typeface="Calibri"/>
                <a:cs typeface="Arial"/>
              </a:rPr>
              <a:t>tf</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transform_listener.h</a:t>
            </a:r>
            <a:r>
              <a:rPr lang="en-US" sz="1400" dirty="0" smtClean="0">
                <a:solidFill>
                  <a:srgbClr val="000000"/>
                </a:solidFill>
                <a:latin typeface="Consolas"/>
                <a:ea typeface="Calibri"/>
                <a:cs typeface="Arial"/>
              </a:rPr>
              <a:t>&gt;</a:t>
            </a:r>
            <a:endParaRPr lang="en-US" sz="1200" dirty="0" smtClean="0">
              <a:ea typeface="Calibri"/>
              <a:cs typeface="Arial"/>
            </a:endParaRPr>
          </a:p>
          <a:p>
            <a:r>
              <a:rPr lang="en-US" sz="1400" dirty="0" smtClean="0">
                <a:latin typeface="Consolas"/>
                <a:ea typeface="Calibri"/>
                <a:cs typeface="Arial"/>
              </a:rPr>
              <a:t> </a:t>
            </a:r>
            <a:endParaRPr lang="en-US" sz="1200" dirty="0" smtClean="0">
              <a:ea typeface="Calibri"/>
              <a:cs typeface="Arial"/>
            </a:endParaRPr>
          </a:p>
          <a:p>
            <a:r>
              <a:rPr lang="en-US" sz="1400" dirty="0" smtClean="0">
                <a:solidFill>
                  <a:srgbClr val="000000"/>
                </a:solidFill>
                <a:latin typeface="Consolas"/>
                <a:ea typeface="Calibri"/>
                <a:cs typeface="Arial"/>
              </a:rPr>
              <a:t>using namespace std;</a:t>
            </a:r>
            <a:endParaRPr lang="en-US" sz="1200" dirty="0" smtClean="0">
              <a:ea typeface="Calibri"/>
              <a:cs typeface="Arial"/>
            </a:endParaRPr>
          </a:p>
          <a:p>
            <a:r>
              <a:rPr lang="en-US" sz="1400" dirty="0" smtClean="0">
                <a:latin typeface="Consolas"/>
                <a:ea typeface="Calibri"/>
                <a:cs typeface="Arial"/>
              </a:rPr>
              <a:t> </a:t>
            </a:r>
            <a:endParaRPr lang="en-US" sz="1200" dirty="0" smtClean="0">
              <a:ea typeface="Calibri"/>
              <a:cs typeface="Arial"/>
            </a:endParaRPr>
          </a:p>
          <a:p>
            <a:r>
              <a:rPr lang="en-US" sz="1400" b="1" dirty="0" err="1" smtClean="0">
                <a:solidFill>
                  <a:srgbClr val="7F0055"/>
                </a:solidFill>
                <a:latin typeface="Consolas"/>
                <a:ea typeface="Calibri"/>
                <a:cs typeface="Arial"/>
              </a:rPr>
              <a:t>int</a:t>
            </a:r>
            <a:r>
              <a:rPr lang="en-US" sz="1400" dirty="0" smtClean="0">
                <a:solidFill>
                  <a:srgbClr val="000000"/>
                </a:solidFill>
                <a:latin typeface="Consolas"/>
                <a:ea typeface="Calibri"/>
                <a:cs typeface="Arial"/>
              </a:rPr>
              <a:t> main(</a:t>
            </a:r>
            <a:r>
              <a:rPr lang="en-US" sz="1400" b="1" dirty="0" err="1" smtClean="0">
                <a:solidFill>
                  <a:srgbClr val="7F0055"/>
                </a:solidFill>
                <a:latin typeface="Consolas"/>
                <a:ea typeface="Calibri"/>
                <a:cs typeface="Arial"/>
              </a:rPr>
              <a:t>int</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argc</a:t>
            </a:r>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char</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argv</a:t>
            </a:r>
            <a:r>
              <a:rPr lang="en-US" sz="1400" dirty="0" smtClean="0">
                <a:solidFill>
                  <a:srgbClr val="000000"/>
                </a:solidFill>
                <a:latin typeface="Consolas"/>
                <a:ea typeface="Calibri"/>
                <a:cs typeface="Arial"/>
              </a:rPr>
              <a:t>){</a:t>
            </a:r>
            <a:endParaRPr lang="en-US" sz="12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::init(</a:t>
            </a:r>
            <a:r>
              <a:rPr lang="en-US" sz="1400" dirty="0" err="1" smtClean="0">
                <a:solidFill>
                  <a:srgbClr val="000000"/>
                </a:solidFill>
                <a:latin typeface="Consolas"/>
                <a:ea typeface="Calibri"/>
                <a:cs typeface="Arial"/>
              </a:rPr>
              <a:t>argc</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argv</a:t>
            </a:r>
            <a:r>
              <a:rPr lang="en-US" sz="1400" dirty="0" smtClean="0">
                <a:solidFill>
                  <a:srgbClr val="000000"/>
                </a:solidFill>
                <a:latin typeface="Consolas"/>
                <a:ea typeface="Calibri"/>
                <a:cs typeface="Arial"/>
              </a:rPr>
              <a:t>, </a:t>
            </a:r>
            <a:r>
              <a:rPr lang="en-US" sz="1400" dirty="0" smtClean="0">
                <a:solidFill>
                  <a:srgbClr val="2A00FF"/>
                </a:solidFill>
                <a:latin typeface="Consolas"/>
                <a:ea typeface="Calibri"/>
                <a:cs typeface="Arial"/>
              </a:rPr>
              <a:t>"</a:t>
            </a:r>
            <a:r>
              <a:rPr lang="en-US" sz="1400" dirty="0" err="1" smtClean="0">
                <a:solidFill>
                  <a:srgbClr val="2A00FF"/>
                </a:solidFill>
                <a:latin typeface="Consolas"/>
                <a:ea typeface="Calibri"/>
                <a:cs typeface="Arial"/>
              </a:rPr>
              <a:t>robot_location</a:t>
            </a:r>
            <a:r>
              <a:rPr lang="en-US" sz="1400" dirty="0" smtClean="0">
                <a:solidFill>
                  <a:srgbClr val="2A00FF"/>
                </a:solidFill>
                <a:latin typeface="Consolas"/>
                <a:ea typeface="Calibri"/>
                <a:cs typeface="Arial"/>
              </a:rPr>
              <a:t>"</a:t>
            </a:r>
            <a:r>
              <a:rPr lang="en-US" sz="1400" dirty="0" smtClean="0">
                <a:solidFill>
                  <a:srgbClr val="000000"/>
                </a:solidFill>
                <a:latin typeface="Consolas"/>
                <a:ea typeface="Calibri"/>
                <a:cs typeface="Arial"/>
              </a:rPr>
              <a:t>);</a:t>
            </a:r>
            <a:endParaRPr lang="en-US" sz="12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NodeHandle</a:t>
            </a:r>
            <a:r>
              <a:rPr lang="en-US" sz="1400" dirty="0" smtClean="0">
                <a:solidFill>
                  <a:srgbClr val="000000"/>
                </a:solidFill>
                <a:latin typeface="Consolas"/>
                <a:ea typeface="Calibri"/>
                <a:cs typeface="Arial"/>
              </a:rPr>
              <a:t> node;</a:t>
            </a:r>
            <a:endParaRPr lang="en-US" sz="1200" dirty="0" smtClean="0">
              <a:ea typeface="Calibri"/>
              <a:cs typeface="Arial"/>
            </a:endParaRPr>
          </a:p>
          <a:p>
            <a:r>
              <a:rPr lang="en-US" sz="1400" dirty="0" smtClean="0">
                <a:latin typeface="Consolas"/>
                <a:ea typeface="Calibri"/>
                <a:cs typeface="Arial"/>
              </a:rPr>
              <a:t> </a:t>
            </a:r>
            <a:endParaRPr lang="en-US" sz="1200" dirty="0" smtClean="0">
              <a:ea typeface="Calibri"/>
              <a:cs typeface="Arial"/>
            </a:endParaRPr>
          </a:p>
          <a:p>
            <a:r>
              <a:rPr lang="en-US" sz="1400" dirty="0" smtClean="0">
                <a:solidFill>
                  <a:srgbClr val="000000"/>
                </a:solidFill>
                <a:latin typeface="Consolas"/>
                <a:ea typeface="Calibri"/>
                <a:cs typeface="Arial"/>
              </a:rPr>
              <a:t>    tf::</a:t>
            </a:r>
            <a:r>
              <a:rPr lang="en-US" sz="1400" dirty="0" err="1" smtClean="0">
                <a:solidFill>
                  <a:srgbClr val="000000"/>
                </a:solidFill>
                <a:latin typeface="Consolas"/>
                <a:ea typeface="Calibri"/>
                <a:cs typeface="Arial"/>
              </a:rPr>
              <a:t>TransformListener</a:t>
            </a:r>
            <a:r>
              <a:rPr lang="en-US" sz="1400" dirty="0" smtClean="0">
                <a:solidFill>
                  <a:srgbClr val="000000"/>
                </a:solidFill>
                <a:latin typeface="Consolas"/>
                <a:ea typeface="Calibri"/>
                <a:cs typeface="Arial"/>
              </a:rPr>
              <a:t> listener;</a:t>
            </a:r>
            <a:endParaRPr lang="en-US" sz="12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::Rate </a:t>
            </a:r>
            <a:r>
              <a:rPr lang="en-US" sz="1400" dirty="0" err="1" smtClean="0">
                <a:solidFill>
                  <a:srgbClr val="000000"/>
                </a:solidFill>
                <a:latin typeface="Consolas"/>
                <a:ea typeface="Calibri"/>
                <a:cs typeface="Arial"/>
              </a:rPr>
              <a:t>rate</a:t>
            </a:r>
            <a:r>
              <a:rPr lang="en-US" sz="1400" dirty="0" smtClean="0">
                <a:solidFill>
                  <a:srgbClr val="000000"/>
                </a:solidFill>
                <a:latin typeface="Consolas"/>
                <a:ea typeface="Calibri"/>
                <a:cs typeface="Arial"/>
              </a:rPr>
              <a:t>(2.0);</a:t>
            </a:r>
            <a:r>
              <a:rPr lang="en-US" sz="1400" dirty="0" smtClean="0">
                <a:latin typeface="Consolas"/>
                <a:ea typeface="Calibri"/>
                <a:cs typeface="Arial"/>
              </a:rPr>
              <a:t> </a:t>
            </a:r>
            <a:r>
              <a:rPr lang="en-US" sz="1400" dirty="0" smtClean="0">
                <a:solidFill>
                  <a:srgbClr val="000000"/>
                </a:solidFill>
                <a:latin typeface="Consolas"/>
                <a:ea typeface="Calibri"/>
                <a:cs typeface="Arial"/>
              </a:rPr>
              <a:t>    </a:t>
            </a:r>
            <a:endParaRPr lang="en-US" sz="12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listener.waitForTransform</a:t>
            </a:r>
            <a:r>
              <a:rPr lang="en-US" sz="1400" dirty="0" smtClean="0">
                <a:solidFill>
                  <a:srgbClr val="000000"/>
                </a:solidFill>
                <a:latin typeface="Consolas"/>
                <a:ea typeface="Calibri"/>
                <a:cs typeface="Arial"/>
              </a:rPr>
              <a:t>(</a:t>
            </a:r>
            <a:r>
              <a:rPr lang="en-US" sz="1400" dirty="0" smtClean="0">
                <a:solidFill>
                  <a:srgbClr val="2A00FF"/>
                </a:solidFill>
                <a:latin typeface="Consolas"/>
                <a:ea typeface="Calibri"/>
                <a:cs typeface="Arial"/>
              </a:rPr>
              <a:t>"/</a:t>
            </a:r>
            <a:r>
              <a:rPr lang="en-US" sz="1400" dirty="0" err="1" smtClean="0">
                <a:solidFill>
                  <a:srgbClr val="2A00FF"/>
                </a:solidFill>
                <a:latin typeface="Consolas"/>
                <a:ea typeface="Calibri"/>
                <a:cs typeface="Arial"/>
              </a:rPr>
              <a:t>odom</a:t>
            </a:r>
            <a:r>
              <a:rPr lang="en-US" sz="1400" dirty="0" smtClean="0">
                <a:solidFill>
                  <a:srgbClr val="2A00FF"/>
                </a:solidFill>
                <a:latin typeface="Consolas"/>
                <a:ea typeface="Calibri"/>
                <a:cs typeface="Arial"/>
              </a:rPr>
              <a:t>"</a:t>
            </a:r>
            <a:r>
              <a:rPr lang="en-US" sz="1400" dirty="0" smtClean="0">
                <a:solidFill>
                  <a:srgbClr val="000000"/>
                </a:solidFill>
                <a:latin typeface="Consolas"/>
                <a:ea typeface="Calibri"/>
                <a:cs typeface="Arial"/>
              </a:rPr>
              <a:t>, </a:t>
            </a:r>
            <a:r>
              <a:rPr lang="en-US" sz="1400" dirty="0" smtClean="0">
                <a:solidFill>
                  <a:srgbClr val="2A00FF"/>
                </a:solidFill>
                <a:latin typeface="Consolas"/>
                <a:ea typeface="Calibri"/>
                <a:cs typeface="Arial"/>
              </a:rPr>
              <a:t>"/</a:t>
            </a:r>
            <a:r>
              <a:rPr lang="en-US" sz="1400" dirty="0" err="1" smtClean="0">
                <a:solidFill>
                  <a:srgbClr val="2A00FF"/>
                </a:solidFill>
                <a:latin typeface="Consolas"/>
                <a:ea typeface="Calibri"/>
                <a:cs typeface="Arial"/>
              </a:rPr>
              <a:t>base_footprint</a:t>
            </a:r>
            <a:r>
              <a:rPr lang="en-US" sz="1400" dirty="0" smtClean="0">
                <a:solidFill>
                  <a:srgbClr val="2A00FF"/>
                </a:solidFill>
                <a:latin typeface="Consolas"/>
                <a:ea typeface="Calibri"/>
                <a:cs typeface="Arial"/>
              </a:rPr>
              <a:t>"</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::Time(0),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::Duration(10.0));</a:t>
            </a:r>
            <a:r>
              <a:rPr lang="en-US" sz="1400" dirty="0" smtClean="0">
                <a:latin typeface="Consolas"/>
                <a:ea typeface="Calibri"/>
                <a:cs typeface="Arial"/>
              </a:rPr>
              <a:t> </a:t>
            </a:r>
            <a:endParaRPr lang="en-US" sz="1200" dirty="0" smtClean="0">
              <a:ea typeface="Calibri"/>
              <a:cs typeface="Arial"/>
            </a:endParaRPr>
          </a:p>
          <a:p>
            <a:r>
              <a:rPr lang="en-US" sz="1400" dirty="0" smtClean="0">
                <a:solidFill>
                  <a:srgbClr val="000000"/>
                </a:solidFill>
                <a:latin typeface="Consolas"/>
                <a:ea typeface="Calibri"/>
                <a:cs typeface="Arial"/>
              </a:rPr>
              <a:t>    </a:t>
            </a:r>
            <a:endParaRPr lang="en-US" sz="1200" dirty="0">
              <a:ea typeface="Calibri"/>
              <a:cs typeface="Arial"/>
            </a:endParaRPr>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robot_location.cpp (2)</a:t>
            </a:r>
            <a:endParaRPr lang="en-US" dirty="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7" name="Rectangle 6"/>
          <p:cNvSpPr>
            <a:spLocks noChangeArrowheads="1"/>
          </p:cNvSpPr>
          <p:nvPr/>
        </p:nvSpPr>
        <p:spPr bwMode="auto">
          <a:xfrm>
            <a:off x="609600" y="1524000"/>
            <a:ext cx="8077200" cy="353943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while</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::ok()){</a:t>
            </a:r>
            <a:endParaRPr lang="en-US" sz="1200" dirty="0" smtClean="0">
              <a:ea typeface="Calibri"/>
              <a:cs typeface="Arial"/>
            </a:endParaRPr>
          </a:p>
          <a:p>
            <a:r>
              <a:rPr lang="en-US" sz="1400" dirty="0" smtClean="0">
                <a:solidFill>
                  <a:srgbClr val="000000"/>
                </a:solidFill>
                <a:latin typeface="Consolas"/>
                <a:ea typeface="Calibri"/>
                <a:cs typeface="Arial"/>
              </a:rPr>
              <a:t>        tf::</a:t>
            </a:r>
            <a:r>
              <a:rPr lang="en-US" sz="1400" dirty="0" err="1" smtClean="0">
                <a:solidFill>
                  <a:srgbClr val="000000"/>
                </a:solidFill>
                <a:latin typeface="Consolas"/>
                <a:ea typeface="Calibri"/>
                <a:cs typeface="Arial"/>
              </a:rPr>
              <a:t>StampedTransform</a:t>
            </a:r>
            <a:r>
              <a:rPr lang="en-US" sz="1400" dirty="0" smtClean="0">
                <a:solidFill>
                  <a:srgbClr val="000000"/>
                </a:solidFill>
                <a:latin typeface="Consolas"/>
                <a:ea typeface="Calibri"/>
                <a:cs typeface="Arial"/>
              </a:rPr>
              <a:t> transform;</a:t>
            </a:r>
            <a:endParaRPr lang="en-US" sz="1200" dirty="0" smtClean="0">
              <a:ea typeface="Calibri"/>
              <a:cs typeface="Arial"/>
            </a:endParaRPr>
          </a:p>
          <a:p>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try</a:t>
            </a:r>
            <a:r>
              <a:rPr lang="en-US" sz="1400" dirty="0" smtClean="0">
                <a:solidFill>
                  <a:srgbClr val="000000"/>
                </a:solidFill>
                <a:latin typeface="Consolas"/>
                <a:ea typeface="Calibri"/>
                <a:cs typeface="Arial"/>
              </a:rPr>
              <a:t> {            </a:t>
            </a:r>
            <a:endParaRPr lang="en-US" sz="12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listener.lookupTransform</a:t>
            </a:r>
            <a:r>
              <a:rPr lang="en-US" sz="1400" dirty="0" smtClean="0">
                <a:solidFill>
                  <a:srgbClr val="000000"/>
                </a:solidFill>
                <a:latin typeface="Consolas"/>
                <a:ea typeface="Calibri"/>
                <a:cs typeface="Arial"/>
              </a:rPr>
              <a:t>(</a:t>
            </a:r>
            <a:r>
              <a:rPr lang="en-US" sz="1400" dirty="0" smtClean="0">
                <a:solidFill>
                  <a:srgbClr val="2A00FF"/>
                </a:solidFill>
                <a:latin typeface="Consolas"/>
                <a:ea typeface="Calibri"/>
                <a:cs typeface="Arial"/>
              </a:rPr>
              <a:t>"/</a:t>
            </a:r>
            <a:r>
              <a:rPr lang="en-US" sz="1400" dirty="0" err="1" smtClean="0">
                <a:solidFill>
                  <a:srgbClr val="2A00FF"/>
                </a:solidFill>
                <a:latin typeface="Consolas"/>
                <a:ea typeface="Calibri"/>
                <a:cs typeface="Arial"/>
              </a:rPr>
              <a:t>odom</a:t>
            </a:r>
            <a:r>
              <a:rPr lang="en-US" sz="1400" dirty="0" smtClean="0">
                <a:solidFill>
                  <a:srgbClr val="2A00FF"/>
                </a:solidFill>
                <a:latin typeface="Consolas"/>
                <a:ea typeface="Calibri"/>
                <a:cs typeface="Arial"/>
              </a:rPr>
              <a:t>"</a:t>
            </a:r>
            <a:r>
              <a:rPr lang="en-US" sz="1400" dirty="0" smtClean="0">
                <a:solidFill>
                  <a:srgbClr val="000000"/>
                </a:solidFill>
                <a:latin typeface="Consolas"/>
                <a:ea typeface="Calibri"/>
                <a:cs typeface="Arial"/>
              </a:rPr>
              <a:t>, </a:t>
            </a:r>
            <a:r>
              <a:rPr lang="en-US" sz="1400" dirty="0" smtClean="0">
                <a:solidFill>
                  <a:srgbClr val="2A00FF"/>
                </a:solidFill>
                <a:latin typeface="Consolas"/>
                <a:ea typeface="Calibri"/>
                <a:cs typeface="Arial"/>
              </a:rPr>
              <a:t>"/</a:t>
            </a:r>
            <a:r>
              <a:rPr lang="en-US" sz="1400" dirty="0" err="1" smtClean="0">
                <a:solidFill>
                  <a:srgbClr val="2A00FF"/>
                </a:solidFill>
                <a:latin typeface="Consolas"/>
                <a:ea typeface="Calibri"/>
                <a:cs typeface="Arial"/>
              </a:rPr>
              <a:t>base_footprint</a:t>
            </a:r>
            <a:r>
              <a:rPr lang="en-US" sz="1400" dirty="0" smtClean="0">
                <a:solidFill>
                  <a:srgbClr val="2A00FF"/>
                </a:solidFill>
                <a:latin typeface="Consolas"/>
                <a:ea typeface="Calibri"/>
                <a:cs typeface="Arial"/>
              </a:rPr>
              <a:t>"</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::Time(0), transform);</a:t>
            </a:r>
            <a:endParaRPr lang="en-US" sz="1200" dirty="0" smtClean="0">
              <a:ea typeface="Calibri"/>
              <a:cs typeface="Arial"/>
            </a:endParaRPr>
          </a:p>
          <a:p>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double</a:t>
            </a:r>
            <a:r>
              <a:rPr lang="en-US" sz="1400" dirty="0" smtClean="0">
                <a:solidFill>
                  <a:srgbClr val="000000"/>
                </a:solidFill>
                <a:latin typeface="Consolas"/>
                <a:ea typeface="Calibri"/>
                <a:cs typeface="Arial"/>
              </a:rPr>
              <a:t> x = </a:t>
            </a:r>
            <a:r>
              <a:rPr lang="en-US" sz="1400" dirty="0" err="1" smtClean="0">
                <a:solidFill>
                  <a:srgbClr val="000000"/>
                </a:solidFill>
                <a:latin typeface="Consolas"/>
                <a:ea typeface="Calibri"/>
                <a:cs typeface="Arial"/>
              </a:rPr>
              <a:t>transform.getOrigin</a:t>
            </a:r>
            <a:r>
              <a:rPr lang="en-US" sz="1400" dirty="0" smtClean="0">
                <a:solidFill>
                  <a:srgbClr val="000000"/>
                </a:solidFill>
                <a:latin typeface="Consolas"/>
                <a:ea typeface="Calibri"/>
                <a:cs typeface="Arial"/>
              </a:rPr>
              <a:t>().x();</a:t>
            </a:r>
            <a:endParaRPr lang="en-US" sz="1200" dirty="0" smtClean="0">
              <a:ea typeface="Calibri"/>
              <a:cs typeface="Arial"/>
            </a:endParaRPr>
          </a:p>
          <a:p>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double</a:t>
            </a:r>
            <a:r>
              <a:rPr lang="en-US" sz="1400" dirty="0" smtClean="0">
                <a:solidFill>
                  <a:srgbClr val="000000"/>
                </a:solidFill>
                <a:latin typeface="Consolas"/>
                <a:ea typeface="Calibri"/>
                <a:cs typeface="Arial"/>
              </a:rPr>
              <a:t> y = </a:t>
            </a:r>
            <a:r>
              <a:rPr lang="en-US" sz="1400" dirty="0" err="1" smtClean="0">
                <a:solidFill>
                  <a:srgbClr val="000000"/>
                </a:solidFill>
                <a:latin typeface="Consolas"/>
                <a:ea typeface="Calibri"/>
                <a:cs typeface="Arial"/>
              </a:rPr>
              <a:t>transform.getOrigin</a:t>
            </a:r>
            <a:r>
              <a:rPr lang="en-US" sz="1400" dirty="0" smtClean="0">
                <a:solidFill>
                  <a:srgbClr val="000000"/>
                </a:solidFill>
                <a:latin typeface="Consolas"/>
                <a:ea typeface="Calibri"/>
                <a:cs typeface="Arial"/>
              </a:rPr>
              <a:t>().y();</a:t>
            </a:r>
            <a:r>
              <a:rPr lang="en-US" sz="1400" dirty="0" smtClean="0">
                <a:latin typeface="Consolas"/>
                <a:ea typeface="Calibri"/>
                <a:cs typeface="Arial"/>
              </a:rPr>
              <a:t> </a:t>
            </a:r>
            <a:endParaRPr lang="en-US" sz="12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cout</a:t>
            </a:r>
            <a:r>
              <a:rPr lang="en-US" sz="1400" dirty="0" smtClean="0">
                <a:solidFill>
                  <a:srgbClr val="000000"/>
                </a:solidFill>
                <a:latin typeface="Consolas"/>
                <a:ea typeface="Calibri"/>
                <a:cs typeface="Arial"/>
              </a:rPr>
              <a:t> &lt;&lt; </a:t>
            </a:r>
            <a:r>
              <a:rPr lang="en-US" sz="1400" dirty="0" smtClean="0">
                <a:solidFill>
                  <a:srgbClr val="2A00FF"/>
                </a:solidFill>
                <a:latin typeface="Consolas"/>
                <a:ea typeface="Calibri"/>
                <a:cs typeface="Arial"/>
              </a:rPr>
              <a:t>"Current position: ("</a:t>
            </a:r>
            <a:r>
              <a:rPr lang="en-US" sz="1400" dirty="0" smtClean="0">
                <a:solidFill>
                  <a:srgbClr val="000000"/>
                </a:solidFill>
                <a:latin typeface="Consolas"/>
                <a:ea typeface="Calibri"/>
                <a:cs typeface="Arial"/>
              </a:rPr>
              <a:t> &lt;&lt; x &lt;&lt; </a:t>
            </a:r>
            <a:r>
              <a:rPr lang="en-US" sz="1400" dirty="0" smtClean="0">
                <a:solidFill>
                  <a:srgbClr val="2A00FF"/>
                </a:solidFill>
                <a:latin typeface="Consolas"/>
                <a:ea typeface="Calibri"/>
                <a:cs typeface="Arial"/>
              </a:rPr>
              <a:t>","</a:t>
            </a:r>
            <a:r>
              <a:rPr lang="en-US" sz="1400" dirty="0" smtClean="0">
                <a:solidFill>
                  <a:srgbClr val="000000"/>
                </a:solidFill>
                <a:latin typeface="Consolas"/>
                <a:ea typeface="Calibri"/>
                <a:cs typeface="Arial"/>
              </a:rPr>
              <a:t> &lt;&lt; y &lt;&lt; </a:t>
            </a:r>
            <a:r>
              <a:rPr lang="en-US" sz="1400" dirty="0" smtClean="0">
                <a:solidFill>
                  <a:srgbClr val="2A00FF"/>
                </a:solidFill>
                <a:latin typeface="Consolas"/>
                <a:ea typeface="Calibri"/>
                <a:cs typeface="Arial"/>
              </a:rPr>
              <a:t>")"</a:t>
            </a:r>
            <a:r>
              <a:rPr lang="en-US" sz="1400" dirty="0" smtClean="0">
                <a:solidFill>
                  <a:srgbClr val="000000"/>
                </a:solidFill>
                <a:latin typeface="Consolas"/>
                <a:ea typeface="Calibri"/>
                <a:cs typeface="Arial"/>
              </a:rPr>
              <a:t> &lt;&lt; </a:t>
            </a:r>
            <a:r>
              <a:rPr lang="en-US" sz="1400" dirty="0" err="1" smtClean="0">
                <a:solidFill>
                  <a:srgbClr val="000000"/>
                </a:solidFill>
                <a:latin typeface="Consolas"/>
                <a:ea typeface="Calibri"/>
                <a:cs typeface="Arial"/>
              </a:rPr>
              <a:t>endl</a:t>
            </a:r>
            <a:r>
              <a:rPr lang="en-US" sz="1400" dirty="0" smtClean="0">
                <a:solidFill>
                  <a:srgbClr val="000000"/>
                </a:solidFill>
                <a:latin typeface="Consolas"/>
                <a:ea typeface="Calibri"/>
                <a:cs typeface="Arial"/>
              </a:rPr>
              <a:t>;</a:t>
            </a:r>
            <a:endParaRPr lang="en-US" sz="1200" dirty="0" smtClean="0">
              <a:ea typeface="Calibri"/>
              <a:cs typeface="Arial"/>
            </a:endParaRPr>
          </a:p>
          <a:p>
            <a:r>
              <a:rPr lang="en-US" sz="1400" dirty="0" smtClean="0">
                <a:solidFill>
                  <a:srgbClr val="000000"/>
                </a:solidFill>
                <a:latin typeface="Consolas"/>
                <a:ea typeface="Calibri"/>
                <a:cs typeface="Arial"/>
              </a:rPr>
              <a:t>        } </a:t>
            </a:r>
            <a:r>
              <a:rPr lang="en-US" sz="1400" b="1" dirty="0" smtClean="0">
                <a:solidFill>
                  <a:srgbClr val="7F0055"/>
                </a:solidFill>
                <a:latin typeface="Consolas"/>
                <a:ea typeface="Calibri"/>
                <a:cs typeface="Arial"/>
              </a:rPr>
              <a:t>catch</a:t>
            </a:r>
            <a:r>
              <a:rPr lang="en-US" sz="1400" dirty="0" smtClean="0">
                <a:solidFill>
                  <a:srgbClr val="000000"/>
                </a:solidFill>
                <a:latin typeface="Consolas"/>
                <a:ea typeface="Calibri"/>
                <a:cs typeface="Arial"/>
              </a:rPr>
              <a:t> (tf::</a:t>
            </a:r>
            <a:r>
              <a:rPr lang="en-US" sz="1400" dirty="0" err="1" smtClean="0">
                <a:solidFill>
                  <a:srgbClr val="000000"/>
                </a:solidFill>
                <a:latin typeface="Consolas"/>
                <a:ea typeface="Calibri"/>
                <a:cs typeface="Arial"/>
              </a:rPr>
              <a:t>TransformException</a:t>
            </a:r>
            <a:r>
              <a:rPr lang="en-US" sz="1400" dirty="0" smtClean="0">
                <a:solidFill>
                  <a:srgbClr val="000000"/>
                </a:solidFill>
                <a:latin typeface="Consolas"/>
                <a:ea typeface="Calibri"/>
                <a:cs typeface="Arial"/>
              </a:rPr>
              <a:t> &amp;ex) {</a:t>
            </a:r>
            <a:endParaRPr lang="en-US" sz="1200" dirty="0" smtClean="0">
              <a:ea typeface="Calibri"/>
              <a:cs typeface="Arial"/>
            </a:endParaRPr>
          </a:p>
          <a:p>
            <a:r>
              <a:rPr lang="en-US" sz="1400" dirty="0" smtClean="0">
                <a:solidFill>
                  <a:srgbClr val="000000"/>
                </a:solidFill>
                <a:latin typeface="Consolas"/>
                <a:ea typeface="Calibri"/>
                <a:cs typeface="Arial"/>
              </a:rPr>
              <a:t>            ROS_ERROR(</a:t>
            </a:r>
            <a:r>
              <a:rPr lang="en-US" sz="1400" dirty="0" smtClean="0">
                <a:solidFill>
                  <a:srgbClr val="2A00FF"/>
                </a:solidFill>
                <a:latin typeface="Consolas"/>
                <a:ea typeface="Calibri"/>
                <a:cs typeface="Arial"/>
              </a:rPr>
              <a:t>"%</a:t>
            </a:r>
            <a:r>
              <a:rPr lang="en-US" sz="1400" dirty="0" err="1" smtClean="0">
                <a:solidFill>
                  <a:srgbClr val="2A00FF"/>
                </a:solidFill>
                <a:latin typeface="Consolas"/>
                <a:ea typeface="Calibri"/>
                <a:cs typeface="Arial"/>
              </a:rPr>
              <a:t>s"</a:t>
            </a:r>
            <a:r>
              <a:rPr lang="en-US" sz="1400" dirty="0" err="1" smtClean="0">
                <a:solidFill>
                  <a:srgbClr val="000000"/>
                </a:solidFill>
                <a:latin typeface="Consolas"/>
                <a:ea typeface="Calibri"/>
                <a:cs typeface="Arial"/>
              </a:rPr>
              <a:t>,ex.what</a:t>
            </a:r>
            <a:r>
              <a:rPr lang="en-US" sz="1400" dirty="0" smtClean="0">
                <a:solidFill>
                  <a:srgbClr val="000000"/>
                </a:solidFill>
                <a:latin typeface="Consolas"/>
                <a:ea typeface="Calibri"/>
                <a:cs typeface="Arial"/>
              </a:rPr>
              <a:t>());</a:t>
            </a:r>
            <a:endParaRPr lang="en-US" sz="1200" dirty="0" smtClean="0">
              <a:ea typeface="Calibri"/>
              <a:cs typeface="Arial"/>
            </a:endParaRPr>
          </a:p>
          <a:p>
            <a:r>
              <a:rPr lang="en-US" sz="1400" dirty="0" smtClean="0">
                <a:solidFill>
                  <a:srgbClr val="000000"/>
                </a:solidFill>
                <a:latin typeface="Consolas"/>
                <a:ea typeface="Calibri"/>
                <a:cs typeface="Arial"/>
              </a:rPr>
              <a:t>        }</a:t>
            </a:r>
            <a:endParaRPr lang="en-US" sz="12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rate.sleep</a:t>
            </a:r>
            <a:r>
              <a:rPr lang="en-US" sz="1400" dirty="0" smtClean="0">
                <a:solidFill>
                  <a:srgbClr val="000000"/>
                </a:solidFill>
                <a:latin typeface="Consolas"/>
                <a:ea typeface="Calibri"/>
                <a:cs typeface="Arial"/>
              </a:rPr>
              <a:t>();</a:t>
            </a:r>
            <a:endParaRPr lang="en-US" sz="1200" dirty="0" smtClean="0">
              <a:ea typeface="Calibri"/>
              <a:cs typeface="Arial"/>
            </a:endParaRPr>
          </a:p>
          <a:p>
            <a:r>
              <a:rPr lang="en-US" sz="1400" dirty="0" smtClean="0">
                <a:solidFill>
                  <a:srgbClr val="000000"/>
                </a:solidFill>
                <a:latin typeface="Consolas"/>
                <a:ea typeface="Calibri"/>
                <a:cs typeface="Arial"/>
              </a:rPr>
              <a:t>    }</a:t>
            </a:r>
            <a:endParaRPr lang="en-US" sz="1200" dirty="0" smtClean="0">
              <a:ea typeface="Calibri"/>
              <a:cs typeface="Arial"/>
            </a:endParaRPr>
          </a:p>
          <a:p>
            <a:r>
              <a:rPr lang="en-US" sz="1400" dirty="0" smtClean="0">
                <a:latin typeface="Consolas"/>
                <a:ea typeface="Calibri"/>
                <a:cs typeface="Arial"/>
              </a:rPr>
              <a:t> </a:t>
            </a:r>
            <a:endParaRPr lang="en-US" sz="1200" dirty="0" smtClean="0">
              <a:ea typeface="Calibri"/>
              <a:cs typeface="Arial"/>
            </a:endParaRPr>
          </a:p>
          <a:p>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return</a:t>
            </a:r>
            <a:r>
              <a:rPr lang="en-US" sz="1400" dirty="0" smtClean="0">
                <a:solidFill>
                  <a:srgbClr val="000000"/>
                </a:solidFill>
                <a:latin typeface="Consolas"/>
                <a:ea typeface="Calibri"/>
                <a:cs typeface="Arial"/>
              </a:rPr>
              <a:t> 0;</a:t>
            </a:r>
            <a:endParaRPr lang="en-US" sz="1200" dirty="0" smtClean="0">
              <a:ea typeface="Calibri"/>
              <a:cs typeface="Arial"/>
            </a:endParaRPr>
          </a:p>
          <a:p>
            <a:pPr>
              <a:spcAft>
                <a:spcPts val="1000"/>
              </a:spcAft>
            </a:pPr>
            <a:r>
              <a:rPr lang="en-US" sz="1400" dirty="0" smtClean="0">
                <a:solidFill>
                  <a:srgbClr val="000000"/>
                </a:solidFill>
                <a:latin typeface="Consolas"/>
                <a:ea typeface="Calibri"/>
                <a:cs typeface="Arial"/>
              </a:rPr>
              <a:t>}</a:t>
            </a:r>
            <a:endParaRPr lang="en-US" sz="1200" dirty="0">
              <a:ea typeface="Calibri"/>
              <a:cs typeface="Arial"/>
            </a:endParaRP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Robot Location</a:t>
            </a:r>
            <a:endParaRPr lang="en-US" dirty="0"/>
          </a:p>
        </p:txBody>
      </p:sp>
      <p:sp>
        <p:nvSpPr>
          <p:cNvPr id="5" name="Footer Placeholder 4"/>
          <p:cNvSpPr>
            <a:spLocks noGrp="1"/>
          </p:cNvSpPr>
          <p:nvPr>
            <p:ph type="ftr" sz="quarter" idx="11"/>
          </p:nvPr>
        </p:nvSpPr>
        <p:spPr/>
        <p:txBody>
          <a:bodyPr/>
          <a:lstStyle/>
          <a:p>
            <a:r>
              <a:rPr lang="en-US" smtClean="0"/>
              <a:t>(C)2016 Roi Yehoshua</a:t>
            </a:r>
            <a:endParaRPr lang="en-US" dirty="0"/>
          </a:p>
        </p:txBody>
      </p:sp>
      <p:pic>
        <p:nvPicPr>
          <p:cNvPr id="1029" name="Picture 5"/>
          <p:cNvPicPr>
            <a:picLocks noChangeAspect="1" noChangeArrowheads="1"/>
          </p:cNvPicPr>
          <p:nvPr/>
        </p:nvPicPr>
        <p:blipFill>
          <a:blip r:embed="rId2" cstate="print"/>
          <a:srcRect/>
          <a:stretch>
            <a:fillRect/>
          </a:stretch>
        </p:blipFill>
        <p:spPr bwMode="auto">
          <a:xfrm>
            <a:off x="609600" y="1676400"/>
            <a:ext cx="7943850" cy="4017579"/>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Transform Publisher</a:t>
            </a:r>
            <a:endParaRPr lang="en-US" dirty="0"/>
          </a:p>
        </p:txBody>
      </p:sp>
      <p:sp>
        <p:nvSpPr>
          <p:cNvPr id="3" name="Content Placeholder 2"/>
          <p:cNvSpPr>
            <a:spLocks noGrp="1"/>
          </p:cNvSpPr>
          <p:nvPr>
            <p:ph idx="1"/>
          </p:nvPr>
        </p:nvSpPr>
        <p:spPr/>
        <p:txBody>
          <a:bodyPr>
            <a:normAutofit/>
          </a:bodyPr>
          <a:lstStyle/>
          <a:p>
            <a:pPr marL="285750" indent="-228600">
              <a:defRPr/>
            </a:pPr>
            <a:r>
              <a:rPr lang="en-US" sz="2800" dirty="0" smtClean="0"/>
              <a:t>In order to get the robot’s location in the global coordinate frame, an map-&gt;</a:t>
            </a:r>
            <a:r>
              <a:rPr lang="en-US" sz="2800" dirty="0" err="1" smtClean="0"/>
              <a:t>odom</a:t>
            </a:r>
            <a:r>
              <a:rPr lang="en-US" sz="2800" dirty="0" smtClean="0"/>
              <a:t> transform needs to be published by some node</a:t>
            </a:r>
          </a:p>
          <a:p>
            <a:pPr marL="285750" indent="-228600">
              <a:defRPr/>
            </a:pPr>
            <a:r>
              <a:rPr lang="en-US" sz="2800" dirty="0" smtClean="0"/>
              <a:t>This transformation is typically published by one of ROS mapping or localization nodes (next lesson)</a:t>
            </a:r>
          </a:p>
          <a:p>
            <a:pPr marL="285750" indent="-228600">
              <a:defRPr/>
            </a:pPr>
            <a:r>
              <a:rPr lang="en-US" sz="2800" dirty="0" smtClean="0"/>
              <a:t>When assuming perfect localization of the robot, you can publish a static (fixed) transform between these frames</a:t>
            </a:r>
          </a:p>
          <a:p>
            <a:pPr marL="285750" indent="-228600">
              <a:buNone/>
              <a:defRPr/>
            </a:pPr>
            <a:endParaRPr lang="en-US" sz="2800" dirty="0" smtClean="0"/>
          </a:p>
          <a:p>
            <a:pPr marL="285750" indent="-228600">
              <a:defRPr/>
            </a:pPr>
            <a:endParaRPr lang="en-US" sz="3000" dirty="0" smtClean="0"/>
          </a:p>
          <a:p>
            <a:pPr marL="285750" indent="-228600">
              <a:defRPr/>
            </a:pPr>
            <a:endParaRPr lang="en-US" sz="3000" dirty="0" smtClean="0"/>
          </a:p>
          <a:p>
            <a:endParaRPr lang="en-US" dirty="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6" name="Rectangle 5"/>
          <p:cNvSpPr>
            <a:spLocks noChangeArrowheads="1"/>
          </p:cNvSpPr>
          <p:nvPr/>
        </p:nvSpPr>
        <p:spPr bwMode="auto">
          <a:xfrm>
            <a:off x="762000" y="4953000"/>
            <a:ext cx="7620000" cy="1169551"/>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400" dirty="0" smtClean="0">
                <a:solidFill>
                  <a:srgbClr val="000000"/>
                </a:solidFill>
                <a:latin typeface="Consolas"/>
                <a:ea typeface="Calibri"/>
                <a:cs typeface="David"/>
              </a:rPr>
              <a:t>&lt;launch&gt; </a:t>
            </a:r>
          </a:p>
          <a:p>
            <a:r>
              <a:rPr lang="en-US" sz="1400" dirty="0" smtClean="0">
                <a:solidFill>
                  <a:srgbClr val="000000"/>
                </a:solidFill>
                <a:latin typeface="Consolas"/>
                <a:ea typeface="Calibri"/>
                <a:cs typeface="David"/>
              </a:rPr>
              <a:t>  &lt;!-- Publish a static transformation between /map and /</a:t>
            </a:r>
            <a:r>
              <a:rPr lang="en-US" sz="1400" dirty="0" err="1" smtClean="0">
                <a:solidFill>
                  <a:srgbClr val="000000"/>
                </a:solidFill>
                <a:latin typeface="Consolas"/>
                <a:ea typeface="Calibri"/>
                <a:cs typeface="David"/>
              </a:rPr>
              <a:t>odom</a:t>
            </a:r>
            <a:r>
              <a:rPr lang="en-US" sz="1400" dirty="0" smtClean="0">
                <a:solidFill>
                  <a:srgbClr val="000000"/>
                </a:solidFill>
                <a:latin typeface="Consolas"/>
                <a:ea typeface="Calibri"/>
                <a:cs typeface="David"/>
              </a:rPr>
              <a:t> --&gt;</a:t>
            </a:r>
          </a:p>
          <a:p>
            <a:r>
              <a:rPr lang="en-US" sz="1400" dirty="0" smtClean="0">
                <a:solidFill>
                  <a:srgbClr val="000000"/>
                </a:solidFill>
                <a:latin typeface="Consolas"/>
                <a:ea typeface="Calibri"/>
                <a:cs typeface="David"/>
              </a:rPr>
              <a:t>  &lt;node name="tf" </a:t>
            </a:r>
            <a:r>
              <a:rPr lang="en-US" sz="1400" dirty="0" err="1" smtClean="0">
                <a:solidFill>
                  <a:srgbClr val="000000"/>
                </a:solidFill>
                <a:latin typeface="Consolas"/>
                <a:ea typeface="Calibri"/>
                <a:cs typeface="David"/>
              </a:rPr>
              <a:t>pkg</a:t>
            </a:r>
            <a:r>
              <a:rPr lang="en-US" sz="1400" dirty="0" smtClean="0">
                <a:solidFill>
                  <a:srgbClr val="000000"/>
                </a:solidFill>
                <a:latin typeface="Consolas"/>
                <a:ea typeface="Calibri"/>
                <a:cs typeface="David"/>
              </a:rPr>
              <a:t>="tf" type="static_transform_publisher" </a:t>
            </a:r>
            <a:r>
              <a:rPr lang="en-US" sz="1400" dirty="0" err="1" smtClean="0">
                <a:solidFill>
                  <a:srgbClr val="000000"/>
                </a:solidFill>
                <a:latin typeface="Consolas"/>
                <a:ea typeface="Calibri"/>
                <a:cs typeface="David"/>
              </a:rPr>
              <a:t>args</a:t>
            </a:r>
            <a:r>
              <a:rPr lang="en-US" sz="1400" dirty="0" smtClean="0">
                <a:solidFill>
                  <a:srgbClr val="000000"/>
                </a:solidFill>
                <a:latin typeface="Consolas"/>
                <a:ea typeface="Calibri"/>
                <a:cs typeface="David"/>
              </a:rPr>
              <a:t>="-1 -2 0 0 0 0 /map /</a:t>
            </a:r>
            <a:r>
              <a:rPr lang="en-US" sz="1400" dirty="0" err="1" smtClean="0">
                <a:solidFill>
                  <a:srgbClr val="000000"/>
                </a:solidFill>
                <a:latin typeface="Consolas"/>
                <a:ea typeface="Calibri"/>
                <a:cs typeface="David"/>
              </a:rPr>
              <a:t>odom</a:t>
            </a:r>
            <a:r>
              <a:rPr lang="en-US" sz="1400" dirty="0" smtClean="0">
                <a:solidFill>
                  <a:srgbClr val="000000"/>
                </a:solidFill>
                <a:latin typeface="Consolas"/>
                <a:ea typeface="Calibri"/>
                <a:cs typeface="David"/>
              </a:rPr>
              <a:t> 100" /&gt; </a:t>
            </a:r>
          </a:p>
          <a:p>
            <a:r>
              <a:rPr lang="en-US" sz="1400" dirty="0" smtClean="0">
                <a:solidFill>
                  <a:srgbClr val="000000"/>
                </a:solidFill>
                <a:latin typeface="Consolas"/>
                <a:ea typeface="Calibri"/>
                <a:cs typeface="David"/>
              </a:rPr>
              <a:t>&lt;/launch&gt;</a:t>
            </a:r>
            <a:endParaRPr lang="en-US" sz="1400" dirty="0">
              <a:latin typeface="Times New Roman"/>
              <a:ea typeface="Calibri"/>
              <a:cs typeface="David"/>
            </a:endParaRP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Robot Location</a:t>
            </a:r>
            <a:endParaRPr lang="en-US" dirty="0"/>
          </a:p>
        </p:txBody>
      </p:sp>
      <p:sp>
        <p:nvSpPr>
          <p:cNvPr id="3" name="Content Placeholder 2"/>
          <p:cNvSpPr>
            <a:spLocks noGrp="1"/>
          </p:cNvSpPr>
          <p:nvPr>
            <p:ph idx="1"/>
          </p:nvPr>
        </p:nvSpPr>
        <p:spPr/>
        <p:txBody>
          <a:bodyPr>
            <a:normAutofit/>
          </a:bodyPr>
          <a:lstStyle/>
          <a:p>
            <a:r>
              <a:rPr lang="en-US" sz="3000" dirty="0" smtClean="0"/>
              <a:t>Change the TF listener to listen to the transform from /</a:t>
            </a:r>
            <a:r>
              <a:rPr lang="en-US" sz="3000" dirty="0" err="1" smtClean="0"/>
              <a:t>base_footprint</a:t>
            </a:r>
            <a:r>
              <a:rPr lang="en-US" sz="3000" dirty="0" smtClean="0"/>
              <a:t> /map in order to get the robot’s location in the map’s frame</a:t>
            </a:r>
            <a:endParaRPr lang="en-US" sz="3000" dirty="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7" name="Rectangle 6"/>
          <p:cNvSpPr>
            <a:spLocks noChangeArrowheads="1"/>
          </p:cNvSpPr>
          <p:nvPr/>
        </p:nvSpPr>
        <p:spPr bwMode="auto">
          <a:xfrm>
            <a:off x="685800" y="2895600"/>
            <a:ext cx="8077200" cy="3323987"/>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while</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::ok()){</a:t>
            </a:r>
            <a:endParaRPr lang="en-US" sz="1200" dirty="0" smtClean="0">
              <a:ea typeface="Calibri"/>
              <a:cs typeface="Arial"/>
            </a:endParaRPr>
          </a:p>
          <a:p>
            <a:r>
              <a:rPr lang="en-US" sz="1400" dirty="0" smtClean="0">
                <a:solidFill>
                  <a:srgbClr val="000000"/>
                </a:solidFill>
                <a:latin typeface="Consolas"/>
                <a:ea typeface="Calibri"/>
                <a:cs typeface="Arial"/>
              </a:rPr>
              <a:t>        tf::</a:t>
            </a:r>
            <a:r>
              <a:rPr lang="en-US" sz="1400" dirty="0" err="1" smtClean="0">
                <a:solidFill>
                  <a:srgbClr val="000000"/>
                </a:solidFill>
                <a:latin typeface="Consolas"/>
                <a:ea typeface="Calibri"/>
                <a:cs typeface="Arial"/>
              </a:rPr>
              <a:t>StampedTransform</a:t>
            </a:r>
            <a:r>
              <a:rPr lang="en-US" sz="1400" dirty="0" smtClean="0">
                <a:solidFill>
                  <a:srgbClr val="000000"/>
                </a:solidFill>
                <a:latin typeface="Consolas"/>
                <a:ea typeface="Calibri"/>
                <a:cs typeface="Arial"/>
              </a:rPr>
              <a:t> transform;</a:t>
            </a:r>
            <a:endParaRPr lang="en-US" sz="1200" dirty="0" smtClean="0">
              <a:ea typeface="Calibri"/>
              <a:cs typeface="Arial"/>
            </a:endParaRPr>
          </a:p>
          <a:p>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try</a:t>
            </a:r>
            <a:r>
              <a:rPr lang="en-US" sz="1400" dirty="0" smtClean="0">
                <a:solidFill>
                  <a:srgbClr val="000000"/>
                </a:solidFill>
                <a:latin typeface="Consolas"/>
                <a:ea typeface="Calibri"/>
                <a:cs typeface="Arial"/>
              </a:rPr>
              <a:t> {            </a:t>
            </a:r>
            <a:endParaRPr lang="en-US" sz="12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listener.lookupTransform</a:t>
            </a:r>
            <a:r>
              <a:rPr lang="en-US" sz="1400" dirty="0" smtClean="0">
                <a:solidFill>
                  <a:srgbClr val="000000"/>
                </a:solidFill>
                <a:latin typeface="Consolas"/>
                <a:ea typeface="Calibri"/>
                <a:cs typeface="Arial"/>
              </a:rPr>
              <a:t>(</a:t>
            </a:r>
            <a:r>
              <a:rPr lang="en-US" sz="1400" dirty="0" smtClean="0">
                <a:solidFill>
                  <a:srgbClr val="2A00FF"/>
                </a:solidFill>
                <a:latin typeface="Consolas"/>
                <a:ea typeface="Calibri"/>
                <a:cs typeface="Arial"/>
              </a:rPr>
              <a:t>"/map"</a:t>
            </a:r>
            <a:r>
              <a:rPr lang="en-US" sz="1400" dirty="0" smtClean="0">
                <a:solidFill>
                  <a:srgbClr val="000000"/>
                </a:solidFill>
                <a:latin typeface="Consolas"/>
                <a:ea typeface="Calibri"/>
                <a:cs typeface="Arial"/>
              </a:rPr>
              <a:t>, </a:t>
            </a:r>
            <a:r>
              <a:rPr lang="en-US" sz="1400" dirty="0" smtClean="0">
                <a:solidFill>
                  <a:srgbClr val="2A00FF"/>
                </a:solidFill>
                <a:latin typeface="Consolas"/>
                <a:ea typeface="Calibri"/>
                <a:cs typeface="Arial"/>
              </a:rPr>
              <a:t>"/</a:t>
            </a:r>
            <a:r>
              <a:rPr lang="en-US" sz="1400" dirty="0" err="1" smtClean="0">
                <a:solidFill>
                  <a:srgbClr val="2A00FF"/>
                </a:solidFill>
                <a:latin typeface="Consolas"/>
                <a:ea typeface="Calibri"/>
                <a:cs typeface="Arial"/>
              </a:rPr>
              <a:t>base_footprint</a:t>
            </a:r>
            <a:r>
              <a:rPr lang="en-US" sz="1400" dirty="0" smtClean="0">
                <a:solidFill>
                  <a:srgbClr val="2A00FF"/>
                </a:solidFill>
                <a:latin typeface="Consolas"/>
                <a:ea typeface="Calibri"/>
                <a:cs typeface="Arial"/>
              </a:rPr>
              <a:t>"</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::Time(0), transform);</a:t>
            </a:r>
            <a:endParaRPr lang="en-US" sz="1200" dirty="0" smtClean="0">
              <a:ea typeface="Calibri"/>
              <a:cs typeface="Arial"/>
            </a:endParaRPr>
          </a:p>
          <a:p>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double</a:t>
            </a:r>
            <a:r>
              <a:rPr lang="en-US" sz="1400" dirty="0" smtClean="0">
                <a:solidFill>
                  <a:srgbClr val="000000"/>
                </a:solidFill>
                <a:latin typeface="Consolas"/>
                <a:ea typeface="Calibri"/>
                <a:cs typeface="Arial"/>
              </a:rPr>
              <a:t> x = </a:t>
            </a:r>
            <a:r>
              <a:rPr lang="en-US" sz="1400" dirty="0" err="1" smtClean="0">
                <a:solidFill>
                  <a:srgbClr val="000000"/>
                </a:solidFill>
                <a:latin typeface="Consolas"/>
                <a:ea typeface="Calibri"/>
                <a:cs typeface="Arial"/>
              </a:rPr>
              <a:t>transform.getOrigin</a:t>
            </a:r>
            <a:r>
              <a:rPr lang="en-US" sz="1400" dirty="0" smtClean="0">
                <a:solidFill>
                  <a:srgbClr val="000000"/>
                </a:solidFill>
                <a:latin typeface="Consolas"/>
                <a:ea typeface="Calibri"/>
                <a:cs typeface="Arial"/>
              </a:rPr>
              <a:t>().x();</a:t>
            </a:r>
            <a:endParaRPr lang="en-US" sz="1200" dirty="0" smtClean="0">
              <a:ea typeface="Calibri"/>
              <a:cs typeface="Arial"/>
            </a:endParaRPr>
          </a:p>
          <a:p>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double</a:t>
            </a:r>
            <a:r>
              <a:rPr lang="en-US" sz="1400" dirty="0" smtClean="0">
                <a:solidFill>
                  <a:srgbClr val="000000"/>
                </a:solidFill>
                <a:latin typeface="Consolas"/>
                <a:ea typeface="Calibri"/>
                <a:cs typeface="Arial"/>
              </a:rPr>
              <a:t> y = </a:t>
            </a:r>
            <a:r>
              <a:rPr lang="en-US" sz="1400" dirty="0" err="1" smtClean="0">
                <a:solidFill>
                  <a:srgbClr val="000000"/>
                </a:solidFill>
                <a:latin typeface="Consolas"/>
                <a:ea typeface="Calibri"/>
                <a:cs typeface="Arial"/>
              </a:rPr>
              <a:t>transform.getOrigin</a:t>
            </a:r>
            <a:r>
              <a:rPr lang="en-US" sz="1400" dirty="0" smtClean="0">
                <a:solidFill>
                  <a:srgbClr val="000000"/>
                </a:solidFill>
                <a:latin typeface="Consolas"/>
                <a:ea typeface="Calibri"/>
                <a:cs typeface="Arial"/>
              </a:rPr>
              <a:t>().y();</a:t>
            </a:r>
            <a:r>
              <a:rPr lang="en-US" sz="1400" dirty="0" smtClean="0">
                <a:latin typeface="Consolas"/>
                <a:ea typeface="Calibri"/>
                <a:cs typeface="Arial"/>
              </a:rPr>
              <a:t> </a:t>
            </a:r>
            <a:endParaRPr lang="en-US" sz="12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cout</a:t>
            </a:r>
            <a:r>
              <a:rPr lang="en-US" sz="1400" dirty="0" smtClean="0">
                <a:solidFill>
                  <a:srgbClr val="000000"/>
                </a:solidFill>
                <a:latin typeface="Consolas"/>
                <a:ea typeface="Calibri"/>
                <a:cs typeface="Arial"/>
              </a:rPr>
              <a:t> &lt;&lt; </a:t>
            </a:r>
            <a:r>
              <a:rPr lang="en-US" sz="1400" dirty="0" smtClean="0">
                <a:solidFill>
                  <a:srgbClr val="2A00FF"/>
                </a:solidFill>
                <a:latin typeface="Consolas"/>
                <a:ea typeface="Calibri"/>
                <a:cs typeface="Arial"/>
              </a:rPr>
              <a:t>"Current position: ("</a:t>
            </a:r>
            <a:r>
              <a:rPr lang="en-US" sz="1400" dirty="0" smtClean="0">
                <a:solidFill>
                  <a:srgbClr val="000000"/>
                </a:solidFill>
                <a:latin typeface="Consolas"/>
                <a:ea typeface="Calibri"/>
                <a:cs typeface="Arial"/>
              </a:rPr>
              <a:t> &lt;&lt; x &lt;&lt; </a:t>
            </a:r>
            <a:r>
              <a:rPr lang="en-US" sz="1400" dirty="0" smtClean="0">
                <a:solidFill>
                  <a:srgbClr val="2A00FF"/>
                </a:solidFill>
                <a:latin typeface="Consolas"/>
                <a:ea typeface="Calibri"/>
                <a:cs typeface="Arial"/>
              </a:rPr>
              <a:t>","</a:t>
            </a:r>
            <a:r>
              <a:rPr lang="en-US" sz="1400" dirty="0" smtClean="0">
                <a:solidFill>
                  <a:srgbClr val="000000"/>
                </a:solidFill>
                <a:latin typeface="Consolas"/>
                <a:ea typeface="Calibri"/>
                <a:cs typeface="Arial"/>
              </a:rPr>
              <a:t> &lt;&lt; y &lt;&lt; </a:t>
            </a:r>
            <a:r>
              <a:rPr lang="en-US" sz="1400" dirty="0" smtClean="0">
                <a:solidFill>
                  <a:srgbClr val="2A00FF"/>
                </a:solidFill>
                <a:latin typeface="Consolas"/>
                <a:ea typeface="Calibri"/>
                <a:cs typeface="Arial"/>
              </a:rPr>
              <a:t>")"</a:t>
            </a:r>
            <a:r>
              <a:rPr lang="en-US" sz="1400" dirty="0" smtClean="0">
                <a:solidFill>
                  <a:srgbClr val="000000"/>
                </a:solidFill>
                <a:latin typeface="Consolas"/>
                <a:ea typeface="Calibri"/>
                <a:cs typeface="Arial"/>
              </a:rPr>
              <a:t> &lt;&lt; </a:t>
            </a:r>
            <a:r>
              <a:rPr lang="en-US" sz="1400" dirty="0" err="1" smtClean="0">
                <a:solidFill>
                  <a:srgbClr val="000000"/>
                </a:solidFill>
                <a:latin typeface="Consolas"/>
                <a:ea typeface="Calibri"/>
                <a:cs typeface="Arial"/>
              </a:rPr>
              <a:t>endl</a:t>
            </a:r>
            <a:r>
              <a:rPr lang="en-US" sz="1400" dirty="0" smtClean="0">
                <a:solidFill>
                  <a:srgbClr val="000000"/>
                </a:solidFill>
                <a:latin typeface="Consolas"/>
                <a:ea typeface="Calibri"/>
                <a:cs typeface="Arial"/>
              </a:rPr>
              <a:t>;</a:t>
            </a:r>
            <a:endParaRPr lang="en-US" sz="1200" dirty="0" smtClean="0">
              <a:ea typeface="Calibri"/>
              <a:cs typeface="Arial"/>
            </a:endParaRPr>
          </a:p>
          <a:p>
            <a:r>
              <a:rPr lang="en-US" sz="1400" dirty="0" smtClean="0">
                <a:solidFill>
                  <a:srgbClr val="000000"/>
                </a:solidFill>
                <a:latin typeface="Consolas"/>
                <a:ea typeface="Calibri"/>
                <a:cs typeface="Arial"/>
              </a:rPr>
              <a:t>        } </a:t>
            </a:r>
            <a:r>
              <a:rPr lang="en-US" sz="1400" b="1" dirty="0" smtClean="0">
                <a:solidFill>
                  <a:srgbClr val="7F0055"/>
                </a:solidFill>
                <a:latin typeface="Consolas"/>
                <a:ea typeface="Calibri"/>
                <a:cs typeface="Arial"/>
              </a:rPr>
              <a:t>catch</a:t>
            </a:r>
            <a:r>
              <a:rPr lang="en-US" sz="1400" dirty="0" smtClean="0">
                <a:solidFill>
                  <a:srgbClr val="000000"/>
                </a:solidFill>
                <a:latin typeface="Consolas"/>
                <a:ea typeface="Calibri"/>
                <a:cs typeface="Arial"/>
              </a:rPr>
              <a:t> (tf::</a:t>
            </a:r>
            <a:r>
              <a:rPr lang="en-US" sz="1400" dirty="0" err="1" smtClean="0">
                <a:solidFill>
                  <a:srgbClr val="000000"/>
                </a:solidFill>
                <a:latin typeface="Consolas"/>
                <a:ea typeface="Calibri"/>
                <a:cs typeface="Arial"/>
              </a:rPr>
              <a:t>TransformException</a:t>
            </a:r>
            <a:r>
              <a:rPr lang="en-US" sz="1400" dirty="0" smtClean="0">
                <a:solidFill>
                  <a:srgbClr val="000000"/>
                </a:solidFill>
                <a:latin typeface="Consolas"/>
                <a:ea typeface="Calibri"/>
                <a:cs typeface="Arial"/>
              </a:rPr>
              <a:t> &amp;ex) {</a:t>
            </a:r>
            <a:endParaRPr lang="en-US" sz="1200" dirty="0" smtClean="0">
              <a:ea typeface="Calibri"/>
              <a:cs typeface="Arial"/>
            </a:endParaRPr>
          </a:p>
          <a:p>
            <a:r>
              <a:rPr lang="en-US" sz="1400" dirty="0" smtClean="0">
                <a:solidFill>
                  <a:srgbClr val="000000"/>
                </a:solidFill>
                <a:latin typeface="Consolas"/>
                <a:ea typeface="Calibri"/>
                <a:cs typeface="Arial"/>
              </a:rPr>
              <a:t>            ROS_ERROR(</a:t>
            </a:r>
            <a:r>
              <a:rPr lang="en-US" sz="1400" dirty="0" smtClean="0">
                <a:solidFill>
                  <a:srgbClr val="2A00FF"/>
                </a:solidFill>
                <a:latin typeface="Consolas"/>
                <a:ea typeface="Calibri"/>
                <a:cs typeface="Arial"/>
              </a:rPr>
              <a:t>"%</a:t>
            </a:r>
            <a:r>
              <a:rPr lang="en-US" sz="1400" dirty="0" err="1" smtClean="0">
                <a:solidFill>
                  <a:srgbClr val="2A00FF"/>
                </a:solidFill>
                <a:latin typeface="Consolas"/>
                <a:ea typeface="Calibri"/>
                <a:cs typeface="Arial"/>
              </a:rPr>
              <a:t>s"</a:t>
            </a:r>
            <a:r>
              <a:rPr lang="en-US" sz="1400" dirty="0" err="1" smtClean="0">
                <a:solidFill>
                  <a:srgbClr val="000000"/>
                </a:solidFill>
                <a:latin typeface="Consolas"/>
                <a:ea typeface="Calibri"/>
                <a:cs typeface="Arial"/>
              </a:rPr>
              <a:t>,ex.what</a:t>
            </a:r>
            <a:r>
              <a:rPr lang="en-US" sz="1400" dirty="0" smtClean="0">
                <a:solidFill>
                  <a:srgbClr val="000000"/>
                </a:solidFill>
                <a:latin typeface="Consolas"/>
                <a:ea typeface="Calibri"/>
                <a:cs typeface="Arial"/>
              </a:rPr>
              <a:t>());</a:t>
            </a:r>
            <a:endParaRPr lang="en-US" sz="1200" dirty="0" smtClean="0">
              <a:ea typeface="Calibri"/>
              <a:cs typeface="Arial"/>
            </a:endParaRPr>
          </a:p>
          <a:p>
            <a:r>
              <a:rPr lang="en-US" sz="1400" dirty="0" smtClean="0">
                <a:solidFill>
                  <a:srgbClr val="000000"/>
                </a:solidFill>
                <a:latin typeface="Consolas"/>
                <a:ea typeface="Calibri"/>
                <a:cs typeface="Arial"/>
              </a:rPr>
              <a:t>        }</a:t>
            </a:r>
            <a:endParaRPr lang="en-US" sz="12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rate.sleep</a:t>
            </a:r>
            <a:r>
              <a:rPr lang="en-US" sz="1400" dirty="0" smtClean="0">
                <a:solidFill>
                  <a:srgbClr val="000000"/>
                </a:solidFill>
                <a:latin typeface="Consolas"/>
                <a:ea typeface="Calibri"/>
                <a:cs typeface="Arial"/>
              </a:rPr>
              <a:t>();</a:t>
            </a:r>
            <a:endParaRPr lang="en-US" sz="1200" dirty="0" smtClean="0">
              <a:ea typeface="Calibri"/>
              <a:cs typeface="Arial"/>
            </a:endParaRPr>
          </a:p>
          <a:p>
            <a:r>
              <a:rPr lang="en-US" sz="1400" dirty="0" smtClean="0">
                <a:solidFill>
                  <a:srgbClr val="000000"/>
                </a:solidFill>
                <a:latin typeface="Consolas"/>
                <a:ea typeface="Calibri"/>
                <a:cs typeface="Arial"/>
              </a:rPr>
              <a:t>    }</a:t>
            </a:r>
            <a:r>
              <a:rPr lang="en-US" sz="1400" dirty="0" smtClean="0">
                <a:latin typeface="Consolas"/>
                <a:ea typeface="Calibri"/>
                <a:cs typeface="Arial"/>
              </a:rPr>
              <a:t> </a:t>
            </a:r>
            <a:endParaRPr lang="en-US" sz="1200" dirty="0" smtClean="0">
              <a:ea typeface="Calibri"/>
              <a:cs typeface="Arial"/>
            </a:endParaRPr>
          </a:p>
          <a:p>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return</a:t>
            </a:r>
            <a:r>
              <a:rPr lang="en-US" sz="1400" dirty="0" smtClean="0">
                <a:solidFill>
                  <a:srgbClr val="000000"/>
                </a:solidFill>
                <a:latin typeface="Consolas"/>
                <a:ea typeface="Calibri"/>
                <a:cs typeface="Arial"/>
              </a:rPr>
              <a:t> 0;</a:t>
            </a:r>
            <a:endParaRPr lang="en-US" sz="1200" dirty="0" smtClean="0">
              <a:ea typeface="Calibri"/>
              <a:cs typeface="Arial"/>
            </a:endParaRPr>
          </a:p>
          <a:p>
            <a:pPr>
              <a:spcAft>
                <a:spcPts val="1000"/>
              </a:spcAft>
            </a:pPr>
            <a:r>
              <a:rPr lang="en-US" sz="1400" dirty="0" smtClean="0">
                <a:solidFill>
                  <a:srgbClr val="000000"/>
                </a:solidFill>
                <a:latin typeface="Consolas"/>
                <a:ea typeface="Calibri"/>
                <a:cs typeface="Arial"/>
              </a:rPr>
              <a:t>}</a:t>
            </a:r>
            <a:endParaRPr lang="en-US" sz="1200" dirty="0">
              <a:ea typeface="Calibri"/>
              <a:cs typeface="Arial"/>
            </a:endParaRPr>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Robot Location</a:t>
            </a:r>
            <a:endParaRPr lang="en-US" dirty="0"/>
          </a:p>
        </p:txBody>
      </p:sp>
      <p:sp>
        <p:nvSpPr>
          <p:cNvPr id="5" name="Footer Placeholder 4"/>
          <p:cNvSpPr>
            <a:spLocks noGrp="1"/>
          </p:cNvSpPr>
          <p:nvPr>
            <p:ph type="ftr" sz="quarter" idx="11"/>
          </p:nvPr>
        </p:nvSpPr>
        <p:spPr/>
        <p:txBody>
          <a:bodyPr/>
          <a:lstStyle/>
          <a:p>
            <a:r>
              <a:rPr lang="en-US" smtClean="0"/>
              <a:t>(C)2016 Roi Yehoshua</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1066800" y="1676400"/>
            <a:ext cx="7010400" cy="419561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TF Tree</a:t>
            </a:r>
            <a:endParaRPr lang="en-US" dirty="0"/>
          </a:p>
        </p:txBody>
      </p:sp>
      <p:sp>
        <p:nvSpPr>
          <p:cNvPr id="5" name="Footer Placeholder 4"/>
          <p:cNvSpPr>
            <a:spLocks noGrp="1"/>
          </p:cNvSpPr>
          <p:nvPr>
            <p:ph type="ftr" sz="quarter" idx="11"/>
          </p:nvPr>
        </p:nvSpPr>
        <p:spPr/>
        <p:txBody>
          <a:bodyPr/>
          <a:lstStyle/>
          <a:p>
            <a:r>
              <a:rPr lang="en-US" smtClean="0"/>
              <a:t>(C)2016 Roi Yehoshua</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2286000" y="1524000"/>
            <a:ext cx="4724400" cy="4564839"/>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 Tree</a:t>
            </a:r>
            <a:endParaRPr lang="en-US" dirty="0"/>
          </a:p>
        </p:txBody>
      </p:sp>
      <p:sp>
        <p:nvSpPr>
          <p:cNvPr id="3" name="Content Placeholder 2"/>
          <p:cNvSpPr>
            <a:spLocks noGrp="1"/>
          </p:cNvSpPr>
          <p:nvPr>
            <p:ph idx="1"/>
          </p:nvPr>
        </p:nvSpPr>
        <p:spPr/>
        <p:txBody>
          <a:bodyPr>
            <a:normAutofit/>
          </a:bodyPr>
          <a:lstStyle/>
          <a:p>
            <a:r>
              <a:rPr lang="en-US" sz="3000" dirty="0" smtClean="0"/>
              <a:t>TF builds a tree of transforms between frames</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3000" dirty="0" smtClean="0"/>
              <a:t>Can support multiple disconnected trees</a:t>
            </a:r>
          </a:p>
          <a:p>
            <a:r>
              <a:rPr lang="en-US" sz="3000" dirty="0" smtClean="0"/>
              <a:t>Transforms only work within the same tree</a:t>
            </a:r>
          </a:p>
          <a:p>
            <a:pPr lvl="1"/>
            <a:endParaRPr lang="en-US" dirty="0" smtClean="0"/>
          </a:p>
          <a:p>
            <a:endParaRPr lang="en-US" dirty="0" smtClean="0"/>
          </a:p>
          <a:p>
            <a:endParaRPr lang="en-US" dirty="0" smtClean="0"/>
          </a:p>
          <a:p>
            <a:endParaRPr lang="en-US" dirty="0" smtClean="0"/>
          </a:p>
          <a:p>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pic>
        <p:nvPicPr>
          <p:cNvPr id="37892" name="Picture 4"/>
          <p:cNvPicPr>
            <a:picLocks noChangeAspect="1" noChangeArrowheads="1"/>
          </p:cNvPicPr>
          <p:nvPr/>
        </p:nvPicPr>
        <p:blipFill>
          <a:blip r:embed="rId2" cstate="print"/>
          <a:srcRect/>
          <a:stretch>
            <a:fillRect/>
          </a:stretch>
        </p:blipFill>
        <p:spPr bwMode="auto">
          <a:xfrm>
            <a:off x="2209800" y="1828800"/>
            <a:ext cx="4648200" cy="3384321"/>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Launch File</a:t>
            </a:r>
            <a:endParaRPr lang="en-US" dirty="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7" name="Rectangle 6"/>
          <p:cNvSpPr>
            <a:spLocks noChangeArrowheads="1"/>
          </p:cNvSpPr>
          <p:nvPr/>
        </p:nvSpPr>
        <p:spPr bwMode="auto">
          <a:xfrm>
            <a:off x="533400" y="1676400"/>
            <a:ext cx="8077200" cy="3293209"/>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600" dirty="0" smtClean="0"/>
              <a:t>&lt;launch&gt;</a:t>
            </a:r>
          </a:p>
          <a:p>
            <a:r>
              <a:rPr lang="en-US" sz="1600" dirty="0" smtClean="0"/>
              <a:t>  &lt;</a:t>
            </a:r>
            <a:r>
              <a:rPr lang="en-US" sz="1600" dirty="0" err="1" smtClean="0"/>
              <a:t>param</a:t>
            </a:r>
            <a:r>
              <a:rPr lang="en-US" sz="1600" dirty="0" smtClean="0"/>
              <a:t> name="/</a:t>
            </a:r>
            <a:r>
              <a:rPr lang="en-US" sz="1600" dirty="0" err="1" smtClean="0"/>
              <a:t>use_sim_time</a:t>
            </a:r>
            <a:r>
              <a:rPr lang="en-US" sz="1600" dirty="0" smtClean="0"/>
              <a:t>" value="true"/&gt;</a:t>
            </a:r>
          </a:p>
          <a:p>
            <a:r>
              <a:rPr lang="en-US" sz="1600" dirty="0" smtClean="0"/>
              <a:t/>
            </a:r>
            <a:br>
              <a:rPr lang="en-US" sz="1600" dirty="0" smtClean="0"/>
            </a:br>
            <a:r>
              <a:rPr lang="en-US" sz="1600" dirty="0" smtClean="0"/>
              <a:t>  &lt;!-- Run Gazebo with </a:t>
            </a:r>
            <a:r>
              <a:rPr lang="en-US" sz="1600" dirty="0" err="1" smtClean="0"/>
              <a:t>turtlebot</a:t>
            </a:r>
            <a:r>
              <a:rPr lang="en-US" sz="1600" dirty="0" smtClean="0"/>
              <a:t> --&gt; </a:t>
            </a:r>
          </a:p>
          <a:p>
            <a:r>
              <a:rPr lang="en-US" sz="1600" dirty="0" smtClean="0"/>
              <a:t>  &lt;include file="$(find </a:t>
            </a:r>
            <a:r>
              <a:rPr lang="en-US" sz="1600" dirty="0" err="1" smtClean="0"/>
              <a:t>turtlebot_gazebo</a:t>
            </a:r>
            <a:r>
              <a:rPr lang="en-US" sz="1600" dirty="0" smtClean="0"/>
              <a:t>)/launch/</a:t>
            </a:r>
            <a:r>
              <a:rPr lang="en-US" sz="1600" dirty="0" err="1" smtClean="0"/>
              <a:t>turtlebot_world.launch</a:t>
            </a:r>
            <a:r>
              <a:rPr lang="en-US" sz="1600" dirty="0" smtClean="0"/>
              <a:t>"/&gt;   </a:t>
            </a:r>
          </a:p>
          <a:p>
            <a:r>
              <a:rPr lang="en-US" sz="1600" dirty="0" smtClean="0"/>
              <a:t> </a:t>
            </a:r>
          </a:p>
          <a:p>
            <a:r>
              <a:rPr lang="en-US" sz="1600" dirty="0" smtClean="0"/>
              <a:t>  &lt;!-- Publish a static transformation between /</a:t>
            </a:r>
            <a:r>
              <a:rPr lang="en-US" sz="1600" dirty="0" err="1" smtClean="0"/>
              <a:t>odom</a:t>
            </a:r>
            <a:r>
              <a:rPr lang="en-US" sz="1600" dirty="0" smtClean="0"/>
              <a:t> and /map --&gt;</a:t>
            </a:r>
          </a:p>
          <a:p>
            <a:r>
              <a:rPr lang="en-US" sz="1600" dirty="0" smtClean="0"/>
              <a:t>  &lt;node name="</a:t>
            </a:r>
            <a:r>
              <a:rPr lang="en-US" sz="1600" dirty="0" err="1" smtClean="0"/>
              <a:t>tf</a:t>
            </a:r>
            <a:r>
              <a:rPr lang="en-US" sz="1600" dirty="0" smtClean="0"/>
              <a:t>" </a:t>
            </a:r>
            <a:r>
              <a:rPr lang="en-US" sz="1600" dirty="0" err="1" smtClean="0"/>
              <a:t>pkg</a:t>
            </a:r>
            <a:r>
              <a:rPr lang="en-US" sz="1600" dirty="0" smtClean="0"/>
              <a:t>="</a:t>
            </a:r>
            <a:r>
              <a:rPr lang="en-US" sz="1600" dirty="0" err="1" smtClean="0"/>
              <a:t>tf</a:t>
            </a:r>
            <a:r>
              <a:rPr lang="en-US" sz="1600" dirty="0" smtClean="0"/>
              <a:t>" type="</a:t>
            </a:r>
            <a:r>
              <a:rPr lang="en-US" sz="1600" dirty="0" err="1" smtClean="0"/>
              <a:t>static_transform_publisher</a:t>
            </a:r>
            <a:r>
              <a:rPr lang="en-US" sz="1600" dirty="0" smtClean="0"/>
              <a:t>" </a:t>
            </a:r>
            <a:r>
              <a:rPr lang="en-US" sz="1600" dirty="0" err="1" smtClean="0"/>
              <a:t>args</a:t>
            </a:r>
            <a:r>
              <a:rPr lang="en-US" sz="1600" dirty="0" smtClean="0"/>
              <a:t>="-1 -2 0 0 0 0 /map /</a:t>
            </a:r>
            <a:r>
              <a:rPr lang="en-US" sz="1600" dirty="0" err="1" smtClean="0"/>
              <a:t>odom</a:t>
            </a:r>
            <a:r>
              <a:rPr lang="en-US" sz="1600" dirty="0" smtClean="0"/>
              <a:t> 100" /&gt;</a:t>
            </a:r>
          </a:p>
          <a:p>
            <a:endParaRPr lang="en-US" sz="1600" dirty="0" smtClean="0"/>
          </a:p>
          <a:p>
            <a:r>
              <a:rPr lang="en-US" sz="1600" dirty="0" smtClean="0"/>
              <a:t>  &lt;!– Run node --&gt;</a:t>
            </a:r>
          </a:p>
          <a:p>
            <a:r>
              <a:rPr lang="en-US" sz="1600" dirty="0" smtClean="0"/>
              <a:t>  &lt;node name="</a:t>
            </a:r>
            <a:r>
              <a:rPr lang="en-US" sz="1600" dirty="0" err="1" smtClean="0"/>
              <a:t>robot_location</a:t>
            </a:r>
            <a:r>
              <a:rPr lang="en-US" sz="1600" dirty="0" smtClean="0"/>
              <a:t>" </a:t>
            </a:r>
            <a:r>
              <a:rPr lang="en-US" sz="1600" dirty="0" err="1" smtClean="0"/>
              <a:t>pkg</a:t>
            </a:r>
            <a:r>
              <a:rPr lang="en-US" sz="1600" dirty="0" smtClean="0"/>
              <a:t>="</a:t>
            </a:r>
            <a:r>
              <a:rPr lang="en-US" sz="1600" dirty="0" err="1" smtClean="0"/>
              <a:t>tf_demo</a:t>
            </a:r>
            <a:r>
              <a:rPr lang="en-US" sz="1600" dirty="0" smtClean="0"/>
              <a:t>" type="</a:t>
            </a:r>
            <a:r>
              <a:rPr lang="en-US" sz="1600" dirty="0" err="1" smtClean="0"/>
              <a:t>robot_location</a:t>
            </a:r>
            <a:r>
              <a:rPr lang="en-US" sz="1600" dirty="0" smtClean="0"/>
              <a:t>" output="screen" /&gt;</a:t>
            </a:r>
            <a:br>
              <a:rPr lang="en-US" sz="1600" dirty="0" smtClean="0"/>
            </a:br>
            <a:r>
              <a:rPr lang="en-US" sz="1600" dirty="0" smtClean="0"/>
              <a:t>&lt;/launch&gt;</a:t>
            </a:r>
            <a:endParaRPr lang="en-US" sz="1600" dirty="0"/>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 the TF Frames in </a:t>
            </a:r>
            <a:r>
              <a:rPr lang="en-US" dirty="0" err="1" smtClean="0"/>
              <a:t>rviz</a:t>
            </a:r>
            <a:endParaRPr lang="en-US" dirty="0"/>
          </a:p>
        </p:txBody>
      </p:sp>
      <p:sp>
        <p:nvSpPr>
          <p:cNvPr id="3" name="Content Placeholder 2"/>
          <p:cNvSpPr>
            <a:spLocks noGrp="1"/>
          </p:cNvSpPr>
          <p:nvPr>
            <p:ph idx="1"/>
          </p:nvPr>
        </p:nvSpPr>
        <p:spPr/>
        <p:txBody>
          <a:bodyPr>
            <a:normAutofit/>
          </a:bodyPr>
          <a:lstStyle/>
          <a:p>
            <a:r>
              <a:rPr lang="en-US" sz="3000" dirty="0" smtClean="0"/>
              <a:t>Run </a:t>
            </a:r>
            <a:r>
              <a:rPr lang="en-US" sz="3000" dirty="0" err="1" smtClean="0"/>
              <a:t>rviz</a:t>
            </a:r>
            <a:r>
              <a:rPr lang="en-US" sz="3000" dirty="0" smtClean="0"/>
              <a:t> </a:t>
            </a:r>
          </a:p>
          <a:p>
            <a:endParaRPr lang="en-US" sz="3000" dirty="0" smtClean="0"/>
          </a:p>
          <a:p>
            <a:r>
              <a:rPr lang="en-US" sz="3000" dirty="0" smtClean="0"/>
              <a:t>Click the TF display checkbox</a:t>
            </a:r>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7" name="Rectangle 6"/>
          <p:cNvSpPr>
            <a:spLocks noChangeArrowheads="1"/>
          </p:cNvSpPr>
          <p:nvPr/>
        </p:nvSpPr>
        <p:spPr bwMode="auto">
          <a:xfrm>
            <a:off x="990600" y="1828800"/>
            <a:ext cx="73152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roslaunch</a:t>
            </a:r>
            <a:r>
              <a:rPr lang="en-US" sz="2000" dirty="0" smtClean="0"/>
              <a:t> </a:t>
            </a:r>
            <a:r>
              <a:rPr lang="en-US" sz="2000" dirty="0" err="1" smtClean="0"/>
              <a:t>turtlebot_rviz_launchers</a:t>
            </a:r>
            <a:r>
              <a:rPr lang="en-US" sz="2000" dirty="0" smtClean="0"/>
              <a:t> </a:t>
            </a:r>
            <a:r>
              <a:rPr lang="en-US" sz="2000" dirty="0" err="1" smtClean="0"/>
              <a:t>view_robot.launch</a:t>
            </a:r>
            <a:endParaRPr lang="en-US" sz="2000" dirty="0" smtClean="0"/>
          </a:p>
        </p:txBody>
      </p:sp>
      <p:pic>
        <p:nvPicPr>
          <p:cNvPr id="6148" name="Picture 4"/>
          <p:cNvPicPr>
            <a:picLocks noChangeAspect="1" noChangeArrowheads="1"/>
          </p:cNvPicPr>
          <p:nvPr/>
        </p:nvPicPr>
        <p:blipFill>
          <a:blip r:embed="rId2" cstate="print"/>
          <a:srcRect/>
          <a:stretch>
            <a:fillRect/>
          </a:stretch>
        </p:blipFill>
        <p:spPr bwMode="auto">
          <a:xfrm>
            <a:off x="1143000" y="2895600"/>
            <a:ext cx="6858000" cy="3453031"/>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6</a:t>
            </a:r>
            <a:endParaRPr lang="en-US" dirty="0"/>
          </a:p>
        </p:txBody>
      </p:sp>
      <p:sp>
        <p:nvSpPr>
          <p:cNvPr id="3" name="Content Placeholder 2"/>
          <p:cNvSpPr>
            <a:spLocks noGrp="1"/>
          </p:cNvSpPr>
          <p:nvPr>
            <p:ph idx="1"/>
          </p:nvPr>
        </p:nvSpPr>
        <p:spPr/>
        <p:txBody>
          <a:bodyPr>
            <a:normAutofit/>
          </a:bodyPr>
          <a:lstStyle/>
          <a:p>
            <a:r>
              <a:rPr lang="en-US" sz="2800" dirty="0" smtClean="0"/>
              <a:t>Write functions that translate the robot’s current position in the world (x, y) to the cell in the grid map </a:t>
            </a:r>
            <a:br>
              <a:rPr lang="en-US" sz="2800" dirty="0" smtClean="0"/>
            </a:br>
            <a:r>
              <a:rPr lang="en-US" sz="2800" dirty="0" smtClean="0"/>
              <a:t>(</a:t>
            </a:r>
            <a:r>
              <a:rPr lang="en-US" sz="2800" dirty="0" err="1" smtClean="0"/>
              <a:t>i</a:t>
            </a:r>
            <a:r>
              <a:rPr lang="en-US" sz="2800" dirty="0" smtClean="0"/>
              <a:t>, j) in which the robot is located and vice versa</a:t>
            </a:r>
          </a:p>
          <a:p>
            <a:pPr lvl="1"/>
            <a:r>
              <a:rPr lang="en-US" sz="2400" dirty="0" smtClean="0"/>
              <a:t>that take into account the map resolution</a:t>
            </a:r>
          </a:p>
          <a:p>
            <a:r>
              <a:rPr lang="en-US" sz="2800" dirty="0" smtClean="0"/>
              <a:t>Print the initial cell that the robot is located at the start</a:t>
            </a:r>
            <a:endParaRPr lang="en-US" sz="2800" dirty="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 Tree Example</a:t>
            </a:r>
            <a:endParaRPr lang="en-US" dirty="0"/>
          </a:p>
        </p:txBody>
      </p:sp>
      <p:sp>
        <p:nvSpPr>
          <p:cNvPr id="3" name="Content Placeholder 2"/>
          <p:cNvSpPr>
            <a:spLocks noGrp="1"/>
          </p:cNvSpPr>
          <p:nvPr>
            <p:ph idx="1"/>
          </p:nvPr>
        </p:nvSpPr>
        <p:spPr/>
        <p:txBody>
          <a:bodyPr>
            <a:normAutofit/>
          </a:bodyPr>
          <a:lstStyle/>
          <a:p>
            <a:r>
              <a:rPr lang="en-US" dirty="0" err="1" smtClean="0"/>
              <a:t>Nao’s</a:t>
            </a:r>
            <a:r>
              <a:rPr lang="en-US" dirty="0" smtClean="0"/>
              <a:t> TF tree</a:t>
            </a:r>
          </a:p>
          <a:p>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pic>
        <p:nvPicPr>
          <p:cNvPr id="77826" name="Picture 2" descr="Nao TF"/>
          <p:cNvPicPr>
            <a:picLocks noChangeAspect="1" noChangeArrowheads="1"/>
          </p:cNvPicPr>
          <p:nvPr/>
        </p:nvPicPr>
        <p:blipFill>
          <a:blip r:embed="rId2" cstate="print"/>
          <a:srcRect/>
          <a:stretch>
            <a:fillRect/>
          </a:stretch>
        </p:blipFill>
        <p:spPr bwMode="auto">
          <a:xfrm>
            <a:off x="533400" y="1981200"/>
            <a:ext cx="3610404" cy="2438400"/>
          </a:xfrm>
          <a:prstGeom prst="rect">
            <a:avLst/>
          </a:prstGeom>
          <a:noFill/>
        </p:spPr>
      </p:pic>
      <p:pic>
        <p:nvPicPr>
          <p:cNvPr id="6" name="Picture 2" descr="Nao Urdf"/>
          <p:cNvPicPr>
            <a:picLocks noChangeAspect="1" noChangeArrowheads="1"/>
          </p:cNvPicPr>
          <p:nvPr/>
        </p:nvPicPr>
        <p:blipFill>
          <a:blip r:embed="rId3" cstate="print"/>
          <a:srcRect/>
          <a:stretch>
            <a:fillRect/>
          </a:stretch>
        </p:blipFill>
        <p:spPr bwMode="auto">
          <a:xfrm>
            <a:off x="4419600" y="1981200"/>
            <a:ext cx="4324597" cy="3352800"/>
          </a:xfrm>
          <a:prstGeom prst="rect">
            <a:avLst/>
          </a:prstGeom>
          <a:noFill/>
        </p:spPr>
      </p:pic>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the TF Tree</a:t>
            </a:r>
            <a:endParaRPr lang="en-US" dirty="0"/>
          </a:p>
        </p:txBody>
      </p:sp>
      <p:sp>
        <p:nvSpPr>
          <p:cNvPr id="3" name="Content Placeholder 2"/>
          <p:cNvSpPr>
            <a:spLocks noGrp="1"/>
          </p:cNvSpPr>
          <p:nvPr>
            <p:ph idx="1"/>
          </p:nvPr>
        </p:nvSpPr>
        <p:spPr/>
        <p:txBody>
          <a:bodyPr>
            <a:normAutofit/>
          </a:bodyPr>
          <a:lstStyle/>
          <a:p>
            <a:r>
              <a:rPr lang="en-US" sz="3000" dirty="0" smtClean="0"/>
              <a:t>Given the following TF tree, let’s say we want robot2 to navigate based on the laser data of robot1</a:t>
            </a:r>
          </a:p>
          <a:p>
            <a:pPr lvl="1"/>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1295400" y="2438400"/>
            <a:ext cx="6737350" cy="3314700"/>
          </a:xfrm>
          <a:prstGeom prst="rect">
            <a:avLst/>
          </a:prstGeom>
          <a:noFill/>
          <a:ln w="9525">
            <a:noFill/>
            <a:miter lim="800000"/>
            <a:headEnd/>
            <a:tailEnd/>
          </a:ln>
        </p:spPr>
      </p:pic>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the TF Tree</a:t>
            </a:r>
            <a:endParaRPr lang="en-US" dirty="0"/>
          </a:p>
        </p:txBody>
      </p:sp>
      <p:sp>
        <p:nvSpPr>
          <p:cNvPr id="5" name="Footer Placeholder 4"/>
          <p:cNvSpPr>
            <a:spLocks noGrp="1"/>
          </p:cNvSpPr>
          <p:nvPr>
            <p:ph type="ftr" sz="quarter" idx="11"/>
          </p:nvPr>
        </p:nvSpPr>
        <p:spPr/>
        <p:txBody>
          <a:bodyPr/>
          <a:lstStyle/>
          <a:p>
            <a:r>
              <a:rPr lang="en-US" smtClean="0"/>
              <a:t>(C)2016 Roi Yehoshua</a:t>
            </a:r>
            <a:endParaRPr lang="en-US" dirty="0"/>
          </a:p>
        </p:txBody>
      </p:sp>
      <p:pic>
        <p:nvPicPr>
          <p:cNvPr id="56322" name="Picture 2"/>
          <p:cNvPicPr>
            <a:picLocks noChangeAspect="1" noChangeArrowheads="1"/>
          </p:cNvPicPr>
          <p:nvPr/>
        </p:nvPicPr>
        <p:blipFill>
          <a:blip r:embed="rId2" cstate="print"/>
          <a:srcRect/>
          <a:stretch>
            <a:fillRect/>
          </a:stretch>
        </p:blipFill>
        <p:spPr bwMode="auto">
          <a:xfrm>
            <a:off x="1219200" y="1600200"/>
            <a:ext cx="6737350" cy="3314700"/>
          </a:xfrm>
          <a:prstGeom prst="rect">
            <a:avLst/>
          </a:prstGeom>
          <a:noFill/>
          <a:ln w="9525">
            <a:noFill/>
            <a:miter lim="800000"/>
            <a:headEnd/>
            <a:tailEnd/>
          </a:ln>
        </p:spPr>
      </p:pic>
      <p:cxnSp>
        <p:nvCxnSpPr>
          <p:cNvPr id="17" name="Curved Connector 16"/>
          <p:cNvCxnSpPr/>
          <p:nvPr/>
        </p:nvCxnSpPr>
        <p:spPr>
          <a:xfrm flipV="1">
            <a:off x="1752600" y="1905000"/>
            <a:ext cx="2438400" cy="2362200"/>
          </a:xfrm>
          <a:prstGeom prst="curvedConnector3">
            <a:avLst>
              <a:gd name="adj1" fmla="val -284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295400" y="1676400"/>
            <a:ext cx="1905000" cy="369332"/>
          </a:xfrm>
          <a:prstGeom prst="rect">
            <a:avLst/>
          </a:prstGeom>
          <a:noFill/>
        </p:spPr>
        <p:txBody>
          <a:bodyPr wrap="square" rtlCol="1">
            <a:spAutoFit/>
          </a:bodyPr>
          <a:lstStyle/>
          <a:p>
            <a:r>
              <a:rPr lang="en-US" dirty="0" smtClean="0"/>
              <a:t>Inverse Transform</a:t>
            </a:r>
            <a:endParaRPr lang="he-IL" dirty="0"/>
          </a:p>
        </p:txBody>
      </p:sp>
      <p:cxnSp>
        <p:nvCxnSpPr>
          <p:cNvPr id="39" name="Curved Connector 38"/>
          <p:cNvCxnSpPr/>
          <p:nvPr/>
        </p:nvCxnSpPr>
        <p:spPr>
          <a:xfrm>
            <a:off x="4876800" y="1905000"/>
            <a:ext cx="1600200" cy="533400"/>
          </a:xfrm>
          <a:prstGeom prst="curvedConnector3">
            <a:avLst>
              <a:gd name="adj1" fmla="val 126623"/>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943600" y="1676400"/>
            <a:ext cx="2286000" cy="369332"/>
          </a:xfrm>
          <a:prstGeom prst="rect">
            <a:avLst/>
          </a:prstGeom>
          <a:noFill/>
        </p:spPr>
        <p:txBody>
          <a:bodyPr wrap="square" rtlCol="1">
            <a:spAutoFit/>
          </a:bodyPr>
          <a:lstStyle/>
          <a:p>
            <a:r>
              <a:rPr lang="en-US" dirty="0" smtClean="0"/>
              <a:t>Forward Transform</a:t>
            </a:r>
            <a:endParaRPr lang="he-IL" dirty="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 Demo</a:t>
            </a:r>
            <a:endParaRPr lang="en-US" dirty="0"/>
          </a:p>
        </p:txBody>
      </p:sp>
      <p:sp>
        <p:nvSpPr>
          <p:cNvPr id="3" name="Content Placeholder 2"/>
          <p:cNvSpPr>
            <a:spLocks noGrp="1"/>
          </p:cNvSpPr>
          <p:nvPr>
            <p:ph idx="1"/>
          </p:nvPr>
        </p:nvSpPr>
        <p:spPr/>
        <p:txBody>
          <a:bodyPr>
            <a:normAutofit/>
          </a:bodyPr>
          <a:lstStyle/>
          <a:p>
            <a:r>
              <a:rPr lang="en-US" sz="3000" dirty="0" smtClean="0"/>
              <a:t>Launch the </a:t>
            </a:r>
            <a:r>
              <a:rPr lang="en-US" sz="3000" dirty="0" err="1" smtClean="0"/>
              <a:t>turtle_tf_demo</a:t>
            </a:r>
            <a:r>
              <a:rPr lang="en-US" sz="3000" dirty="0" smtClean="0"/>
              <a:t> by typing:</a:t>
            </a:r>
          </a:p>
          <a:p>
            <a:endParaRPr lang="en-US" dirty="0" smtClean="0"/>
          </a:p>
          <a:p>
            <a:r>
              <a:rPr lang="en-US" sz="3000" dirty="0" smtClean="0"/>
              <a:t>In another terminal run the </a:t>
            </a:r>
            <a:r>
              <a:rPr lang="en-US" sz="3000" dirty="0" err="1" smtClean="0"/>
              <a:t>turtle_tf_listener</a:t>
            </a:r>
            <a:endParaRPr lang="en-US" sz="3000" dirty="0" smtClean="0"/>
          </a:p>
          <a:p>
            <a:pPr>
              <a:buNone/>
            </a:pPr>
            <a:r>
              <a:rPr lang="en-US" dirty="0" smtClean="0"/>
              <a:t>	</a:t>
            </a:r>
          </a:p>
          <a:p>
            <a:r>
              <a:rPr lang="en-US" sz="3000" dirty="0" smtClean="0"/>
              <a:t>Now you should see a window with two turtles where one follows the other </a:t>
            </a:r>
          </a:p>
          <a:p>
            <a:r>
              <a:rPr lang="en-US" sz="3000" dirty="0" smtClean="0"/>
              <a:t>You can drive the center turtle around in the </a:t>
            </a:r>
            <a:r>
              <a:rPr lang="en-US" sz="3000" dirty="0" err="1" smtClean="0"/>
              <a:t>turtlesim</a:t>
            </a:r>
            <a:r>
              <a:rPr lang="en-US" sz="3000" dirty="0" smtClean="0"/>
              <a:t> using the keyboard arrow keys</a:t>
            </a:r>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6" name="Rectangle 5"/>
          <p:cNvSpPr>
            <a:spLocks noChangeArrowheads="1"/>
          </p:cNvSpPr>
          <p:nvPr/>
        </p:nvSpPr>
        <p:spPr bwMode="auto">
          <a:xfrm>
            <a:off x="685800" y="1905000"/>
            <a:ext cx="76200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roslaunch </a:t>
            </a:r>
            <a:r>
              <a:rPr lang="en-US" sz="2000" dirty="0" err="1" smtClean="0"/>
              <a:t>turtle_tf</a:t>
            </a:r>
            <a:r>
              <a:rPr lang="en-US" sz="2000" dirty="0" smtClean="0"/>
              <a:t> </a:t>
            </a:r>
            <a:r>
              <a:rPr lang="en-US" sz="2000" dirty="0" err="1" smtClean="0"/>
              <a:t>turtle_tf_demo.launch</a:t>
            </a:r>
            <a:endParaRPr lang="en-US" sz="2000" dirty="0" smtClean="0"/>
          </a:p>
        </p:txBody>
      </p:sp>
      <p:sp>
        <p:nvSpPr>
          <p:cNvPr id="7" name="Rectangle 6"/>
          <p:cNvSpPr>
            <a:spLocks noChangeArrowheads="1"/>
          </p:cNvSpPr>
          <p:nvPr/>
        </p:nvSpPr>
        <p:spPr bwMode="auto">
          <a:xfrm>
            <a:off x="685800" y="3048000"/>
            <a:ext cx="76200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rosrun</a:t>
            </a:r>
            <a:r>
              <a:rPr lang="en-US" sz="2000" dirty="0" smtClean="0"/>
              <a:t> </a:t>
            </a:r>
            <a:r>
              <a:rPr lang="en-US" sz="2000" dirty="0" err="1" smtClean="0"/>
              <a:t>turtle_tf</a:t>
            </a:r>
            <a:r>
              <a:rPr lang="en-US" sz="2000" dirty="0" smtClean="0"/>
              <a:t> </a:t>
            </a:r>
            <a:r>
              <a:rPr lang="en-US" sz="2000" dirty="0" err="1" smtClean="0"/>
              <a:t>turtle_tf_listener</a:t>
            </a:r>
            <a:endParaRPr lang="en-US" sz="2000" dirty="0" smtClean="0"/>
          </a:p>
        </p:txBody>
      </p:sp>
      <p:sp>
        <p:nvSpPr>
          <p:cNvPr id="8" name="Rectangle 7"/>
          <p:cNvSpPr>
            <a:spLocks noChangeArrowheads="1"/>
          </p:cNvSpPr>
          <p:nvPr/>
        </p:nvSpPr>
        <p:spPr bwMode="auto">
          <a:xfrm>
            <a:off x="685800" y="5638800"/>
            <a:ext cx="76200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rosrun</a:t>
            </a:r>
            <a:r>
              <a:rPr lang="en-US" sz="2000" dirty="0" smtClean="0"/>
              <a:t> </a:t>
            </a:r>
            <a:r>
              <a:rPr lang="en-US" sz="2000" dirty="0" err="1" smtClean="0"/>
              <a:t>turtlesim</a:t>
            </a:r>
            <a:r>
              <a:rPr lang="en-US" sz="2000" dirty="0" smtClean="0"/>
              <a:t> </a:t>
            </a:r>
            <a:r>
              <a:rPr lang="en-US" sz="2000" dirty="0" err="1" smtClean="0"/>
              <a:t>turtle_teleop_key</a:t>
            </a:r>
            <a:endParaRPr lang="en-US" sz="2000" dirty="0" smtClean="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resentationPro_WaterWavesWide">
  <a:themeElements>
    <a:clrScheme name="Custom 8">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70C0"/>
      </a:hlink>
      <a:folHlink>
        <a:srgbClr val="0070C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2009-10-17T08:19:30Z</outs:dateTime>
      <outs:isPinned>true</outs:isPinned>
    </outs:relatedDate>
    <outs:relatedDate>
      <outs:type>2</outs:type>
      <outs:displayName>Created</outs:displayName>
      <outs:dateTime>2007-12-16T19:09:03Z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Pavel Yosifovich</outs:displayName>
          <outs:accountName/>
        </outs:relatedPerson>
      </outs:people>
      <outs:source>0</outs:source>
      <outs:isPinned>true</outs:isPinned>
    </outs:relatedPeopleItem>
    <outs:relatedPeopleItem>
      <outs:category>Last modified by</outs:category>
      <outs:people>
        <outs:relatedPerson>
          <outs:displayName>Pavel</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5AE19034-1C53-4D74-8309-B607F0399C58}">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
  <TotalTime>167570</TotalTime>
  <Words>1807</Words>
  <Application>Microsoft Office PowerPoint</Application>
  <PresentationFormat>On-screen Show (4:3)</PresentationFormat>
  <Paragraphs>496</Paragraphs>
  <Slides>52</Slides>
  <Notes>1</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PresentationPro_WaterWavesWide</vt:lpstr>
      <vt:lpstr>ROS – Lecture 6</vt:lpstr>
      <vt:lpstr>What is tf?</vt:lpstr>
      <vt:lpstr>Pros of tf</vt:lpstr>
      <vt:lpstr>tf Nodes</vt:lpstr>
      <vt:lpstr>Transform Tree</vt:lpstr>
      <vt:lpstr>Transform Tree Example</vt:lpstr>
      <vt:lpstr>How To Use the TF Tree</vt:lpstr>
      <vt:lpstr>How To Use the TF Tree</vt:lpstr>
      <vt:lpstr>tf Demo</vt:lpstr>
      <vt:lpstr>tf Demo</vt:lpstr>
      <vt:lpstr>tf Demo</vt:lpstr>
      <vt:lpstr>tf Command-line Tools</vt:lpstr>
      <vt:lpstr>view_frames</vt:lpstr>
      <vt:lpstr>view_frames</vt:lpstr>
      <vt:lpstr>tf_echo</vt:lpstr>
      <vt:lpstr>tf_echo</vt:lpstr>
      <vt:lpstr>Rotation Representation</vt:lpstr>
      <vt:lpstr>Quaternions</vt:lpstr>
      <vt:lpstr>Quaternions and Spatial Rotation</vt:lpstr>
      <vt:lpstr>Quaternions and Spatial Rotation</vt:lpstr>
      <vt:lpstr>tf_monitor</vt:lpstr>
      <vt:lpstr>rviz and tf</vt:lpstr>
      <vt:lpstr>rviz and tf</vt:lpstr>
      <vt:lpstr>Broadcasting Transforms</vt:lpstr>
      <vt:lpstr>Writing a tf broadcaster</vt:lpstr>
      <vt:lpstr>tf_broadcaster.cpp (1)</vt:lpstr>
      <vt:lpstr>tf_broadcaster.cpp (2)</vt:lpstr>
      <vt:lpstr>Sending Transforms</vt:lpstr>
      <vt:lpstr>Running the Broadcaster</vt:lpstr>
      <vt:lpstr>Checking the Results</vt:lpstr>
      <vt:lpstr>Writing a tf listener</vt:lpstr>
      <vt:lpstr>tf_listener.cpp (1)</vt:lpstr>
      <vt:lpstr>tf_listener.cpp (2)</vt:lpstr>
      <vt:lpstr>Creating a TransformListener</vt:lpstr>
      <vt:lpstr>Core Methods of TransformListener</vt:lpstr>
      <vt:lpstr>lookupTransform</vt:lpstr>
      <vt:lpstr>Running the Listener</vt:lpstr>
      <vt:lpstr>Launch File</vt:lpstr>
      <vt:lpstr>Check the Results</vt:lpstr>
      <vt:lpstr>Typical TF Frames</vt:lpstr>
      <vt:lpstr>Turtlebot TF Frames</vt:lpstr>
      <vt:lpstr>Find Robot Location</vt:lpstr>
      <vt:lpstr>robot_location.cpp (1)</vt:lpstr>
      <vt:lpstr>robot_location.cpp (2)</vt:lpstr>
      <vt:lpstr>Find Robot Location</vt:lpstr>
      <vt:lpstr>Static Transform Publisher</vt:lpstr>
      <vt:lpstr>Find Robot Location</vt:lpstr>
      <vt:lpstr>Find Robot Location</vt:lpstr>
      <vt:lpstr>New TF Tree</vt:lpstr>
      <vt:lpstr>Final Launch File</vt:lpstr>
      <vt:lpstr>Watch the TF Frames in rviz</vt:lpstr>
      <vt:lpstr>Ex. 6</vt:lpstr>
    </vt:vector>
  </TitlesOfParts>
  <Company>Scorpio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dc:title>
  <dc:creator>Roi Yehoshua</dc:creator>
  <cp:lastModifiedBy>Roi</cp:lastModifiedBy>
  <cp:revision>3549</cp:revision>
  <dcterms:created xsi:type="dcterms:W3CDTF">2007-12-16T19:09:03Z</dcterms:created>
  <dcterms:modified xsi:type="dcterms:W3CDTF">2016-12-20T08:01:43Z</dcterms:modified>
</cp:coreProperties>
</file>