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50"/>
  </p:notesMasterIdLst>
  <p:handoutMasterIdLst>
    <p:handoutMasterId r:id="rId51"/>
  </p:handoutMasterIdLst>
  <p:sldIdLst>
    <p:sldId id="957" r:id="rId3"/>
    <p:sldId id="958" r:id="rId4"/>
    <p:sldId id="858" r:id="rId5"/>
    <p:sldId id="860" r:id="rId6"/>
    <p:sldId id="951" r:id="rId7"/>
    <p:sldId id="932" r:id="rId8"/>
    <p:sldId id="949" r:id="rId9"/>
    <p:sldId id="876" r:id="rId10"/>
    <p:sldId id="935" r:id="rId11"/>
    <p:sldId id="936" r:id="rId12"/>
    <p:sldId id="937" r:id="rId13"/>
    <p:sldId id="939" r:id="rId14"/>
    <p:sldId id="956" r:id="rId15"/>
    <p:sldId id="943" r:id="rId16"/>
    <p:sldId id="877" r:id="rId17"/>
    <p:sldId id="880" r:id="rId18"/>
    <p:sldId id="952" r:id="rId19"/>
    <p:sldId id="953" r:id="rId20"/>
    <p:sldId id="893" r:id="rId21"/>
    <p:sldId id="1058" r:id="rId22"/>
    <p:sldId id="1059" r:id="rId23"/>
    <p:sldId id="1060" r:id="rId24"/>
    <p:sldId id="908" r:id="rId25"/>
    <p:sldId id="1061" r:id="rId26"/>
    <p:sldId id="1062" r:id="rId27"/>
    <p:sldId id="1046" r:id="rId28"/>
    <p:sldId id="1047" r:id="rId29"/>
    <p:sldId id="1048" r:id="rId30"/>
    <p:sldId id="1051" r:id="rId31"/>
    <p:sldId id="1052" r:id="rId32"/>
    <p:sldId id="1050" r:id="rId33"/>
    <p:sldId id="1053" r:id="rId34"/>
    <p:sldId id="1054" r:id="rId35"/>
    <p:sldId id="1055" r:id="rId36"/>
    <p:sldId id="1056" r:id="rId37"/>
    <p:sldId id="1068" r:id="rId38"/>
    <p:sldId id="1064" r:id="rId39"/>
    <p:sldId id="1065" r:id="rId40"/>
    <p:sldId id="922" r:id="rId41"/>
    <p:sldId id="923" r:id="rId42"/>
    <p:sldId id="1067" r:id="rId43"/>
    <p:sldId id="924" r:id="rId44"/>
    <p:sldId id="944" r:id="rId45"/>
    <p:sldId id="945" r:id="rId46"/>
    <p:sldId id="946" r:id="rId47"/>
    <p:sldId id="947" r:id="rId48"/>
    <p:sldId id="93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A4B52"/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3" autoAdjust="0"/>
    <p:restoredTop sz="92995" autoAdjust="0"/>
  </p:normalViewPr>
  <p:slideViewPr>
    <p:cSldViewPr>
      <p:cViewPr>
        <p:scale>
          <a:sx n="100" d="100"/>
          <a:sy n="100" d="100"/>
        </p:scale>
        <p:origin x="-845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כ"ח/כסלו/תשע"ז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iyeh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navf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base_local_plann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ostmap_2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costmap_2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costmap_2d/hydro/obstac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babilistic-robotics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move_ba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turtlebot_navig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ziUJcUDfBc" TargetMode="External"/><Relationship Id="rId2" Type="http://schemas.openxmlformats.org/officeDocument/2006/relationships/hyperlink" Target="http://wiki.ros.org/navig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–</a:t>
            </a:r>
            <a:r>
              <a:rPr lang="en-US" sz="5400" dirty="0" smtClean="0"/>
              <a:t> Lecture 7</a:t>
            </a:r>
            <a:endParaRPr lang="en-US" sz="5400" b="1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715000"/>
            <a:ext cx="8915400" cy="838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Lecturer: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roiyeho@gmail.com</a:t>
            </a:r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304800"/>
            <a:ext cx="3048000" cy="53340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 lnSpcReduction="10000"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October 2016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3657600"/>
            <a:ext cx="6324600" cy="1600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ROS navigation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Costmaps</a:t>
            </a:r>
            <a:endParaRPr lang="en-US" sz="3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Localization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Sending goal commands (from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rviz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S:\PhD\BIRC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"/>
            <a:ext cx="1670720" cy="99005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000" dirty="0" smtClean="0">
                <a:hlinkClick r:id="rId2"/>
              </a:rPr>
              <a:t>NavFn</a:t>
            </a:r>
            <a:r>
              <a:rPr lang="en-US" sz="3000" dirty="0" smtClean="0"/>
              <a:t> provides a fast interpolated navigation function that creates plans for a mobile base</a:t>
            </a:r>
            <a:endParaRPr lang="en-US" sz="3000" dirty="0" smtClean="0">
              <a:hlinkClick r:id="rId2"/>
            </a:endParaRPr>
          </a:p>
          <a:p>
            <a:r>
              <a:rPr lang="en-US" sz="3000" dirty="0" smtClean="0"/>
              <a:t>The global plan is computed before the robot starts moving toward the next destination</a:t>
            </a:r>
          </a:p>
          <a:p>
            <a:r>
              <a:rPr lang="en-US" sz="3000" dirty="0" smtClean="0"/>
              <a:t>The planner operates on a </a:t>
            </a:r>
            <a:r>
              <a:rPr lang="en-US" sz="3000" dirty="0" err="1" smtClean="0"/>
              <a:t>costmap</a:t>
            </a:r>
            <a:r>
              <a:rPr lang="en-US" sz="3000" dirty="0" smtClean="0"/>
              <a:t> to find a minimum cost plan from a start point to an end point in a grid, using </a:t>
            </a:r>
            <a:r>
              <a:rPr lang="en-US" sz="3000" dirty="0" err="1" smtClean="0"/>
              <a:t>Dijkstra’s</a:t>
            </a:r>
            <a:r>
              <a:rPr lang="en-US" sz="3000" dirty="0" smtClean="0"/>
              <a:t> algorithm</a:t>
            </a:r>
          </a:p>
          <a:p>
            <a:r>
              <a:rPr lang="en-US" sz="3000" dirty="0" smtClean="0"/>
              <a:t>The global planner generates a series of waypoints for the local planner to follow</a:t>
            </a:r>
          </a:p>
          <a:p>
            <a:pPr lvl="1"/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Chooses appropriate velocity commands for the robot to traverse the current segment of the global path</a:t>
            </a:r>
          </a:p>
          <a:p>
            <a:r>
              <a:rPr lang="en-US" sz="3000" dirty="0" smtClean="0"/>
              <a:t>Combines sensory and </a:t>
            </a:r>
            <a:r>
              <a:rPr lang="en-US" sz="3000" dirty="0" err="1" smtClean="0"/>
              <a:t>odometry</a:t>
            </a:r>
            <a:r>
              <a:rPr lang="en-US" sz="3000" dirty="0" smtClean="0"/>
              <a:t> data with both global and local cost maps</a:t>
            </a:r>
          </a:p>
          <a:p>
            <a:r>
              <a:rPr lang="en-US" sz="3000" dirty="0" smtClean="0"/>
              <a:t>Can </a:t>
            </a:r>
            <a:r>
              <a:rPr lang="en-US" sz="3000" dirty="0" err="1" smtClean="0"/>
              <a:t>recompute</a:t>
            </a:r>
            <a:r>
              <a:rPr lang="en-US" sz="3000" dirty="0" smtClean="0"/>
              <a:t> the robot's path on the fly to keep the robot from striking objects yet still allowing it to reach its destination</a:t>
            </a:r>
          </a:p>
          <a:p>
            <a:r>
              <a:rPr lang="en-US" sz="3000" dirty="0" smtClean="0"/>
              <a:t>Implements the </a:t>
            </a:r>
            <a:r>
              <a:rPr lang="en-US" sz="3000" b="1" dirty="0" smtClean="0"/>
              <a:t>Trajectory Rollout and Dynamic Window </a:t>
            </a:r>
            <a:r>
              <a:rPr lang="en-US" sz="3000" dirty="0" smtClean="0"/>
              <a:t>algorithm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Rollout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6866" name="Picture 2" descr="local_pl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143750" cy="39433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85800" y="5943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ROS Wiki </a:t>
            </a:r>
            <a:r>
              <a:rPr lang="en-US" dirty="0" smtClean="0">
                <a:hlinkClick r:id="rId3"/>
              </a:rPr>
              <a:t>http://wiki.ros.org/base_local_planner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Trajectory Rollout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Discretely sample in the robot's control space (</a:t>
            </a:r>
            <a:r>
              <a:rPr lang="en-US" dirty="0" err="1" smtClean="0"/>
              <a:t>dx,dy,dθ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sampled velocity, perform forward simulation from the robot's current state to predict what would happen if the sampled velocity were applied for some (short) period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each trajectory resulting from the forward simulation, using a metric that incorporates characteristics such as: proximity to obstacles, proximity to the goal, proximity to the global path, and speed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Discard illegal trajectories (those that collide with obstacles)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the highest-scoring trajectory and send the associated velocity to the mobile 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Rinse and repeat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Planner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file </a:t>
            </a:r>
            <a:r>
              <a:rPr lang="en-US" sz="3000" b="1" dirty="0" err="1" smtClean="0"/>
              <a:t>base_local_planner.yaml</a:t>
            </a:r>
            <a:r>
              <a:rPr lang="en-US" sz="3000" dirty="0" smtClean="0"/>
              <a:t> contains a large number of ROS Parameters that can be set to customize the behavior of the base local planner</a:t>
            </a:r>
          </a:p>
          <a:p>
            <a:r>
              <a:rPr lang="en-US" sz="3000" dirty="0" smtClean="0"/>
              <a:t>Grouped into several categories:</a:t>
            </a:r>
          </a:p>
          <a:p>
            <a:pPr lvl="1"/>
            <a:r>
              <a:rPr lang="en-US" dirty="0" smtClean="0"/>
              <a:t>robot configuration</a:t>
            </a:r>
          </a:p>
          <a:p>
            <a:pPr lvl="1"/>
            <a:r>
              <a:rPr lang="en-US" dirty="0" smtClean="0"/>
              <a:t>goal tolerance</a:t>
            </a:r>
          </a:p>
          <a:p>
            <a:pPr lvl="1"/>
            <a:r>
              <a:rPr lang="en-US" dirty="0" smtClean="0"/>
              <a:t>forward simulation</a:t>
            </a:r>
          </a:p>
          <a:p>
            <a:pPr lvl="1"/>
            <a:r>
              <a:rPr lang="en-US" dirty="0" smtClean="0"/>
              <a:t>trajectory scoring</a:t>
            </a:r>
          </a:p>
          <a:p>
            <a:pPr lvl="1"/>
            <a:r>
              <a:rPr lang="en-US" dirty="0" smtClean="0"/>
              <a:t>oscillation prevention</a:t>
            </a:r>
          </a:p>
          <a:p>
            <a:pPr lvl="1"/>
            <a:r>
              <a:rPr lang="en-US" dirty="0" smtClean="0"/>
              <a:t>global plan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data structure that represents places that are safe for the robot to be in a grid of cells</a:t>
            </a:r>
          </a:p>
          <a:p>
            <a:r>
              <a:rPr lang="en-US" sz="3000" dirty="0" smtClean="0"/>
              <a:t>It is based on the occupancy grid map of the environment and user specified inflation radius</a:t>
            </a:r>
          </a:p>
          <a:p>
            <a:r>
              <a:rPr lang="en-US" sz="3000" dirty="0" smtClean="0"/>
              <a:t>There are two types of </a:t>
            </a:r>
            <a:r>
              <a:rPr lang="en-US" sz="3000" dirty="0" err="1" smtClean="0"/>
              <a:t>costmaps</a:t>
            </a:r>
            <a:r>
              <a:rPr lang="en-US" sz="3000" dirty="0" smtClean="0"/>
              <a:t> in ROS:</a:t>
            </a:r>
          </a:p>
          <a:p>
            <a:pPr lvl="1"/>
            <a:r>
              <a:rPr lang="en-US" b="1" dirty="0" smtClean="0"/>
              <a:t>Global </a:t>
            </a:r>
            <a:r>
              <a:rPr lang="en-US" b="1" dirty="0" err="1" smtClean="0"/>
              <a:t>costmap</a:t>
            </a:r>
            <a:r>
              <a:rPr lang="en-US" dirty="0" smtClean="0"/>
              <a:t> is used for global navigation</a:t>
            </a:r>
          </a:p>
          <a:p>
            <a:pPr lvl="1"/>
            <a:r>
              <a:rPr lang="en-US" b="1" dirty="0" smtClean="0"/>
              <a:t>Local </a:t>
            </a:r>
            <a:r>
              <a:rPr lang="en-US" b="1" dirty="0" err="1" smtClean="0"/>
              <a:t>costmap</a:t>
            </a:r>
            <a:r>
              <a:rPr lang="en-US" b="1" dirty="0" smtClean="0"/>
              <a:t> </a:t>
            </a:r>
            <a:r>
              <a:rPr lang="en-US" dirty="0" smtClean="0"/>
              <a:t>is used for local navigation</a:t>
            </a:r>
          </a:p>
          <a:p>
            <a:r>
              <a:rPr lang="en-US" sz="3000" dirty="0" smtClean="0"/>
              <a:t>Each cell in the </a:t>
            </a:r>
            <a:r>
              <a:rPr lang="en-US" sz="3000" dirty="0" err="1" smtClean="0"/>
              <a:t>costmap</a:t>
            </a:r>
            <a:r>
              <a:rPr lang="en-US" sz="3000" dirty="0" smtClean="0"/>
              <a:t> has an integer value in the range [0 (FREE_SPACE), 255 (UNKNOWN)]</a:t>
            </a:r>
          </a:p>
          <a:p>
            <a:r>
              <a:rPr lang="en-US" sz="3000" dirty="0" smtClean="0"/>
              <a:t>Managed by the </a:t>
            </a:r>
            <a:r>
              <a:rPr lang="en-US" sz="3000" dirty="0" smtClean="0">
                <a:hlinkClick r:id="rId2"/>
              </a:rPr>
              <a:t>costmap_2d</a:t>
            </a:r>
            <a:r>
              <a:rPr lang="en-US" sz="3000" dirty="0" smtClean="0"/>
              <a:t> package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 descr="costmap_rvi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1295400"/>
            <a:ext cx="5237951" cy="4572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60960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Taken from ROS Wiki </a:t>
            </a:r>
            <a:r>
              <a:rPr lang="en-US" dirty="0" smtClean="0">
                <a:hlinkClick r:id="rId3"/>
              </a:rPr>
              <a:t>http://wiki.ros.org/costmap_2d</a:t>
            </a:r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Inflation is the process of propagating cost values out from occupied cells that decrease with distance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0178" name="Picture 2" descr="costmapspe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362200"/>
            <a:ext cx="591435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costmap</a:t>
            </a:r>
            <a:r>
              <a:rPr lang="en-US" dirty="0" smtClean="0"/>
              <a:t> performs map update cycles at the rate specified by the </a:t>
            </a:r>
            <a:r>
              <a:rPr lang="en-US" b="1" dirty="0" err="1" smtClean="0"/>
              <a:t>update_frequency</a:t>
            </a:r>
            <a:r>
              <a:rPr lang="en-US" dirty="0" smtClean="0"/>
              <a:t> parameter </a:t>
            </a:r>
          </a:p>
          <a:p>
            <a:r>
              <a:rPr lang="en-US" dirty="0" smtClean="0"/>
              <a:t>In each cycle:</a:t>
            </a:r>
          </a:p>
          <a:p>
            <a:pPr lvl="1"/>
            <a:r>
              <a:rPr lang="en-US" dirty="0" smtClean="0"/>
              <a:t>sensor data comes in</a:t>
            </a:r>
          </a:p>
          <a:p>
            <a:pPr lvl="1"/>
            <a:r>
              <a:rPr lang="en-US" dirty="0" smtClean="0"/>
              <a:t>marking and clearing operations are </a:t>
            </a:r>
            <a:r>
              <a:rPr lang="en-US" dirty="0" err="1" smtClean="0"/>
              <a:t>perfomed</a:t>
            </a:r>
            <a:r>
              <a:rPr lang="en-US" dirty="0" smtClean="0"/>
              <a:t> in the underlying occupancy structure of the </a:t>
            </a:r>
            <a:r>
              <a:rPr lang="en-US" dirty="0" err="1" smtClean="0"/>
              <a:t>costmap</a:t>
            </a:r>
            <a:endParaRPr lang="en-US" dirty="0" smtClean="0"/>
          </a:p>
          <a:p>
            <a:pPr lvl="1"/>
            <a:r>
              <a:rPr lang="en-US" dirty="0" smtClean="0"/>
              <a:t>this structure is projected into the </a:t>
            </a:r>
            <a:r>
              <a:rPr lang="en-US" dirty="0" err="1" smtClean="0"/>
              <a:t>costmap</a:t>
            </a:r>
            <a:r>
              <a:rPr lang="en-US" dirty="0" smtClean="0"/>
              <a:t> where the appropriate cost values are assigned as described above </a:t>
            </a:r>
          </a:p>
          <a:p>
            <a:pPr lvl="1"/>
            <a:r>
              <a:rPr lang="en-US" dirty="0" smtClean="0"/>
              <a:t>obstacle</a:t>
            </a:r>
            <a:r>
              <a:rPr lang="en-US" b="1" dirty="0" smtClean="0"/>
              <a:t> </a:t>
            </a:r>
            <a:r>
              <a:rPr lang="en-US" dirty="0" smtClean="0"/>
              <a:t>inflation is performed on each cell with a LETHAL_OBSTACLE value</a:t>
            </a:r>
          </a:p>
          <a:p>
            <a:pPr lvl="2"/>
            <a:r>
              <a:rPr lang="en-US" dirty="0" smtClean="0"/>
              <a:t>This consists of propagating cost values outwards from each occupied cell out to a user-specified inflation radius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Costmap</a:t>
            </a:r>
            <a:r>
              <a:rPr lang="en-US" dirty="0" smtClean="0"/>
              <a:t> Parameters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Configuration of the </a:t>
            </a:r>
            <a:r>
              <a:rPr lang="en-US" sz="3000" dirty="0" err="1" smtClean="0"/>
              <a:t>costmaps</a:t>
            </a:r>
            <a:r>
              <a:rPr lang="en-US" sz="3000" dirty="0" smtClean="0"/>
              <a:t> consists of three files: </a:t>
            </a:r>
          </a:p>
          <a:p>
            <a:pPr lvl="1"/>
            <a:r>
              <a:rPr lang="en-US" dirty="0" err="1" smtClean="0"/>
              <a:t>costmap_common_params.yaml</a:t>
            </a:r>
            <a:endParaRPr lang="en-US" dirty="0" smtClean="0"/>
          </a:p>
          <a:p>
            <a:pPr lvl="1"/>
            <a:r>
              <a:rPr lang="en-US" dirty="0" err="1" smtClean="0"/>
              <a:t>global_costmap_params.yaml</a:t>
            </a:r>
            <a:endParaRPr lang="en-US" dirty="0" smtClean="0"/>
          </a:p>
          <a:p>
            <a:pPr lvl="1"/>
            <a:r>
              <a:rPr lang="en-US" dirty="0" err="1" smtClean="0"/>
              <a:t>local_costmap_params.yaml</a:t>
            </a:r>
            <a:endParaRPr lang="en-US" dirty="0" smtClean="0"/>
          </a:p>
          <a:p>
            <a:r>
              <a:rPr lang="en-US" sz="3000" dirty="0" smtClean="0">
                <a:hlinkClick r:id="rId2"/>
              </a:rPr>
              <a:t>http://wiki.ros.org/costmap_2d/hydro/obstacles</a:t>
            </a:r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One of the most basic things that a robot can do is to move around the world. </a:t>
            </a:r>
          </a:p>
          <a:p>
            <a:r>
              <a:rPr lang="en-US" sz="2800" dirty="0" smtClean="0"/>
              <a:t>To do this effectively, the robot needs to know where it is and where it should be going</a:t>
            </a:r>
          </a:p>
          <a:p>
            <a:r>
              <a:rPr lang="en-US" sz="2800" dirty="0" smtClean="0"/>
              <a:t>This is usually achieved by giving the robot a map of the world, a starting location, and a goal location</a:t>
            </a:r>
          </a:p>
          <a:p>
            <a:r>
              <a:rPr lang="en-US" sz="2800" dirty="0" smtClean="0"/>
              <a:t>In the previous lesson, we saw how to build a map of the world from sensor data. </a:t>
            </a:r>
          </a:p>
          <a:p>
            <a:r>
              <a:rPr lang="en-US" sz="2800" dirty="0" smtClean="0"/>
              <a:t>Now, we’ll look at how to make your robot autonomously navigate from one part of the world to another, using this map and the ROS navigation packages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Localization is the problem of estimating the pose of the robot relative to a map</a:t>
            </a:r>
          </a:p>
          <a:p>
            <a:r>
              <a:rPr lang="en-US" sz="3000" dirty="0" smtClean="0"/>
              <a:t>Localization is not terribly sensitive to the exact placement of objects so it can handle small changes to the locations of objects</a:t>
            </a:r>
          </a:p>
          <a:p>
            <a:r>
              <a:rPr lang="en-US" sz="3000" dirty="0" smtClean="0"/>
              <a:t>ROS uses the </a:t>
            </a:r>
            <a:r>
              <a:rPr lang="en-US" sz="3000" b="1" dirty="0" smtClean="0"/>
              <a:t>amcl</a:t>
            </a:r>
            <a:r>
              <a:rPr lang="en-US" sz="3000" dirty="0" smtClean="0"/>
              <a:t> package for localization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amcl is a probabilistic localization system for a robot moving in 2D</a:t>
            </a:r>
          </a:p>
          <a:p>
            <a:r>
              <a:rPr lang="en-US" dirty="0" smtClean="0"/>
              <a:t>It implements the adaptive </a:t>
            </a:r>
            <a:r>
              <a:rPr lang="en-US" b="1" dirty="0" smtClean="0"/>
              <a:t>Monte Carlo localization</a:t>
            </a:r>
            <a:r>
              <a:rPr lang="en-US" dirty="0" smtClean="0"/>
              <a:t> approach, which uses a particle filter to track the pose of a robot against a known map</a:t>
            </a:r>
          </a:p>
          <a:p>
            <a:r>
              <a:rPr lang="en-US" dirty="0" smtClean="0"/>
              <a:t>The algorithm and its parameters are described in the book </a:t>
            </a:r>
            <a:r>
              <a:rPr lang="en-US" b="1" dirty="0" smtClean="0"/>
              <a:t>Probabilistic Robotics</a:t>
            </a:r>
            <a:r>
              <a:rPr lang="en-US" dirty="0" smtClean="0"/>
              <a:t> by </a:t>
            </a:r>
            <a:r>
              <a:rPr lang="en-US" dirty="0" err="1" smtClean="0"/>
              <a:t>Thrun</a:t>
            </a:r>
            <a:r>
              <a:rPr lang="en-US" dirty="0" smtClean="0"/>
              <a:t>, </a:t>
            </a:r>
            <a:r>
              <a:rPr lang="en-US" dirty="0" err="1" smtClean="0"/>
              <a:t>Burgard</a:t>
            </a:r>
            <a:r>
              <a:rPr lang="en-US" dirty="0" smtClean="0"/>
              <a:t>, and Fox (</a:t>
            </a:r>
            <a:r>
              <a:rPr lang="en-US" dirty="0" smtClean="0">
                <a:hlinkClick r:id="rId2"/>
              </a:rPr>
              <a:t>http://www.probabilistic-robotics.org/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Currently </a:t>
            </a:r>
            <a:r>
              <a:rPr lang="en-US" dirty="0" err="1" smtClean="0"/>
              <a:t>amcl</a:t>
            </a:r>
            <a:r>
              <a:rPr lang="en-US" dirty="0" smtClean="0"/>
              <a:t> works only with laser scans </a:t>
            </a:r>
          </a:p>
          <a:p>
            <a:pPr lvl="1"/>
            <a:r>
              <a:rPr lang="en-US" dirty="0" smtClean="0"/>
              <a:t>However, it can be extended to work with other sensors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amcl takes in a laser-based map, laser scans, and transform messages, and outputs pose estimates</a:t>
            </a:r>
          </a:p>
          <a:p>
            <a:r>
              <a:rPr lang="en-US" dirty="0" smtClean="0"/>
              <a:t>Subscribed topics:</a:t>
            </a:r>
          </a:p>
          <a:p>
            <a:pPr lvl="1"/>
            <a:r>
              <a:rPr lang="en-US" dirty="0" smtClean="0"/>
              <a:t>scan – Laser scans</a:t>
            </a:r>
          </a:p>
          <a:p>
            <a:pPr lvl="1"/>
            <a:r>
              <a:rPr lang="en-US" dirty="0" err="1" smtClean="0"/>
              <a:t>tf</a:t>
            </a:r>
            <a:r>
              <a:rPr lang="en-US" dirty="0" smtClean="0"/>
              <a:t> – Transforms</a:t>
            </a:r>
          </a:p>
          <a:p>
            <a:pPr lvl="1"/>
            <a:r>
              <a:rPr lang="en-US" dirty="0" err="1" smtClean="0"/>
              <a:t>initialpose</a:t>
            </a:r>
            <a:r>
              <a:rPr lang="en-US" dirty="0" smtClean="0"/>
              <a:t> – Mean and covariance with which to (re-) initialize the particle filter</a:t>
            </a:r>
          </a:p>
          <a:p>
            <a:pPr lvl="1"/>
            <a:r>
              <a:rPr lang="en-US" dirty="0" smtClean="0"/>
              <a:t>map – the map used for laser-based localization</a:t>
            </a:r>
          </a:p>
          <a:p>
            <a:r>
              <a:rPr lang="en-US" dirty="0" smtClean="0"/>
              <a:t>Published topics:</a:t>
            </a:r>
          </a:p>
          <a:p>
            <a:pPr lvl="1"/>
            <a:r>
              <a:rPr lang="en-US" dirty="0" err="1" smtClean="0"/>
              <a:t>amcl_pose</a:t>
            </a:r>
            <a:r>
              <a:rPr lang="en-US" dirty="0" smtClean="0"/>
              <a:t> – Robot's estimated pose in the map, with covariance.</a:t>
            </a:r>
          </a:p>
          <a:p>
            <a:pPr lvl="1"/>
            <a:r>
              <a:rPr lang="en-US" dirty="0" err="1" smtClean="0"/>
              <a:t>Particlecloud</a:t>
            </a:r>
            <a:r>
              <a:rPr lang="en-US" dirty="0" smtClean="0"/>
              <a:t> – The set of pose estimates being maintained by the filter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Roi Yehoshua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 </a:t>
            </a:r>
            <a:r>
              <a:rPr lang="en-US" sz="3000" dirty="0" smtClean="0">
                <a:hlinkClick r:id="rId2"/>
              </a:rPr>
              <a:t>move_base</a:t>
            </a:r>
            <a:r>
              <a:rPr lang="en-US" sz="3000" dirty="0" smtClean="0"/>
              <a:t> package lets you move a robot to desired positions using the navigation stack</a:t>
            </a:r>
          </a:p>
          <a:p>
            <a:r>
              <a:rPr lang="en-US" sz="3000" dirty="0" smtClean="0"/>
              <a:t>The move_base node links together a global and local planner to accomplish its navigation task </a:t>
            </a:r>
          </a:p>
          <a:p>
            <a:r>
              <a:rPr lang="en-US" sz="3000" dirty="0" smtClean="0"/>
              <a:t>It may optionally perform recovery behaviors when the robot perceives itself as stuck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TurtleBot</a:t>
            </a:r>
            <a:r>
              <a:rPr lang="en-US" dirty="0" smtClean="0"/>
              <a:t>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turtlebot_navigation</a:t>
            </a:r>
            <a:r>
              <a:rPr lang="en-US" sz="2800" dirty="0" smtClean="0"/>
              <a:t> package includes demos of map building using </a:t>
            </a:r>
            <a:r>
              <a:rPr lang="en-US" sz="2800" dirty="0" err="1" smtClean="0"/>
              <a:t>gmapping</a:t>
            </a:r>
            <a:r>
              <a:rPr lang="en-US" sz="2800" dirty="0" smtClean="0"/>
              <a:t> and localization with </a:t>
            </a:r>
            <a:r>
              <a:rPr lang="en-US" sz="2800" dirty="0" err="1" smtClean="0"/>
              <a:t>amcl</a:t>
            </a:r>
            <a:r>
              <a:rPr lang="en-US" sz="2800" dirty="0" smtClean="0"/>
              <a:t>, while running the navigation stack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param</a:t>
            </a:r>
            <a:r>
              <a:rPr lang="en-US" sz="2800" dirty="0" smtClean="0"/>
              <a:t> subdirectory it contains configuration files for </a:t>
            </a:r>
            <a:r>
              <a:rPr lang="en-US" sz="2800" dirty="0" err="1" smtClean="0"/>
              <a:t>TurtleBot</a:t>
            </a:r>
            <a:r>
              <a:rPr lang="en-US" sz="2800" dirty="0" smtClean="0"/>
              <a:t> navigation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Configuration Files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3652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434840"/>
                <a:gridCol w="333756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Description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Configuration File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global</a:t>
                      </a:r>
                      <a:r>
                        <a:rPr lang="en-US" sz="1800" baseline="0" dirty="0" smtClean="0"/>
                        <a:t> planner configuration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 smtClean="0"/>
                        <a:t>global_planner_params.yaml</a:t>
                      </a:r>
                      <a:r>
                        <a:rPr lang="en-US" sz="1800" dirty="0" smtClean="0"/>
                        <a:t> 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navfn</a:t>
                      </a:r>
                      <a:r>
                        <a:rPr lang="en-US" sz="1800" dirty="0" smtClean="0"/>
                        <a:t> configuration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 smtClean="0"/>
                        <a:t>navfn_global_planner_params.yaml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local planner configuration 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/>
                        <a:t>dwa_local_planner_params.yaml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costmap</a:t>
                      </a:r>
                      <a:r>
                        <a:rPr lang="en-US" sz="1800" dirty="0" smtClean="0"/>
                        <a:t> configuration files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 smtClean="0"/>
                        <a:t>costmap_common_params.yaml</a:t>
                      </a:r>
                      <a:endParaRPr lang="en-US" sz="1800" dirty="0" smtClean="0"/>
                    </a:p>
                    <a:p>
                      <a:pPr rtl="1"/>
                      <a:r>
                        <a:rPr lang="en-US" sz="1800" dirty="0" err="1" smtClean="0"/>
                        <a:t>global_costmap_params.yaml</a:t>
                      </a:r>
                      <a:endParaRPr lang="en-US" sz="1800" dirty="0" smtClean="0"/>
                    </a:p>
                    <a:p>
                      <a:pPr rtl="1"/>
                      <a:r>
                        <a:rPr lang="en-US" sz="1800" dirty="0" err="1" smtClean="0"/>
                        <a:t>local_costmap_params.yaml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move</a:t>
                      </a:r>
                      <a:r>
                        <a:rPr lang="en-US" sz="1800" baseline="0" dirty="0" smtClean="0"/>
                        <a:t> base configuration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 smtClean="0"/>
                        <a:t>move_base_params.yaml</a:t>
                      </a:r>
                      <a:endParaRPr lang="he-IL" sz="1800" dirty="0"/>
                    </a:p>
                  </a:txBody>
                  <a:tcPr/>
                </a:tc>
              </a:tr>
              <a:tr h="61468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amcl</a:t>
                      </a:r>
                      <a:r>
                        <a:rPr lang="en-US" sz="1800" dirty="0" smtClean="0"/>
                        <a:t> configuration </a:t>
                      </a:r>
                      <a:endParaRPr lang="he-I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dirty="0" err="1" smtClean="0"/>
                        <a:t>amcl.launch.xml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Navigation of a Known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amcl_demo.launch</a:t>
            </a:r>
            <a:r>
              <a:rPr lang="en-US" sz="2800" dirty="0" smtClean="0"/>
              <a:t> - launch file for navigation demo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057400"/>
            <a:ext cx="7620000" cy="3970318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&lt;launch&gt;</a:t>
            </a:r>
          </a:p>
          <a:p>
            <a:pPr marL="0" lvl="1"/>
            <a:r>
              <a:rPr lang="en-US" sz="1400" dirty="0" smtClean="0"/>
              <a:t>  &lt;!-- Map server --&gt;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map_file</a:t>
            </a:r>
            <a:r>
              <a:rPr lang="en-US" sz="1400" dirty="0" smtClean="0"/>
              <a:t>" default="$(</a:t>
            </a:r>
            <a:r>
              <a:rPr lang="en-US" sz="1400" dirty="0" err="1" smtClean="0"/>
              <a:t>env</a:t>
            </a:r>
            <a:r>
              <a:rPr lang="en-US" sz="1400" dirty="0" smtClean="0"/>
              <a:t> TURTLEBOT_GAZEBO_MAP_FILE)"/&gt;</a:t>
            </a:r>
          </a:p>
          <a:p>
            <a:pPr marL="0" lvl="1"/>
            <a:r>
              <a:rPr lang="en-US" sz="1400" dirty="0" smtClean="0"/>
              <a:t>  &lt;node name="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="$(</a:t>
            </a:r>
            <a:r>
              <a:rPr lang="en-US" sz="1400" dirty="0" err="1" smtClean="0"/>
              <a:t>arg</a:t>
            </a:r>
            <a:r>
              <a:rPr lang="en-US" sz="1400" dirty="0" smtClean="0"/>
              <a:t> </a:t>
            </a:r>
            <a:r>
              <a:rPr lang="en-US" sz="1400" dirty="0" err="1" smtClean="0"/>
              <a:t>map_file</a:t>
            </a:r>
            <a:r>
              <a:rPr lang="en-US" sz="1400" dirty="0" smtClean="0"/>
              <a:t>)" /&gt;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&lt;!-- Localization --&gt;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initial_pose_x</a:t>
            </a:r>
            <a:r>
              <a:rPr lang="en-US" sz="1400" dirty="0" smtClean="0"/>
              <a:t>" default="0.0"/&gt;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initial_pose_y</a:t>
            </a:r>
            <a:r>
              <a:rPr lang="en-US" sz="1400" dirty="0" smtClean="0"/>
              <a:t>" default="0.0"/&gt;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initial_pose_a</a:t>
            </a:r>
            <a:r>
              <a:rPr lang="en-US" sz="1400" dirty="0" smtClean="0"/>
              <a:t>" default="0.0"/&gt;</a:t>
            </a:r>
          </a:p>
          <a:p>
            <a:pPr marL="0" lvl="1"/>
            <a:r>
              <a:rPr lang="en-US" sz="1400" dirty="0" smtClean="0"/>
              <a:t>  &lt;include file="$(find turtlebot_navigation)/launch/includes/</a:t>
            </a:r>
            <a:r>
              <a:rPr lang="en-US" sz="1400" dirty="0" err="1" smtClean="0"/>
              <a:t>amcl.launch.xml</a:t>
            </a:r>
            <a:r>
              <a:rPr lang="en-US" sz="1400" dirty="0" smtClean="0"/>
              <a:t>"&gt;</a:t>
            </a:r>
          </a:p>
          <a:p>
            <a:pPr marL="0" lvl="1"/>
            <a:r>
              <a:rPr lang="en-US" sz="1400" dirty="0" smtClean="0"/>
              <a:t>  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initial_pose_x</a:t>
            </a:r>
            <a:r>
              <a:rPr lang="en-US" sz="1400" dirty="0" smtClean="0"/>
              <a:t>" value="$(</a:t>
            </a:r>
            <a:r>
              <a:rPr lang="en-US" sz="1400" dirty="0" err="1" smtClean="0"/>
              <a:t>arg</a:t>
            </a:r>
            <a:r>
              <a:rPr lang="en-US" sz="1400" dirty="0" smtClean="0"/>
              <a:t> </a:t>
            </a:r>
            <a:r>
              <a:rPr lang="en-US" sz="1400" dirty="0" err="1" smtClean="0"/>
              <a:t>initial_pose_x</a:t>
            </a:r>
            <a:r>
              <a:rPr lang="en-US" sz="1400" dirty="0" smtClean="0"/>
              <a:t>)"/&gt;</a:t>
            </a:r>
          </a:p>
          <a:p>
            <a:pPr marL="0" lvl="1"/>
            <a:r>
              <a:rPr lang="en-US" sz="1400" dirty="0" smtClean="0"/>
              <a:t>  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initial_pose_y</a:t>
            </a:r>
            <a:r>
              <a:rPr lang="en-US" sz="1400" dirty="0" smtClean="0"/>
              <a:t>" value="$(</a:t>
            </a:r>
            <a:r>
              <a:rPr lang="en-US" sz="1400" dirty="0" err="1" smtClean="0"/>
              <a:t>arg</a:t>
            </a:r>
            <a:r>
              <a:rPr lang="en-US" sz="1400" dirty="0" smtClean="0"/>
              <a:t> </a:t>
            </a:r>
            <a:r>
              <a:rPr lang="en-US" sz="1400" dirty="0" err="1" smtClean="0"/>
              <a:t>initial_pose_y</a:t>
            </a:r>
            <a:r>
              <a:rPr lang="en-US" sz="1400" dirty="0" smtClean="0"/>
              <a:t>)"/&gt;</a:t>
            </a:r>
          </a:p>
          <a:p>
            <a:pPr marL="0" lvl="1"/>
            <a:r>
              <a:rPr lang="en-US" sz="1400" dirty="0" smtClean="0"/>
              <a:t>    &lt;</a:t>
            </a:r>
            <a:r>
              <a:rPr lang="en-US" sz="1400" dirty="0" err="1" smtClean="0"/>
              <a:t>arg</a:t>
            </a:r>
            <a:r>
              <a:rPr lang="en-US" sz="1400" dirty="0" smtClean="0"/>
              <a:t> name="</a:t>
            </a:r>
            <a:r>
              <a:rPr lang="en-US" sz="1400" dirty="0" err="1" smtClean="0"/>
              <a:t>initial_pose_a</a:t>
            </a:r>
            <a:r>
              <a:rPr lang="en-US" sz="1400" dirty="0" smtClean="0"/>
              <a:t>" value="$(</a:t>
            </a:r>
            <a:r>
              <a:rPr lang="en-US" sz="1400" dirty="0" err="1" smtClean="0"/>
              <a:t>arg</a:t>
            </a:r>
            <a:r>
              <a:rPr lang="en-US" sz="1400" dirty="0" smtClean="0"/>
              <a:t> </a:t>
            </a:r>
            <a:r>
              <a:rPr lang="en-US" sz="1400" dirty="0" err="1" smtClean="0"/>
              <a:t>initial_pose_a</a:t>
            </a:r>
            <a:r>
              <a:rPr lang="en-US" sz="1400" dirty="0" smtClean="0"/>
              <a:t>)"/&gt;</a:t>
            </a:r>
          </a:p>
          <a:p>
            <a:pPr marL="0" lvl="1"/>
            <a:r>
              <a:rPr lang="en-US" sz="1400" dirty="0" smtClean="0"/>
              <a:t>  &lt;/include&gt;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&lt;!-- Move base --&gt;</a:t>
            </a:r>
          </a:p>
          <a:p>
            <a:pPr marL="0" lvl="1"/>
            <a:r>
              <a:rPr lang="en-US" sz="1400" dirty="0" smtClean="0"/>
              <a:t>  &lt;include file="$(find turtlebot_navigation)/launch/includes/</a:t>
            </a:r>
            <a:r>
              <a:rPr lang="en-US" sz="1400" dirty="0" err="1" smtClean="0"/>
              <a:t>move_base.launch.xml</a:t>
            </a:r>
            <a:r>
              <a:rPr lang="en-US" sz="1400" dirty="0" smtClean="0"/>
              <a:t>"/&gt;</a:t>
            </a:r>
          </a:p>
          <a:p>
            <a:pPr marL="0" lvl="1"/>
            <a:r>
              <a:rPr lang="en-US" sz="1400" dirty="0" smtClean="0"/>
              <a:t>&lt;/launch&gt;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Navigation of a Known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Launch Gazebo with </a:t>
            </a:r>
            <a:r>
              <a:rPr lang="en-US" sz="2800" dirty="0" err="1" smtClean="0"/>
              <a:t>turtlebot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Run the navigation demo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819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turtlebot_gazebo</a:t>
            </a:r>
            <a:r>
              <a:rPr lang="en-US" sz="2000" dirty="0" smtClean="0"/>
              <a:t> </a:t>
            </a:r>
            <a:r>
              <a:rPr lang="en-US" sz="2000" dirty="0" err="1" smtClean="0"/>
              <a:t>amcl_demo.launch</a:t>
            </a:r>
            <a:endParaRPr lang="en-US" sz="20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288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turtlebot_gazebo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turtlebot_world.launch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Navigation of a Known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24391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r>
              <a:rPr lang="en-US" dirty="0" smtClean="0"/>
              <a:t> with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rviz</a:t>
            </a:r>
            <a:r>
              <a:rPr lang="en-US" sz="3000" dirty="0" smtClean="0"/>
              <a:t> allows you to:</a:t>
            </a:r>
          </a:p>
          <a:p>
            <a:pPr lvl="1"/>
            <a:r>
              <a:rPr lang="en-US" sz="2600" dirty="0" smtClean="0"/>
              <a:t>Provide an approximate location of the robot (when starting up, the robot doesn’t know where it is)</a:t>
            </a:r>
          </a:p>
          <a:p>
            <a:pPr lvl="1"/>
            <a:r>
              <a:rPr lang="en-US" sz="2600" dirty="0" smtClean="0"/>
              <a:t>Send goals to the navigation stack</a:t>
            </a:r>
          </a:p>
          <a:p>
            <a:pPr lvl="1"/>
            <a:r>
              <a:rPr lang="en-US" sz="2600" dirty="0" smtClean="0"/>
              <a:t>Display all the visualization information relevant to the navigation (planned path, </a:t>
            </a:r>
            <a:r>
              <a:rPr lang="en-US" sz="2600" dirty="0" err="1" smtClean="0"/>
              <a:t>costmap</a:t>
            </a:r>
            <a:r>
              <a:rPr lang="en-US" sz="2600" dirty="0" smtClean="0"/>
              <a:t>, etc.)</a:t>
            </a:r>
          </a:p>
          <a:p>
            <a:r>
              <a:rPr lang="en-US" sz="3000" dirty="0" smtClean="0"/>
              <a:t>Launch </a:t>
            </a:r>
            <a:r>
              <a:rPr lang="en-US" sz="3000" dirty="0" err="1" smtClean="0"/>
              <a:t>rviz</a:t>
            </a:r>
            <a:r>
              <a:rPr lang="en-US" sz="3000" dirty="0" smtClean="0"/>
              <a:t>: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7244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turtlebot_rviz_launchers</a:t>
            </a:r>
            <a:r>
              <a:rPr lang="en-US" sz="2000" dirty="0" smtClean="0"/>
              <a:t> </a:t>
            </a:r>
            <a:r>
              <a:rPr lang="en-US" sz="2000" dirty="0" err="1" smtClean="0"/>
              <a:t>view_navigation.launch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http://wiki.ros.org/navigation</a:t>
            </a:r>
            <a:endParaRPr lang="en-US" sz="2800" dirty="0" smtClean="0"/>
          </a:p>
          <a:p>
            <a:r>
              <a:rPr lang="en-US" sz="3000" dirty="0" smtClean="0"/>
              <a:t>The goal of the navigation stack is to move a robot from one position to another position safely (without crashing or getting lost)</a:t>
            </a:r>
          </a:p>
          <a:p>
            <a:r>
              <a:rPr lang="en-US" sz="3000" dirty="0" smtClean="0"/>
              <a:t>It takes in information from the </a:t>
            </a:r>
            <a:r>
              <a:rPr lang="en-US" sz="3000" dirty="0" err="1" smtClean="0"/>
              <a:t>odometry</a:t>
            </a:r>
            <a:r>
              <a:rPr lang="en-US" sz="3000" dirty="0" smtClean="0"/>
              <a:t> and sensors, </a:t>
            </a:r>
            <a:r>
              <a:rPr lang="en-US" sz="3000" dirty="0"/>
              <a:t>and a goal pose and outputs safe velocity commands that are sent to </a:t>
            </a:r>
            <a:r>
              <a:rPr lang="en-US" sz="3000" dirty="0" smtClean="0"/>
              <a:t>the robot</a:t>
            </a:r>
          </a:p>
          <a:p>
            <a:r>
              <a:rPr lang="en-US" sz="3000" dirty="0" smtClean="0">
                <a:hlinkClick r:id="rId3"/>
              </a:rPr>
              <a:t>ROS </a:t>
            </a:r>
            <a:r>
              <a:rPr lang="en-US" sz="3000" dirty="0">
                <a:hlinkClick r:id="rId3"/>
              </a:rPr>
              <a:t>Navigation Introductory </a:t>
            </a:r>
            <a:r>
              <a:rPr lang="en-US" sz="3000" dirty="0" smtClean="0">
                <a:hlinkClick r:id="rId3"/>
              </a:rPr>
              <a:t>Video</a:t>
            </a:r>
            <a:r>
              <a:rPr lang="en-US" sz="3000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rviz</a:t>
            </a:r>
            <a:r>
              <a:rPr lang="en-US" dirty="0" smtClean="0"/>
              <a:t> with Navigation Stack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496175" cy="406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 the </a:t>
            </a:r>
            <a:r>
              <a:rPr lang="en-US" dirty="0" err="1" smtClean="0"/>
              <a:t>TurtleBot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starting up the </a:t>
            </a:r>
            <a:r>
              <a:rPr lang="en-US" sz="2800" dirty="0" err="1" smtClean="0"/>
              <a:t>TurtleBot</a:t>
            </a:r>
            <a:r>
              <a:rPr lang="en-US" sz="2800" dirty="0" smtClean="0"/>
              <a:t> doesn't know where it is</a:t>
            </a:r>
          </a:p>
          <a:p>
            <a:r>
              <a:rPr lang="en-US" sz="2800" dirty="0" smtClean="0"/>
              <a:t>For example, let’s move the robot in Gazebo to (-1,-2)</a:t>
            </a:r>
          </a:p>
          <a:p>
            <a:r>
              <a:rPr lang="en-US" sz="2800" dirty="0" smtClean="0"/>
              <a:t>Now to provide it its approximate location on the map:</a:t>
            </a:r>
          </a:p>
          <a:p>
            <a:pPr lvl="1"/>
            <a:r>
              <a:rPr lang="en-US" sz="2400" dirty="0" smtClean="0"/>
              <a:t>Click the "2D Pose Estimate" button</a:t>
            </a:r>
          </a:p>
          <a:p>
            <a:pPr lvl="1"/>
            <a:r>
              <a:rPr lang="en-US" sz="2400" dirty="0" smtClean="0"/>
              <a:t>Click on the map where the </a:t>
            </a:r>
            <a:r>
              <a:rPr lang="en-US" sz="2400" dirty="0" err="1" smtClean="0"/>
              <a:t>TurtleBot</a:t>
            </a:r>
            <a:r>
              <a:rPr lang="en-US" sz="2400" dirty="0" smtClean="0"/>
              <a:t> approximately is and drag in the direction the </a:t>
            </a:r>
            <a:r>
              <a:rPr lang="en-US" sz="2400" dirty="0" err="1" smtClean="0"/>
              <a:t>TurtleBot</a:t>
            </a:r>
            <a:r>
              <a:rPr lang="en-US" sz="2400" dirty="0" smtClean="0"/>
              <a:t> is pointing</a:t>
            </a:r>
          </a:p>
          <a:p>
            <a:r>
              <a:rPr lang="en-US" sz="2800" dirty="0" smtClean="0"/>
              <a:t>You will see a collection of arrows which are hypotheses of the position of the </a:t>
            </a:r>
            <a:r>
              <a:rPr lang="en-US" sz="2800" dirty="0" err="1" smtClean="0"/>
              <a:t>TurtleBot</a:t>
            </a:r>
            <a:endParaRPr lang="en-US" sz="2800" dirty="0" smtClean="0"/>
          </a:p>
          <a:p>
            <a:r>
              <a:rPr lang="en-US" sz="2800" dirty="0" smtClean="0"/>
              <a:t>The laser scan should line up approximately with the walls in the map</a:t>
            </a:r>
          </a:p>
          <a:p>
            <a:pPr lvl="1"/>
            <a:r>
              <a:rPr lang="en-US" sz="2400" dirty="0" smtClean="0"/>
              <a:t>If things don't line up well you can repeat the procedure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 the </a:t>
            </a:r>
            <a:r>
              <a:rPr lang="en-US" dirty="0" err="1" smtClean="0"/>
              <a:t>TurtleBot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600200"/>
            <a:ext cx="752252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 the </a:t>
            </a:r>
            <a:r>
              <a:rPr lang="en-US" dirty="0" err="1" smtClean="0"/>
              <a:t>TurtleBot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585075" cy="410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 the </a:t>
            </a:r>
            <a:r>
              <a:rPr lang="en-US" dirty="0" err="1" smtClean="0"/>
              <a:t>TurtleBot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7267575" cy="394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Localize the </a:t>
            </a:r>
            <a:r>
              <a:rPr lang="en-US" dirty="0" err="1" smtClean="0"/>
              <a:t>TurtleBot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You can change the current view (on right panel):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648575" cy="41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Cloud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The </a:t>
            </a:r>
            <a:r>
              <a:rPr lang="en-US" sz="3000" b="1" dirty="0" smtClean="0"/>
              <a:t>Particle Cloud </a:t>
            </a:r>
            <a:r>
              <a:rPr lang="en-US" sz="3000" dirty="0" smtClean="0"/>
              <a:t>display shows the particle cloud used by the robot's localization system </a:t>
            </a:r>
          </a:p>
          <a:p>
            <a:r>
              <a:rPr lang="en-US" sz="3000" dirty="0" smtClean="0"/>
              <a:t>The spread of the cloud represents the localization system's uncertainty about the robot's pose</a:t>
            </a:r>
          </a:p>
          <a:p>
            <a:r>
              <a:rPr lang="en-US" sz="3000" dirty="0" smtClean="0"/>
              <a:t>As the robot moves about the environment, this cloud should shrink in size as additional scan data allows amcl to refine its estimate of the robot's position and orientation </a:t>
            </a:r>
          </a:p>
          <a:p>
            <a:r>
              <a:rPr lang="en-US" dirty="0" smtClean="0"/>
              <a:t>To watch the particle cloud in </a:t>
            </a:r>
            <a:r>
              <a:rPr lang="en-US" dirty="0" err="1" smtClean="0"/>
              <a:t>rviz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Click Add Display and choose Pose Array</a:t>
            </a:r>
          </a:p>
          <a:p>
            <a:pPr lvl="1"/>
            <a:r>
              <a:rPr lang="en-US" dirty="0" smtClean="0"/>
              <a:t>Set topic name to /</a:t>
            </a:r>
            <a:r>
              <a:rPr lang="en-US" dirty="0" err="1" smtClean="0"/>
              <a:t>particlecloud</a:t>
            </a:r>
            <a:endParaRPr lang="en-US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</a:t>
            </a:r>
            <a:r>
              <a:rPr lang="en-US" dirty="0" err="1" smtClean="0"/>
              <a:t>eleoperation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teleoperation</a:t>
            </a:r>
            <a:r>
              <a:rPr lang="en-US" sz="2800" dirty="0" smtClean="0"/>
              <a:t> can be run simultaneously with the navigation </a:t>
            </a:r>
            <a:r>
              <a:rPr lang="en-US" sz="2800" dirty="0" smtClean="0"/>
              <a:t>stack</a:t>
            </a:r>
          </a:p>
          <a:p>
            <a:r>
              <a:rPr lang="en-US" sz="2800" dirty="0" smtClean="0"/>
              <a:t>It </a:t>
            </a:r>
            <a:r>
              <a:rPr lang="en-US" sz="2800" dirty="0" smtClean="0"/>
              <a:t>will override the autonomous behavior if commands are being </a:t>
            </a:r>
            <a:r>
              <a:rPr lang="en-US" sz="2800" dirty="0" smtClean="0"/>
              <a:t>sent</a:t>
            </a:r>
          </a:p>
          <a:p>
            <a:r>
              <a:rPr lang="en-US" sz="2800" dirty="0" smtClean="0"/>
              <a:t>It </a:t>
            </a:r>
            <a:r>
              <a:rPr lang="en-US" sz="2800" dirty="0" smtClean="0"/>
              <a:t>is often a good idea to </a:t>
            </a:r>
            <a:r>
              <a:rPr lang="en-US" sz="2800" dirty="0" err="1" smtClean="0"/>
              <a:t>teleoperate</a:t>
            </a:r>
            <a:r>
              <a:rPr lang="en-US" sz="2800" dirty="0" smtClean="0"/>
              <a:t> the robot after seeding the localization to make sure it converges to a good estimate of the </a:t>
            </a:r>
            <a:r>
              <a:rPr lang="en-US" sz="2800" dirty="0" smtClean="0"/>
              <a:t>position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 Navigation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With the </a:t>
            </a:r>
            <a:r>
              <a:rPr lang="en-US" sz="2800" dirty="0" err="1" smtClean="0"/>
              <a:t>TurtleBot</a:t>
            </a:r>
            <a:r>
              <a:rPr lang="en-US" sz="2800" dirty="0" smtClean="0"/>
              <a:t> localized, it can then autonomously plan through the </a:t>
            </a:r>
            <a:r>
              <a:rPr lang="en-US" sz="2800" dirty="0" smtClean="0"/>
              <a:t>environment</a:t>
            </a:r>
            <a:endParaRPr lang="en-US" sz="2800" dirty="0" smtClean="0"/>
          </a:p>
          <a:p>
            <a:r>
              <a:rPr lang="en-US" sz="2800" dirty="0" smtClean="0"/>
              <a:t>To send a goal:</a:t>
            </a:r>
          </a:p>
          <a:p>
            <a:pPr lvl="1"/>
            <a:r>
              <a:rPr lang="en-US" sz="2400" dirty="0" smtClean="0"/>
              <a:t>Click the "2D </a:t>
            </a:r>
            <a:r>
              <a:rPr lang="en-US" sz="2400" dirty="0" err="1" smtClean="0"/>
              <a:t>Nav</a:t>
            </a:r>
            <a:r>
              <a:rPr lang="en-US" sz="2400" dirty="0" smtClean="0"/>
              <a:t> Goal" button</a:t>
            </a:r>
          </a:p>
          <a:p>
            <a:pPr lvl="1"/>
            <a:r>
              <a:rPr lang="en-US" sz="2400" dirty="0" smtClean="0"/>
              <a:t>Click on the map where you want the </a:t>
            </a:r>
            <a:r>
              <a:rPr lang="en-US" sz="2400" dirty="0" err="1" smtClean="0"/>
              <a:t>TurtleBot</a:t>
            </a:r>
            <a:r>
              <a:rPr lang="en-US" sz="2400" dirty="0" smtClean="0"/>
              <a:t> to drive and drag in the direction </a:t>
            </a:r>
            <a:r>
              <a:rPr lang="en-US" sz="2400" dirty="0" smtClean="0"/>
              <a:t>where it should </a:t>
            </a:r>
            <a:r>
              <a:rPr lang="en-US" sz="2400" dirty="0" smtClean="0"/>
              <a:t>be pointing at the </a:t>
            </a:r>
            <a:r>
              <a:rPr lang="en-US" sz="2400" dirty="0" smtClean="0"/>
              <a:t>end</a:t>
            </a:r>
          </a:p>
          <a:p>
            <a:r>
              <a:rPr lang="en-US" sz="2800" dirty="0" smtClean="0"/>
              <a:t>If you want to stop the robot before it reaches it's goal, send it a goal at it's current </a:t>
            </a:r>
            <a:r>
              <a:rPr lang="en-US" sz="2800" dirty="0" smtClean="0"/>
              <a:t>location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a Navigation Goal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750175" cy="430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Navigation Stack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772400" cy="42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7394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Moves to Destination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4303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Pose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1600200"/>
            <a:ext cx="7620000" cy="422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Pose In Gazebo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924800" cy="454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Plans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NavFn Plan </a:t>
            </a:r>
          </a:p>
          <a:p>
            <a:pPr lvl="1"/>
            <a:r>
              <a:rPr lang="en-US" dirty="0" smtClean="0"/>
              <a:t>Displays the full plan for the robot computed by the global planner</a:t>
            </a:r>
          </a:p>
          <a:p>
            <a:pPr lvl="1"/>
            <a:r>
              <a:rPr lang="en-US" dirty="0" smtClean="0"/>
              <a:t>Topic: </a:t>
            </a:r>
            <a:r>
              <a:rPr lang="en-US" dirty="0"/>
              <a:t>/</a:t>
            </a:r>
            <a:r>
              <a:rPr lang="en-US" dirty="0" err="1"/>
              <a:t>move_base_node</a:t>
            </a:r>
            <a:r>
              <a:rPr lang="en-US" dirty="0"/>
              <a:t>/</a:t>
            </a:r>
            <a:r>
              <a:rPr lang="en-US" dirty="0" err="1"/>
              <a:t>NavfnROS</a:t>
            </a:r>
            <a:r>
              <a:rPr lang="en-US" dirty="0"/>
              <a:t>/plan </a:t>
            </a:r>
            <a:endParaRPr lang="en-US" dirty="0" smtClean="0"/>
          </a:p>
          <a:p>
            <a:r>
              <a:rPr lang="en-US" b="1" dirty="0" smtClean="0"/>
              <a:t>Global Plan</a:t>
            </a:r>
          </a:p>
          <a:p>
            <a:pPr lvl="1"/>
            <a:r>
              <a:rPr lang="en-US" dirty="0" smtClean="0"/>
              <a:t>Shows the portion of the global plan that the local planner is currently pursuing</a:t>
            </a:r>
          </a:p>
          <a:p>
            <a:pPr lvl="1"/>
            <a:r>
              <a:rPr lang="en-US" dirty="0" smtClean="0"/>
              <a:t>Topic: </a:t>
            </a:r>
            <a:r>
              <a:rPr lang="en-US" dirty="0"/>
              <a:t>/</a:t>
            </a:r>
            <a:r>
              <a:rPr lang="en-US" dirty="0" err="1"/>
              <a:t>move_base_node</a:t>
            </a:r>
            <a:r>
              <a:rPr lang="en-US" dirty="0"/>
              <a:t>/</a:t>
            </a:r>
            <a:r>
              <a:rPr lang="en-US" dirty="0" err="1"/>
              <a:t>TrajectoryPlannerROS</a:t>
            </a:r>
            <a:r>
              <a:rPr lang="en-US" dirty="0"/>
              <a:t>/</a:t>
            </a:r>
            <a:r>
              <a:rPr lang="en-US" dirty="0" err="1"/>
              <a:t>global_plan</a:t>
            </a:r>
            <a:endParaRPr lang="en-US" dirty="0" smtClean="0"/>
          </a:p>
          <a:p>
            <a:r>
              <a:rPr lang="en-US" b="1" dirty="0" smtClean="0"/>
              <a:t>Local Plan</a:t>
            </a:r>
          </a:p>
          <a:p>
            <a:pPr lvl="1"/>
            <a:r>
              <a:rPr lang="en-US" dirty="0" smtClean="0"/>
              <a:t>Shows the trajectory associated with the velocity commands currently being commanded to the base by the local planner</a:t>
            </a:r>
          </a:p>
          <a:p>
            <a:pPr lvl="1"/>
            <a:r>
              <a:rPr lang="en-US" dirty="0" smtClean="0"/>
              <a:t>Topic: /</a:t>
            </a:r>
            <a:r>
              <a:rPr lang="en-US" dirty="0" err="1" smtClean="0"/>
              <a:t>move_base_node</a:t>
            </a:r>
            <a:r>
              <a:rPr lang="en-US" dirty="0" smtClean="0"/>
              <a:t>/</a:t>
            </a:r>
            <a:r>
              <a:rPr lang="en-US" dirty="0" err="1" smtClean="0"/>
              <a:t>TrajectoryPlannerROS</a:t>
            </a:r>
            <a:r>
              <a:rPr lang="en-US" dirty="0" smtClean="0"/>
              <a:t>/</a:t>
            </a:r>
            <a:r>
              <a:rPr lang="en-US" dirty="0" err="1" smtClean="0"/>
              <a:t>local_plan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Plans in </a:t>
            </a:r>
            <a:r>
              <a:rPr lang="en-US" dirty="0" err="1" smtClean="0"/>
              <a:t>rviz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4572000" y="39624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3733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NavFn Plan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5638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Global Plan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24400" y="5562600"/>
            <a:ext cx="6858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4648200"/>
            <a:ext cx="762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10200" y="4495800"/>
            <a:ext cx="10668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Local Plan</a:t>
            </a:r>
            <a:endParaRPr lang="he-I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rqt_reconfigure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tool for changing dynamic configuration values</a:t>
            </a:r>
          </a:p>
          <a:p>
            <a:r>
              <a:rPr lang="en-US" sz="3000" dirty="0" smtClean="0"/>
              <a:t>To launch </a:t>
            </a:r>
            <a:r>
              <a:rPr lang="en-US" sz="3000" dirty="0" err="1" smtClean="0"/>
              <a:t>rqt_reconfigure</a:t>
            </a:r>
            <a:r>
              <a:rPr lang="en-US" sz="3000" dirty="0" smtClean="0"/>
              <a:t>, run:</a:t>
            </a:r>
          </a:p>
          <a:p>
            <a:endParaRPr lang="en-US" dirty="0" smtClean="0"/>
          </a:p>
          <a:p>
            <a:r>
              <a:rPr lang="en-US" sz="3000" dirty="0" smtClean="0"/>
              <a:t>The navigation stack parameters will appear under </a:t>
            </a:r>
            <a:r>
              <a:rPr lang="en-US" sz="3000" dirty="0" err="1" smtClean="0"/>
              <a:t>move_base_node</a:t>
            </a:r>
            <a:endParaRPr lang="he-IL" sz="3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3622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rqt_reconfigure</a:t>
            </a:r>
            <a:r>
              <a:rPr lang="en-US" sz="2000" dirty="0" smtClean="0"/>
              <a:t> </a:t>
            </a:r>
            <a:r>
              <a:rPr lang="en-US" sz="2000" dirty="0" err="1" smtClean="0"/>
              <a:t>rqt_reconfigure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rqt_reconfigure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629400" cy="473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Implement a simple navigation algorithm (based on A*) that will use the grid representation of the map to compute a route for the robot from its current location to a given goal location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 Main 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3992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49240"/>
                <a:gridCol w="242316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Description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Package/Component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offers map data as a ROS Service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map_server</a:t>
                      </a:r>
                      <a:r>
                        <a:rPr lang="en-US" sz="2000" dirty="0" smtClean="0"/>
                        <a:t> 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provides laser-based SLAM 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gmapping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 probabilistic localization system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amcl</a:t>
                      </a:r>
                      <a:r>
                        <a:rPr lang="en-US" sz="2000" dirty="0" smtClean="0"/>
                        <a:t> 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implementation of a fast global planner for navigation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global_planner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implementations of the Trajectory Rollout and Dynamic Window approaches to local robot navigation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err="1" smtClean="0"/>
                        <a:t>local_planner</a:t>
                      </a:r>
                      <a:endParaRPr lang="he-IL" sz="2000" dirty="0"/>
                    </a:p>
                  </a:txBody>
                  <a:tcPr/>
                </a:tc>
              </a:tr>
              <a:tr h="61468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links together the global and local planner to accomplish the navigation task 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 smtClean="0"/>
                        <a:t>move_base</a:t>
                      </a:r>
                      <a:endParaRPr lang="he-IL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Main Steps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14800" y="1219200"/>
            <a:ext cx="1220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Goal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4114800" y="2133600"/>
            <a:ext cx="1220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AMCL</a:t>
            </a:r>
            <a:endParaRPr lang="he-IL" dirty="0"/>
          </a:p>
        </p:txBody>
      </p: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4725000" y="18288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14800" y="3048000"/>
            <a:ext cx="1220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Path Planner</a:t>
            </a:r>
            <a:endParaRPr lang="he-IL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27432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86200" y="3962400"/>
            <a:ext cx="1752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move_base</a:t>
            </a:r>
            <a:endParaRPr lang="he-IL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36576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38600" y="5791200"/>
            <a:ext cx="1371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Base Controller</a:t>
            </a:r>
            <a:endParaRPr lang="he-IL" sz="1400" dirty="0"/>
          </a:p>
        </p:txBody>
      </p:sp>
      <p:sp>
        <p:nvSpPr>
          <p:cNvPr id="19" name="Oval 18"/>
          <p:cNvSpPr/>
          <p:nvPr/>
        </p:nvSpPr>
        <p:spPr>
          <a:xfrm>
            <a:off x="4114800" y="4876800"/>
            <a:ext cx="1220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cmd_vel</a:t>
            </a:r>
            <a:r>
              <a:rPr lang="en-US" sz="1400" dirty="0" smtClean="0"/>
              <a:t> +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odom</a:t>
            </a:r>
            <a:endParaRPr lang="he-IL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45720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24400" y="5486400"/>
            <a:ext cx="0" cy="3048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Navigation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The navigation stack is not part of the standard ROS Indigo installation</a:t>
            </a:r>
          </a:p>
          <a:p>
            <a:r>
              <a:rPr lang="en-US" sz="3000" dirty="0" smtClean="0"/>
              <a:t>To install the navigation stack type: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8956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ros</a:t>
            </a:r>
            <a:r>
              <a:rPr lang="en-US" sz="2000" dirty="0" smtClean="0"/>
              <a:t>-indigo-navigation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Stack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u="sng" dirty="0" smtClean="0"/>
              <a:t>Three main hardware requirements</a:t>
            </a:r>
            <a:endParaRPr lang="en-US" dirty="0" smtClean="0"/>
          </a:p>
          <a:p>
            <a:r>
              <a:rPr lang="en-US" dirty="0" smtClean="0"/>
              <a:t>The navigation stack can only handle a differential drive and </a:t>
            </a:r>
            <a:r>
              <a:rPr lang="en-US" dirty="0" err="1" smtClean="0"/>
              <a:t>holonomic</a:t>
            </a:r>
            <a:r>
              <a:rPr lang="en-US" dirty="0" smtClean="0"/>
              <a:t> wheeled robots</a:t>
            </a:r>
          </a:p>
          <a:p>
            <a:pPr lvl="1"/>
            <a:r>
              <a:rPr lang="en-US" dirty="0" smtClean="0"/>
              <a:t>It can also do certain things with biped robots, such as localization, as long as the robot does not move sideways</a:t>
            </a:r>
          </a:p>
          <a:p>
            <a:r>
              <a:rPr lang="en-US" dirty="0" smtClean="0"/>
              <a:t>A planar laser must be mounted on the mobile base of the robot to create the map and localization</a:t>
            </a:r>
          </a:p>
          <a:p>
            <a:pPr lvl="1"/>
            <a:r>
              <a:rPr lang="en-US" dirty="0" smtClean="0"/>
              <a:t>Alternatively, you can generate something equivalent to laser scans from other sensors (</a:t>
            </a:r>
            <a:r>
              <a:rPr lang="en-US" dirty="0" err="1" smtClean="0"/>
              <a:t>Kinect</a:t>
            </a:r>
            <a:r>
              <a:rPr lang="en-US" dirty="0" smtClean="0"/>
              <a:t> for example)</a:t>
            </a:r>
          </a:p>
          <a:p>
            <a:r>
              <a:rPr lang="en-US" dirty="0" smtClean="0"/>
              <a:t>Its performance will be best on robots that are nearly square or circular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Planners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Our robot will move through the map using two types of navigation—global and local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/>
              <a:t>global planner </a:t>
            </a:r>
            <a:r>
              <a:rPr lang="en-US" sz="3000" dirty="0" smtClean="0"/>
              <a:t>is used to create paths for a goal in the map or a far-off distance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/>
              <a:t>local planner </a:t>
            </a:r>
            <a:r>
              <a:rPr lang="en-US" sz="3000" dirty="0" smtClean="0"/>
              <a:t>is used to create paths in the nearby distances and avoid obstacles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169581</TotalTime>
  <Words>1921</Words>
  <Application>Microsoft Office PowerPoint</Application>
  <PresentationFormat>On-screen Show (4:3)</PresentationFormat>
  <Paragraphs>388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PresentationPro_WaterWavesWide</vt:lpstr>
      <vt:lpstr>ROS – Lecture 7</vt:lpstr>
      <vt:lpstr>Robot Navigation</vt:lpstr>
      <vt:lpstr>ROS Navigation Stack</vt:lpstr>
      <vt:lpstr>ROS Navigation Stack</vt:lpstr>
      <vt:lpstr>Navigation Stack Main Components</vt:lpstr>
      <vt:lpstr>Navigation Main Steps</vt:lpstr>
      <vt:lpstr>Install Navigation Stack</vt:lpstr>
      <vt:lpstr>Navigation Stack Requirements</vt:lpstr>
      <vt:lpstr>Navigation Planners</vt:lpstr>
      <vt:lpstr>Global Planner</vt:lpstr>
      <vt:lpstr>Local Planner</vt:lpstr>
      <vt:lpstr>Trajectory Rollout Algorithm</vt:lpstr>
      <vt:lpstr>Trajectory Rollout Algorithm</vt:lpstr>
      <vt:lpstr>Local Planner Parameters</vt:lpstr>
      <vt:lpstr>Costmap</vt:lpstr>
      <vt:lpstr>Costmap Example</vt:lpstr>
      <vt:lpstr>Inflation</vt:lpstr>
      <vt:lpstr>Map Updates</vt:lpstr>
      <vt:lpstr>Costmap Parameters Files</vt:lpstr>
      <vt:lpstr>Localization</vt:lpstr>
      <vt:lpstr>AMCL</vt:lpstr>
      <vt:lpstr>AMCL</vt:lpstr>
      <vt:lpstr>move_base</vt:lpstr>
      <vt:lpstr>TurtleBot Navigation</vt:lpstr>
      <vt:lpstr>Navigation Configuration Files</vt:lpstr>
      <vt:lpstr>Autonomous Navigation of a Known Map</vt:lpstr>
      <vt:lpstr>Autonomous Navigation of a Known Map</vt:lpstr>
      <vt:lpstr>Autonomous Navigation of a Known Map</vt:lpstr>
      <vt:lpstr>rviz with Navigation Stack</vt:lpstr>
      <vt:lpstr>rviz with Navigation Stack</vt:lpstr>
      <vt:lpstr>Localize the TurtleBot</vt:lpstr>
      <vt:lpstr>Localize the TurtleBot</vt:lpstr>
      <vt:lpstr>Localize the TurtleBot</vt:lpstr>
      <vt:lpstr>Localize the TurtleBot</vt:lpstr>
      <vt:lpstr>Localize the TurtleBot</vt:lpstr>
      <vt:lpstr>Particle Cloud in rviz</vt:lpstr>
      <vt:lpstr>Teleoperation</vt:lpstr>
      <vt:lpstr>Send a Navigation Goal</vt:lpstr>
      <vt:lpstr>Send a Navigation Goal</vt:lpstr>
      <vt:lpstr>Robot Moves to Destination</vt:lpstr>
      <vt:lpstr>Final Pose</vt:lpstr>
      <vt:lpstr>Final Pose In Gazebo</vt:lpstr>
      <vt:lpstr>Navigation Plans in rviz</vt:lpstr>
      <vt:lpstr>Navigation Plans in rviz</vt:lpstr>
      <vt:lpstr>rqt_reconfigure</vt:lpstr>
      <vt:lpstr>rqt_reconfigure</vt:lpstr>
      <vt:lpstr>Ex. 7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3483</cp:revision>
  <dcterms:created xsi:type="dcterms:W3CDTF">2007-12-16T19:09:03Z</dcterms:created>
  <dcterms:modified xsi:type="dcterms:W3CDTF">2016-12-30T06:16:56Z</dcterms:modified>
</cp:coreProperties>
</file>